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sldIdLst>
    <p:sldId id="257" r:id="rId2"/>
    <p:sldId id="283" r:id="rId3"/>
    <p:sldId id="284" r:id="rId4"/>
    <p:sldId id="285" r:id="rId5"/>
    <p:sldId id="286" r:id="rId6"/>
    <p:sldId id="267" r:id="rId7"/>
    <p:sldId id="268" r:id="rId8"/>
    <p:sldId id="269" r:id="rId9"/>
    <p:sldId id="287" r:id="rId10"/>
    <p:sldId id="288" r:id="rId11"/>
    <p:sldId id="289" r:id="rId12"/>
    <p:sldId id="290" r:id="rId13"/>
    <p:sldId id="291" r:id="rId14"/>
    <p:sldId id="292" r:id="rId15"/>
    <p:sldId id="293" r:id="rId16"/>
    <p:sldId id="294" r:id="rId17"/>
    <p:sldId id="295" r:id="rId18"/>
    <p:sldId id="296" r:id="rId19"/>
    <p:sldId id="297" r:id="rId20"/>
    <p:sldId id="298" r:id="rId21"/>
    <p:sldId id="299" r:id="rId22"/>
    <p:sldId id="300" r:id="rId23"/>
    <p:sldId id="301" r:id="rId24"/>
    <p:sldId id="302" r:id="rId25"/>
    <p:sldId id="303" r:id="rId26"/>
    <p:sldId id="304" r:id="rId27"/>
    <p:sldId id="305" r:id="rId28"/>
    <p:sldId id="306" r:id="rId29"/>
    <p:sldId id="307" r:id="rId30"/>
    <p:sldId id="308" r:id="rId31"/>
    <p:sldId id="309"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294" autoAdjust="0"/>
    <p:restoredTop sz="94660"/>
  </p:normalViewPr>
  <p:slideViewPr>
    <p:cSldViewPr snapToGrid="0">
      <p:cViewPr varScale="1">
        <p:scale>
          <a:sx n="104" d="100"/>
          <a:sy n="104" d="100"/>
        </p:scale>
        <p:origin x="738" y="114"/>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2DDACF8-6705-4458-91DB-17817871404D}" type="datetimeFigureOut">
              <a:rPr lang="en-GB" smtClean="0"/>
              <a:t>03/10/2022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5AC871-25F5-4A2D-A259-09CF57B799BB}" type="slidenum">
              <a:rPr lang="en-GB" smtClean="0"/>
              <a:t>‹#›</a:t>
            </a:fld>
            <a:endParaRPr lang="en-GB"/>
          </a:p>
        </p:txBody>
      </p:sp>
    </p:spTree>
    <p:extLst>
      <p:ext uri="{BB962C8B-B14F-4D97-AF65-F5344CB8AC3E}">
        <p14:creationId xmlns:p14="http://schemas.microsoft.com/office/powerpoint/2010/main" val="20171589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r>
            <a:br>
              <a:rPr lang="en-US" dirty="0" smtClean="0"/>
            </a:br>
            <a:r>
              <a:rPr lang="en-US" dirty="0" smtClean="0"/>
              <a:t/>
            </a:r>
            <a:br>
              <a:rPr lang="en-US" dirty="0" smtClean="0"/>
            </a:br>
            <a:r>
              <a:rPr lang="en-US" dirty="0" smtClean="0"/>
              <a:t/>
            </a:r>
            <a:br>
              <a:rPr lang="en-US" dirty="0" smtClean="0"/>
            </a:br>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E6D68B8-1B04-4BF9-800A-43125AFF78BF}"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
        <p:nvSpPr>
          <p:cNvPr id="5" name="Header Placeholder 4"/>
          <p:cNvSpPr>
            <a:spLocks noGrp="1"/>
          </p:cNvSpPr>
          <p:nvPr>
            <p:ph type="hd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spc="0" normalizeH="0" baseline="0" noProof="0" smtClean="0">
                <a:ln>
                  <a:noFill/>
                </a:ln>
                <a:solidFill>
                  <a:prstClr val="black"/>
                </a:solidFill>
                <a:effectLst/>
                <a:uLnTx/>
                <a:uFillTx/>
                <a:latin typeface="Calibri"/>
                <a:ea typeface="+mn-ea"/>
                <a:cs typeface="+mn-cs"/>
              </a:rPr>
              <a:t>Positive Relationships for Positive Outcomes - BRAIN</a:t>
            </a:r>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846118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381000" y="685800"/>
            <a:ext cx="60960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9155" name="Rectangle 3"/>
          <p:cNvSpPr>
            <a:spLocks noGrp="1"/>
          </p:cNvSpPr>
          <p:nvPr>
            <p:ph type="body" idx="1"/>
          </p:nvPr>
        </p:nvSpPr>
        <p:spPr>
          <a:noFill/>
        </p:spPr>
        <p:txBody>
          <a:bodyPr/>
          <a:lstStyle/>
          <a:p>
            <a:endParaRPr lang="en-GB"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GB" baseline="0" dirty="0" smtClean="0">
                <a:latin typeface="Arial" pitchFamily="34" charset="0"/>
              </a:rPr>
              <a:t>Hypervigilant and hyper aroused young people often operate just below the crisis phase</a:t>
            </a:r>
          </a:p>
          <a:p>
            <a:endParaRPr lang="en-GB" dirty="0" smtClean="0"/>
          </a:p>
          <a:p>
            <a:endParaRPr lang="en-GB" dirty="0" smtClean="0"/>
          </a:p>
          <a:p>
            <a:endParaRPr lang="en-GB" dirty="0" smtClean="0"/>
          </a:p>
          <a:p>
            <a:endParaRPr lang="en-GB" dirty="0" smtClean="0"/>
          </a:p>
          <a:p>
            <a:endParaRPr lang="en-GB" dirty="0" smtClean="0"/>
          </a:p>
        </p:txBody>
      </p:sp>
    </p:spTree>
    <p:extLst>
      <p:ext uri="{BB962C8B-B14F-4D97-AF65-F5344CB8AC3E}">
        <p14:creationId xmlns:p14="http://schemas.microsoft.com/office/powerpoint/2010/main" val="28556030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32C038-DEB0-4558-B46B-4E7AF54970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67638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32C038-DEB0-4558-B46B-4E7AF54970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GB"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774358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lnSpc>
                <a:spcPct val="80000"/>
              </a:lnSpc>
              <a:buNone/>
            </a:pPr>
            <a:endParaRPr lang="en-GB" sz="2800" dirty="0" smtClean="0">
              <a:effectLst>
                <a:outerShdw blurRad="38100" dist="38100" dir="2700000" algn="tl">
                  <a:srgbClr val="000000">
                    <a:alpha val="43137"/>
                  </a:srgbClr>
                </a:outerShdw>
              </a:effectLst>
              <a:latin typeface="Comic Sans MS" pitchFamily="66" charset="0"/>
            </a:endParaRP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32C038-DEB0-4558-B46B-4E7AF549709D}"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7580569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7FC3C707-7F5A-4015-AAA5-F97E224E03F3}"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9398773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E9C6B85-29CA-47F1-85D7-9515F6DFD4C0}" type="slidenum">
              <a:rPr lang="en-GB" altLang="en-US" smtClean="0">
                <a:cs typeface="Arial" charset="0"/>
              </a:rPr>
              <a:pPr eaLnBrk="1" hangingPunct="1">
                <a:spcBef>
                  <a:spcPct val="0"/>
                </a:spcBef>
              </a:pPr>
              <a:t>31</a:t>
            </a:fld>
            <a:endParaRPr lang="en-GB" altLang="en-US" smtClean="0">
              <a:cs typeface="Arial" charset="0"/>
            </a:endParaRPr>
          </a:p>
        </p:txBody>
      </p:sp>
      <p:sp>
        <p:nvSpPr>
          <p:cNvPr id="135171" name="Rectangle 2"/>
          <p:cNvSpPr>
            <a:spLocks noGrp="1" noRot="1" noChangeAspect="1" noChangeArrowheads="1" noTextEdit="1"/>
          </p:cNvSpPr>
          <p:nvPr>
            <p:ph type="sldImg"/>
          </p:nvPr>
        </p:nvSpPr>
        <p:spPr>
          <a:ln/>
        </p:spPr>
      </p:sp>
      <p:sp>
        <p:nvSpPr>
          <p:cNvPr id="1351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GB" altLang="en-US" smtClean="0"/>
              <a:t>Your feelings – this will give you a clue as to what the function of the behaviour is</a:t>
            </a:r>
            <a:endParaRPr lang="en-US" altLang="en-US" smtClean="0"/>
          </a:p>
        </p:txBody>
      </p:sp>
    </p:spTree>
    <p:extLst>
      <p:ext uri="{BB962C8B-B14F-4D97-AF65-F5344CB8AC3E}">
        <p14:creationId xmlns:p14="http://schemas.microsoft.com/office/powerpoint/2010/main" val="2639349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96071F6-2BC2-49DB-8636-108066A7B988}"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488746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6071F6-2BC2-49DB-8636-108066A7B988}" type="datetimeFigureOut">
              <a:rPr lang="en-GB" smtClean="0"/>
              <a:t>03/10/2022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19860840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96071F6-2BC2-49DB-8636-108066A7B988}" type="datetimeFigureOut">
              <a:rPr lang="en-GB" smtClean="0"/>
              <a:t>03/10/2022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2884902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96071F6-2BC2-49DB-8636-108066A7B988}"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28791021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C96071F6-2BC2-49DB-8636-108066A7B988}" type="datetimeFigureOut">
              <a:rPr lang="en-GB" smtClean="0"/>
              <a:t>03/10/2022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27165567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C96071F6-2BC2-49DB-8636-108066A7B988}" type="datetimeFigureOut">
              <a:rPr lang="en-GB" smtClean="0"/>
              <a:t>03/10/2022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34981514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C96071F6-2BC2-49DB-8636-108066A7B988}" type="datetimeFigureOut">
              <a:rPr lang="en-GB" smtClean="0"/>
              <a:t>03/10/2022</a:t>
            </a:fld>
            <a:endParaRPr lang="en-GB"/>
          </a:p>
        </p:txBody>
      </p:sp>
      <p:sp>
        <p:nvSpPr>
          <p:cNvPr id="11" name="Footer Placeholder 10"/>
          <p:cNvSpPr>
            <a:spLocks noGrp="1"/>
          </p:cNvSpPr>
          <p:nvPr>
            <p:ph type="ftr" sz="quarter" idx="11"/>
          </p:nvPr>
        </p:nvSpPr>
        <p:spPr/>
        <p:txBody>
          <a:bodyPr/>
          <a:lstStyle/>
          <a:p>
            <a:endParaRPr lang="en-GB"/>
          </a:p>
        </p:txBody>
      </p:sp>
      <p:sp>
        <p:nvSpPr>
          <p:cNvPr id="12" name="Slide Number Placeholder 11"/>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3392028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C96071F6-2BC2-49DB-8636-108066A7B988}" type="datetimeFigureOut">
              <a:rPr lang="en-GB" smtClean="0"/>
              <a:t>03/10/2022</a:t>
            </a:fld>
            <a:endParaRPr lang="en-GB"/>
          </a:p>
        </p:txBody>
      </p:sp>
      <p:sp>
        <p:nvSpPr>
          <p:cNvPr id="7" name="Footer Placeholder 6"/>
          <p:cNvSpPr>
            <a:spLocks noGrp="1"/>
          </p:cNvSpPr>
          <p:nvPr>
            <p:ph type="ftr" sz="quarter" idx="11"/>
          </p:nvPr>
        </p:nvSpPr>
        <p:spPr/>
        <p:txBody>
          <a:bodyPr/>
          <a:lstStyle/>
          <a:p>
            <a:endParaRPr lang="en-GB"/>
          </a:p>
        </p:txBody>
      </p:sp>
      <p:sp>
        <p:nvSpPr>
          <p:cNvPr id="8" name="Slide Number Placeholder 7"/>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835959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96071F6-2BC2-49DB-8636-108066A7B988}" type="datetimeFigureOut">
              <a:rPr lang="en-GB" smtClean="0"/>
              <a:t>03/10/2022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39688486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C96071F6-2BC2-49DB-8636-108066A7B988}" type="datetimeFigureOut">
              <a:rPr lang="en-GB" smtClean="0"/>
              <a:t>03/10/2022</a:t>
            </a:fld>
            <a:endParaRPr lang="en-GB"/>
          </a:p>
        </p:txBody>
      </p:sp>
      <p:sp>
        <p:nvSpPr>
          <p:cNvPr id="9" name="Footer Placeholder 8"/>
          <p:cNvSpPr>
            <a:spLocks noGrp="1"/>
          </p:cNvSpPr>
          <p:nvPr>
            <p:ph type="ftr" sz="quarter" idx="11"/>
          </p:nvPr>
        </p:nvSpPr>
        <p:spPr/>
        <p:txBody>
          <a:bodyPr/>
          <a:lstStyle/>
          <a:p>
            <a:endParaRPr lang="en-GB"/>
          </a:p>
        </p:txBody>
      </p:sp>
      <p:sp>
        <p:nvSpPr>
          <p:cNvPr id="10" name="Slide Number Placeholder 9"/>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23290252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C96071F6-2BC2-49DB-8636-108066A7B988}" type="datetimeFigureOut">
              <a:rPr lang="en-GB" smtClean="0"/>
              <a:t>03/10/2022</a:t>
            </a:fld>
            <a:endParaRPr lang="en-GB"/>
          </a:p>
        </p:txBody>
      </p:sp>
      <p:sp>
        <p:nvSpPr>
          <p:cNvPr id="9" name="Footer Placeholder 8"/>
          <p:cNvSpPr>
            <a:spLocks noGrp="1"/>
          </p:cNvSpPr>
          <p:nvPr>
            <p:ph type="ftr" sz="quarter" idx="11"/>
          </p:nvPr>
        </p:nvSpPr>
        <p:spPr>
          <a:xfrm>
            <a:off x="3499101" y="6356350"/>
            <a:ext cx="5911517" cy="365125"/>
          </a:xfrm>
        </p:spPr>
        <p:txBody>
          <a:bodyPr/>
          <a:lstStyle/>
          <a:p>
            <a:endParaRPr lang="en-GB"/>
          </a:p>
        </p:txBody>
      </p:sp>
      <p:sp>
        <p:nvSpPr>
          <p:cNvPr id="10" name="Slide Number Placeholder 9"/>
          <p:cNvSpPr>
            <a:spLocks noGrp="1"/>
          </p:cNvSpPr>
          <p:nvPr>
            <p:ph type="sldNum" sz="quarter" idx="12"/>
          </p:nvPr>
        </p:nvSpPr>
        <p:spPr/>
        <p:txBody>
          <a:bodyPr/>
          <a:lstStyle/>
          <a:p>
            <a:fld id="{6A47D360-F754-46E7-BDCA-BD1F26EE4144}" type="slidenum">
              <a:rPr lang="en-GB" smtClean="0"/>
              <a:t>‹#›</a:t>
            </a:fld>
            <a:endParaRPr lang="en-GB"/>
          </a:p>
        </p:txBody>
      </p:sp>
    </p:spTree>
    <p:extLst>
      <p:ext uri="{BB962C8B-B14F-4D97-AF65-F5344CB8AC3E}">
        <p14:creationId xmlns:p14="http://schemas.microsoft.com/office/powerpoint/2010/main" val="3822700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96071F6-2BC2-49DB-8636-108066A7B988}" type="datetimeFigureOut">
              <a:rPr lang="en-GB" smtClean="0"/>
              <a:t>03/10/2022</a:t>
            </a:fld>
            <a:endParaRPr lang="en-GB"/>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6A47D360-F754-46E7-BDCA-BD1F26EE4144}" type="slidenum">
              <a:rPr lang="en-GB" smtClean="0"/>
              <a:t>‹#›</a:t>
            </a:fld>
            <a:endParaRPr lang="en-GB"/>
          </a:p>
        </p:txBody>
      </p:sp>
    </p:spTree>
    <p:extLst>
      <p:ext uri="{BB962C8B-B14F-4D97-AF65-F5344CB8AC3E}">
        <p14:creationId xmlns:p14="http://schemas.microsoft.com/office/powerpoint/2010/main" val="26306731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utism.org.uk/about/what-is/asd.asp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www.autism.org.uk/about/what-is/pda.aspx#distracting" TargetMode="External"/><Relationship Id="rId7" Type="http://schemas.openxmlformats.org/officeDocument/2006/relationships/hyperlink" Target="http://www.autism.org.uk/about/what-is/pda.aspx#obsessive" TargetMode="External"/><Relationship Id="rId2" Type="http://schemas.openxmlformats.org/officeDocument/2006/relationships/hyperlink" Target="http://www.autism.org.uk/about/what-is/pda.aspx#resists" TargetMode="External"/><Relationship Id="rId1" Type="http://schemas.openxmlformats.org/officeDocument/2006/relationships/slideLayout" Target="../slideLayouts/slideLayout2.xml"/><Relationship Id="rId6" Type="http://schemas.openxmlformats.org/officeDocument/2006/relationships/hyperlink" Target="http://www.autism.org.uk/about/what-is/pda.aspx#roleplay" TargetMode="External"/><Relationship Id="rId5" Type="http://schemas.openxmlformats.org/officeDocument/2006/relationships/hyperlink" Target="http://www.autism.org.uk/about/what-is/pda.aspx#mood" TargetMode="External"/><Relationship Id="rId4" Type="http://schemas.openxmlformats.org/officeDocument/2006/relationships/hyperlink" Target="http://www.autism.org.uk/about/what-is/pda.aspx#sociable"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www.youtube.com/watch?v=t9Av2l4t0U4"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30.xml.rels><?xml version="1.0" encoding="UTF-8" standalone="yes"?>
<Relationships xmlns="http://schemas.openxmlformats.org/package/2006/relationships"><Relationship Id="rId3" Type="http://schemas.openxmlformats.org/officeDocument/2006/relationships/image" Target="../media/image33.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7315200" cy="2626438"/>
          </a:xfrm>
        </p:spPr>
        <p:txBody>
          <a:bodyPr/>
          <a:lstStyle/>
          <a:p>
            <a:r>
              <a:rPr lang="en-GB" dirty="0" smtClean="0"/>
              <a:t>Anxiety in Autism</a:t>
            </a:r>
            <a:br>
              <a:rPr lang="en-GB" dirty="0" smtClean="0"/>
            </a:br>
            <a:r>
              <a:rPr lang="en-GB" sz="4000" dirty="0" smtClean="0"/>
              <a:t>Healthier Minds</a:t>
            </a:r>
            <a:endParaRPr lang="en-GB" sz="4000" dirty="0"/>
          </a:p>
        </p:txBody>
      </p:sp>
      <p:sp>
        <p:nvSpPr>
          <p:cNvPr id="3" name="Subtitle 2"/>
          <p:cNvSpPr>
            <a:spLocks noGrp="1"/>
          </p:cNvSpPr>
          <p:nvPr>
            <p:ph type="subTitle" idx="1"/>
          </p:nvPr>
        </p:nvSpPr>
        <p:spPr>
          <a:xfrm>
            <a:off x="1100015" y="4304714"/>
            <a:ext cx="7315200" cy="1279932"/>
          </a:xfrm>
        </p:spPr>
        <p:txBody>
          <a:bodyPr>
            <a:noAutofit/>
          </a:bodyPr>
          <a:lstStyle/>
          <a:p>
            <a:r>
              <a:rPr lang="en-GB" sz="2400" dirty="0" smtClean="0"/>
              <a:t>Chris Atherton</a:t>
            </a:r>
          </a:p>
          <a:p>
            <a:r>
              <a:rPr lang="en-GB" sz="2400" dirty="0" smtClean="0"/>
              <a:t>&amp;</a:t>
            </a:r>
          </a:p>
          <a:p>
            <a:r>
              <a:rPr lang="en-GB" sz="2400" dirty="0" smtClean="0"/>
              <a:t>Angela Merrylees-Stalker</a:t>
            </a:r>
            <a:endParaRPr lang="en-GB" sz="2400" dirty="0"/>
          </a:p>
        </p:txBody>
      </p:sp>
    </p:spTree>
    <p:extLst>
      <p:ext uri="{BB962C8B-B14F-4D97-AF65-F5344CB8AC3E}">
        <p14:creationId xmlns:p14="http://schemas.microsoft.com/office/powerpoint/2010/main" val="11239687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GB" dirty="0" smtClean="0">
                <a:solidFill>
                  <a:schemeClr val="bg1"/>
                </a:solidFill>
              </a:rPr>
              <a:t>What can I do to help?</a:t>
            </a:r>
            <a:endParaRPr lang="en-GB" dirty="0">
              <a:solidFill>
                <a:schemeClr val="bg1"/>
              </a:solidFill>
            </a:endParaRPr>
          </a:p>
        </p:txBody>
      </p:sp>
      <p:sp>
        <p:nvSpPr>
          <p:cNvPr id="2" name="Subtitle 1"/>
          <p:cNvSpPr>
            <a:spLocks noGrp="1"/>
          </p:cNvSpPr>
          <p:nvPr>
            <p:ph type="subTitle" idx="1"/>
          </p:nvPr>
        </p:nvSpPr>
        <p:spPr/>
        <p:txBody>
          <a:bodyPr/>
          <a:lstStyle/>
          <a:p>
            <a:endParaRPr lang="en-GB"/>
          </a:p>
        </p:txBody>
      </p:sp>
    </p:spTree>
    <p:extLst>
      <p:ext uri="{BB962C8B-B14F-4D97-AF65-F5344CB8AC3E}">
        <p14:creationId xmlns:p14="http://schemas.microsoft.com/office/powerpoint/2010/main" val="694738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Autism Specific Considerations </a:t>
            </a:r>
            <a:r>
              <a:rPr lang="en-GB" sz="3200" dirty="0"/>
              <a:t>(That can help just about anyone)</a:t>
            </a:r>
          </a:p>
        </p:txBody>
      </p:sp>
      <p:sp>
        <p:nvSpPr>
          <p:cNvPr id="3" name="Content Placeholder 2"/>
          <p:cNvSpPr>
            <a:spLocks noGrp="1"/>
          </p:cNvSpPr>
          <p:nvPr>
            <p:ph idx="1"/>
          </p:nvPr>
        </p:nvSpPr>
        <p:spPr>
          <a:xfrm>
            <a:off x="3852471" y="1394086"/>
            <a:ext cx="6419993" cy="4590662"/>
          </a:xfrm>
        </p:spPr>
        <p:txBody>
          <a:bodyPr>
            <a:noAutofit/>
          </a:bodyPr>
          <a:lstStyle/>
          <a:p>
            <a:pPr lvl="0"/>
            <a:r>
              <a:rPr lang="en-GB" sz="2400" dirty="0">
                <a:solidFill>
                  <a:srgbClr val="0070C0"/>
                </a:solidFill>
              </a:rPr>
              <a:t>Keep things visual</a:t>
            </a:r>
          </a:p>
          <a:p>
            <a:pPr lvl="0"/>
            <a:r>
              <a:rPr lang="en-GB" sz="2400" dirty="0">
                <a:solidFill>
                  <a:srgbClr val="0070C0"/>
                </a:solidFill>
              </a:rPr>
              <a:t>Understand their sensory needs</a:t>
            </a:r>
          </a:p>
          <a:p>
            <a:pPr lvl="0"/>
            <a:r>
              <a:rPr lang="en-GB" sz="2400" dirty="0">
                <a:solidFill>
                  <a:srgbClr val="0070C0"/>
                </a:solidFill>
              </a:rPr>
              <a:t>Enhanced the structure</a:t>
            </a:r>
          </a:p>
          <a:p>
            <a:pPr lvl="0"/>
            <a:r>
              <a:rPr lang="en-GB" sz="2400" dirty="0">
                <a:solidFill>
                  <a:srgbClr val="0070C0"/>
                </a:solidFill>
              </a:rPr>
              <a:t>Break tasks down</a:t>
            </a:r>
          </a:p>
          <a:p>
            <a:pPr lvl="0"/>
            <a:r>
              <a:rPr lang="en-GB" sz="2400" dirty="0">
                <a:solidFill>
                  <a:srgbClr val="0070C0"/>
                </a:solidFill>
              </a:rPr>
              <a:t>Time to process</a:t>
            </a:r>
          </a:p>
          <a:p>
            <a:pPr lvl="0"/>
            <a:r>
              <a:rPr lang="en-GB" sz="2400" dirty="0">
                <a:solidFill>
                  <a:srgbClr val="0070C0"/>
                </a:solidFill>
              </a:rPr>
              <a:t>Make it easier</a:t>
            </a:r>
          </a:p>
          <a:p>
            <a:pPr lvl="0"/>
            <a:r>
              <a:rPr lang="en-GB" sz="2400" dirty="0">
                <a:solidFill>
                  <a:srgbClr val="0070C0"/>
                </a:solidFill>
              </a:rPr>
              <a:t>Tell them why</a:t>
            </a:r>
          </a:p>
          <a:p>
            <a:r>
              <a:rPr lang="en-GB" sz="2400" dirty="0">
                <a:solidFill>
                  <a:srgbClr val="0070C0"/>
                </a:solidFill>
              </a:rPr>
              <a:t>Support change and transition</a:t>
            </a:r>
          </a:p>
          <a:p>
            <a:r>
              <a:rPr lang="en-GB" sz="2400" dirty="0">
                <a:solidFill>
                  <a:srgbClr val="0070C0"/>
                </a:solidFill>
              </a:rPr>
              <a:t>Gradual exposure</a:t>
            </a:r>
          </a:p>
          <a:p>
            <a:r>
              <a:rPr lang="en-GB" sz="2400" dirty="0">
                <a:solidFill>
                  <a:srgbClr val="0070C0"/>
                </a:solidFill>
              </a:rPr>
              <a:t>Make it logical</a:t>
            </a:r>
          </a:p>
          <a:p>
            <a:r>
              <a:rPr lang="en-GB" sz="2400" dirty="0">
                <a:solidFill>
                  <a:srgbClr val="0070C0"/>
                </a:solidFill>
              </a:rPr>
              <a:t>Teach for each context</a:t>
            </a:r>
          </a:p>
          <a:p>
            <a:pPr lvl="0"/>
            <a:endParaRPr lang="en-GB" sz="2400" dirty="0"/>
          </a:p>
        </p:txBody>
      </p:sp>
    </p:spTree>
    <p:extLst>
      <p:ext uri="{BB962C8B-B14F-4D97-AF65-F5344CB8AC3E}">
        <p14:creationId xmlns:p14="http://schemas.microsoft.com/office/powerpoint/2010/main" val="23784161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Autism Specific Considerations </a:t>
            </a:r>
            <a:r>
              <a:rPr lang="en-GB" sz="3200" dirty="0"/>
              <a:t>(That can help just about anyone)</a:t>
            </a:r>
          </a:p>
        </p:txBody>
      </p:sp>
      <p:sp>
        <p:nvSpPr>
          <p:cNvPr id="3" name="Content Placeholder 2"/>
          <p:cNvSpPr>
            <a:spLocks noGrp="1"/>
          </p:cNvSpPr>
          <p:nvPr>
            <p:ph idx="1"/>
          </p:nvPr>
        </p:nvSpPr>
        <p:spPr>
          <a:xfrm>
            <a:off x="3597638" y="389744"/>
            <a:ext cx="7093807" cy="6065992"/>
          </a:xfrm>
        </p:spPr>
        <p:txBody>
          <a:bodyPr>
            <a:normAutofit/>
          </a:bodyPr>
          <a:lstStyle/>
          <a:p>
            <a:pPr lvl="0"/>
            <a:r>
              <a:rPr lang="en-GB" sz="2800" dirty="0">
                <a:solidFill>
                  <a:srgbClr val="0070C0"/>
                </a:solidFill>
              </a:rPr>
              <a:t>Clear and consistent language</a:t>
            </a:r>
          </a:p>
          <a:p>
            <a:pPr lvl="0"/>
            <a:r>
              <a:rPr lang="en-GB" sz="2800" dirty="0">
                <a:solidFill>
                  <a:srgbClr val="0070C0"/>
                </a:solidFill>
              </a:rPr>
              <a:t>Special interests</a:t>
            </a:r>
          </a:p>
          <a:p>
            <a:pPr lvl="0"/>
            <a:r>
              <a:rPr lang="en-GB" sz="2800" dirty="0">
                <a:solidFill>
                  <a:srgbClr val="0070C0"/>
                </a:solidFill>
              </a:rPr>
              <a:t>Make them feel useful and capable</a:t>
            </a:r>
          </a:p>
          <a:p>
            <a:pPr lvl="0"/>
            <a:r>
              <a:rPr lang="en-GB" sz="2800" dirty="0">
                <a:solidFill>
                  <a:srgbClr val="0070C0"/>
                </a:solidFill>
              </a:rPr>
              <a:t>Highlight your own mistakes and recovery</a:t>
            </a:r>
          </a:p>
          <a:p>
            <a:pPr lvl="0"/>
            <a:r>
              <a:rPr lang="en-GB" sz="2800" dirty="0">
                <a:solidFill>
                  <a:srgbClr val="0070C0"/>
                </a:solidFill>
              </a:rPr>
              <a:t>Backward learning</a:t>
            </a:r>
          </a:p>
          <a:p>
            <a:pPr lvl="0"/>
            <a:r>
              <a:rPr lang="en-GB" sz="2800" dirty="0">
                <a:solidFill>
                  <a:srgbClr val="0070C0"/>
                </a:solidFill>
              </a:rPr>
              <a:t>Indirect praise</a:t>
            </a:r>
          </a:p>
          <a:p>
            <a:pPr lvl="0"/>
            <a:r>
              <a:rPr lang="en-GB" sz="2400" dirty="0">
                <a:solidFill>
                  <a:srgbClr val="0070C0"/>
                </a:solidFill>
              </a:rPr>
              <a:t>Depersonalise the situation:</a:t>
            </a:r>
          </a:p>
          <a:p>
            <a:pPr lvl="1"/>
            <a:r>
              <a:rPr lang="en-GB" sz="2400" dirty="0">
                <a:solidFill>
                  <a:srgbClr val="0070C0"/>
                </a:solidFill>
              </a:rPr>
              <a:t>Use rules to your advantage, e.g. “I have a dress code for work, because those are the rules of the system.”</a:t>
            </a:r>
          </a:p>
        </p:txBody>
      </p:sp>
    </p:spTree>
    <p:extLst>
      <p:ext uri="{BB962C8B-B14F-4D97-AF65-F5344CB8AC3E}">
        <p14:creationId xmlns:p14="http://schemas.microsoft.com/office/powerpoint/2010/main" val="224930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smtClean="0"/>
              <a:t>Managing anxiety driven controlling behaviour</a:t>
            </a:r>
            <a:endParaRPr lang="en-GB" dirty="0"/>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24722801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L</a:t>
            </a:r>
            <a:r>
              <a:rPr lang="en-GB" dirty="0" smtClean="0"/>
              <a:t>ow Arousal Approach</a:t>
            </a:r>
            <a:endParaRPr lang="en-GB" dirty="0"/>
          </a:p>
        </p:txBody>
      </p:sp>
      <p:sp>
        <p:nvSpPr>
          <p:cNvPr id="3" name="Content Placeholder 2"/>
          <p:cNvSpPr>
            <a:spLocks noGrp="1"/>
          </p:cNvSpPr>
          <p:nvPr>
            <p:ph idx="1"/>
          </p:nvPr>
        </p:nvSpPr>
        <p:spPr/>
        <p:txBody>
          <a:bodyPr>
            <a:normAutofit/>
          </a:bodyPr>
          <a:lstStyle/>
          <a:p>
            <a:r>
              <a:rPr lang="en-GB" sz="2400" dirty="0">
                <a:solidFill>
                  <a:srgbClr val="0070C0"/>
                </a:solidFill>
              </a:rPr>
              <a:t>Avoid dominating eye contact</a:t>
            </a:r>
          </a:p>
          <a:p>
            <a:r>
              <a:rPr lang="en-GB" sz="2400" dirty="0">
                <a:solidFill>
                  <a:srgbClr val="0070C0"/>
                </a:solidFill>
              </a:rPr>
              <a:t>Avoid jaw tension</a:t>
            </a:r>
          </a:p>
          <a:p>
            <a:r>
              <a:rPr lang="en-GB" sz="2400" dirty="0">
                <a:solidFill>
                  <a:srgbClr val="0070C0"/>
                </a:solidFill>
              </a:rPr>
              <a:t>Divert attention</a:t>
            </a:r>
          </a:p>
          <a:p>
            <a:r>
              <a:rPr lang="en-GB" sz="2400" dirty="0">
                <a:solidFill>
                  <a:srgbClr val="0070C0"/>
                </a:solidFill>
              </a:rPr>
              <a:t>Keep calm – or at least be aware of your emotions</a:t>
            </a:r>
          </a:p>
          <a:p>
            <a:r>
              <a:rPr lang="en-GB" sz="2400" dirty="0">
                <a:solidFill>
                  <a:srgbClr val="0070C0"/>
                </a:solidFill>
              </a:rPr>
              <a:t>When they step backwards – do the same</a:t>
            </a:r>
          </a:p>
          <a:p>
            <a:r>
              <a:rPr lang="en-GB" sz="2400" dirty="0">
                <a:solidFill>
                  <a:srgbClr val="0070C0"/>
                </a:solidFill>
              </a:rPr>
              <a:t>Step backwards in demanding situations – give the person space</a:t>
            </a:r>
          </a:p>
          <a:p>
            <a:r>
              <a:rPr lang="en-GB" sz="2400" dirty="0">
                <a:solidFill>
                  <a:srgbClr val="0070C0"/>
                </a:solidFill>
              </a:rPr>
              <a:t>Sometimes the hardest, but best thing to do is nothing</a:t>
            </a:r>
          </a:p>
          <a:p>
            <a:r>
              <a:rPr lang="en-GB" sz="2400" dirty="0">
                <a:solidFill>
                  <a:srgbClr val="0070C0"/>
                </a:solidFill>
              </a:rPr>
              <a:t>Don’t stand opposite – toe to toe (a little on the side)</a:t>
            </a:r>
          </a:p>
          <a:p>
            <a:endParaRPr lang="en-GB" dirty="0" smtClean="0"/>
          </a:p>
          <a:p>
            <a:endParaRPr lang="en-GB" dirty="0"/>
          </a:p>
        </p:txBody>
      </p:sp>
    </p:spTree>
    <p:extLst>
      <p:ext uri="{BB962C8B-B14F-4D97-AF65-F5344CB8AC3E}">
        <p14:creationId xmlns:p14="http://schemas.microsoft.com/office/powerpoint/2010/main" val="167797625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The </a:t>
            </a:r>
            <a:r>
              <a:rPr lang="en-GB" dirty="0"/>
              <a:t>L</a:t>
            </a:r>
            <a:r>
              <a:rPr lang="en-GB" dirty="0" smtClean="0"/>
              <a:t>ow </a:t>
            </a:r>
            <a:r>
              <a:rPr lang="en-GB" dirty="0"/>
              <a:t>Arousal </a:t>
            </a:r>
            <a:r>
              <a:rPr lang="en-GB" dirty="0" smtClean="0"/>
              <a:t>Approach</a:t>
            </a:r>
            <a:endParaRPr lang="en-GB" dirty="0"/>
          </a:p>
        </p:txBody>
      </p:sp>
      <p:sp>
        <p:nvSpPr>
          <p:cNvPr id="3" name="Content Placeholder 2"/>
          <p:cNvSpPr>
            <a:spLocks noGrp="1"/>
          </p:cNvSpPr>
          <p:nvPr>
            <p:ph idx="1"/>
          </p:nvPr>
        </p:nvSpPr>
        <p:spPr/>
        <p:txBody>
          <a:bodyPr>
            <a:normAutofit/>
          </a:bodyPr>
          <a:lstStyle/>
          <a:p>
            <a:r>
              <a:rPr lang="en-GB" sz="2400" dirty="0">
                <a:solidFill>
                  <a:srgbClr val="0070C0"/>
                </a:solidFill>
              </a:rPr>
              <a:t>Sit down when the person is agitated</a:t>
            </a:r>
          </a:p>
          <a:p>
            <a:r>
              <a:rPr lang="en-GB" sz="2400" dirty="0">
                <a:solidFill>
                  <a:srgbClr val="0070C0"/>
                </a:solidFill>
              </a:rPr>
              <a:t>Avoid a marked body language – arms folded or fingers pointing</a:t>
            </a:r>
          </a:p>
          <a:p>
            <a:r>
              <a:rPr lang="en-GB" sz="2400" dirty="0">
                <a:solidFill>
                  <a:srgbClr val="0070C0"/>
                </a:solidFill>
              </a:rPr>
              <a:t>Pretend to be walking home from the pub</a:t>
            </a:r>
          </a:p>
          <a:p>
            <a:r>
              <a:rPr lang="en-GB" sz="2400" dirty="0">
                <a:solidFill>
                  <a:srgbClr val="0070C0"/>
                </a:solidFill>
              </a:rPr>
              <a:t>Avoid being infected by the person’s tension</a:t>
            </a:r>
          </a:p>
          <a:p>
            <a:r>
              <a:rPr lang="en-GB" sz="2400" dirty="0">
                <a:solidFill>
                  <a:srgbClr val="0070C0"/>
                </a:solidFill>
              </a:rPr>
              <a:t>Make sure your calm is contagious</a:t>
            </a:r>
          </a:p>
          <a:p>
            <a:r>
              <a:rPr lang="en-GB" sz="2400" dirty="0">
                <a:solidFill>
                  <a:srgbClr val="0070C0"/>
                </a:solidFill>
              </a:rPr>
              <a:t>Wait- it is often enough</a:t>
            </a:r>
          </a:p>
          <a:p>
            <a:r>
              <a:rPr lang="en-GB" sz="2400" dirty="0">
                <a:solidFill>
                  <a:srgbClr val="0070C0"/>
                </a:solidFill>
              </a:rPr>
              <a:t>Make other people leave</a:t>
            </a:r>
          </a:p>
          <a:p>
            <a:r>
              <a:rPr lang="en-GB" sz="2400" dirty="0">
                <a:solidFill>
                  <a:srgbClr val="0070C0"/>
                </a:solidFill>
              </a:rPr>
              <a:t>Avoid touching with tense muscles</a:t>
            </a:r>
          </a:p>
          <a:p>
            <a:r>
              <a:rPr lang="en-GB" sz="2400" dirty="0">
                <a:solidFill>
                  <a:srgbClr val="0070C0"/>
                </a:solidFill>
              </a:rPr>
              <a:t>Relax when somebody grabs you</a:t>
            </a:r>
          </a:p>
          <a:p>
            <a:endParaRPr lang="en-GB" dirty="0" smtClean="0"/>
          </a:p>
          <a:p>
            <a:endParaRPr lang="en-GB" dirty="0"/>
          </a:p>
        </p:txBody>
      </p:sp>
    </p:spTree>
    <p:extLst>
      <p:ext uri="{BB962C8B-B14F-4D97-AF65-F5344CB8AC3E}">
        <p14:creationId xmlns:p14="http://schemas.microsoft.com/office/powerpoint/2010/main" val="404457725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Pathological Demand Avoidance</a:t>
            </a:r>
            <a:endParaRPr lang="en-GB" dirty="0"/>
          </a:p>
        </p:txBody>
      </p:sp>
      <p:sp>
        <p:nvSpPr>
          <p:cNvPr id="3" name="Content Placeholder 2"/>
          <p:cNvSpPr>
            <a:spLocks noGrp="1"/>
          </p:cNvSpPr>
          <p:nvPr>
            <p:ph idx="1"/>
          </p:nvPr>
        </p:nvSpPr>
        <p:spPr/>
        <p:txBody>
          <a:bodyPr>
            <a:normAutofit/>
          </a:bodyPr>
          <a:lstStyle/>
          <a:p>
            <a:r>
              <a:rPr lang="en-GB" sz="2800" dirty="0" smtClean="0">
                <a:solidFill>
                  <a:srgbClr val="0070C0"/>
                </a:solidFill>
              </a:rPr>
              <a:t>“Pathological </a:t>
            </a:r>
            <a:r>
              <a:rPr lang="en-GB" sz="2800" dirty="0">
                <a:solidFill>
                  <a:srgbClr val="0070C0"/>
                </a:solidFill>
              </a:rPr>
              <a:t>demand avoidance (PDA) is increasingly, </a:t>
            </a:r>
            <a:r>
              <a:rPr lang="en-GB" sz="2800" u="sng" dirty="0">
                <a:solidFill>
                  <a:srgbClr val="0070C0"/>
                </a:solidFill>
              </a:rPr>
              <a:t>but not universally</a:t>
            </a:r>
            <a:r>
              <a:rPr lang="en-GB" sz="2800" dirty="0">
                <a:solidFill>
                  <a:srgbClr val="0070C0"/>
                </a:solidFill>
              </a:rPr>
              <a:t>, accepted as a behaviour profile that is seen in some individuals on the </a:t>
            </a:r>
            <a:r>
              <a:rPr lang="en-GB" sz="2800" b="1" dirty="0">
                <a:solidFill>
                  <a:srgbClr val="0070C0"/>
                </a:solidFill>
                <a:hlinkClick r:id="rId2"/>
              </a:rPr>
              <a:t>autism spectrum</a:t>
            </a:r>
            <a:r>
              <a:rPr lang="en-GB" sz="2800" dirty="0" smtClean="0">
                <a:solidFill>
                  <a:srgbClr val="0070C0"/>
                </a:solidFill>
              </a:rPr>
              <a:t>.</a:t>
            </a:r>
          </a:p>
          <a:p>
            <a:r>
              <a:rPr lang="en-GB" sz="2800" dirty="0">
                <a:solidFill>
                  <a:srgbClr val="0070C0"/>
                </a:solidFill>
              </a:rPr>
              <a:t>driven to avoid everyday demands and expectations to an extreme extent. This demand avoidant behaviour is rooted in an anxiety-based need to be in control</a:t>
            </a:r>
            <a:r>
              <a:rPr lang="en-GB" sz="2800" dirty="0" smtClean="0">
                <a:solidFill>
                  <a:srgbClr val="0070C0"/>
                </a:solidFill>
              </a:rPr>
              <a:t>.”</a:t>
            </a:r>
          </a:p>
          <a:p>
            <a:endParaRPr lang="en-GB" sz="2800" dirty="0">
              <a:solidFill>
                <a:srgbClr val="0070C0"/>
              </a:solidFill>
            </a:endParaRPr>
          </a:p>
          <a:p>
            <a:pPr algn="r"/>
            <a:r>
              <a:rPr lang="en-GB" sz="2800" dirty="0" smtClean="0">
                <a:solidFill>
                  <a:srgbClr val="0070C0"/>
                </a:solidFill>
              </a:rPr>
              <a:t>NAS 2017 </a:t>
            </a:r>
            <a:endParaRPr lang="en-GB" sz="2800" dirty="0">
              <a:solidFill>
                <a:srgbClr val="0070C0"/>
              </a:solidFill>
            </a:endParaRPr>
          </a:p>
        </p:txBody>
      </p:sp>
    </p:spTree>
    <p:extLst>
      <p:ext uri="{BB962C8B-B14F-4D97-AF65-F5344CB8AC3E}">
        <p14:creationId xmlns:p14="http://schemas.microsoft.com/office/powerpoint/2010/main" val="359262836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PDA as</a:t>
            </a:r>
            <a:br>
              <a:rPr lang="en-GB" dirty="0" smtClean="0"/>
            </a:br>
            <a:r>
              <a:rPr lang="en-GB" dirty="0" smtClean="0"/>
              <a:t>Atypical ASD</a:t>
            </a:r>
            <a:endParaRPr lang="en-GB" dirty="0"/>
          </a:p>
        </p:txBody>
      </p:sp>
      <p:sp>
        <p:nvSpPr>
          <p:cNvPr id="3" name="Content Placeholder 2"/>
          <p:cNvSpPr>
            <a:spLocks noGrp="1"/>
          </p:cNvSpPr>
          <p:nvPr>
            <p:ph idx="1"/>
          </p:nvPr>
        </p:nvSpPr>
        <p:spPr/>
        <p:txBody>
          <a:bodyPr>
            <a:normAutofit/>
          </a:bodyPr>
          <a:lstStyle/>
          <a:p>
            <a:r>
              <a:rPr lang="en-GB" sz="2800" i="1" dirty="0">
                <a:solidFill>
                  <a:srgbClr val="0070C0"/>
                </a:solidFill>
              </a:rPr>
              <a:t>People with PDA can appear to have better social understanding and communication skills than others on the autism spectrum, and are often able to use this to their advantage. However, they might not really have as good an understanding of social matters as it seems. </a:t>
            </a:r>
          </a:p>
        </p:txBody>
      </p:sp>
    </p:spTree>
    <p:extLst>
      <p:ext uri="{BB962C8B-B14F-4D97-AF65-F5344CB8AC3E}">
        <p14:creationId xmlns:p14="http://schemas.microsoft.com/office/powerpoint/2010/main" val="350602081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Distinctive Features</a:t>
            </a:r>
            <a:endParaRPr lang="en-GB" dirty="0"/>
          </a:p>
        </p:txBody>
      </p:sp>
      <p:sp>
        <p:nvSpPr>
          <p:cNvPr id="3" name="Content Placeholder 2"/>
          <p:cNvSpPr>
            <a:spLocks noGrp="1"/>
          </p:cNvSpPr>
          <p:nvPr>
            <p:ph idx="1"/>
          </p:nvPr>
        </p:nvSpPr>
        <p:spPr/>
        <p:txBody>
          <a:bodyPr>
            <a:noAutofit/>
          </a:bodyPr>
          <a:lstStyle/>
          <a:p>
            <a:r>
              <a:rPr lang="en-GB" b="1" dirty="0" smtClean="0">
                <a:solidFill>
                  <a:srgbClr val="0070C0"/>
                </a:solidFill>
                <a:hlinkClick r:id="rId2"/>
              </a:rPr>
              <a:t>resists </a:t>
            </a:r>
            <a:r>
              <a:rPr lang="en-GB" b="1" dirty="0">
                <a:solidFill>
                  <a:srgbClr val="0070C0"/>
                </a:solidFill>
                <a:hlinkClick r:id="rId2"/>
              </a:rPr>
              <a:t>and avoids</a:t>
            </a:r>
            <a:r>
              <a:rPr lang="en-GB" dirty="0">
                <a:solidFill>
                  <a:srgbClr val="0070C0"/>
                </a:solidFill>
              </a:rPr>
              <a:t> the ordinary demands of life </a:t>
            </a:r>
          </a:p>
          <a:p>
            <a:r>
              <a:rPr lang="en-GB" dirty="0">
                <a:solidFill>
                  <a:srgbClr val="0070C0"/>
                </a:solidFill>
              </a:rPr>
              <a:t>uses social strategies as part of avoidance, </a:t>
            </a:r>
            <a:r>
              <a:rPr lang="en-GB" dirty="0" err="1">
                <a:solidFill>
                  <a:srgbClr val="0070C0"/>
                </a:solidFill>
              </a:rPr>
              <a:t>eg</a:t>
            </a:r>
            <a:r>
              <a:rPr lang="en-GB" dirty="0">
                <a:solidFill>
                  <a:srgbClr val="0070C0"/>
                </a:solidFill>
              </a:rPr>
              <a:t> </a:t>
            </a:r>
            <a:r>
              <a:rPr lang="en-GB" b="1" dirty="0">
                <a:solidFill>
                  <a:srgbClr val="0070C0"/>
                </a:solidFill>
                <a:hlinkClick r:id="rId3"/>
              </a:rPr>
              <a:t>distracting, giving excuses</a:t>
            </a:r>
            <a:endParaRPr lang="en-GB" dirty="0">
              <a:solidFill>
                <a:srgbClr val="0070C0"/>
              </a:solidFill>
            </a:endParaRPr>
          </a:p>
          <a:p>
            <a:r>
              <a:rPr lang="en-GB" b="1" dirty="0">
                <a:solidFill>
                  <a:srgbClr val="0070C0"/>
                </a:solidFill>
                <a:hlinkClick r:id="rId4"/>
              </a:rPr>
              <a:t>appears sociable</a:t>
            </a:r>
            <a:r>
              <a:rPr lang="en-GB" dirty="0">
                <a:solidFill>
                  <a:srgbClr val="0070C0"/>
                </a:solidFill>
              </a:rPr>
              <a:t>, but lacks understanding</a:t>
            </a:r>
          </a:p>
          <a:p>
            <a:r>
              <a:rPr lang="en-GB" dirty="0">
                <a:solidFill>
                  <a:srgbClr val="0070C0"/>
                </a:solidFill>
              </a:rPr>
              <a:t>experiences </a:t>
            </a:r>
            <a:r>
              <a:rPr lang="en-GB" b="1" dirty="0">
                <a:solidFill>
                  <a:srgbClr val="0070C0"/>
                </a:solidFill>
                <a:hlinkClick r:id="rId5"/>
              </a:rPr>
              <a:t>excessive mood swing</a:t>
            </a:r>
            <a:r>
              <a:rPr lang="en-GB" dirty="0">
                <a:solidFill>
                  <a:srgbClr val="0070C0"/>
                </a:solidFill>
                <a:hlinkClick r:id="rId5"/>
              </a:rPr>
              <a:t>s</a:t>
            </a:r>
            <a:r>
              <a:rPr lang="en-GB" dirty="0">
                <a:solidFill>
                  <a:srgbClr val="0070C0"/>
                </a:solidFill>
              </a:rPr>
              <a:t> and impulsivity </a:t>
            </a:r>
          </a:p>
          <a:p>
            <a:r>
              <a:rPr lang="en-GB" dirty="0">
                <a:solidFill>
                  <a:srgbClr val="0070C0"/>
                </a:solidFill>
              </a:rPr>
              <a:t>appears </a:t>
            </a:r>
            <a:r>
              <a:rPr lang="en-GB" b="1" dirty="0">
                <a:solidFill>
                  <a:srgbClr val="0070C0"/>
                </a:solidFill>
                <a:hlinkClick r:id="rId6"/>
              </a:rPr>
              <a:t>comfortable in role play</a:t>
            </a:r>
            <a:r>
              <a:rPr lang="en-GB" dirty="0">
                <a:solidFill>
                  <a:srgbClr val="0070C0"/>
                </a:solidFill>
              </a:rPr>
              <a:t> and pretence</a:t>
            </a:r>
          </a:p>
          <a:p>
            <a:r>
              <a:rPr lang="en-GB" dirty="0">
                <a:solidFill>
                  <a:srgbClr val="0070C0"/>
                </a:solidFill>
              </a:rPr>
              <a:t>displays </a:t>
            </a:r>
            <a:r>
              <a:rPr lang="en-GB" b="1" dirty="0">
                <a:solidFill>
                  <a:srgbClr val="0070C0"/>
                </a:solidFill>
                <a:hlinkClick r:id="rId7"/>
              </a:rPr>
              <a:t>obsessive behaviour</a:t>
            </a:r>
            <a:r>
              <a:rPr lang="en-GB" dirty="0">
                <a:solidFill>
                  <a:srgbClr val="0070C0"/>
                </a:solidFill>
              </a:rPr>
              <a:t> that is often focused on other people.    </a:t>
            </a:r>
            <a:endParaRPr lang="en-GB" dirty="0" smtClean="0">
              <a:solidFill>
                <a:srgbClr val="0070C0"/>
              </a:solidFill>
            </a:endParaRPr>
          </a:p>
          <a:p>
            <a:r>
              <a:rPr lang="en-GB" dirty="0" smtClean="0">
                <a:solidFill>
                  <a:srgbClr val="0070C0"/>
                </a:solidFill>
              </a:rPr>
              <a:t>appear </a:t>
            </a:r>
            <a:r>
              <a:rPr lang="en-GB" dirty="0">
                <a:solidFill>
                  <a:srgbClr val="0070C0"/>
                </a:solidFill>
              </a:rPr>
              <a:t>controlling and dominating, especially when they feel </a:t>
            </a:r>
            <a:r>
              <a:rPr lang="en-GB" dirty="0" smtClean="0">
                <a:solidFill>
                  <a:srgbClr val="0070C0"/>
                </a:solidFill>
              </a:rPr>
              <a:t>anxious.</a:t>
            </a:r>
          </a:p>
          <a:p>
            <a:r>
              <a:rPr lang="en-GB" dirty="0" smtClean="0">
                <a:solidFill>
                  <a:srgbClr val="0070C0"/>
                </a:solidFill>
              </a:rPr>
              <a:t>can </a:t>
            </a:r>
            <a:r>
              <a:rPr lang="en-GB" dirty="0">
                <a:solidFill>
                  <a:srgbClr val="0070C0"/>
                </a:solidFill>
              </a:rPr>
              <a:t>be enigmatic and charming when they feel secure and in </a:t>
            </a:r>
            <a:r>
              <a:rPr lang="en-GB" dirty="0" smtClean="0">
                <a:solidFill>
                  <a:srgbClr val="0070C0"/>
                </a:solidFill>
              </a:rPr>
              <a:t>control.</a:t>
            </a:r>
          </a:p>
          <a:p>
            <a:r>
              <a:rPr lang="en-GB" u="sng" dirty="0" smtClean="0">
                <a:solidFill>
                  <a:srgbClr val="0070C0"/>
                </a:solidFill>
              </a:rPr>
              <a:t>There are underlying neurological differences... </a:t>
            </a:r>
            <a:endParaRPr lang="en-GB" u="sng" dirty="0">
              <a:solidFill>
                <a:srgbClr val="0070C0"/>
              </a:solidFill>
            </a:endParaRPr>
          </a:p>
        </p:txBody>
      </p:sp>
    </p:spTree>
    <p:extLst>
      <p:ext uri="{BB962C8B-B14F-4D97-AF65-F5344CB8AC3E}">
        <p14:creationId xmlns:p14="http://schemas.microsoft.com/office/powerpoint/2010/main" val="17761361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Controlling Behaviour</a:t>
            </a:r>
            <a:endParaRPr lang="en-GB" dirty="0"/>
          </a:p>
        </p:txBody>
      </p:sp>
      <p:sp>
        <p:nvSpPr>
          <p:cNvPr id="3" name="Content Placeholder 2"/>
          <p:cNvSpPr>
            <a:spLocks noGrp="1"/>
          </p:cNvSpPr>
          <p:nvPr>
            <p:ph type="body" idx="1"/>
          </p:nvPr>
        </p:nvSpPr>
        <p:spPr/>
        <p:txBody>
          <a:bodyPr>
            <a:noAutofit/>
          </a:bodyPr>
          <a:lstStyle/>
          <a:p>
            <a:pPr marL="0" indent="0">
              <a:buNone/>
            </a:pPr>
            <a:r>
              <a:rPr lang="en-GB" sz="1800" dirty="0" smtClean="0">
                <a:solidFill>
                  <a:srgbClr val="00B050"/>
                </a:solidFill>
                <a:latin typeface="Comic Sans MS" panose="030F0702030302020204" pitchFamily="66" charset="0"/>
              </a:rPr>
              <a:t>Use Less Direct Demands</a:t>
            </a:r>
            <a:endParaRPr lang="en-GB" sz="1100" dirty="0">
              <a:solidFill>
                <a:srgbClr val="00B050"/>
              </a:solidFill>
            </a:endParaRPr>
          </a:p>
        </p:txBody>
      </p:sp>
      <p:sp>
        <p:nvSpPr>
          <p:cNvPr id="4" name="Content Placeholder 3"/>
          <p:cNvSpPr>
            <a:spLocks noGrp="1"/>
          </p:cNvSpPr>
          <p:nvPr>
            <p:ph sz="half" idx="2"/>
          </p:nvPr>
        </p:nvSpPr>
        <p:spPr/>
        <p:txBody>
          <a:bodyPr>
            <a:normAutofit fontScale="85000" lnSpcReduction="10000"/>
          </a:bodyPr>
          <a:lstStyle/>
          <a:p>
            <a:pPr lvl="0"/>
            <a:r>
              <a:rPr lang="en-GB" dirty="0">
                <a:solidFill>
                  <a:srgbClr val="0070C0"/>
                </a:solidFill>
                <a:latin typeface="Comic Sans MS" panose="030F0702030302020204" pitchFamily="66" charset="0"/>
              </a:rPr>
              <a:t>Try challenges – “Bet I can get my coat on before you!” or “Can you show me……..”</a:t>
            </a:r>
          </a:p>
          <a:p>
            <a:pPr lvl="0"/>
            <a:r>
              <a:rPr lang="en-GB" dirty="0">
                <a:solidFill>
                  <a:srgbClr val="0070C0"/>
                </a:solidFill>
                <a:latin typeface="Comic Sans MS" panose="030F0702030302020204" pitchFamily="66" charset="0"/>
              </a:rPr>
              <a:t> “I wonder if we can...”</a:t>
            </a:r>
          </a:p>
          <a:p>
            <a:pPr lvl="0"/>
            <a:r>
              <a:rPr lang="en-GB" dirty="0">
                <a:solidFill>
                  <a:srgbClr val="0070C0"/>
                </a:solidFill>
                <a:latin typeface="Comic Sans MS" panose="030F0702030302020204" pitchFamily="66" charset="0"/>
              </a:rPr>
              <a:t>“Let’s see if we can make something...”</a:t>
            </a:r>
          </a:p>
          <a:p>
            <a:pPr lvl="0"/>
            <a:r>
              <a:rPr lang="en-GB" dirty="0">
                <a:solidFill>
                  <a:srgbClr val="0070C0"/>
                </a:solidFill>
                <a:latin typeface="Comic Sans MS" panose="030F0702030302020204" pitchFamily="66" charset="0"/>
              </a:rPr>
              <a:t>“I can’t see how to make this work...what do you think?”</a:t>
            </a:r>
          </a:p>
          <a:p>
            <a:pPr lvl="0"/>
            <a:r>
              <a:rPr lang="en-GB" dirty="0">
                <a:solidFill>
                  <a:srgbClr val="0070C0"/>
                </a:solidFill>
                <a:latin typeface="Comic Sans MS" panose="030F0702030302020204" pitchFamily="66" charset="0"/>
              </a:rPr>
              <a:t>“Shall we see if we can beat the clock...”</a:t>
            </a:r>
          </a:p>
          <a:p>
            <a:pPr lvl="0"/>
            <a:r>
              <a:rPr lang="en-GB" dirty="0">
                <a:solidFill>
                  <a:srgbClr val="0070C0"/>
                </a:solidFill>
                <a:latin typeface="Comic Sans MS" panose="030F0702030302020204" pitchFamily="66" charset="0"/>
              </a:rPr>
              <a:t>“Maybe we could investigate…”</a:t>
            </a:r>
          </a:p>
          <a:p>
            <a:pPr lvl="0"/>
            <a:r>
              <a:rPr lang="en-GB" dirty="0">
                <a:solidFill>
                  <a:srgbClr val="0070C0"/>
                </a:solidFill>
                <a:latin typeface="Comic Sans MS" panose="030F0702030302020204" pitchFamily="66" charset="0"/>
              </a:rPr>
              <a:t>“Who do you think could help us today…”</a:t>
            </a:r>
            <a:endParaRPr lang="en-GB" dirty="0">
              <a:solidFill>
                <a:srgbClr val="0070C0"/>
              </a:solidFill>
            </a:endParaRPr>
          </a:p>
          <a:p>
            <a:endParaRPr lang="en-GB" dirty="0"/>
          </a:p>
        </p:txBody>
      </p:sp>
      <p:sp>
        <p:nvSpPr>
          <p:cNvPr id="5" name="Text Placeholder 4"/>
          <p:cNvSpPr>
            <a:spLocks noGrp="1"/>
          </p:cNvSpPr>
          <p:nvPr>
            <p:ph type="body" sz="quarter" idx="3"/>
          </p:nvPr>
        </p:nvSpPr>
        <p:spPr/>
        <p:txBody>
          <a:bodyPr/>
          <a:lstStyle/>
          <a:p>
            <a:r>
              <a:rPr lang="en-GB" dirty="0" smtClean="0">
                <a:solidFill>
                  <a:srgbClr val="FF0000"/>
                </a:solidFill>
              </a:rPr>
              <a:t>Avoid…</a:t>
            </a:r>
            <a:endParaRPr lang="en-GB" dirty="0">
              <a:solidFill>
                <a:srgbClr val="FF0000"/>
              </a:solidFill>
            </a:endParaRPr>
          </a:p>
        </p:txBody>
      </p:sp>
      <p:sp>
        <p:nvSpPr>
          <p:cNvPr id="6" name="Content Placeholder 5"/>
          <p:cNvSpPr>
            <a:spLocks noGrp="1"/>
          </p:cNvSpPr>
          <p:nvPr>
            <p:ph sz="quarter" idx="4"/>
          </p:nvPr>
        </p:nvSpPr>
        <p:spPr/>
        <p:txBody>
          <a:bodyPr/>
          <a:lstStyle/>
          <a:p>
            <a:pPr lvl="0"/>
            <a:r>
              <a:rPr lang="en-GB" dirty="0" smtClean="0">
                <a:solidFill>
                  <a:srgbClr val="FF0000"/>
                </a:solidFill>
                <a:latin typeface="Comic Sans MS" panose="030F0702030302020204" pitchFamily="66" charset="0"/>
              </a:rPr>
              <a:t>“</a:t>
            </a:r>
            <a:r>
              <a:rPr lang="en-GB" dirty="0">
                <a:solidFill>
                  <a:srgbClr val="FF0000"/>
                </a:solidFill>
                <a:latin typeface="Comic Sans MS" panose="030F0702030302020204" pitchFamily="66" charset="0"/>
              </a:rPr>
              <a:t>It’s time for you to...”</a:t>
            </a:r>
          </a:p>
          <a:p>
            <a:pPr lvl="0"/>
            <a:r>
              <a:rPr lang="en-GB" dirty="0">
                <a:solidFill>
                  <a:srgbClr val="FF0000"/>
                </a:solidFill>
                <a:latin typeface="Comic Sans MS" panose="030F0702030302020204" pitchFamily="66" charset="0"/>
              </a:rPr>
              <a:t>“You’ve got to...”</a:t>
            </a:r>
          </a:p>
          <a:p>
            <a:pPr lvl="0"/>
            <a:r>
              <a:rPr lang="en-GB" dirty="0">
                <a:solidFill>
                  <a:srgbClr val="FF0000"/>
                </a:solidFill>
                <a:latin typeface="Comic Sans MS" panose="030F0702030302020204" pitchFamily="66" charset="0"/>
              </a:rPr>
              <a:t>“You need to...”</a:t>
            </a:r>
          </a:p>
          <a:p>
            <a:pPr lvl="0"/>
            <a:r>
              <a:rPr lang="en-GB" dirty="0">
                <a:solidFill>
                  <a:srgbClr val="FF0000"/>
                </a:solidFill>
                <a:latin typeface="Comic Sans MS" panose="030F0702030302020204" pitchFamily="66" charset="0"/>
              </a:rPr>
              <a:t>“You must...”</a:t>
            </a:r>
          </a:p>
          <a:p>
            <a:pPr lvl="0"/>
            <a:r>
              <a:rPr lang="en-GB" dirty="0">
                <a:solidFill>
                  <a:srgbClr val="FF0000"/>
                </a:solidFill>
                <a:latin typeface="Comic Sans MS" panose="030F0702030302020204" pitchFamily="66" charset="0"/>
              </a:rPr>
              <a:t>“You are not…”</a:t>
            </a:r>
          </a:p>
          <a:p>
            <a:pPr lvl="0"/>
            <a:r>
              <a:rPr lang="en-GB" dirty="0">
                <a:solidFill>
                  <a:srgbClr val="FF0000"/>
                </a:solidFill>
                <a:latin typeface="Comic Sans MS" panose="030F0702030302020204" pitchFamily="66" charset="0"/>
              </a:rPr>
              <a:t>“I need you to…”</a:t>
            </a:r>
            <a:endParaRPr lang="en-GB" dirty="0">
              <a:solidFill>
                <a:srgbClr val="FF0000"/>
              </a:solidFill>
            </a:endParaRPr>
          </a:p>
          <a:p>
            <a:endParaRPr lang="en-GB" dirty="0"/>
          </a:p>
        </p:txBody>
      </p:sp>
    </p:spTree>
    <p:extLst>
      <p:ext uri="{BB962C8B-B14F-4D97-AF65-F5344CB8AC3E}">
        <p14:creationId xmlns:p14="http://schemas.microsoft.com/office/powerpoint/2010/main" val="892127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DSM V</a:t>
            </a:r>
            <a:endParaRPr lang="en-GB" dirty="0"/>
          </a:p>
        </p:txBody>
      </p:sp>
      <p:sp>
        <p:nvSpPr>
          <p:cNvPr id="3" name="Content Placeholder 2"/>
          <p:cNvSpPr>
            <a:spLocks noGrp="1"/>
          </p:cNvSpPr>
          <p:nvPr>
            <p:ph idx="1"/>
          </p:nvPr>
        </p:nvSpPr>
        <p:spPr/>
        <p:txBody>
          <a:bodyPr>
            <a:noAutofit/>
          </a:bodyPr>
          <a:lstStyle/>
          <a:p>
            <a:pPr marL="0" indent="0">
              <a:buNone/>
            </a:pPr>
            <a:r>
              <a:rPr lang="en-GB" sz="1800" dirty="0">
                <a:solidFill>
                  <a:srgbClr val="0070C0"/>
                </a:solidFill>
              </a:rPr>
              <a:t>Autism Spectrum Disorder</a:t>
            </a:r>
          </a:p>
          <a:p>
            <a:pPr marL="0" indent="0">
              <a:buNone/>
            </a:pPr>
            <a:endParaRPr lang="en-GB" sz="1800" dirty="0">
              <a:solidFill>
                <a:srgbClr val="0070C0"/>
              </a:solidFill>
            </a:endParaRPr>
          </a:p>
          <a:p>
            <a:r>
              <a:rPr lang="en-GB" sz="1800" i="1" dirty="0">
                <a:solidFill>
                  <a:srgbClr val="0070C0"/>
                </a:solidFill>
              </a:rPr>
              <a:t>“persistent difficulties with social communication and social interaction”</a:t>
            </a:r>
          </a:p>
          <a:p>
            <a:pPr marL="0" indent="0">
              <a:buNone/>
            </a:pPr>
            <a:endParaRPr lang="en-GB" sz="1800" dirty="0">
              <a:solidFill>
                <a:srgbClr val="0070C0"/>
              </a:solidFill>
            </a:endParaRPr>
          </a:p>
          <a:p>
            <a:r>
              <a:rPr lang="en-GB" sz="1800" i="1" dirty="0">
                <a:solidFill>
                  <a:srgbClr val="0070C0"/>
                </a:solidFill>
              </a:rPr>
              <a:t>“restricted and repetitive patterns of behaviours, activities or interests” </a:t>
            </a:r>
            <a:r>
              <a:rPr lang="en-GB" sz="1800" dirty="0">
                <a:solidFill>
                  <a:srgbClr val="0070C0"/>
                </a:solidFill>
              </a:rPr>
              <a:t>(this includes sensory behaviour)</a:t>
            </a:r>
          </a:p>
          <a:p>
            <a:pPr marL="0" indent="0">
              <a:buNone/>
            </a:pPr>
            <a:endParaRPr lang="en-GB" sz="1800" dirty="0">
              <a:solidFill>
                <a:srgbClr val="0070C0"/>
              </a:solidFill>
            </a:endParaRPr>
          </a:p>
          <a:p>
            <a:pPr marL="0" indent="0">
              <a:buNone/>
            </a:pPr>
            <a:r>
              <a:rPr lang="en-GB" sz="1800" dirty="0">
                <a:solidFill>
                  <a:srgbClr val="0070C0"/>
                </a:solidFill>
              </a:rPr>
              <a:t>present since </a:t>
            </a:r>
            <a:r>
              <a:rPr lang="en-GB" sz="1800" i="1" dirty="0">
                <a:solidFill>
                  <a:srgbClr val="0070C0"/>
                </a:solidFill>
              </a:rPr>
              <a:t>early childhood</a:t>
            </a:r>
            <a:r>
              <a:rPr lang="en-GB" sz="1800" dirty="0">
                <a:solidFill>
                  <a:srgbClr val="0070C0"/>
                </a:solidFill>
              </a:rPr>
              <a:t>, to the extent that these </a:t>
            </a:r>
            <a:r>
              <a:rPr lang="en-GB" sz="1800" b="1" dirty="0">
                <a:solidFill>
                  <a:srgbClr val="0070C0"/>
                </a:solidFill>
              </a:rPr>
              <a:t>“limit and impair everyday functioning”</a:t>
            </a:r>
          </a:p>
          <a:p>
            <a:pPr marL="0" indent="0" algn="r">
              <a:buNone/>
            </a:pPr>
            <a:r>
              <a:rPr lang="en-GB" sz="1800" dirty="0">
                <a:solidFill>
                  <a:srgbClr val="0070C0"/>
                </a:solidFill>
              </a:rPr>
              <a:t>Source: NAS</a:t>
            </a:r>
          </a:p>
        </p:txBody>
      </p:sp>
    </p:spTree>
    <p:extLst>
      <p:ext uri="{BB962C8B-B14F-4D97-AF65-F5344CB8AC3E}">
        <p14:creationId xmlns:p14="http://schemas.microsoft.com/office/powerpoint/2010/main" val="25266011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Controlling </a:t>
            </a:r>
            <a:r>
              <a:rPr lang="en-GB" dirty="0"/>
              <a:t>Behaviour</a:t>
            </a:r>
          </a:p>
        </p:txBody>
      </p:sp>
      <p:sp>
        <p:nvSpPr>
          <p:cNvPr id="3" name="Content Placeholder 2"/>
          <p:cNvSpPr>
            <a:spLocks noGrp="1"/>
          </p:cNvSpPr>
          <p:nvPr>
            <p:ph idx="1"/>
          </p:nvPr>
        </p:nvSpPr>
        <p:spPr/>
        <p:txBody>
          <a:bodyPr>
            <a:noAutofit/>
          </a:bodyPr>
          <a:lstStyle/>
          <a:p>
            <a:pPr marL="0" indent="0">
              <a:buNone/>
            </a:pPr>
            <a:r>
              <a:rPr lang="en-GB" sz="2000" dirty="0">
                <a:solidFill>
                  <a:srgbClr val="00B0F0"/>
                </a:solidFill>
                <a:latin typeface="Comic Sans MS" panose="030F0702030302020204" pitchFamily="66" charset="0"/>
              </a:rPr>
              <a:t>Try to make them feel useful</a:t>
            </a:r>
          </a:p>
          <a:p>
            <a:pPr marL="0" indent="0">
              <a:buNone/>
            </a:pPr>
            <a:r>
              <a:rPr lang="en-GB" sz="2000" dirty="0">
                <a:latin typeface="Comic Sans MS" panose="030F0702030302020204" pitchFamily="66" charset="0"/>
              </a:rPr>
              <a:t>“It would be really helpful if you could…”</a:t>
            </a:r>
          </a:p>
          <a:p>
            <a:pPr marL="0" indent="0">
              <a:buNone/>
            </a:pPr>
            <a:r>
              <a:rPr lang="en-GB" sz="2000" dirty="0">
                <a:solidFill>
                  <a:srgbClr val="00B0F0"/>
                </a:solidFill>
                <a:latin typeface="Comic Sans MS" panose="030F0702030302020204" pitchFamily="66" charset="0"/>
              </a:rPr>
              <a:t>Pretend you don’t know / get it wrong</a:t>
            </a:r>
          </a:p>
          <a:p>
            <a:pPr marL="0" indent="0">
              <a:buNone/>
            </a:pPr>
            <a:r>
              <a:rPr lang="en-GB" sz="2000" dirty="0">
                <a:latin typeface="Comic Sans MS" panose="030F0702030302020204" pitchFamily="66" charset="0"/>
              </a:rPr>
              <a:t>For example, </a:t>
            </a:r>
            <a:r>
              <a:rPr lang="en-GB" sz="2000" dirty="0" err="1">
                <a:latin typeface="Comic Sans MS" panose="030F0702030302020204" pitchFamily="66" charset="0"/>
              </a:rPr>
              <a:t>mis</a:t>
            </a:r>
            <a:r>
              <a:rPr lang="en-GB" sz="2000" dirty="0">
                <a:latin typeface="Comic Sans MS" panose="030F0702030302020204" pitchFamily="66" charset="0"/>
              </a:rPr>
              <a:t>-read words in books, or ask them to show you how to do a certain task that you want them to do.</a:t>
            </a:r>
          </a:p>
          <a:p>
            <a:pPr marL="0" indent="0">
              <a:buNone/>
            </a:pPr>
            <a:r>
              <a:rPr lang="en-GB" sz="2000" dirty="0">
                <a:solidFill>
                  <a:srgbClr val="00B0F0"/>
                </a:solidFill>
                <a:latin typeface="Comic Sans MS" panose="030F0702030302020204" pitchFamily="66" charset="0"/>
              </a:rPr>
              <a:t>Offer limited choices </a:t>
            </a:r>
            <a:r>
              <a:rPr lang="en-GB" sz="2000" dirty="0">
                <a:latin typeface="Comic Sans MS" panose="030F0702030302020204" pitchFamily="66" charset="0"/>
              </a:rPr>
              <a:t>– to give them SOME control</a:t>
            </a:r>
          </a:p>
          <a:p>
            <a:pPr marL="0" indent="0">
              <a:buNone/>
            </a:pPr>
            <a:r>
              <a:rPr lang="en-GB" sz="2000" dirty="0">
                <a:latin typeface="Comic Sans MS" panose="030F0702030302020204" pitchFamily="66" charset="0"/>
              </a:rPr>
              <a:t>“Do you want to start the phased return during period three or period four?”</a:t>
            </a:r>
          </a:p>
          <a:p>
            <a:pPr marL="0" indent="0">
              <a:buNone/>
            </a:pPr>
            <a:r>
              <a:rPr lang="en-GB" sz="2000" dirty="0">
                <a:solidFill>
                  <a:srgbClr val="00B0F0"/>
                </a:solidFill>
                <a:latin typeface="Comic Sans MS" panose="030F0702030302020204" pitchFamily="66" charset="0"/>
              </a:rPr>
              <a:t>Choose your battles</a:t>
            </a:r>
          </a:p>
          <a:p>
            <a:pPr marL="0" indent="0">
              <a:buNone/>
            </a:pPr>
            <a:r>
              <a:rPr lang="en-GB" sz="2000" dirty="0">
                <a:latin typeface="Comic Sans MS" panose="030F0702030302020204" pitchFamily="66" charset="0"/>
              </a:rPr>
              <a:t>Have flexibility - is this worth a massive meltdown?</a:t>
            </a:r>
          </a:p>
          <a:p>
            <a:pPr marL="0" indent="0">
              <a:buNone/>
            </a:pPr>
            <a:r>
              <a:rPr lang="en-GB" sz="2000" dirty="0">
                <a:latin typeface="Comic Sans MS" panose="030F0702030302020204" pitchFamily="66" charset="0"/>
              </a:rPr>
              <a:t>Not the same as letting a person do what they like! Boundaries are clearly important, but where possible avoid them becoming power battles.  E.g. ‘Because I’m telling you…”</a:t>
            </a:r>
          </a:p>
        </p:txBody>
      </p:sp>
    </p:spTree>
    <p:extLst>
      <p:ext uri="{BB962C8B-B14F-4D97-AF65-F5344CB8AC3E}">
        <p14:creationId xmlns:p14="http://schemas.microsoft.com/office/powerpoint/2010/main" val="29250849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Controlling Behaviour</a:t>
            </a:r>
            <a:endParaRPr lang="en-GB" dirty="0"/>
          </a:p>
        </p:txBody>
      </p:sp>
      <p:sp>
        <p:nvSpPr>
          <p:cNvPr id="3" name="Content Placeholder 2"/>
          <p:cNvSpPr>
            <a:spLocks noGrp="1"/>
          </p:cNvSpPr>
          <p:nvPr>
            <p:ph idx="1"/>
          </p:nvPr>
        </p:nvSpPr>
        <p:spPr/>
        <p:txBody>
          <a:bodyPr>
            <a:normAutofit fontScale="92500" lnSpcReduction="10000"/>
          </a:bodyPr>
          <a:lstStyle/>
          <a:p>
            <a:pPr marL="0" indent="0">
              <a:buNone/>
            </a:pPr>
            <a:r>
              <a:rPr lang="en-GB" dirty="0">
                <a:solidFill>
                  <a:srgbClr val="00B0F0"/>
                </a:solidFill>
                <a:latin typeface="Comic Sans MS" panose="030F0702030302020204" pitchFamily="66" charset="0"/>
              </a:rPr>
              <a:t>Balance tolerance and demands</a:t>
            </a:r>
          </a:p>
          <a:p>
            <a:r>
              <a:rPr lang="en-GB" dirty="0">
                <a:latin typeface="Comic Sans MS" panose="030F0702030302020204" pitchFamily="66" charset="0"/>
              </a:rPr>
              <a:t>Accept that some days their anxiety is so high they will struggle to accept most demands, even ones others might not view as a ‘demand’, so reduce pressure.</a:t>
            </a:r>
          </a:p>
          <a:p>
            <a:pPr lvl="0"/>
            <a:r>
              <a:rPr lang="en-GB" dirty="0">
                <a:latin typeface="Comic Sans MS" panose="030F0702030302020204" pitchFamily="66" charset="0"/>
              </a:rPr>
              <a:t>On days where tolerance is higher try increasing demands</a:t>
            </a:r>
            <a:r>
              <a:rPr lang="en-GB" dirty="0" smtClean="0">
                <a:latin typeface="Comic Sans MS" panose="030F0702030302020204" pitchFamily="66" charset="0"/>
              </a:rPr>
              <a:t>.</a:t>
            </a:r>
            <a:endParaRPr lang="en-GB" b="1" dirty="0">
              <a:latin typeface="Comic Sans MS" panose="030F0702030302020204" pitchFamily="66" charset="0"/>
            </a:endParaRPr>
          </a:p>
          <a:p>
            <a:pPr marL="0" indent="0">
              <a:buNone/>
            </a:pPr>
            <a:r>
              <a:rPr lang="en-GB" dirty="0">
                <a:solidFill>
                  <a:srgbClr val="00B0F0"/>
                </a:solidFill>
                <a:latin typeface="Comic Sans MS" panose="030F0702030302020204" pitchFamily="66" charset="0"/>
              </a:rPr>
              <a:t>Don’t take it personally</a:t>
            </a:r>
          </a:p>
          <a:p>
            <a:pPr lvl="0"/>
            <a:r>
              <a:rPr lang="en-GB" dirty="0">
                <a:latin typeface="Comic Sans MS" panose="030F0702030302020204" pitchFamily="66" charset="0"/>
              </a:rPr>
              <a:t>The demand avoidance is caused by high anxiety levels due to a perceived loss of control, and strategies to avoid may be quite elaborate, and seem calculated and hurtful</a:t>
            </a:r>
            <a:r>
              <a:rPr lang="en-GB" dirty="0" smtClean="0">
                <a:latin typeface="Comic Sans MS" panose="030F0702030302020204" pitchFamily="66" charset="0"/>
              </a:rPr>
              <a:t>.</a:t>
            </a:r>
            <a:endParaRPr lang="en-GB" b="1" dirty="0">
              <a:latin typeface="Comic Sans MS" panose="030F0702030302020204" pitchFamily="66" charset="0"/>
            </a:endParaRPr>
          </a:p>
          <a:p>
            <a:pPr marL="0" indent="0">
              <a:buNone/>
            </a:pPr>
            <a:r>
              <a:rPr lang="en-GB" dirty="0">
                <a:solidFill>
                  <a:srgbClr val="00B0F0"/>
                </a:solidFill>
                <a:latin typeface="Comic Sans MS" panose="030F0702030302020204" pitchFamily="66" charset="0"/>
              </a:rPr>
              <a:t>Treat every day as a fresh start</a:t>
            </a:r>
          </a:p>
          <a:p>
            <a:pPr lvl="0"/>
            <a:r>
              <a:rPr lang="en-GB" dirty="0">
                <a:latin typeface="Comic Sans MS" panose="030F0702030302020204" pitchFamily="66" charset="0"/>
              </a:rPr>
              <a:t>Don’t let what happened yesterday drag over into today, it has no benefit to </a:t>
            </a:r>
            <a:r>
              <a:rPr lang="en-GB" dirty="0" smtClean="0">
                <a:latin typeface="Comic Sans MS" panose="030F0702030302020204" pitchFamily="66" charset="0"/>
              </a:rPr>
              <a:t>the </a:t>
            </a:r>
            <a:r>
              <a:rPr lang="en-GB" dirty="0">
                <a:latin typeface="Comic Sans MS" panose="030F0702030302020204" pitchFamily="66" charset="0"/>
              </a:rPr>
              <a:t>child or yourself</a:t>
            </a:r>
            <a:r>
              <a:rPr lang="en-GB" dirty="0" smtClean="0">
                <a:latin typeface="Comic Sans MS" panose="030F0702030302020204" pitchFamily="66" charset="0"/>
              </a:rPr>
              <a:t>.</a:t>
            </a:r>
            <a:endParaRPr lang="en-GB" b="1" dirty="0">
              <a:latin typeface="Comic Sans MS" panose="030F0702030302020204" pitchFamily="66" charset="0"/>
            </a:endParaRPr>
          </a:p>
          <a:p>
            <a:pPr marL="0" indent="0">
              <a:buNone/>
            </a:pPr>
            <a:r>
              <a:rPr lang="en-GB" dirty="0">
                <a:solidFill>
                  <a:srgbClr val="00B0F0"/>
                </a:solidFill>
                <a:latin typeface="Comic Sans MS" panose="030F0702030302020204" pitchFamily="66" charset="0"/>
              </a:rPr>
              <a:t>Voice control</a:t>
            </a:r>
          </a:p>
          <a:p>
            <a:pPr lvl="0"/>
            <a:r>
              <a:rPr lang="en-GB" dirty="0">
                <a:latin typeface="Comic Sans MS" panose="030F0702030302020204" pitchFamily="66" charset="0"/>
              </a:rPr>
              <a:t>Use a calm, even tone of voice, especially when they are demand avoiding</a:t>
            </a:r>
            <a:r>
              <a:rPr lang="en-GB" dirty="0" smtClean="0">
                <a:latin typeface="Comic Sans MS" panose="030F0702030302020204" pitchFamily="66" charset="0"/>
              </a:rPr>
              <a:t>.</a:t>
            </a:r>
            <a:endParaRPr lang="en-GB" dirty="0">
              <a:latin typeface="Comic Sans MS" panose="030F0702030302020204" pitchFamily="66" charset="0"/>
            </a:endParaRPr>
          </a:p>
        </p:txBody>
      </p:sp>
    </p:spTree>
    <p:extLst>
      <p:ext uri="{BB962C8B-B14F-4D97-AF65-F5344CB8AC3E}">
        <p14:creationId xmlns:p14="http://schemas.microsoft.com/office/powerpoint/2010/main" val="345825117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Coping With Mistakes / Getting things wrong</a:t>
            </a:r>
            <a:endParaRPr lang="en-GB" dirty="0"/>
          </a:p>
        </p:txBody>
      </p:sp>
      <p:sp>
        <p:nvSpPr>
          <p:cNvPr id="3" name="Content Placeholder 2"/>
          <p:cNvSpPr>
            <a:spLocks noGrp="1"/>
          </p:cNvSpPr>
          <p:nvPr>
            <p:ph idx="1"/>
          </p:nvPr>
        </p:nvSpPr>
        <p:spPr/>
        <p:txBody>
          <a:bodyPr>
            <a:normAutofit/>
          </a:bodyPr>
          <a:lstStyle/>
          <a:p>
            <a:r>
              <a:rPr lang="en-GB" sz="2400" dirty="0"/>
              <a:t>Model how you and others have coped with frustration / making a mistake / ask for help yourself</a:t>
            </a:r>
          </a:p>
          <a:p>
            <a:r>
              <a:rPr lang="en-GB" sz="2400" dirty="0"/>
              <a:t>If they are stuck, refusing or struggling, try backward learning – you do 90%, they finish the last 10% (and build from there)</a:t>
            </a:r>
          </a:p>
          <a:p>
            <a:r>
              <a:rPr lang="en-GB" sz="2400" dirty="0"/>
              <a:t>Make “Asking for help” part of the daily timetable</a:t>
            </a:r>
          </a:p>
          <a:p>
            <a:pPr marL="0" indent="0">
              <a:buNone/>
            </a:pPr>
            <a:r>
              <a:rPr lang="en-GB" sz="2400" b="1" dirty="0">
                <a:solidFill>
                  <a:srgbClr val="00B0F0"/>
                </a:solidFill>
                <a:latin typeface="Comic Sans MS" panose="030F0702030302020204" pitchFamily="66" charset="0"/>
              </a:rPr>
              <a:t>Indirect praise</a:t>
            </a:r>
            <a:endParaRPr lang="en-GB" sz="2400" dirty="0">
              <a:solidFill>
                <a:srgbClr val="00B0F0"/>
              </a:solidFill>
              <a:latin typeface="Comic Sans MS" panose="030F0702030302020204" pitchFamily="66" charset="0"/>
            </a:endParaRPr>
          </a:p>
          <a:p>
            <a:pPr lvl="0"/>
            <a:r>
              <a:rPr lang="en-GB" sz="2400" dirty="0">
                <a:latin typeface="Comic Sans MS" panose="030F0702030302020204" pitchFamily="66" charset="0"/>
              </a:rPr>
              <a:t>For example talk to a pupil or member of staff about something good the child has done while they are in earshot – may be more easily accepted than directly praising them</a:t>
            </a:r>
            <a:r>
              <a:rPr lang="en-GB" sz="2400" dirty="0" smtClean="0">
                <a:latin typeface="Comic Sans MS" panose="030F0702030302020204" pitchFamily="66" charset="0"/>
              </a:rPr>
              <a:t>.</a:t>
            </a:r>
            <a:endParaRPr lang="en-GB" dirty="0" smtClean="0"/>
          </a:p>
        </p:txBody>
      </p:sp>
    </p:spTree>
    <p:extLst>
      <p:ext uri="{BB962C8B-B14F-4D97-AF65-F5344CB8AC3E}">
        <p14:creationId xmlns:p14="http://schemas.microsoft.com/office/powerpoint/2010/main" val="40537680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Emotional Regulation</a:t>
            </a:r>
            <a:endParaRPr lang="en-GB" dirty="0"/>
          </a:p>
        </p:txBody>
      </p:sp>
      <p:sp>
        <p:nvSpPr>
          <p:cNvPr id="3" name="Content Placeholder 2"/>
          <p:cNvSpPr>
            <a:spLocks noGrp="1"/>
          </p:cNvSpPr>
          <p:nvPr>
            <p:ph idx="1"/>
          </p:nvPr>
        </p:nvSpPr>
        <p:spPr/>
        <p:txBody>
          <a:bodyPr>
            <a:normAutofit/>
          </a:bodyPr>
          <a:lstStyle/>
          <a:p>
            <a:r>
              <a:rPr lang="en-GB" sz="2400" dirty="0"/>
              <a:t>Teach strategies to deal with emotions (e.g. CBT / Resilience / Mindfulness)</a:t>
            </a:r>
          </a:p>
          <a:p>
            <a:r>
              <a:rPr lang="en-GB" sz="2400" dirty="0"/>
              <a:t>Develop awareness that their reaction to the emotions of others are real and allow them to withdraw</a:t>
            </a:r>
          </a:p>
          <a:p>
            <a:r>
              <a:rPr lang="en-GB" sz="2400" dirty="0"/>
              <a:t>Encourage them to express their feelings through pictures, books / scenes or music – I feel like…</a:t>
            </a:r>
          </a:p>
          <a:p>
            <a:r>
              <a:rPr lang="en-GB" sz="2400" dirty="0"/>
              <a:t>Use something that they can relate to:</a:t>
            </a:r>
          </a:p>
          <a:p>
            <a:pPr marL="0" indent="0">
              <a:buNone/>
            </a:pPr>
            <a:r>
              <a:rPr lang="en-GB" sz="2400" dirty="0"/>
              <a:t>	“How would </a:t>
            </a:r>
            <a:r>
              <a:rPr lang="en-GB" sz="2400" dirty="0" smtClean="0"/>
              <a:t>Taylor Swift deal </a:t>
            </a:r>
            <a:r>
              <a:rPr lang="en-GB" sz="2400" dirty="0"/>
              <a:t>with that?</a:t>
            </a:r>
          </a:p>
          <a:p>
            <a:pPr marL="0" indent="0">
              <a:buNone/>
            </a:pPr>
            <a:endParaRPr lang="en-GB" sz="2400" dirty="0"/>
          </a:p>
        </p:txBody>
      </p:sp>
    </p:spTree>
    <p:extLst>
      <p:ext uri="{BB962C8B-B14F-4D97-AF65-F5344CB8AC3E}">
        <p14:creationId xmlns:p14="http://schemas.microsoft.com/office/powerpoint/2010/main" val="26334581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Phobic Reactions</a:t>
            </a:r>
            <a:endParaRPr lang="en-GB" dirty="0"/>
          </a:p>
        </p:txBody>
      </p:sp>
      <p:sp>
        <p:nvSpPr>
          <p:cNvPr id="3" name="Content Placeholder 2"/>
          <p:cNvSpPr>
            <a:spLocks noGrp="1"/>
          </p:cNvSpPr>
          <p:nvPr>
            <p:ph idx="1"/>
          </p:nvPr>
        </p:nvSpPr>
        <p:spPr/>
        <p:txBody>
          <a:bodyPr>
            <a:normAutofit fontScale="85000" lnSpcReduction="20000"/>
          </a:bodyPr>
          <a:lstStyle/>
          <a:p>
            <a:r>
              <a:rPr lang="en-GB" sz="3400" dirty="0"/>
              <a:t>Remember that:</a:t>
            </a:r>
          </a:p>
          <a:p>
            <a:pPr marL="0" indent="0">
              <a:buNone/>
            </a:pPr>
            <a:r>
              <a:rPr lang="en-GB" sz="3100" dirty="0"/>
              <a:t>no = never = the world is caving in on me</a:t>
            </a:r>
          </a:p>
          <a:p>
            <a:pPr lvl="1"/>
            <a:endParaRPr lang="en-GB" sz="3100" dirty="0"/>
          </a:p>
          <a:p>
            <a:r>
              <a:rPr lang="en-GB" sz="3400" dirty="0"/>
              <a:t>Teach coping strategies – psychoeducation, CBT, resilience</a:t>
            </a:r>
          </a:p>
          <a:p>
            <a:r>
              <a:rPr lang="en-GB" sz="3400" dirty="0"/>
              <a:t>A de-sensitisation programme might help (e.g. building on short amounts of time in no-preferred situations / classes – rewarding and recognising very small steps and appropriate use of safety plans)</a:t>
            </a:r>
          </a:p>
          <a:p>
            <a:r>
              <a:rPr lang="en-GB" sz="3400" dirty="0"/>
              <a:t>Use probability / maths / likelihood and logic, if the young person can relate to this. (Numbers are consistent, language / people are not).</a:t>
            </a:r>
          </a:p>
          <a:p>
            <a:pPr lvl="1"/>
            <a:endParaRPr lang="en-GB" sz="3100" dirty="0"/>
          </a:p>
        </p:txBody>
      </p:sp>
    </p:spTree>
    <p:extLst>
      <p:ext uri="{BB962C8B-B14F-4D97-AF65-F5344CB8AC3E}">
        <p14:creationId xmlns:p14="http://schemas.microsoft.com/office/powerpoint/2010/main" val="39284591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Egocentrism</a:t>
            </a:r>
            <a:endParaRPr lang="en-GB" dirty="0"/>
          </a:p>
        </p:txBody>
      </p:sp>
      <p:sp>
        <p:nvSpPr>
          <p:cNvPr id="3" name="Content Placeholder 2"/>
          <p:cNvSpPr>
            <a:spLocks noGrp="1"/>
          </p:cNvSpPr>
          <p:nvPr>
            <p:ph idx="1"/>
          </p:nvPr>
        </p:nvSpPr>
        <p:spPr/>
        <p:txBody>
          <a:bodyPr>
            <a:normAutofit/>
          </a:bodyPr>
          <a:lstStyle/>
          <a:p>
            <a:r>
              <a:rPr lang="en-GB" sz="2800" dirty="0"/>
              <a:t>Self perception as an adult </a:t>
            </a:r>
          </a:p>
          <a:p>
            <a:r>
              <a:rPr lang="en-GB" sz="2800" dirty="0"/>
              <a:t>Fixed </a:t>
            </a:r>
            <a:r>
              <a:rPr lang="en-GB" sz="2800" dirty="0" err="1"/>
              <a:t>mindset</a:t>
            </a:r>
            <a:endParaRPr lang="en-GB" sz="2800" dirty="0"/>
          </a:p>
          <a:p>
            <a:r>
              <a:rPr lang="en-GB" sz="2800" dirty="0"/>
              <a:t>Mistakes are not ok</a:t>
            </a:r>
          </a:p>
          <a:p>
            <a:r>
              <a:rPr lang="en-GB" sz="2800" dirty="0"/>
              <a:t>Teaching and displaying appropriate  social behaviours including language / topics appropriate to the context</a:t>
            </a:r>
          </a:p>
          <a:p>
            <a:r>
              <a:rPr lang="en-GB" sz="2800" dirty="0"/>
              <a:t>Use rules to your advantage – depersonalise the situation (e.g. I have a dress code for work, because those are the rules of the system</a:t>
            </a:r>
            <a:r>
              <a:rPr lang="en-GB" sz="2800" dirty="0" smtClean="0"/>
              <a:t>)</a:t>
            </a:r>
            <a:endParaRPr lang="en-GB" sz="2800" dirty="0"/>
          </a:p>
        </p:txBody>
      </p:sp>
    </p:spTree>
    <p:extLst>
      <p:ext uri="{BB962C8B-B14F-4D97-AF65-F5344CB8AC3E}">
        <p14:creationId xmlns:p14="http://schemas.microsoft.com/office/powerpoint/2010/main" val="11065525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Closure</a:t>
            </a:r>
            <a:endParaRPr lang="en-GB" dirty="0"/>
          </a:p>
        </p:txBody>
      </p:sp>
      <p:sp>
        <p:nvSpPr>
          <p:cNvPr id="3" name="Content Placeholder 2"/>
          <p:cNvSpPr>
            <a:spLocks noGrp="1"/>
          </p:cNvSpPr>
          <p:nvPr>
            <p:ph idx="1"/>
          </p:nvPr>
        </p:nvSpPr>
        <p:spPr/>
        <p:txBody>
          <a:bodyPr>
            <a:normAutofit/>
          </a:bodyPr>
          <a:lstStyle/>
          <a:p>
            <a:r>
              <a:rPr lang="en-GB" sz="2800" dirty="0"/>
              <a:t>Remember that people with ASD have difficulty with transitions, but also with the idea of ‘finished</a:t>
            </a:r>
            <a:r>
              <a:rPr lang="en-GB" sz="2800" dirty="0" smtClean="0"/>
              <a:t>’ and moving on between preferred and non preferred activities.</a:t>
            </a:r>
            <a:endParaRPr lang="en-GB" sz="2800" dirty="0"/>
          </a:p>
          <a:p>
            <a:r>
              <a:rPr lang="en-GB" sz="2800" dirty="0"/>
              <a:t>When will this (activity / work) end?</a:t>
            </a:r>
          </a:p>
          <a:p>
            <a:r>
              <a:rPr lang="en-GB" sz="2800" dirty="0"/>
              <a:t>How will I know?</a:t>
            </a:r>
          </a:p>
          <a:p>
            <a:r>
              <a:rPr lang="en-GB" sz="2800" dirty="0"/>
              <a:t>I am being interrupted</a:t>
            </a:r>
          </a:p>
          <a:p>
            <a:r>
              <a:rPr lang="en-GB" sz="2800" dirty="0"/>
              <a:t>I need to complete this</a:t>
            </a:r>
          </a:p>
          <a:p>
            <a:r>
              <a:rPr lang="en-GB" sz="2800" dirty="0"/>
              <a:t>Having an end leads to a feeling of closure = reduced </a:t>
            </a:r>
            <a:r>
              <a:rPr lang="en-GB" sz="2800" dirty="0" smtClean="0"/>
              <a:t>anxiety</a:t>
            </a:r>
            <a:endParaRPr lang="en-GB" sz="2800" dirty="0" smtClean="0">
              <a:hlinkClick r:id="rId3"/>
            </a:endParaRPr>
          </a:p>
        </p:txBody>
      </p:sp>
    </p:spTree>
    <p:extLst>
      <p:ext uri="{BB962C8B-B14F-4D97-AF65-F5344CB8AC3E}">
        <p14:creationId xmlns:p14="http://schemas.microsoft.com/office/powerpoint/2010/main" val="341267412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Moral Pop-Out </a:t>
            </a:r>
            <a:r>
              <a:rPr lang="en-GB" dirty="0" smtClean="0"/>
              <a:t>Effect</a:t>
            </a:r>
            <a:endParaRPr lang="en-GB" dirty="0"/>
          </a:p>
        </p:txBody>
      </p:sp>
      <p:sp>
        <p:nvSpPr>
          <p:cNvPr id="3" name="Content Placeholder 2"/>
          <p:cNvSpPr>
            <a:spLocks noGrp="1"/>
          </p:cNvSpPr>
          <p:nvPr>
            <p:ph idx="1"/>
          </p:nvPr>
        </p:nvSpPr>
        <p:spPr/>
        <p:txBody>
          <a:bodyPr>
            <a:noAutofit/>
          </a:bodyPr>
          <a:lstStyle/>
          <a:p>
            <a:r>
              <a:rPr lang="en-GB" sz="2400" dirty="0">
                <a:solidFill>
                  <a:srgbClr val="0070C0"/>
                </a:solidFill>
              </a:rPr>
              <a:t>Moral information processed  faster than any other (</a:t>
            </a:r>
            <a:r>
              <a:rPr lang="en-GB" sz="2400" dirty="0" err="1">
                <a:solidFill>
                  <a:srgbClr val="0070C0"/>
                </a:solidFill>
              </a:rPr>
              <a:t>Gantmans</a:t>
            </a:r>
            <a:r>
              <a:rPr lang="en-GB" sz="2400" dirty="0">
                <a:solidFill>
                  <a:srgbClr val="0070C0"/>
                </a:solidFill>
              </a:rPr>
              <a:t> and Van </a:t>
            </a:r>
            <a:r>
              <a:rPr lang="en-GB" sz="2400" dirty="0" err="1">
                <a:solidFill>
                  <a:srgbClr val="0070C0"/>
                </a:solidFill>
              </a:rPr>
              <a:t>Bavel</a:t>
            </a:r>
            <a:r>
              <a:rPr lang="en-GB" sz="2400" dirty="0">
                <a:solidFill>
                  <a:srgbClr val="0070C0"/>
                </a:solidFill>
              </a:rPr>
              <a:t>, 2014)</a:t>
            </a:r>
          </a:p>
          <a:p>
            <a:r>
              <a:rPr lang="en-GB" sz="2400" dirty="0">
                <a:solidFill>
                  <a:srgbClr val="0070C0"/>
                </a:solidFill>
              </a:rPr>
              <a:t>Behaviour is viewed through a moral filter</a:t>
            </a:r>
          </a:p>
          <a:p>
            <a:r>
              <a:rPr lang="en-GB" sz="2400" dirty="0">
                <a:solidFill>
                  <a:srgbClr val="0070C0"/>
                </a:solidFill>
              </a:rPr>
              <a:t>When triggered – we can fail to see behaviours as their strategy for keeping self-control</a:t>
            </a:r>
          </a:p>
          <a:p>
            <a:r>
              <a:rPr lang="en-GB" sz="2400" dirty="0">
                <a:solidFill>
                  <a:srgbClr val="0070C0"/>
                </a:solidFill>
              </a:rPr>
              <a:t>Judging it as immoral instead of understanding</a:t>
            </a:r>
          </a:p>
          <a:p>
            <a:endParaRPr lang="en-GB" sz="2400" dirty="0">
              <a:solidFill>
                <a:srgbClr val="0070C0"/>
              </a:solidFill>
            </a:endParaRPr>
          </a:p>
          <a:p>
            <a:r>
              <a:rPr lang="en-GB" sz="2400" dirty="0">
                <a:solidFill>
                  <a:srgbClr val="0070C0"/>
                </a:solidFill>
              </a:rPr>
              <a:t>Maybe the change of perspective is starting to suppress the moral pop out effect</a:t>
            </a:r>
          </a:p>
        </p:txBody>
      </p:sp>
    </p:spTree>
    <p:extLst>
      <p:ext uri="{BB962C8B-B14F-4D97-AF65-F5344CB8AC3E}">
        <p14:creationId xmlns:p14="http://schemas.microsoft.com/office/powerpoint/2010/main" val="23491110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Affect Contagion</a:t>
            </a:r>
            <a:endParaRPr lang="en-GB" dirty="0"/>
          </a:p>
        </p:txBody>
      </p:sp>
      <p:sp>
        <p:nvSpPr>
          <p:cNvPr id="3" name="Content Placeholder 2"/>
          <p:cNvSpPr>
            <a:spLocks noGrp="1"/>
          </p:cNvSpPr>
          <p:nvPr>
            <p:ph idx="1"/>
          </p:nvPr>
        </p:nvSpPr>
        <p:spPr/>
        <p:txBody>
          <a:bodyPr>
            <a:normAutofit/>
          </a:bodyPr>
          <a:lstStyle/>
          <a:p>
            <a:r>
              <a:rPr lang="en-GB" sz="2800" dirty="0">
                <a:solidFill>
                  <a:srgbClr val="0070C0"/>
                </a:solidFill>
              </a:rPr>
              <a:t>We feel other people’s affects…</a:t>
            </a:r>
          </a:p>
          <a:p>
            <a:pPr lvl="1"/>
            <a:r>
              <a:rPr lang="en-GB" sz="2400" dirty="0">
                <a:solidFill>
                  <a:srgbClr val="0070C0"/>
                </a:solidFill>
              </a:rPr>
              <a:t>Joy</a:t>
            </a:r>
          </a:p>
          <a:p>
            <a:pPr lvl="1"/>
            <a:r>
              <a:rPr lang="en-GB" sz="2400" dirty="0">
                <a:solidFill>
                  <a:srgbClr val="0070C0"/>
                </a:solidFill>
              </a:rPr>
              <a:t>Anger</a:t>
            </a:r>
          </a:p>
          <a:p>
            <a:pPr lvl="1"/>
            <a:r>
              <a:rPr lang="en-GB" sz="2400" dirty="0">
                <a:solidFill>
                  <a:srgbClr val="0070C0"/>
                </a:solidFill>
              </a:rPr>
              <a:t>Anxiety</a:t>
            </a:r>
          </a:p>
          <a:p>
            <a:pPr lvl="1"/>
            <a:r>
              <a:rPr lang="en-GB" sz="2400" dirty="0">
                <a:solidFill>
                  <a:srgbClr val="0070C0"/>
                </a:solidFill>
              </a:rPr>
              <a:t>Fear</a:t>
            </a:r>
          </a:p>
          <a:p>
            <a:pPr lvl="1"/>
            <a:r>
              <a:rPr lang="en-GB" sz="2400" dirty="0">
                <a:solidFill>
                  <a:srgbClr val="0070C0"/>
                </a:solidFill>
              </a:rPr>
              <a:t>Shame</a:t>
            </a:r>
          </a:p>
          <a:p>
            <a:r>
              <a:rPr lang="en-GB" sz="2800" dirty="0">
                <a:solidFill>
                  <a:srgbClr val="0070C0"/>
                </a:solidFill>
              </a:rPr>
              <a:t>Stress lowers our ability to withstand affect contagion</a:t>
            </a:r>
          </a:p>
          <a:p>
            <a:r>
              <a:rPr lang="en-GB" sz="2800" dirty="0">
                <a:solidFill>
                  <a:srgbClr val="0070C0"/>
                </a:solidFill>
              </a:rPr>
              <a:t>Important to reflect on your own experiences so that you can </a:t>
            </a:r>
            <a:r>
              <a:rPr lang="en-GB" sz="2800" i="1" dirty="0">
                <a:solidFill>
                  <a:srgbClr val="0070C0"/>
                </a:solidFill>
              </a:rPr>
              <a:t>own</a:t>
            </a:r>
            <a:r>
              <a:rPr lang="en-GB" sz="2800" dirty="0">
                <a:solidFill>
                  <a:srgbClr val="0070C0"/>
                </a:solidFill>
              </a:rPr>
              <a:t> your own feelings and remain responsive to the children’s needs</a:t>
            </a:r>
          </a:p>
        </p:txBody>
      </p:sp>
    </p:spTree>
    <p:extLst>
      <p:ext uri="{BB962C8B-B14F-4D97-AF65-F5344CB8AC3E}">
        <p14:creationId xmlns:p14="http://schemas.microsoft.com/office/powerpoint/2010/main" val="307602372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It’s a challenge for our internal  and external narrative…</a:t>
            </a:r>
            <a:endParaRPr lang="en-GB" dirty="0"/>
          </a:p>
        </p:txBody>
      </p:sp>
      <p:sp>
        <p:nvSpPr>
          <p:cNvPr id="3" name="Content Placeholder 2"/>
          <p:cNvSpPr>
            <a:spLocks noGrp="1"/>
          </p:cNvSpPr>
          <p:nvPr>
            <p:ph idx="1"/>
          </p:nvPr>
        </p:nvSpPr>
        <p:spPr/>
        <p:txBody>
          <a:bodyPr>
            <a:normAutofit fontScale="92500" lnSpcReduction="20000"/>
          </a:bodyPr>
          <a:lstStyle/>
          <a:p>
            <a:r>
              <a:rPr lang="en-GB" sz="2400" dirty="0">
                <a:solidFill>
                  <a:srgbClr val="FF0000"/>
                </a:solidFill>
              </a:rPr>
              <a:t>“Manipulating”</a:t>
            </a:r>
          </a:p>
          <a:p>
            <a:r>
              <a:rPr lang="en-GB" sz="2400" dirty="0">
                <a:solidFill>
                  <a:srgbClr val="FF0000"/>
                </a:solidFill>
              </a:rPr>
              <a:t>“Picking and choosing”</a:t>
            </a:r>
          </a:p>
          <a:p>
            <a:r>
              <a:rPr lang="en-GB" sz="2400" dirty="0">
                <a:solidFill>
                  <a:srgbClr val="FF0000"/>
                </a:solidFill>
              </a:rPr>
              <a:t>“Not buying in”</a:t>
            </a:r>
          </a:p>
          <a:p>
            <a:r>
              <a:rPr lang="en-GB" sz="2400" dirty="0">
                <a:solidFill>
                  <a:srgbClr val="FF0000"/>
                </a:solidFill>
              </a:rPr>
              <a:t>“Out to disrupt”</a:t>
            </a:r>
          </a:p>
          <a:p>
            <a:r>
              <a:rPr lang="en-GB" sz="2400" dirty="0">
                <a:solidFill>
                  <a:srgbClr val="FF0000"/>
                </a:solidFill>
              </a:rPr>
              <a:t>“Not interested”</a:t>
            </a:r>
          </a:p>
          <a:p>
            <a:endParaRPr lang="en-GB" sz="2400" dirty="0">
              <a:solidFill>
                <a:srgbClr val="FF0000"/>
              </a:solidFill>
            </a:endParaRPr>
          </a:p>
          <a:p>
            <a:r>
              <a:rPr lang="en-GB" sz="2400" dirty="0">
                <a:solidFill>
                  <a:srgbClr val="FF0000"/>
                </a:solidFill>
              </a:rPr>
              <a:t>Internally – “He’s not in today, result!”</a:t>
            </a:r>
          </a:p>
          <a:p>
            <a:endParaRPr lang="en-GB" sz="2400" dirty="0">
              <a:solidFill>
                <a:srgbClr val="FF0000"/>
              </a:solidFill>
            </a:endParaRPr>
          </a:p>
          <a:p>
            <a:pPr marL="0" indent="0">
              <a:buNone/>
            </a:pPr>
            <a:r>
              <a:rPr lang="en-GB" sz="2400" dirty="0">
                <a:solidFill>
                  <a:srgbClr val="0070C0"/>
                </a:solidFill>
              </a:rPr>
              <a:t>You can choose a more helpful narrative:</a:t>
            </a:r>
          </a:p>
          <a:p>
            <a:r>
              <a:rPr lang="en-GB" sz="2400" dirty="0">
                <a:solidFill>
                  <a:srgbClr val="0070C0"/>
                </a:solidFill>
              </a:rPr>
              <a:t>“Fairness isn’t sameness…”</a:t>
            </a:r>
          </a:p>
          <a:p>
            <a:r>
              <a:rPr lang="en-GB" sz="2400" dirty="0">
                <a:solidFill>
                  <a:srgbClr val="0070C0"/>
                </a:solidFill>
              </a:rPr>
              <a:t>“This person is doing the best that they can right now…”</a:t>
            </a:r>
          </a:p>
          <a:p>
            <a:pPr>
              <a:lnSpc>
                <a:spcPct val="100000"/>
              </a:lnSpc>
              <a:defRPr/>
            </a:pPr>
            <a:r>
              <a:rPr lang="en-GB" sz="2400" strike="sngStrike" dirty="0">
                <a:solidFill>
                  <a:srgbClr val="0070C0"/>
                </a:solidFill>
              </a:rPr>
              <a:t>What is wrong with this person?</a:t>
            </a:r>
          </a:p>
          <a:p>
            <a:pPr>
              <a:lnSpc>
                <a:spcPct val="100000"/>
              </a:lnSpc>
              <a:defRPr/>
            </a:pPr>
            <a:r>
              <a:rPr lang="en-GB" sz="2400" dirty="0">
                <a:solidFill>
                  <a:srgbClr val="0070C0"/>
                </a:solidFill>
              </a:rPr>
              <a:t>What has happened to this person?</a:t>
            </a:r>
          </a:p>
          <a:p>
            <a:endParaRPr lang="en-GB" sz="2400" dirty="0">
              <a:solidFill>
                <a:schemeClr val="accent6"/>
              </a:solidFill>
            </a:endParaRPr>
          </a:p>
        </p:txBody>
      </p:sp>
    </p:spTree>
    <p:extLst>
      <p:ext uri="{BB962C8B-B14F-4D97-AF65-F5344CB8AC3E}">
        <p14:creationId xmlns:p14="http://schemas.microsoft.com/office/powerpoint/2010/main" val="208257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Temple Grandin</a:t>
            </a:r>
            <a:endParaRPr lang="en-GB" dirty="0"/>
          </a:p>
        </p:txBody>
      </p:sp>
      <p:pic>
        <p:nvPicPr>
          <p:cNvPr id="8" name="Picture Placeholder 7"/>
          <p:cNvPicPr>
            <a:picLocks noGrp="1" noChangeAspect="1"/>
          </p:cNvPicPr>
          <p:nvPr>
            <p:ph type="pic" idx="1"/>
          </p:nvPr>
        </p:nvPicPr>
        <p:blipFill>
          <a:blip r:embed="rId2">
            <a:extLst>
              <a:ext uri="{28A0092B-C50C-407E-A947-70E740481C1C}">
                <a14:useLocalDpi xmlns:a14="http://schemas.microsoft.com/office/drawing/2010/main" val="0"/>
              </a:ext>
            </a:extLst>
          </a:blip>
          <a:srcRect t="734" b="734"/>
          <a:stretch>
            <a:fillRect/>
          </a:stretch>
        </p:blipFill>
        <p:spPr/>
      </p:pic>
      <p:sp>
        <p:nvSpPr>
          <p:cNvPr id="4" name="Text Placeholder 3"/>
          <p:cNvSpPr>
            <a:spLocks noGrp="1"/>
          </p:cNvSpPr>
          <p:nvPr>
            <p:ph type="body" sz="half" idx="2"/>
          </p:nvPr>
        </p:nvSpPr>
        <p:spPr/>
        <p:txBody>
          <a:bodyPr>
            <a:normAutofit/>
          </a:bodyPr>
          <a:lstStyle/>
          <a:p>
            <a:r>
              <a:rPr lang="en-GB" sz="3000" i="1" dirty="0"/>
              <a:t>“Fear is the main emotion in autism”</a:t>
            </a:r>
          </a:p>
        </p:txBody>
      </p:sp>
    </p:spTree>
    <p:extLst>
      <p:ext uri="{BB962C8B-B14F-4D97-AF65-F5344CB8AC3E}">
        <p14:creationId xmlns:p14="http://schemas.microsoft.com/office/powerpoint/2010/main" val="330820018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What can we do together?</a:t>
            </a:r>
            <a:endParaRPr lang="en-GB" dirty="0"/>
          </a:p>
        </p:txBody>
      </p:sp>
      <p:sp>
        <p:nvSpPr>
          <p:cNvPr id="3" name="Content Placeholder 2"/>
          <p:cNvSpPr>
            <a:spLocks noGrp="1"/>
          </p:cNvSpPr>
          <p:nvPr>
            <p:ph idx="1"/>
          </p:nvPr>
        </p:nvSpPr>
        <p:spPr/>
        <p:txBody>
          <a:bodyPr>
            <a:normAutofit/>
          </a:bodyPr>
          <a:lstStyle/>
          <a:p>
            <a:endParaRPr lang="en-GB" sz="2400" dirty="0">
              <a:solidFill>
                <a:srgbClr val="0070C0"/>
              </a:solidFill>
            </a:endParaRPr>
          </a:p>
          <a:p>
            <a:endParaRPr lang="en-GB" sz="2400" dirty="0">
              <a:solidFill>
                <a:srgbClr val="0070C0"/>
              </a:solidFill>
            </a:endParaRPr>
          </a:p>
          <a:p>
            <a:r>
              <a:rPr lang="en-GB" sz="2400" dirty="0">
                <a:solidFill>
                  <a:srgbClr val="0070C0"/>
                </a:solidFill>
              </a:rPr>
              <a:t>Create an relationship driven ethos as teachers, for teachers, with parents, with children and young people</a:t>
            </a:r>
          </a:p>
          <a:p>
            <a:r>
              <a:rPr lang="en-GB" sz="2400" dirty="0">
                <a:solidFill>
                  <a:srgbClr val="0070C0"/>
                </a:solidFill>
              </a:rPr>
              <a:t>Recognise that small changes from adults can affect huge changes for children</a:t>
            </a:r>
          </a:p>
          <a:p>
            <a:r>
              <a:rPr lang="en-GB" sz="2400" dirty="0">
                <a:solidFill>
                  <a:srgbClr val="0070C0"/>
                </a:solidFill>
              </a:rPr>
              <a:t>Find the perfect baseline in true consistency</a:t>
            </a:r>
          </a:p>
          <a:p>
            <a:r>
              <a:rPr lang="en-GB" sz="2400" dirty="0">
                <a:solidFill>
                  <a:srgbClr val="0070C0"/>
                </a:solidFill>
              </a:rPr>
              <a:t>Not through control and authority, but through:</a:t>
            </a:r>
          </a:p>
          <a:p>
            <a:pPr lvl="1"/>
            <a:r>
              <a:rPr lang="en-GB" sz="2000" dirty="0">
                <a:solidFill>
                  <a:srgbClr val="0070C0"/>
                </a:solidFill>
              </a:rPr>
              <a:t>Relationships</a:t>
            </a:r>
          </a:p>
          <a:p>
            <a:pPr lvl="1"/>
            <a:r>
              <a:rPr lang="en-GB" sz="2000" dirty="0">
                <a:solidFill>
                  <a:srgbClr val="0070C0"/>
                </a:solidFill>
              </a:rPr>
              <a:t>Routine</a:t>
            </a:r>
          </a:p>
          <a:p>
            <a:pPr lvl="1"/>
            <a:r>
              <a:rPr lang="en-GB" sz="2000" dirty="0">
                <a:solidFill>
                  <a:srgbClr val="0070C0"/>
                </a:solidFill>
              </a:rPr>
              <a:t>Emotional Availability</a:t>
            </a:r>
          </a:p>
          <a:p>
            <a:pPr lvl="1"/>
            <a:r>
              <a:rPr lang="en-GB" sz="2000" dirty="0">
                <a:solidFill>
                  <a:srgbClr val="0070C0"/>
                </a:solidFill>
              </a:rPr>
              <a:t>Opportunity</a:t>
            </a:r>
          </a:p>
          <a:p>
            <a:endParaRPr lang="en-GB" dirty="0"/>
          </a:p>
        </p:txBody>
      </p:sp>
      <p:sp>
        <p:nvSpPr>
          <p:cNvPr id="4" name="Rectangle 3" descr="House"/>
          <p:cNvSpPr/>
          <p:nvPr/>
        </p:nvSpPr>
        <p:spPr>
          <a:xfrm>
            <a:off x="8053119" y="192353"/>
            <a:ext cx="1270687" cy="1270687"/>
          </a:xfrm>
          <a:prstGeom prst="rect">
            <a:avLst/>
          </a:prstGeom>
          <a:blipFill rotWithShape="1">
            <a:blip r:embed="rId2">
              <a:extLst>
                <a:ext uri="{96DAC541-7B7A-43D3-8B79-37D633B846F1}">
                  <asvg:svgBlip xmlns:lc="http://schemas.openxmlformats.org/drawingml/2006/lockedCanvas" xmlns:asvg="http://schemas.microsoft.com/office/drawing/2016/SVG/main" xmlns="" xmlns:dgm="http://schemas.openxmlformats.org/drawingml/2006/diagram" r:embed="rId3"/>
                </a:ext>
              </a:extLst>
            </a:blip>
            <a:srcRect/>
            <a:stretch>
              <a:fillRect/>
            </a:stretch>
          </a:blipFill>
          <a:ln>
            <a:noFill/>
          </a:ln>
        </p:spPr>
        <p:style>
          <a:lnRef idx="2">
            <a:scrgbClr r="0" g="0" b="0"/>
          </a:lnRef>
          <a:fillRef idx="1">
            <a:scrgbClr r="0" g="0" b="0"/>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val="3606608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Rectangle 2"/>
          <p:cNvSpPr>
            <a:spLocks noGrp="1" noChangeArrowheads="1"/>
          </p:cNvSpPr>
          <p:nvPr>
            <p:ph type="title"/>
          </p:nvPr>
        </p:nvSpPr>
        <p:spPr/>
        <p:txBody>
          <a:bodyPr/>
          <a:lstStyle/>
          <a:p>
            <a:pPr>
              <a:defRPr/>
            </a:pPr>
            <a:r>
              <a:rPr lang="en-GB" smtClean="0"/>
              <a:t>Helpful questions…</a:t>
            </a:r>
            <a:endParaRPr lang="en-US" smtClean="0"/>
          </a:p>
        </p:txBody>
      </p:sp>
      <p:sp>
        <p:nvSpPr>
          <p:cNvPr id="62466" name="Rectangle 3"/>
          <p:cNvSpPr>
            <a:spLocks noGrp="1" noChangeArrowheads="1"/>
          </p:cNvSpPr>
          <p:nvPr>
            <p:ph idx="1"/>
          </p:nvPr>
        </p:nvSpPr>
        <p:spPr>
          <a:xfrm>
            <a:off x="3537678" y="224852"/>
            <a:ext cx="6734785" cy="6300492"/>
          </a:xfrm>
        </p:spPr>
        <p:txBody>
          <a:bodyPr>
            <a:normAutofit/>
          </a:bodyPr>
          <a:lstStyle/>
          <a:p>
            <a:pPr>
              <a:lnSpc>
                <a:spcPct val="100000"/>
              </a:lnSpc>
              <a:defRPr/>
            </a:pPr>
            <a:r>
              <a:rPr lang="en-GB" sz="3200" dirty="0">
                <a:solidFill>
                  <a:srgbClr val="0070C0"/>
                </a:solidFill>
              </a:rPr>
              <a:t>What problem is this person trying to solve?</a:t>
            </a:r>
          </a:p>
          <a:p>
            <a:pPr>
              <a:lnSpc>
                <a:spcPct val="100000"/>
              </a:lnSpc>
              <a:defRPr/>
            </a:pPr>
            <a:r>
              <a:rPr lang="en-GB" sz="3200" dirty="0">
                <a:solidFill>
                  <a:srgbClr val="0070C0"/>
                </a:solidFill>
              </a:rPr>
              <a:t>Why now?</a:t>
            </a:r>
          </a:p>
          <a:p>
            <a:pPr>
              <a:lnSpc>
                <a:spcPct val="100000"/>
              </a:lnSpc>
              <a:defRPr/>
            </a:pPr>
            <a:r>
              <a:rPr lang="en-GB" sz="3200" dirty="0">
                <a:solidFill>
                  <a:srgbClr val="0070C0"/>
                </a:solidFill>
              </a:rPr>
              <a:t>Why is this directed toward me?</a:t>
            </a:r>
          </a:p>
          <a:p>
            <a:pPr>
              <a:lnSpc>
                <a:spcPct val="100000"/>
              </a:lnSpc>
              <a:defRPr/>
            </a:pPr>
            <a:r>
              <a:rPr lang="en-GB" sz="3200" dirty="0">
                <a:solidFill>
                  <a:srgbClr val="0070C0"/>
                </a:solidFill>
              </a:rPr>
              <a:t>How does this behaviour make me feel?</a:t>
            </a:r>
          </a:p>
          <a:p>
            <a:pPr>
              <a:lnSpc>
                <a:spcPct val="100000"/>
              </a:lnSpc>
              <a:defRPr/>
            </a:pPr>
            <a:r>
              <a:rPr lang="en-GB" sz="3200" dirty="0">
                <a:solidFill>
                  <a:srgbClr val="0070C0"/>
                </a:solidFill>
              </a:rPr>
              <a:t>What is going on that is maintaining this behaviour?</a:t>
            </a:r>
          </a:p>
          <a:p>
            <a:pPr>
              <a:lnSpc>
                <a:spcPct val="100000"/>
              </a:lnSpc>
              <a:defRPr/>
            </a:pPr>
            <a:r>
              <a:rPr lang="en-GB" sz="3200" dirty="0">
                <a:solidFill>
                  <a:srgbClr val="0070C0"/>
                </a:solidFill>
              </a:rPr>
              <a:t>Who can I share my concerns with?</a:t>
            </a:r>
          </a:p>
          <a:p>
            <a:pPr>
              <a:lnSpc>
                <a:spcPct val="100000"/>
              </a:lnSpc>
              <a:defRPr/>
            </a:pPr>
            <a:r>
              <a:rPr lang="en-GB" sz="3200" dirty="0">
                <a:solidFill>
                  <a:srgbClr val="0070C0"/>
                </a:solidFill>
              </a:rPr>
              <a:t>How can I act rather than react?</a:t>
            </a:r>
            <a:endParaRPr lang="en-US" sz="3200" dirty="0">
              <a:solidFill>
                <a:srgbClr val="0070C0"/>
              </a:solidFill>
            </a:endParaRPr>
          </a:p>
        </p:txBody>
      </p:sp>
    </p:spTree>
    <p:extLst>
      <p:ext uri="{BB962C8B-B14F-4D97-AF65-F5344CB8AC3E}">
        <p14:creationId xmlns:p14="http://schemas.microsoft.com/office/powerpoint/2010/main" val="5597044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solidFill>
                  <a:schemeClr val="bg1"/>
                </a:solidFill>
              </a:rPr>
              <a:t>Temple Grandin</a:t>
            </a:r>
            <a:endParaRPr lang="en-GB" dirty="0">
              <a:solidFill>
                <a:schemeClr val="bg1"/>
              </a:solidFill>
            </a:endParaRPr>
          </a:p>
        </p:txBody>
      </p:sp>
      <p:pic>
        <p:nvPicPr>
          <p:cNvPr id="7"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321687" y="981000"/>
            <a:ext cx="6894917" cy="4420993"/>
          </a:xfrm>
        </p:spPr>
      </p:pic>
    </p:spTree>
    <p:extLst>
      <p:ext uri="{BB962C8B-B14F-4D97-AF65-F5344CB8AC3E}">
        <p14:creationId xmlns:p14="http://schemas.microsoft.com/office/powerpoint/2010/main" val="40591650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smtClean="0"/>
              <a:t>Patterns of Cognitive Difference in Autism Spectrum Conditions</a:t>
            </a:r>
            <a:endParaRPr lang="en-GB" dirty="0"/>
          </a:p>
        </p:txBody>
      </p:sp>
      <p:sp>
        <p:nvSpPr>
          <p:cNvPr id="3" name="Content Placeholder 2"/>
          <p:cNvSpPr>
            <a:spLocks noGrp="1"/>
          </p:cNvSpPr>
          <p:nvPr>
            <p:ph idx="1"/>
          </p:nvPr>
        </p:nvSpPr>
        <p:spPr/>
        <p:txBody>
          <a:bodyPr>
            <a:normAutofit/>
          </a:bodyPr>
          <a:lstStyle/>
          <a:p>
            <a:r>
              <a:rPr lang="en-GB" sz="3200" dirty="0">
                <a:solidFill>
                  <a:srgbClr val="0070C0"/>
                </a:solidFill>
              </a:rPr>
              <a:t>Central Coherence Theory</a:t>
            </a:r>
          </a:p>
          <a:p>
            <a:r>
              <a:rPr lang="en-GB" sz="3200" dirty="0">
                <a:solidFill>
                  <a:srgbClr val="0070C0"/>
                </a:solidFill>
              </a:rPr>
              <a:t>Extreme Male Brain Theory</a:t>
            </a:r>
          </a:p>
          <a:p>
            <a:r>
              <a:rPr lang="en-GB" sz="3200" dirty="0">
                <a:solidFill>
                  <a:srgbClr val="0070C0"/>
                </a:solidFill>
              </a:rPr>
              <a:t>Executive Function Theory</a:t>
            </a:r>
          </a:p>
          <a:p>
            <a:r>
              <a:rPr lang="en-GB" sz="3200" dirty="0">
                <a:solidFill>
                  <a:srgbClr val="0070C0"/>
                </a:solidFill>
              </a:rPr>
              <a:t>Theory of Mind</a:t>
            </a:r>
          </a:p>
          <a:p>
            <a:r>
              <a:rPr lang="en-GB" sz="3200" dirty="0">
                <a:solidFill>
                  <a:srgbClr val="0070C0"/>
                </a:solidFill>
              </a:rPr>
              <a:t>Context Blindness </a:t>
            </a:r>
            <a:r>
              <a:rPr lang="en-GB" sz="3200" dirty="0" smtClean="0">
                <a:solidFill>
                  <a:srgbClr val="0070C0"/>
                </a:solidFill>
              </a:rPr>
              <a:t>Theory</a:t>
            </a:r>
          </a:p>
          <a:p>
            <a:r>
              <a:rPr lang="en-GB" sz="3200" dirty="0" err="1" smtClean="0">
                <a:solidFill>
                  <a:srgbClr val="0070C0"/>
                </a:solidFill>
              </a:rPr>
              <a:t>Monotropism</a:t>
            </a:r>
            <a:r>
              <a:rPr lang="en-GB" sz="3200" dirty="0" smtClean="0">
                <a:solidFill>
                  <a:srgbClr val="0070C0"/>
                </a:solidFill>
              </a:rPr>
              <a:t> Theory</a:t>
            </a:r>
            <a:endParaRPr lang="en-GB" sz="3200" dirty="0">
              <a:solidFill>
                <a:srgbClr val="0070C0"/>
              </a:solidFill>
            </a:endParaRPr>
          </a:p>
        </p:txBody>
      </p:sp>
    </p:spTree>
    <p:extLst>
      <p:ext uri="{BB962C8B-B14F-4D97-AF65-F5344CB8AC3E}">
        <p14:creationId xmlns:p14="http://schemas.microsoft.com/office/powerpoint/2010/main" val="73376034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Result</a:t>
            </a:r>
            <a:endParaRPr lang="en-GB" dirty="0"/>
          </a:p>
        </p:txBody>
      </p:sp>
      <p:sp>
        <p:nvSpPr>
          <p:cNvPr id="3" name="Content Placeholder 2"/>
          <p:cNvSpPr>
            <a:spLocks noGrp="1"/>
          </p:cNvSpPr>
          <p:nvPr>
            <p:ph idx="1"/>
          </p:nvPr>
        </p:nvSpPr>
        <p:spPr/>
        <p:txBody>
          <a:bodyPr>
            <a:normAutofit/>
          </a:bodyPr>
          <a:lstStyle/>
          <a:p>
            <a:r>
              <a:rPr lang="en-GB" dirty="0" smtClean="0"/>
              <a:t>The social world becomes </a:t>
            </a:r>
            <a:r>
              <a:rPr lang="en-GB" i="1" dirty="0" smtClean="0"/>
              <a:t>extremely</a:t>
            </a:r>
            <a:r>
              <a:rPr lang="en-GB" dirty="0" smtClean="0"/>
              <a:t> difficult for the person to navigate</a:t>
            </a:r>
          </a:p>
          <a:p>
            <a:r>
              <a:rPr lang="en-GB" dirty="0" smtClean="0"/>
              <a:t>Attempts to communicate are misinterpreted by others</a:t>
            </a:r>
          </a:p>
          <a:p>
            <a:r>
              <a:rPr lang="en-GB" dirty="0" smtClean="0"/>
              <a:t>Attempts to understand the communication of others is undermined</a:t>
            </a:r>
          </a:p>
          <a:p>
            <a:r>
              <a:rPr lang="en-GB" dirty="0" smtClean="0"/>
              <a:t>A system for navigating the social world is not effective / consistent enough</a:t>
            </a:r>
          </a:p>
          <a:p>
            <a:r>
              <a:rPr lang="en-GB" dirty="0" smtClean="0"/>
              <a:t>The social world is a place where I am not safe – fear, anxiety, stress = cognitive rigidity</a:t>
            </a:r>
          </a:p>
          <a:p>
            <a:r>
              <a:rPr lang="en-GB" dirty="0" smtClean="0"/>
              <a:t>Less options to choose from – most effective is to sabotage = I AM BACK IN CONTROL</a:t>
            </a:r>
            <a:endParaRPr lang="en-GB" dirty="0"/>
          </a:p>
        </p:txBody>
      </p:sp>
    </p:spTree>
    <p:extLst>
      <p:ext uri="{BB962C8B-B14F-4D97-AF65-F5344CB8AC3E}">
        <p14:creationId xmlns:p14="http://schemas.microsoft.com/office/powerpoint/2010/main" val="36311427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548" y="1156972"/>
            <a:ext cx="2933818" cy="3949599"/>
          </a:xfrm>
        </p:spPr>
        <p:txBody>
          <a:bodyPr>
            <a:noAutofit/>
          </a:bodyPr>
          <a:lstStyle/>
          <a:p>
            <a:pPr algn="l"/>
            <a:r>
              <a:rPr lang="en-GB" b="0" dirty="0" smtClean="0"/>
              <a:t>The brain and behaviour: anatomy of a hijack</a:t>
            </a:r>
            <a:endParaRPr lang="en-GB" b="0" dirty="0"/>
          </a:p>
        </p:txBody>
      </p:sp>
      <p:pic>
        <p:nvPicPr>
          <p:cNvPr id="41988" name="Picture 4" descr="http://www.alchemyformanagers.co.uk/index.php?target=content&amp;path=topics/Emotional%20Intelligence/images/Emotional-Intelligence-2.png"/>
          <p:cNvPicPr>
            <a:picLocks noChangeAspect="1" noChangeArrowheads="1"/>
          </p:cNvPicPr>
          <p:nvPr/>
        </p:nvPicPr>
        <p:blipFill rotWithShape="1">
          <a:blip r:embed="rId3">
            <a:extLst>
              <a:ext uri="{28A0092B-C50C-407E-A947-70E740481C1C}">
                <a14:useLocalDpi xmlns:a14="http://schemas.microsoft.com/office/drawing/2010/main" val="0"/>
              </a:ext>
            </a:extLst>
          </a:blip>
          <a:srcRect t="4740"/>
          <a:stretch/>
        </p:blipFill>
        <p:spPr bwMode="auto">
          <a:xfrm>
            <a:off x="4100267" y="757152"/>
            <a:ext cx="7604474" cy="4904097"/>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p:cNvSpPr txBox="1"/>
          <p:nvPr/>
        </p:nvSpPr>
        <p:spPr>
          <a:xfrm>
            <a:off x="4100267" y="5408031"/>
            <a:ext cx="4868291" cy="1015663"/>
          </a:xfrm>
          <a:prstGeom prst="rect">
            <a:avLst/>
          </a:prstGeom>
          <a:noFill/>
        </p:spPr>
        <p:txBody>
          <a:bodyPr wrap="square" rtlCol="0">
            <a:spAutoFit/>
          </a:bodyPr>
          <a:lstStyle/>
          <a:p>
            <a:r>
              <a:rPr lang="en-GB" sz="2000" dirty="0">
                <a:solidFill>
                  <a:srgbClr val="000000"/>
                </a:solidFill>
                <a:latin typeface="Calibri" panose="020F0502020204030204" pitchFamily="34" charset="0"/>
              </a:rPr>
              <a:t>FIGHT OR FLIGHT, FREEZE, RESPONSE</a:t>
            </a:r>
          </a:p>
          <a:p>
            <a:r>
              <a:rPr lang="en-GB" sz="2000" dirty="0">
                <a:solidFill>
                  <a:srgbClr val="000000"/>
                </a:solidFill>
                <a:latin typeface="Calibri" panose="020F0502020204030204" pitchFamily="34" charset="0"/>
              </a:rPr>
              <a:t>Heart rate and blood pressure increase. </a:t>
            </a:r>
            <a:br>
              <a:rPr lang="en-GB" sz="2000" dirty="0">
                <a:solidFill>
                  <a:srgbClr val="000000"/>
                </a:solidFill>
                <a:latin typeface="Calibri" panose="020F0502020204030204" pitchFamily="34" charset="0"/>
              </a:rPr>
            </a:br>
            <a:r>
              <a:rPr lang="en-GB" sz="2000" dirty="0">
                <a:solidFill>
                  <a:srgbClr val="000000"/>
                </a:solidFill>
                <a:latin typeface="Calibri" panose="020F0502020204030204" pitchFamily="34" charset="0"/>
              </a:rPr>
              <a:t>Large muscles prepare for action</a:t>
            </a:r>
          </a:p>
        </p:txBody>
      </p:sp>
    </p:spTree>
    <p:extLst>
      <p:ext uri="{BB962C8B-B14F-4D97-AF65-F5344CB8AC3E}">
        <p14:creationId xmlns:p14="http://schemas.microsoft.com/office/powerpoint/2010/main" val="6740999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Line 4"/>
          <p:cNvSpPr>
            <a:spLocks noChangeShapeType="1"/>
          </p:cNvSpPr>
          <p:nvPr/>
        </p:nvSpPr>
        <p:spPr bwMode="auto">
          <a:xfrm>
            <a:off x="4045333" y="2048144"/>
            <a:ext cx="0" cy="3313112"/>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26627" name="Line 5"/>
          <p:cNvSpPr>
            <a:spLocks noChangeShapeType="1"/>
          </p:cNvSpPr>
          <p:nvPr/>
        </p:nvSpPr>
        <p:spPr bwMode="auto">
          <a:xfrm>
            <a:off x="4045335" y="5361256"/>
            <a:ext cx="7058025" cy="0"/>
          </a:xfrm>
          <a:prstGeom prst="line">
            <a:avLst/>
          </a:prstGeom>
          <a:noFill/>
          <a:ln w="1905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2" name="Freeform 6"/>
          <p:cNvSpPr>
            <a:spLocks/>
          </p:cNvSpPr>
          <p:nvPr/>
        </p:nvSpPr>
        <p:spPr bwMode="auto">
          <a:xfrm>
            <a:off x="4072323" y="2687906"/>
            <a:ext cx="1976437" cy="2655888"/>
          </a:xfrm>
          <a:custGeom>
            <a:avLst/>
            <a:gdLst>
              <a:gd name="T0" fmla="*/ 0 w 1245"/>
              <a:gd name="T1" fmla="*/ 2655888 h 1673"/>
              <a:gd name="T2" fmla="*/ 209550 w 1245"/>
              <a:gd name="T3" fmla="*/ 2606675 h 1673"/>
              <a:gd name="T4" fmla="*/ 333375 w 1245"/>
              <a:gd name="T5" fmla="*/ 2544763 h 1673"/>
              <a:gd name="T6" fmla="*/ 419100 w 1245"/>
              <a:gd name="T7" fmla="*/ 2520950 h 1673"/>
              <a:gd name="T8" fmla="*/ 604837 w 1245"/>
              <a:gd name="T9" fmla="*/ 2397125 h 1673"/>
              <a:gd name="T10" fmla="*/ 715962 w 1245"/>
              <a:gd name="T11" fmla="*/ 2322513 h 1673"/>
              <a:gd name="T12" fmla="*/ 814387 w 1245"/>
              <a:gd name="T13" fmla="*/ 2249488 h 1673"/>
              <a:gd name="T14" fmla="*/ 987425 w 1245"/>
              <a:gd name="T15" fmla="*/ 2125663 h 1673"/>
              <a:gd name="T16" fmla="*/ 1025525 w 1245"/>
              <a:gd name="T17" fmla="*/ 2087563 h 1673"/>
              <a:gd name="T18" fmla="*/ 1098550 w 1245"/>
              <a:gd name="T19" fmla="*/ 2038350 h 1673"/>
              <a:gd name="T20" fmla="*/ 1235075 w 1245"/>
              <a:gd name="T21" fmla="*/ 1914525 h 1673"/>
              <a:gd name="T22" fmla="*/ 1320800 w 1245"/>
              <a:gd name="T23" fmla="*/ 1816100 h 1673"/>
              <a:gd name="T24" fmla="*/ 1382712 w 1245"/>
              <a:gd name="T25" fmla="*/ 1704975 h 1673"/>
              <a:gd name="T26" fmla="*/ 1408112 w 1245"/>
              <a:gd name="T27" fmla="*/ 1668463 h 1673"/>
              <a:gd name="T28" fmla="*/ 1457325 w 1245"/>
              <a:gd name="T29" fmla="*/ 1606550 h 1673"/>
              <a:gd name="T30" fmla="*/ 1470025 w 1245"/>
              <a:gd name="T31" fmla="*/ 1570038 h 1673"/>
              <a:gd name="T32" fmla="*/ 1604962 w 1245"/>
              <a:gd name="T33" fmla="*/ 1335088 h 1673"/>
              <a:gd name="T34" fmla="*/ 1790700 w 1245"/>
              <a:gd name="T35" fmla="*/ 790575 h 1673"/>
              <a:gd name="T36" fmla="*/ 1901825 w 1245"/>
              <a:gd name="T37" fmla="*/ 369888 h 1673"/>
              <a:gd name="T38" fmla="*/ 1976437 w 1245"/>
              <a:gd name="T39" fmla="*/ 185738 h 1673"/>
              <a:gd name="T40" fmla="*/ 1976437 w 1245"/>
              <a:gd name="T41" fmla="*/ 0 h 1673"/>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Lst>
            <a:ahLst/>
            <a:cxnLst>
              <a:cxn ang="T42">
                <a:pos x="T0" y="T1"/>
              </a:cxn>
              <a:cxn ang="T43">
                <a:pos x="T2" y="T3"/>
              </a:cxn>
              <a:cxn ang="T44">
                <a:pos x="T4" y="T5"/>
              </a:cxn>
              <a:cxn ang="T45">
                <a:pos x="T6" y="T7"/>
              </a:cxn>
              <a:cxn ang="T46">
                <a:pos x="T8" y="T9"/>
              </a:cxn>
              <a:cxn ang="T47">
                <a:pos x="T10" y="T11"/>
              </a:cxn>
              <a:cxn ang="T48">
                <a:pos x="T12" y="T13"/>
              </a:cxn>
              <a:cxn ang="T49">
                <a:pos x="T14" y="T15"/>
              </a:cxn>
              <a:cxn ang="T50">
                <a:pos x="T16" y="T17"/>
              </a:cxn>
              <a:cxn ang="T51">
                <a:pos x="T18" y="T19"/>
              </a:cxn>
              <a:cxn ang="T52">
                <a:pos x="T20" y="T21"/>
              </a:cxn>
              <a:cxn ang="T53">
                <a:pos x="T22" y="T23"/>
              </a:cxn>
              <a:cxn ang="T54">
                <a:pos x="T24" y="T25"/>
              </a:cxn>
              <a:cxn ang="T55">
                <a:pos x="T26" y="T27"/>
              </a:cxn>
              <a:cxn ang="T56">
                <a:pos x="T28" y="T29"/>
              </a:cxn>
              <a:cxn ang="T57">
                <a:pos x="T30" y="T31"/>
              </a:cxn>
              <a:cxn ang="T58">
                <a:pos x="T32" y="T33"/>
              </a:cxn>
              <a:cxn ang="T59">
                <a:pos x="T34" y="T35"/>
              </a:cxn>
              <a:cxn ang="T60">
                <a:pos x="T36" y="T37"/>
              </a:cxn>
              <a:cxn ang="T61">
                <a:pos x="T38" y="T39"/>
              </a:cxn>
              <a:cxn ang="T62">
                <a:pos x="T40" y="T41"/>
              </a:cxn>
            </a:cxnLst>
            <a:rect l="0" t="0" r="r" b="b"/>
            <a:pathLst>
              <a:path w="1245" h="1673">
                <a:moveTo>
                  <a:pt x="0" y="1673"/>
                </a:moveTo>
                <a:cubicBezTo>
                  <a:pt x="39" y="1667"/>
                  <a:pt x="98" y="1664"/>
                  <a:pt x="132" y="1642"/>
                </a:cubicBezTo>
                <a:cubicBezTo>
                  <a:pt x="164" y="1621"/>
                  <a:pt x="163" y="1620"/>
                  <a:pt x="210" y="1603"/>
                </a:cubicBezTo>
                <a:cubicBezTo>
                  <a:pt x="237" y="1593"/>
                  <a:pt x="240" y="1600"/>
                  <a:pt x="264" y="1588"/>
                </a:cubicBezTo>
                <a:cubicBezTo>
                  <a:pt x="307" y="1566"/>
                  <a:pt x="333" y="1527"/>
                  <a:pt x="381" y="1510"/>
                </a:cubicBezTo>
                <a:cubicBezTo>
                  <a:pt x="404" y="1487"/>
                  <a:pt x="424" y="1481"/>
                  <a:pt x="451" y="1463"/>
                </a:cubicBezTo>
                <a:cubicBezTo>
                  <a:pt x="470" y="1436"/>
                  <a:pt x="486" y="1435"/>
                  <a:pt x="513" y="1417"/>
                </a:cubicBezTo>
                <a:cubicBezTo>
                  <a:pt x="536" y="1382"/>
                  <a:pt x="587" y="1363"/>
                  <a:pt x="622" y="1339"/>
                </a:cubicBezTo>
                <a:cubicBezTo>
                  <a:pt x="631" y="1333"/>
                  <a:pt x="637" y="1322"/>
                  <a:pt x="646" y="1315"/>
                </a:cubicBezTo>
                <a:cubicBezTo>
                  <a:pt x="661" y="1304"/>
                  <a:pt x="692" y="1284"/>
                  <a:pt x="692" y="1284"/>
                </a:cubicBezTo>
                <a:cubicBezTo>
                  <a:pt x="714" y="1253"/>
                  <a:pt x="746" y="1228"/>
                  <a:pt x="778" y="1206"/>
                </a:cubicBezTo>
                <a:cubicBezTo>
                  <a:pt x="814" y="1152"/>
                  <a:pt x="794" y="1171"/>
                  <a:pt x="832" y="1144"/>
                </a:cubicBezTo>
                <a:cubicBezTo>
                  <a:pt x="846" y="1104"/>
                  <a:pt x="836" y="1126"/>
                  <a:pt x="871" y="1074"/>
                </a:cubicBezTo>
                <a:cubicBezTo>
                  <a:pt x="876" y="1066"/>
                  <a:pt x="887" y="1051"/>
                  <a:pt x="887" y="1051"/>
                </a:cubicBezTo>
                <a:cubicBezTo>
                  <a:pt x="907" y="991"/>
                  <a:pt x="878" y="1061"/>
                  <a:pt x="918" y="1012"/>
                </a:cubicBezTo>
                <a:cubicBezTo>
                  <a:pt x="923" y="1006"/>
                  <a:pt x="922" y="996"/>
                  <a:pt x="926" y="989"/>
                </a:cubicBezTo>
                <a:cubicBezTo>
                  <a:pt x="951" y="938"/>
                  <a:pt x="983" y="891"/>
                  <a:pt x="1011" y="841"/>
                </a:cubicBezTo>
                <a:cubicBezTo>
                  <a:pt x="1041" y="723"/>
                  <a:pt x="1088" y="613"/>
                  <a:pt x="1128" y="498"/>
                </a:cubicBezTo>
                <a:cubicBezTo>
                  <a:pt x="1142" y="407"/>
                  <a:pt x="1168" y="320"/>
                  <a:pt x="1198" y="233"/>
                </a:cubicBezTo>
                <a:cubicBezTo>
                  <a:pt x="1209" y="201"/>
                  <a:pt x="1245" y="147"/>
                  <a:pt x="1245" y="117"/>
                </a:cubicBezTo>
                <a:cubicBezTo>
                  <a:pt x="1245" y="78"/>
                  <a:pt x="1245" y="39"/>
                  <a:pt x="1245" y="0"/>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3" name="Freeform 7"/>
          <p:cNvSpPr>
            <a:spLocks/>
          </p:cNvSpPr>
          <p:nvPr/>
        </p:nvSpPr>
        <p:spPr bwMode="auto">
          <a:xfrm>
            <a:off x="6063046" y="2479944"/>
            <a:ext cx="863600" cy="215900"/>
          </a:xfrm>
          <a:custGeom>
            <a:avLst/>
            <a:gdLst>
              <a:gd name="T0" fmla="*/ 0 w 588"/>
              <a:gd name="T1" fmla="*/ 188734 h 151"/>
              <a:gd name="T2" fmla="*/ 296679 w 588"/>
              <a:gd name="T3" fmla="*/ 0 h 151"/>
              <a:gd name="T4" fmla="*/ 640356 w 588"/>
              <a:gd name="T5" fmla="*/ 54332 h 151"/>
              <a:gd name="T6" fmla="*/ 743166 w 588"/>
              <a:gd name="T7" fmla="*/ 100086 h 151"/>
              <a:gd name="T8" fmla="*/ 812195 w 588"/>
              <a:gd name="T9" fmla="*/ 144410 h 151"/>
              <a:gd name="T10" fmla="*/ 822476 w 588"/>
              <a:gd name="T11" fmla="*/ 177295 h 151"/>
              <a:gd name="T12" fmla="*/ 822476 w 588"/>
              <a:gd name="T13" fmla="*/ 210181 h 151"/>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588" h="151">
                <a:moveTo>
                  <a:pt x="0" y="132"/>
                </a:moveTo>
                <a:cubicBezTo>
                  <a:pt x="61" y="34"/>
                  <a:pt x="85" y="15"/>
                  <a:pt x="202" y="0"/>
                </a:cubicBezTo>
                <a:cubicBezTo>
                  <a:pt x="290" y="5"/>
                  <a:pt x="355" y="12"/>
                  <a:pt x="436" y="38"/>
                </a:cubicBezTo>
                <a:cubicBezTo>
                  <a:pt x="459" y="45"/>
                  <a:pt x="485" y="58"/>
                  <a:pt x="506" y="70"/>
                </a:cubicBezTo>
                <a:cubicBezTo>
                  <a:pt x="522" y="79"/>
                  <a:pt x="553" y="101"/>
                  <a:pt x="553" y="101"/>
                </a:cubicBezTo>
                <a:cubicBezTo>
                  <a:pt x="555" y="109"/>
                  <a:pt x="556" y="117"/>
                  <a:pt x="560" y="124"/>
                </a:cubicBezTo>
                <a:cubicBezTo>
                  <a:pt x="574" y="151"/>
                  <a:pt x="588" y="147"/>
                  <a:pt x="560" y="14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4" name="Freeform 8"/>
          <p:cNvSpPr>
            <a:spLocks/>
          </p:cNvSpPr>
          <p:nvPr/>
        </p:nvSpPr>
        <p:spPr bwMode="auto">
          <a:xfrm>
            <a:off x="6926648" y="2695847"/>
            <a:ext cx="2371725" cy="1398587"/>
          </a:xfrm>
          <a:custGeom>
            <a:avLst/>
            <a:gdLst>
              <a:gd name="T0" fmla="*/ 0 w 1494"/>
              <a:gd name="T1" fmla="*/ 0 h 881"/>
              <a:gd name="T2" fmla="*/ 61913 w 1494"/>
              <a:gd name="T3" fmla="*/ 271462 h 881"/>
              <a:gd name="T4" fmla="*/ 147638 w 1494"/>
              <a:gd name="T5" fmla="*/ 469900 h 881"/>
              <a:gd name="T6" fmla="*/ 160338 w 1494"/>
              <a:gd name="T7" fmla="*/ 506412 h 881"/>
              <a:gd name="T8" fmla="*/ 234950 w 1494"/>
              <a:gd name="T9" fmla="*/ 555625 h 881"/>
              <a:gd name="T10" fmla="*/ 481013 w 1494"/>
              <a:gd name="T11" fmla="*/ 741362 h 881"/>
              <a:gd name="T12" fmla="*/ 555625 w 1494"/>
              <a:gd name="T13" fmla="*/ 803275 h 881"/>
              <a:gd name="T14" fmla="*/ 630238 w 1494"/>
              <a:gd name="T15" fmla="*/ 827087 h 881"/>
              <a:gd name="T16" fmla="*/ 741363 w 1494"/>
              <a:gd name="T17" fmla="*/ 876300 h 881"/>
              <a:gd name="T18" fmla="*/ 889000 w 1494"/>
              <a:gd name="T19" fmla="*/ 976312 h 881"/>
              <a:gd name="T20" fmla="*/ 963613 w 1494"/>
              <a:gd name="T21" fmla="*/ 1000125 h 881"/>
              <a:gd name="T22" fmla="*/ 1185863 w 1494"/>
              <a:gd name="T23" fmla="*/ 1123950 h 881"/>
              <a:gd name="T24" fmla="*/ 1581150 w 1494"/>
              <a:gd name="T25" fmla="*/ 1260475 h 881"/>
              <a:gd name="T26" fmla="*/ 1852613 w 1494"/>
              <a:gd name="T27" fmla="*/ 1358900 h 881"/>
              <a:gd name="T28" fmla="*/ 2012950 w 1494"/>
              <a:gd name="T29" fmla="*/ 1371600 h 881"/>
              <a:gd name="T30" fmla="*/ 2260600 w 1494"/>
              <a:gd name="T31" fmla="*/ 1395412 h 881"/>
              <a:gd name="T32" fmla="*/ 2371725 w 1494"/>
              <a:gd name="T33" fmla="*/ 1395412 h 881"/>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1494" h="881">
                <a:moveTo>
                  <a:pt x="0" y="0"/>
                </a:moveTo>
                <a:cubicBezTo>
                  <a:pt x="15" y="50"/>
                  <a:pt x="31" y="118"/>
                  <a:pt x="39" y="171"/>
                </a:cubicBezTo>
                <a:cubicBezTo>
                  <a:pt x="48" y="230"/>
                  <a:pt x="43" y="261"/>
                  <a:pt x="93" y="296"/>
                </a:cubicBezTo>
                <a:cubicBezTo>
                  <a:pt x="96" y="304"/>
                  <a:pt x="95" y="313"/>
                  <a:pt x="101" y="319"/>
                </a:cubicBezTo>
                <a:cubicBezTo>
                  <a:pt x="114" y="332"/>
                  <a:pt x="148" y="350"/>
                  <a:pt x="148" y="350"/>
                </a:cubicBezTo>
                <a:cubicBezTo>
                  <a:pt x="186" y="408"/>
                  <a:pt x="236" y="450"/>
                  <a:pt x="303" y="467"/>
                </a:cubicBezTo>
                <a:cubicBezTo>
                  <a:pt x="315" y="479"/>
                  <a:pt x="334" y="499"/>
                  <a:pt x="350" y="506"/>
                </a:cubicBezTo>
                <a:cubicBezTo>
                  <a:pt x="365" y="513"/>
                  <a:pt x="397" y="521"/>
                  <a:pt x="397" y="521"/>
                </a:cubicBezTo>
                <a:cubicBezTo>
                  <a:pt x="421" y="537"/>
                  <a:pt x="440" y="544"/>
                  <a:pt x="467" y="552"/>
                </a:cubicBezTo>
                <a:cubicBezTo>
                  <a:pt x="492" y="570"/>
                  <a:pt x="531" y="602"/>
                  <a:pt x="560" y="615"/>
                </a:cubicBezTo>
                <a:cubicBezTo>
                  <a:pt x="575" y="622"/>
                  <a:pt x="607" y="630"/>
                  <a:pt x="607" y="630"/>
                </a:cubicBezTo>
                <a:cubicBezTo>
                  <a:pt x="651" y="661"/>
                  <a:pt x="696" y="690"/>
                  <a:pt x="747" y="708"/>
                </a:cubicBezTo>
                <a:cubicBezTo>
                  <a:pt x="823" y="765"/>
                  <a:pt x="905" y="771"/>
                  <a:pt x="996" y="794"/>
                </a:cubicBezTo>
                <a:cubicBezTo>
                  <a:pt x="1052" y="809"/>
                  <a:pt x="1109" y="851"/>
                  <a:pt x="1167" y="856"/>
                </a:cubicBezTo>
                <a:cubicBezTo>
                  <a:pt x="1201" y="859"/>
                  <a:pt x="1234" y="861"/>
                  <a:pt x="1268" y="864"/>
                </a:cubicBezTo>
                <a:cubicBezTo>
                  <a:pt x="1324" y="845"/>
                  <a:pt x="1370" y="875"/>
                  <a:pt x="1424" y="879"/>
                </a:cubicBezTo>
                <a:cubicBezTo>
                  <a:pt x="1447" y="881"/>
                  <a:pt x="1471" y="879"/>
                  <a:pt x="1494" y="879"/>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5" name="Freeform 9"/>
          <p:cNvSpPr>
            <a:spLocks/>
          </p:cNvSpPr>
          <p:nvPr/>
        </p:nvSpPr>
        <p:spPr bwMode="auto">
          <a:xfrm>
            <a:off x="9303135" y="4064269"/>
            <a:ext cx="360363" cy="1357312"/>
          </a:xfrm>
          <a:custGeom>
            <a:avLst/>
            <a:gdLst>
              <a:gd name="T0" fmla="*/ 0 w 227"/>
              <a:gd name="T1" fmla="*/ 0 h 855"/>
              <a:gd name="T2" fmla="*/ 71438 w 227"/>
              <a:gd name="T3" fmla="*/ 936625 h 855"/>
              <a:gd name="T4" fmla="*/ 287338 w 227"/>
              <a:gd name="T5" fmla="*/ 1296987 h 855"/>
              <a:gd name="T6" fmla="*/ 360363 w 227"/>
              <a:gd name="T7" fmla="*/ 1296987 h 855"/>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27" h="855">
                <a:moveTo>
                  <a:pt x="0" y="0"/>
                </a:moveTo>
                <a:cubicBezTo>
                  <a:pt x="7" y="227"/>
                  <a:pt x="15" y="454"/>
                  <a:pt x="45" y="590"/>
                </a:cubicBezTo>
                <a:cubicBezTo>
                  <a:pt x="75" y="726"/>
                  <a:pt x="151" y="779"/>
                  <a:pt x="181" y="817"/>
                </a:cubicBezTo>
                <a:cubicBezTo>
                  <a:pt x="211" y="855"/>
                  <a:pt x="219" y="817"/>
                  <a:pt x="227" y="817"/>
                </a:cubicBezTo>
              </a:path>
            </a:pathLst>
          </a:custGeom>
          <a:noFill/>
          <a:ln w="28575" cap="flat" cmpd="sng">
            <a:solidFill>
              <a:schemeClr va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6" name="Freeform 10"/>
          <p:cNvSpPr>
            <a:spLocks/>
          </p:cNvSpPr>
          <p:nvPr/>
        </p:nvSpPr>
        <p:spPr bwMode="auto">
          <a:xfrm>
            <a:off x="9631748" y="5361256"/>
            <a:ext cx="1182687" cy="693738"/>
          </a:xfrm>
          <a:custGeom>
            <a:avLst/>
            <a:gdLst>
              <a:gd name="T0" fmla="*/ 0 w 745"/>
              <a:gd name="T1" fmla="*/ 20638 h 437"/>
              <a:gd name="T2" fmla="*/ 49212 w 745"/>
              <a:gd name="T3" fmla="*/ 144463 h 437"/>
              <a:gd name="T4" fmla="*/ 74612 w 745"/>
              <a:gd name="T5" fmla="*/ 217488 h 437"/>
              <a:gd name="T6" fmla="*/ 98425 w 745"/>
              <a:gd name="T7" fmla="*/ 341313 h 437"/>
              <a:gd name="T8" fmla="*/ 865187 w 745"/>
              <a:gd name="T9" fmla="*/ 588963 h 437"/>
              <a:gd name="T10" fmla="*/ 989012 w 745"/>
              <a:gd name="T11" fmla="*/ 514350 h 437"/>
              <a:gd name="T12" fmla="*/ 1038225 w 745"/>
              <a:gd name="T13" fmla="*/ 292100 h 437"/>
              <a:gd name="T14" fmla="*/ 1050925 w 745"/>
              <a:gd name="T15" fmla="*/ 82550 h 437"/>
              <a:gd name="T16" fmla="*/ 1063625 w 745"/>
              <a:gd name="T17" fmla="*/ 44450 h 437"/>
              <a:gd name="T18" fmla="*/ 1050925 w 745"/>
              <a:gd name="T19" fmla="*/ 7938 h 437"/>
              <a:gd name="T20" fmla="*/ 1182687 w 745"/>
              <a:gd name="T21" fmla="*/ 0 h 437"/>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745" h="437">
                <a:moveTo>
                  <a:pt x="0" y="13"/>
                </a:moveTo>
                <a:cubicBezTo>
                  <a:pt x="19" y="40"/>
                  <a:pt x="22" y="59"/>
                  <a:pt x="31" y="91"/>
                </a:cubicBezTo>
                <a:cubicBezTo>
                  <a:pt x="36" y="107"/>
                  <a:pt x="47" y="137"/>
                  <a:pt x="47" y="137"/>
                </a:cubicBezTo>
                <a:cubicBezTo>
                  <a:pt x="48" y="140"/>
                  <a:pt x="58" y="205"/>
                  <a:pt x="62" y="215"/>
                </a:cubicBezTo>
                <a:cubicBezTo>
                  <a:pt x="156" y="437"/>
                  <a:pt x="192" y="338"/>
                  <a:pt x="545" y="371"/>
                </a:cubicBezTo>
                <a:cubicBezTo>
                  <a:pt x="582" y="361"/>
                  <a:pt x="597" y="352"/>
                  <a:pt x="623" y="324"/>
                </a:cubicBezTo>
                <a:cubicBezTo>
                  <a:pt x="639" y="277"/>
                  <a:pt x="648" y="234"/>
                  <a:pt x="654" y="184"/>
                </a:cubicBezTo>
                <a:cubicBezTo>
                  <a:pt x="657" y="140"/>
                  <a:pt x="658" y="96"/>
                  <a:pt x="662" y="52"/>
                </a:cubicBezTo>
                <a:cubicBezTo>
                  <a:pt x="663" y="44"/>
                  <a:pt x="670" y="36"/>
                  <a:pt x="670" y="28"/>
                </a:cubicBezTo>
                <a:cubicBezTo>
                  <a:pt x="670" y="20"/>
                  <a:pt x="662" y="5"/>
                  <a:pt x="662" y="5"/>
                </a:cubicBezTo>
                <a:lnTo>
                  <a:pt x="745" y="0"/>
                </a:lnTo>
              </a:path>
            </a:pathLst>
          </a:custGeom>
          <a:noFill/>
          <a:ln w="28575" cap="flat" cmpd="sng">
            <a:solidFill>
              <a:schemeClr val="folHlink"/>
            </a:solidFill>
            <a:prstDash val="solid"/>
            <a:miter lim="800000"/>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27" name="Line 11"/>
          <p:cNvSpPr>
            <a:spLocks noChangeShapeType="1"/>
          </p:cNvSpPr>
          <p:nvPr/>
        </p:nvSpPr>
        <p:spPr bwMode="auto">
          <a:xfrm>
            <a:off x="10742997" y="5361256"/>
            <a:ext cx="576262" cy="0"/>
          </a:xfrm>
          <a:prstGeom prst="line">
            <a:avLst/>
          </a:prstGeom>
          <a:noFill/>
          <a:ln w="28575">
            <a:solidFill>
              <a:schemeClr val="folHlink"/>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26634" name="Text Box 12"/>
          <p:cNvSpPr txBox="1">
            <a:spLocks noChangeArrowheads="1"/>
          </p:cNvSpPr>
          <p:nvPr/>
        </p:nvSpPr>
        <p:spPr bwMode="auto">
          <a:xfrm>
            <a:off x="5034348" y="5735907"/>
            <a:ext cx="688009"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dirty="0">
                <a:solidFill>
                  <a:prstClr val="black"/>
                </a:solidFill>
                <a:latin typeface="Tahoma" pitchFamily="34" charset="0"/>
              </a:rPr>
              <a:t>Time</a:t>
            </a:r>
          </a:p>
        </p:txBody>
      </p:sp>
      <p:sp>
        <p:nvSpPr>
          <p:cNvPr id="26635" name="Line 13"/>
          <p:cNvSpPr>
            <a:spLocks noChangeShapeType="1"/>
          </p:cNvSpPr>
          <p:nvPr/>
        </p:nvSpPr>
        <p:spPr bwMode="auto">
          <a:xfrm>
            <a:off x="5845559" y="5937519"/>
            <a:ext cx="2665413" cy="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26636" name="Text Box 14"/>
          <p:cNvSpPr txBox="1">
            <a:spLocks noChangeArrowheads="1"/>
          </p:cNvSpPr>
          <p:nvPr/>
        </p:nvSpPr>
        <p:spPr bwMode="auto">
          <a:xfrm>
            <a:off x="3556383" y="2903808"/>
            <a:ext cx="381000" cy="2031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dirty="0">
                <a:solidFill>
                  <a:prstClr val="black"/>
                </a:solidFill>
                <a:latin typeface="Tahoma" pitchFamily="34" charset="0"/>
              </a:rPr>
              <a:t>A</a:t>
            </a:r>
          </a:p>
          <a:p>
            <a:pPr eaLnBrk="1" hangingPunct="1"/>
            <a:r>
              <a:rPr lang="en-GB" dirty="0">
                <a:solidFill>
                  <a:prstClr val="black"/>
                </a:solidFill>
                <a:latin typeface="Tahoma" pitchFamily="34" charset="0"/>
              </a:rPr>
              <a:t>R</a:t>
            </a:r>
          </a:p>
          <a:p>
            <a:pPr eaLnBrk="1" hangingPunct="1"/>
            <a:r>
              <a:rPr lang="en-GB" dirty="0">
                <a:solidFill>
                  <a:prstClr val="black"/>
                </a:solidFill>
                <a:latin typeface="Tahoma" pitchFamily="34" charset="0"/>
              </a:rPr>
              <a:t>O</a:t>
            </a:r>
          </a:p>
          <a:p>
            <a:pPr eaLnBrk="1" hangingPunct="1"/>
            <a:r>
              <a:rPr lang="en-GB" dirty="0">
                <a:solidFill>
                  <a:prstClr val="black"/>
                </a:solidFill>
                <a:latin typeface="Tahoma" pitchFamily="34" charset="0"/>
              </a:rPr>
              <a:t>U</a:t>
            </a:r>
          </a:p>
          <a:p>
            <a:pPr eaLnBrk="1" hangingPunct="1"/>
            <a:r>
              <a:rPr lang="en-GB" dirty="0">
                <a:solidFill>
                  <a:prstClr val="black"/>
                </a:solidFill>
                <a:latin typeface="Tahoma" pitchFamily="34" charset="0"/>
              </a:rPr>
              <a:t>S</a:t>
            </a:r>
          </a:p>
          <a:p>
            <a:pPr eaLnBrk="1" hangingPunct="1"/>
            <a:r>
              <a:rPr lang="en-GB" dirty="0">
                <a:solidFill>
                  <a:prstClr val="black"/>
                </a:solidFill>
                <a:latin typeface="Tahoma" pitchFamily="34" charset="0"/>
              </a:rPr>
              <a:t>A</a:t>
            </a:r>
          </a:p>
          <a:p>
            <a:pPr eaLnBrk="1" hangingPunct="1"/>
            <a:r>
              <a:rPr lang="en-GB" dirty="0">
                <a:solidFill>
                  <a:prstClr val="black"/>
                </a:solidFill>
                <a:latin typeface="Tahoma" pitchFamily="34" charset="0"/>
              </a:rPr>
              <a:t>L</a:t>
            </a:r>
          </a:p>
        </p:txBody>
      </p:sp>
      <p:sp>
        <p:nvSpPr>
          <p:cNvPr id="26637" name="Line 15"/>
          <p:cNvSpPr>
            <a:spLocks noChangeShapeType="1"/>
          </p:cNvSpPr>
          <p:nvPr/>
        </p:nvSpPr>
        <p:spPr bwMode="auto">
          <a:xfrm flipV="1">
            <a:off x="3708783" y="2141809"/>
            <a:ext cx="0" cy="720725"/>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188432" name="Text Box 16"/>
          <p:cNvSpPr txBox="1">
            <a:spLocks noChangeArrowheads="1"/>
          </p:cNvSpPr>
          <p:nvPr/>
        </p:nvSpPr>
        <p:spPr bwMode="auto">
          <a:xfrm>
            <a:off x="4118359" y="4569094"/>
            <a:ext cx="846322"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solidFill>
                  <a:prstClr val="black"/>
                </a:solidFill>
                <a:latin typeface="Tahoma" pitchFamily="34" charset="0"/>
              </a:rPr>
              <a:t>Anxiety</a:t>
            </a:r>
          </a:p>
        </p:txBody>
      </p:sp>
      <p:sp>
        <p:nvSpPr>
          <p:cNvPr id="188433" name="Text Box 17"/>
          <p:cNvSpPr txBox="1">
            <a:spLocks noChangeArrowheads="1"/>
          </p:cNvSpPr>
          <p:nvPr/>
        </p:nvSpPr>
        <p:spPr bwMode="auto">
          <a:xfrm>
            <a:off x="4621598" y="3921394"/>
            <a:ext cx="716863"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solidFill>
                  <a:prstClr val="black"/>
                </a:solidFill>
                <a:latin typeface="Tahoma" pitchFamily="34" charset="0"/>
              </a:rPr>
              <a:t>Anger</a:t>
            </a:r>
          </a:p>
        </p:txBody>
      </p:sp>
      <p:sp>
        <p:nvSpPr>
          <p:cNvPr id="188434" name="Text Box 18"/>
          <p:cNvSpPr txBox="1">
            <a:spLocks noChangeArrowheads="1"/>
          </p:cNvSpPr>
          <p:nvPr/>
        </p:nvSpPr>
        <p:spPr bwMode="auto">
          <a:xfrm>
            <a:off x="4621596" y="3272106"/>
            <a:ext cx="1171090"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solidFill>
                  <a:prstClr val="black"/>
                </a:solidFill>
                <a:latin typeface="Tahoma" pitchFamily="34" charset="0"/>
              </a:rPr>
              <a:t>Aggression</a:t>
            </a:r>
          </a:p>
        </p:txBody>
      </p:sp>
      <p:sp>
        <p:nvSpPr>
          <p:cNvPr id="188435" name="Text Box 19"/>
          <p:cNvSpPr txBox="1">
            <a:spLocks noChangeArrowheads="1"/>
          </p:cNvSpPr>
          <p:nvPr/>
        </p:nvSpPr>
        <p:spPr bwMode="auto">
          <a:xfrm>
            <a:off x="5054983" y="2479944"/>
            <a:ext cx="1101584" cy="3385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b="1" dirty="0">
                <a:solidFill>
                  <a:srgbClr val="3399FF"/>
                </a:solidFill>
                <a:latin typeface="Tahoma" pitchFamily="34" charset="0"/>
              </a:rPr>
              <a:t>Outburst</a:t>
            </a:r>
          </a:p>
        </p:txBody>
      </p:sp>
      <p:sp>
        <p:nvSpPr>
          <p:cNvPr id="26642" name="Text Box 20"/>
          <p:cNvSpPr txBox="1">
            <a:spLocks noChangeArrowheads="1"/>
          </p:cNvSpPr>
          <p:nvPr/>
        </p:nvSpPr>
        <p:spPr bwMode="auto">
          <a:xfrm>
            <a:off x="4123693" y="1687781"/>
            <a:ext cx="735459"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Trigger</a:t>
            </a:r>
          </a:p>
          <a:p>
            <a:pPr algn="ctr" eaLnBrk="1" hangingPunct="1"/>
            <a:r>
              <a:rPr lang="en-GB" sz="1400" u="sng" dirty="0">
                <a:solidFill>
                  <a:prstClr val="black"/>
                </a:solidFill>
                <a:latin typeface="Tahoma" pitchFamily="34" charset="0"/>
              </a:rPr>
              <a:t>Phase</a:t>
            </a:r>
          </a:p>
        </p:txBody>
      </p:sp>
      <p:sp>
        <p:nvSpPr>
          <p:cNvPr id="26643" name="Text Box 21"/>
          <p:cNvSpPr txBox="1">
            <a:spLocks noChangeArrowheads="1"/>
          </p:cNvSpPr>
          <p:nvPr/>
        </p:nvSpPr>
        <p:spPr bwMode="auto">
          <a:xfrm>
            <a:off x="5122327" y="1687781"/>
            <a:ext cx="978153"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Escalation</a:t>
            </a:r>
          </a:p>
          <a:p>
            <a:pPr algn="ctr" eaLnBrk="1" hangingPunct="1"/>
            <a:r>
              <a:rPr lang="en-GB" sz="1400" u="sng" dirty="0">
                <a:solidFill>
                  <a:prstClr val="black"/>
                </a:solidFill>
                <a:latin typeface="Tahoma" pitchFamily="34" charset="0"/>
              </a:rPr>
              <a:t>Phase</a:t>
            </a:r>
          </a:p>
        </p:txBody>
      </p:sp>
      <p:sp>
        <p:nvSpPr>
          <p:cNvPr id="26644" name="Text Box 22"/>
          <p:cNvSpPr txBox="1">
            <a:spLocks noChangeArrowheads="1"/>
          </p:cNvSpPr>
          <p:nvPr/>
        </p:nvSpPr>
        <p:spPr bwMode="auto">
          <a:xfrm>
            <a:off x="6203399" y="1687781"/>
            <a:ext cx="652744"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Crisis</a:t>
            </a:r>
          </a:p>
          <a:p>
            <a:pPr algn="ctr" eaLnBrk="1" hangingPunct="1"/>
            <a:r>
              <a:rPr lang="en-GB" sz="1400" u="sng" dirty="0">
                <a:solidFill>
                  <a:prstClr val="black"/>
                </a:solidFill>
                <a:latin typeface="Tahoma" pitchFamily="34" charset="0"/>
              </a:rPr>
              <a:t>Phase</a:t>
            </a:r>
          </a:p>
        </p:txBody>
      </p:sp>
      <p:sp>
        <p:nvSpPr>
          <p:cNvPr id="26645" name="Text Box 23"/>
          <p:cNvSpPr txBox="1">
            <a:spLocks noChangeArrowheads="1"/>
          </p:cNvSpPr>
          <p:nvPr/>
        </p:nvSpPr>
        <p:spPr bwMode="auto">
          <a:xfrm>
            <a:off x="7428967" y="1687781"/>
            <a:ext cx="905120"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Recovery</a:t>
            </a:r>
          </a:p>
          <a:p>
            <a:pPr algn="ctr" eaLnBrk="1" hangingPunct="1"/>
            <a:r>
              <a:rPr lang="en-GB" sz="1400" u="sng" dirty="0">
                <a:solidFill>
                  <a:prstClr val="black"/>
                </a:solidFill>
                <a:latin typeface="Tahoma" pitchFamily="34" charset="0"/>
              </a:rPr>
              <a:t>Phase</a:t>
            </a:r>
          </a:p>
        </p:txBody>
      </p:sp>
      <p:sp>
        <p:nvSpPr>
          <p:cNvPr id="26646" name="Text Box 24"/>
          <p:cNvSpPr txBox="1">
            <a:spLocks noChangeArrowheads="1"/>
          </p:cNvSpPr>
          <p:nvPr/>
        </p:nvSpPr>
        <p:spPr bwMode="auto">
          <a:xfrm>
            <a:off x="8940658" y="1687781"/>
            <a:ext cx="98847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Post Crisis</a:t>
            </a:r>
          </a:p>
          <a:p>
            <a:pPr algn="ctr" eaLnBrk="1" hangingPunct="1"/>
            <a:r>
              <a:rPr lang="en-GB" sz="1400" u="sng" dirty="0">
                <a:solidFill>
                  <a:prstClr val="black"/>
                </a:solidFill>
                <a:latin typeface="Tahoma" pitchFamily="34" charset="0"/>
              </a:rPr>
              <a:t>Phase</a:t>
            </a:r>
          </a:p>
        </p:txBody>
      </p:sp>
      <p:sp>
        <p:nvSpPr>
          <p:cNvPr id="26647" name="Text Box 25"/>
          <p:cNvSpPr txBox="1">
            <a:spLocks noChangeArrowheads="1"/>
          </p:cNvSpPr>
          <p:nvPr/>
        </p:nvSpPr>
        <p:spPr bwMode="auto">
          <a:xfrm>
            <a:off x="10668000" y="1687781"/>
            <a:ext cx="86754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hangingPunct="1"/>
            <a:r>
              <a:rPr lang="en-GB" sz="1400" dirty="0">
                <a:solidFill>
                  <a:prstClr val="black"/>
                </a:solidFill>
                <a:latin typeface="Tahoma" pitchFamily="34" charset="0"/>
              </a:rPr>
              <a:t>Learning</a:t>
            </a:r>
          </a:p>
          <a:p>
            <a:pPr algn="ctr" eaLnBrk="1" hangingPunct="1"/>
            <a:r>
              <a:rPr lang="en-GB" sz="1400" u="sng" dirty="0">
                <a:solidFill>
                  <a:prstClr val="black"/>
                </a:solidFill>
                <a:latin typeface="Tahoma" pitchFamily="34" charset="0"/>
              </a:rPr>
              <a:t>Phase</a:t>
            </a:r>
          </a:p>
        </p:txBody>
      </p:sp>
      <p:sp>
        <p:nvSpPr>
          <p:cNvPr id="26648" name="Text Box 26"/>
          <p:cNvSpPr txBox="1">
            <a:spLocks noChangeArrowheads="1"/>
          </p:cNvSpPr>
          <p:nvPr/>
        </p:nvSpPr>
        <p:spPr bwMode="auto">
          <a:xfrm>
            <a:off x="9973915" y="4919404"/>
            <a:ext cx="1681038"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dirty="0">
                <a:solidFill>
                  <a:prstClr val="black"/>
                </a:solidFill>
                <a:latin typeface="Tahoma" pitchFamily="34" charset="0"/>
              </a:rPr>
              <a:t>Baseline Behaviour</a:t>
            </a:r>
          </a:p>
        </p:txBody>
      </p:sp>
      <p:sp>
        <p:nvSpPr>
          <p:cNvPr id="188443" name="Text Box 27"/>
          <p:cNvSpPr txBox="1">
            <a:spLocks noChangeArrowheads="1"/>
          </p:cNvSpPr>
          <p:nvPr/>
        </p:nvSpPr>
        <p:spPr bwMode="auto">
          <a:xfrm>
            <a:off x="9663498" y="5505721"/>
            <a:ext cx="1045479" cy="307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400" dirty="0">
                <a:solidFill>
                  <a:prstClr val="black"/>
                </a:solidFill>
                <a:latin typeface="Tahoma" pitchFamily="34" charset="0"/>
              </a:rPr>
              <a:t>Exhaustion</a:t>
            </a:r>
          </a:p>
        </p:txBody>
      </p:sp>
      <p:sp>
        <p:nvSpPr>
          <p:cNvPr id="188444" name="Text Box 28"/>
          <p:cNvSpPr txBox="1">
            <a:spLocks noChangeArrowheads="1"/>
          </p:cNvSpPr>
          <p:nvPr/>
        </p:nvSpPr>
        <p:spPr bwMode="auto">
          <a:xfrm>
            <a:off x="8798308" y="2624409"/>
            <a:ext cx="1142044"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GB" sz="1600" dirty="0">
                <a:solidFill>
                  <a:prstClr val="black"/>
                </a:solidFill>
                <a:latin typeface="Tahoma" pitchFamily="34" charset="0"/>
              </a:rPr>
              <a:t>Additional </a:t>
            </a:r>
          </a:p>
          <a:p>
            <a:pPr eaLnBrk="1" hangingPunct="1"/>
            <a:r>
              <a:rPr lang="en-GB" sz="1600" dirty="0">
                <a:solidFill>
                  <a:prstClr val="black"/>
                </a:solidFill>
                <a:latin typeface="Tahoma" pitchFamily="34" charset="0"/>
              </a:rPr>
              <a:t>Incident</a:t>
            </a:r>
          </a:p>
        </p:txBody>
      </p:sp>
      <p:sp>
        <p:nvSpPr>
          <p:cNvPr id="188445" name="Line 29"/>
          <p:cNvSpPr>
            <a:spLocks noChangeShapeType="1"/>
          </p:cNvSpPr>
          <p:nvPr/>
        </p:nvSpPr>
        <p:spPr bwMode="auto">
          <a:xfrm flipH="1">
            <a:off x="7934710" y="2913331"/>
            <a:ext cx="936625" cy="647700"/>
          </a:xfrm>
          <a:prstGeom prst="line">
            <a:avLst/>
          </a:prstGeom>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solidFill>
                <a:prstClr val="black"/>
              </a:solidFill>
              <a:latin typeface="Trebuchet MS"/>
            </a:endParaRPr>
          </a:p>
        </p:txBody>
      </p:sp>
      <p:sp>
        <p:nvSpPr>
          <p:cNvPr id="26652" name="Rectangle 30"/>
          <p:cNvSpPr>
            <a:spLocks noChangeArrowheads="1"/>
          </p:cNvSpPr>
          <p:nvPr/>
        </p:nvSpPr>
        <p:spPr bwMode="auto">
          <a:xfrm>
            <a:off x="294071" y="1173115"/>
            <a:ext cx="2757488" cy="45627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0488" tIns="44450" rIns="90488" bIns="44450" anchor="ctr"/>
          <a:lstStyle/>
          <a:p>
            <a:pPr eaLnBrk="0" hangingPunct="0"/>
            <a:r>
              <a:rPr lang="en-GB" sz="3000" dirty="0">
                <a:solidFill>
                  <a:schemeClr val="bg1"/>
                </a:solidFill>
                <a:latin typeface="Trebuchet MS"/>
                <a:cs typeface="Calibri" pitchFamily="34" charset="0"/>
              </a:rPr>
              <a:t>The  Escalation</a:t>
            </a:r>
          </a:p>
        </p:txBody>
      </p:sp>
    </p:spTree>
    <p:extLst>
      <p:ext uri="{BB962C8B-B14F-4D97-AF65-F5344CB8AC3E}">
        <p14:creationId xmlns:p14="http://schemas.microsoft.com/office/powerpoint/2010/main" val="6361756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499"/>
                                          </p:stCondLst>
                                        </p:cTn>
                                        <p:tgtEl>
                                          <p:spTgt spid="188432"/>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499"/>
                                          </p:stCondLst>
                                        </p:cTn>
                                        <p:tgtEl>
                                          <p:spTgt spid="188433"/>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499"/>
                                          </p:stCondLst>
                                        </p:cTn>
                                        <p:tgtEl>
                                          <p:spTgt spid="188434"/>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499"/>
                                          </p:stCondLst>
                                        </p:cTn>
                                        <p:tgtEl>
                                          <p:spTgt spid="188435"/>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499"/>
                                          </p:stCondLst>
                                        </p:cTn>
                                        <p:tgtEl>
                                          <p:spTgt spid="188422"/>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grpId="0" nodeType="clickEffect">
                                  <p:stCondLst>
                                    <p:cond delay="0"/>
                                  </p:stCondLst>
                                  <p:childTnLst>
                                    <p:set>
                                      <p:cBhvr>
                                        <p:cTn id="26" dur="1" fill="hold">
                                          <p:stCondLst>
                                            <p:cond delay="499"/>
                                          </p:stCondLst>
                                        </p:cTn>
                                        <p:tgtEl>
                                          <p:spTgt spid="188423"/>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grpId="0" nodeType="clickEffect">
                                  <p:stCondLst>
                                    <p:cond delay="0"/>
                                  </p:stCondLst>
                                  <p:childTnLst>
                                    <p:set>
                                      <p:cBhvr>
                                        <p:cTn id="30" dur="1" fill="hold">
                                          <p:stCondLst>
                                            <p:cond delay="499"/>
                                          </p:stCondLst>
                                        </p:cTn>
                                        <p:tgtEl>
                                          <p:spTgt spid="188424"/>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grpId="0" nodeType="clickEffect">
                                  <p:stCondLst>
                                    <p:cond delay="0"/>
                                  </p:stCondLst>
                                  <p:childTnLst>
                                    <p:set>
                                      <p:cBhvr>
                                        <p:cTn id="34" dur="1" fill="hold">
                                          <p:stCondLst>
                                            <p:cond delay="499"/>
                                          </p:stCondLst>
                                        </p:cTn>
                                        <p:tgtEl>
                                          <p:spTgt spid="188444"/>
                                        </p:tgtEl>
                                        <p:attrNameLst>
                                          <p:attrName>style.visibility</p:attrName>
                                        </p:attrNameLst>
                                      </p:cBhvr>
                                      <p:to>
                                        <p:strVal val="visible"/>
                                      </p:to>
                                    </p:set>
                                  </p:childTnLst>
                                </p:cTn>
                              </p:par>
                            </p:childTnLst>
                          </p:cTn>
                        </p:par>
                        <p:par>
                          <p:cTn id="35" fill="hold" nodeType="afterGroup">
                            <p:stCondLst>
                              <p:cond delay="500"/>
                            </p:stCondLst>
                            <p:childTnLst>
                              <p:par>
                                <p:cTn id="36" presetID="1" presetClass="entr" presetSubtype="0" fill="hold" grpId="0" nodeType="afterEffect">
                                  <p:stCondLst>
                                    <p:cond delay="0"/>
                                  </p:stCondLst>
                                  <p:childTnLst>
                                    <p:set>
                                      <p:cBhvr>
                                        <p:cTn id="37" dur="1" fill="hold">
                                          <p:stCondLst>
                                            <p:cond delay="499"/>
                                          </p:stCondLst>
                                        </p:cTn>
                                        <p:tgtEl>
                                          <p:spTgt spid="188445"/>
                                        </p:tgtEl>
                                        <p:attrNameLst>
                                          <p:attrName>style.visibility</p:attrName>
                                        </p:attrNameLst>
                                      </p:cBhvr>
                                      <p:to>
                                        <p:strVal val="visible"/>
                                      </p:to>
                                    </p:set>
                                  </p:childTnLst>
                                </p:cTn>
                              </p:par>
                            </p:childTnLst>
                          </p:cTn>
                        </p:par>
                      </p:childTnLst>
                    </p:cTn>
                  </p:par>
                  <p:par>
                    <p:cTn id="38" fill="hold" nodeType="clickPar">
                      <p:stCondLst>
                        <p:cond delay="indefinite"/>
                      </p:stCondLst>
                      <p:childTnLst>
                        <p:par>
                          <p:cTn id="39" fill="hold" nodeType="withGroup">
                            <p:stCondLst>
                              <p:cond delay="0"/>
                            </p:stCondLst>
                            <p:childTnLst>
                              <p:par>
                                <p:cTn id="40" presetID="1" presetClass="entr" presetSubtype="0" fill="hold" grpId="0" nodeType="clickEffect">
                                  <p:stCondLst>
                                    <p:cond delay="0"/>
                                  </p:stCondLst>
                                  <p:childTnLst>
                                    <p:set>
                                      <p:cBhvr>
                                        <p:cTn id="41" dur="1" fill="hold">
                                          <p:stCondLst>
                                            <p:cond delay="499"/>
                                          </p:stCondLst>
                                        </p:cTn>
                                        <p:tgtEl>
                                          <p:spTgt spid="188425"/>
                                        </p:tgtEl>
                                        <p:attrNameLst>
                                          <p:attrName>style.visibility</p:attrName>
                                        </p:attrNameLst>
                                      </p:cBhvr>
                                      <p:to>
                                        <p:strVal val="visible"/>
                                      </p:to>
                                    </p:set>
                                  </p:childTnLst>
                                </p:cTn>
                              </p:par>
                            </p:childTnLst>
                          </p:cTn>
                        </p:par>
                      </p:childTnLst>
                    </p:cTn>
                  </p:par>
                  <p:par>
                    <p:cTn id="42" fill="hold" nodeType="clickPar">
                      <p:stCondLst>
                        <p:cond delay="indefinite"/>
                      </p:stCondLst>
                      <p:childTnLst>
                        <p:par>
                          <p:cTn id="43" fill="hold" nodeType="withGroup">
                            <p:stCondLst>
                              <p:cond delay="0"/>
                            </p:stCondLst>
                            <p:childTnLst>
                              <p:par>
                                <p:cTn id="44" presetID="1" presetClass="entr" presetSubtype="0" fill="hold" grpId="0" nodeType="clickEffect">
                                  <p:stCondLst>
                                    <p:cond delay="0"/>
                                  </p:stCondLst>
                                  <p:childTnLst>
                                    <p:set>
                                      <p:cBhvr>
                                        <p:cTn id="45" dur="1" fill="hold">
                                          <p:stCondLst>
                                            <p:cond delay="499"/>
                                          </p:stCondLst>
                                        </p:cTn>
                                        <p:tgtEl>
                                          <p:spTgt spid="188426"/>
                                        </p:tgtEl>
                                        <p:attrNameLst>
                                          <p:attrName>style.visibility</p:attrName>
                                        </p:attrNameLst>
                                      </p:cBhvr>
                                      <p:to>
                                        <p:strVal val="visible"/>
                                      </p:to>
                                    </p:set>
                                  </p:childTnLst>
                                </p:cTn>
                              </p:par>
                            </p:childTnLst>
                          </p:cTn>
                        </p:par>
                      </p:childTnLst>
                    </p:cTn>
                  </p:par>
                  <p:par>
                    <p:cTn id="46" fill="hold" nodeType="clickPar">
                      <p:stCondLst>
                        <p:cond delay="indefinite"/>
                      </p:stCondLst>
                      <p:childTnLst>
                        <p:par>
                          <p:cTn id="47" fill="hold" nodeType="withGroup">
                            <p:stCondLst>
                              <p:cond delay="0"/>
                            </p:stCondLst>
                            <p:childTnLst>
                              <p:par>
                                <p:cTn id="48" presetID="1" presetClass="entr" presetSubtype="0" fill="hold" grpId="0" nodeType="clickEffect">
                                  <p:stCondLst>
                                    <p:cond delay="0"/>
                                  </p:stCondLst>
                                  <p:childTnLst>
                                    <p:set>
                                      <p:cBhvr>
                                        <p:cTn id="49" dur="1" fill="hold">
                                          <p:stCondLst>
                                            <p:cond delay="499"/>
                                          </p:stCondLst>
                                        </p:cTn>
                                        <p:tgtEl>
                                          <p:spTgt spid="188427"/>
                                        </p:tgtEl>
                                        <p:attrNameLst>
                                          <p:attrName>style.visibility</p:attrName>
                                        </p:attrNameLst>
                                      </p:cBhvr>
                                      <p:to>
                                        <p:strVal val="visible"/>
                                      </p:to>
                                    </p:set>
                                  </p:childTnLst>
                                </p:cTn>
                              </p:par>
                            </p:childTnLst>
                          </p:cTn>
                        </p:par>
                      </p:childTnLst>
                    </p:cTn>
                  </p:par>
                  <p:par>
                    <p:cTn id="50" fill="hold" nodeType="clickPar">
                      <p:stCondLst>
                        <p:cond delay="indefinite"/>
                      </p:stCondLst>
                      <p:childTnLst>
                        <p:par>
                          <p:cTn id="51" fill="hold" nodeType="withGroup">
                            <p:stCondLst>
                              <p:cond delay="0"/>
                            </p:stCondLst>
                            <p:childTnLst>
                              <p:par>
                                <p:cTn id="52" presetID="1" presetClass="entr" presetSubtype="0" fill="hold" grpId="0" nodeType="clickEffect">
                                  <p:stCondLst>
                                    <p:cond delay="0"/>
                                  </p:stCondLst>
                                  <p:childTnLst>
                                    <p:set>
                                      <p:cBhvr>
                                        <p:cTn id="53" dur="1" fill="hold">
                                          <p:stCondLst>
                                            <p:cond delay="499"/>
                                          </p:stCondLst>
                                        </p:cTn>
                                        <p:tgtEl>
                                          <p:spTgt spid="18844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8422" grpId="0" animBg="1"/>
      <p:bldP spid="188423" grpId="0" animBg="1"/>
      <p:bldP spid="188424" grpId="0" animBg="1"/>
      <p:bldP spid="188425" grpId="0" animBg="1"/>
      <p:bldP spid="188426" grpId="0" animBg="1"/>
      <p:bldP spid="188427" grpId="0" animBg="1"/>
      <p:bldP spid="188432" grpId="0" autoUpdateAnimBg="0"/>
      <p:bldP spid="188433" grpId="0" autoUpdateAnimBg="0"/>
      <p:bldP spid="188434" grpId="0" autoUpdateAnimBg="0"/>
      <p:bldP spid="188435" grpId="0" autoUpdateAnimBg="0"/>
      <p:bldP spid="188443" grpId="0" autoUpdateAnimBg="0"/>
      <p:bldP spid="188444" grpId="0" autoUpdateAnimBg="0"/>
      <p:bldP spid="188445"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924" y="1128672"/>
            <a:ext cx="2838138" cy="4406705"/>
          </a:xfrm>
        </p:spPr>
        <p:txBody>
          <a:bodyPr>
            <a:normAutofit/>
          </a:bodyPr>
          <a:lstStyle/>
          <a:p>
            <a:r>
              <a:rPr lang="en-GB" dirty="0" smtClean="0"/>
              <a:t>These children and young people are often carrying a very heavy load</a:t>
            </a:r>
            <a:endParaRPr lang="en-GB" dirty="0"/>
          </a:p>
        </p:txBody>
      </p:sp>
      <p:pic>
        <p:nvPicPr>
          <p:cNvPr id="409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516486" y="320038"/>
            <a:ext cx="3960440" cy="60239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5865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144</TotalTime>
  <Words>1812</Words>
  <Application>Microsoft Office PowerPoint</Application>
  <PresentationFormat>Widescreen</PresentationFormat>
  <Paragraphs>253</Paragraphs>
  <Slides>31</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31</vt:i4>
      </vt:variant>
    </vt:vector>
  </HeadingPairs>
  <TitlesOfParts>
    <vt:vector size="39" baseType="lpstr">
      <vt:lpstr>Arial</vt:lpstr>
      <vt:lpstr>Calibri</vt:lpstr>
      <vt:lpstr>Comic Sans MS</vt:lpstr>
      <vt:lpstr>Corbel</vt:lpstr>
      <vt:lpstr>Tahoma</vt:lpstr>
      <vt:lpstr>Trebuchet MS</vt:lpstr>
      <vt:lpstr>Wingdings 2</vt:lpstr>
      <vt:lpstr>Frame</vt:lpstr>
      <vt:lpstr>Anxiety in Autism Healthier Minds</vt:lpstr>
      <vt:lpstr>DSM V</vt:lpstr>
      <vt:lpstr>Temple Grandin</vt:lpstr>
      <vt:lpstr>Temple Grandin</vt:lpstr>
      <vt:lpstr>Patterns of Cognitive Difference in Autism Spectrum Conditions</vt:lpstr>
      <vt:lpstr>Result</vt:lpstr>
      <vt:lpstr>The brain and behaviour: anatomy of a hijack</vt:lpstr>
      <vt:lpstr>PowerPoint Presentation</vt:lpstr>
      <vt:lpstr>These children and young people are often carrying a very heavy load</vt:lpstr>
      <vt:lpstr>What can I do to help?</vt:lpstr>
      <vt:lpstr>Autism Specific Considerations (That can help just about anyone)</vt:lpstr>
      <vt:lpstr>Autism Specific Considerations (That can help just about anyone)</vt:lpstr>
      <vt:lpstr>Managing anxiety driven controlling behaviour</vt:lpstr>
      <vt:lpstr>The Low Arousal Approach</vt:lpstr>
      <vt:lpstr>The Low Arousal Approach</vt:lpstr>
      <vt:lpstr>Pathological Demand Avoidance</vt:lpstr>
      <vt:lpstr>PDA as Atypical ASD</vt:lpstr>
      <vt:lpstr>Distinctive Features</vt:lpstr>
      <vt:lpstr>Controlling Behaviour</vt:lpstr>
      <vt:lpstr>Controlling Behaviour</vt:lpstr>
      <vt:lpstr>Controlling Behaviour</vt:lpstr>
      <vt:lpstr>Coping With Mistakes / Getting things wrong</vt:lpstr>
      <vt:lpstr>Emotional Regulation</vt:lpstr>
      <vt:lpstr>Phobic Reactions</vt:lpstr>
      <vt:lpstr>Egocentrism</vt:lpstr>
      <vt:lpstr>Closure</vt:lpstr>
      <vt:lpstr>Moral Pop-Out Effect</vt:lpstr>
      <vt:lpstr>Affect Contagion</vt:lpstr>
      <vt:lpstr>It’s a challenge for our internal  and external narrative…</vt:lpstr>
      <vt:lpstr>What can we do together?</vt:lpstr>
      <vt:lpstr>Helpful questions…</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Anxiety in Autism Healthier Minds</dc:title>
  <dc:creator>Atherton, Chris</dc:creator>
  <cp:lastModifiedBy>Atherton, Chris</cp:lastModifiedBy>
  <cp:revision>5</cp:revision>
  <dcterms:created xsi:type="dcterms:W3CDTF">2022-09-30T11:56:29Z</dcterms:created>
  <dcterms:modified xsi:type="dcterms:W3CDTF">2022-10-03T15:39:53Z</dcterms:modified>
</cp:coreProperties>
</file>