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27" r:id="rId2"/>
    <p:sldId id="277" r:id="rId3"/>
    <p:sldId id="424" r:id="rId4"/>
    <p:sldId id="428" r:id="rId5"/>
    <p:sldId id="426" r:id="rId6"/>
    <p:sldId id="429" r:id="rId7"/>
    <p:sldId id="430" r:id="rId8"/>
    <p:sldId id="431" r:id="rId9"/>
    <p:sldId id="433" r:id="rId10"/>
    <p:sldId id="43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9205" autoAdjust="0"/>
  </p:normalViewPr>
  <p:slideViewPr>
    <p:cSldViewPr snapToGrid="0">
      <p:cViewPr varScale="1">
        <p:scale>
          <a:sx n="25" d="100"/>
          <a:sy n="25" d="100"/>
        </p:scale>
        <p:origin x="800" y="28"/>
      </p:cViewPr>
      <p:guideLst/>
    </p:cSldViewPr>
  </p:slideViewPr>
  <p:notesTextViewPr>
    <p:cViewPr>
      <p:scale>
        <a:sx n="150" d="100"/>
        <a:sy n="150" d="100"/>
      </p:scale>
      <p:origin x="0" y="0"/>
    </p:cViewPr>
  </p:notesTextViewPr>
  <p:sorterViewPr>
    <p:cViewPr>
      <p:scale>
        <a:sx n="100" d="100"/>
        <a:sy n="100" d="100"/>
      </p:scale>
      <p:origin x="0" y="-138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6ECC22-D14C-4F16-B6F1-BE36DEC6EAEF}" type="datetimeFigureOut">
              <a:rPr lang="en-GB" smtClean="0"/>
              <a:t>09/02/2023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BB3D3-0C96-4529-9189-5B84708B532B}" type="slidenum">
              <a:rPr lang="en-GB" smtClean="0"/>
              <a:t>‹#›</a:t>
            </a:fld>
            <a:endParaRPr lang="en-GB"/>
          </a:p>
        </p:txBody>
      </p:sp>
    </p:spTree>
    <p:extLst>
      <p:ext uri="{BB962C8B-B14F-4D97-AF65-F5344CB8AC3E}">
        <p14:creationId xmlns:p14="http://schemas.microsoft.com/office/powerpoint/2010/main" val="1976290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Pot</a:t>
            </a:r>
            <a:r>
              <a:rPr lang="en-GB" baseline="0" dirty="0" smtClean="0"/>
              <a:t> lid- controlling behaviour is their strategy for managing  the anxiety that is bubbling underneath</a:t>
            </a:r>
            <a:endParaRPr lang="en-GB" dirty="0"/>
          </a:p>
        </p:txBody>
      </p:sp>
      <p:sp>
        <p:nvSpPr>
          <p:cNvPr id="4" name="Slide Number Placeholder 3"/>
          <p:cNvSpPr>
            <a:spLocks noGrp="1"/>
          </p:cNvSpPr>
          <p:nvPr>
            <p:ph type="sldNum" sz="quarter" idx="10"/>
          </p:nvPr>
        </p:nvSpPr>
        <p:spPr/>
        <p:txBody>
          <a:bodyPr/>
          <a:lstStyle/>
          <a:p>
            <a:fld id="{6B8BB3D3-0C96-4529-9189-5B84708B532B}" type="slidenum">
              <a:rPr lang="en-GB" smtClean="0"/>
              <a:t>3</a:t>
            </a:fld>
            <a:endParaRPr lang="en-GB"/>
          </a:p>
        </p:txBody>
      </p:sp>
    </p:spTree>
    <p:extLst>
      <p:ext uri="{BB962C8B-B14F-4D97-AF65-F5344CB8AC3E}">
        <p14:creationId xmlns:p14="http://schemas.microsoft.com/office/powerpoint/2010/main" val="2728745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8BB3D3-0C96-4529-9189-5B84708B532B}" type="slidenum">
              <a:rPr lang="en-GB" smtClean="0"/>
              <a:t>4</a:t>
            </a:fld>
            <a:endParaRPr lang="en-GB"/>
          </a:p>
        </p:txBody>
      </p:sp>
    </p:spTree>
    <p:extLst>
      <p:ext uri="{BB962C8B-B14F-4D97-AF65-F5344CB8AC3E}">
        <p14:creationId xmlns:p14="http://schemas.microsoft.com/office/powerpoint/2010/main" val="1545502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8BB3D3-0C96-4529-9189-5B84708B532B}" type="slidenum">
              <a:rPr lang="en-GB" smtClean="0"/>
              <a:t>5</a:t>
            </a:fld>
            <a:endParaRPr lang="en-GB"/>
          </a:p>
        </p:txBody>
      </p:sp>
    </p:spTree>
    <p:extLst>
      <p:ext uri="{BB962C8B-B14F-4D97-AF65-F5344CB8AC3E}">
        <p14:creationId xmlns:p14="http://schemas.microsoft.com/office/powerpoint/2010/main" val="1756787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8BB3D3-0C96-4529-9189-5B84708B532B}" type="slidenum">
              <a:rPr lang="en-GB" smtClean="0"/>
              <a:t>6</a:t>
            </a:fld>
            <a:endParaRPr lang="en-GB"/>
          </a:p>
        </p:txBody>
      </p:sp>
    </p:spTree>
    <p:extLst>
      <p:ext uri="{BB962C8B-B14F-4D97-AF65-F5344CB8AC3E}">
        <p14:creationId xmlns:p14="http://schemas.microsoft.com/office/powerpoint/2010/main" val="1725101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8BB3D3-0C96-4529-9189-5B84708B532B}" type="slidenum">
              <a:rPr lang="en-GB" smtClean="0"/>
              <a:t>7</a:t>
            </a:fld>
            <a:endParaRPr lang="en-GB"/>
          </a:p>
        </p:txBody>
      </p:sp>
    </p:spTree>
    <p:extLst>
      <p:ext uri="{BB962C8B-B14F-4D97-AF65-F5344CB8AC3E}">
        <p14:creationId xmlns:p14="http://schemas.microsoft.com/office/powerpoint/2010/main" val="3425734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8BB3D3-0C96-4529-9189-5B84708B532B}" type="slidenum">
              <a:rPr lang="en-GB" smtClean="0"/>
              <a:t>8</a:t>
            </a:fld>
            <a:endParaRPr lang="en-GB"/>
          </a:p>
        </p:txBody>
      </p:sp>
    </p:spTree>
    <p:extLst>
      <p:ext uri="{BB962C8B-B14F-4D97-AF65-F5344CB8AC3E}">
        <p14:creationId xmlns:p14="http://schemas.microsoft.com/office/powerpoint/2010/main" val="981688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6B8BB3D3-0C96-4529-9189-5B84708B532B}" type="slidenum">
              <a:rPr lang="en-GB" smtClean="0"/>
              <a:t>9</a:t>
            </a:fld>
            <a:endParaRPr lang="en-GB"/>
          </a:p>
        </p:txBody>
      </p:sp>
    </p:spTree>
    <p:extLst>
      <p:ext uri="{BB962C8B-B14F-4D97-AF65-F5344CB8AC3E}">
        <p14:creationId xmlns:p14="http://schemas.microsoft.com/office/powerpoint/2010/main" val="2116966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8BB3D3-0C96-4529-9189-5B84708B532B}" type="slidenum">
              <a:rPr lang="en-GB" smtClean="0"/>
              <a:t>10</a:t>
            </a:fld>
            <a:endParaRPr lang="en-GB"/>
          </a:p>
        </p:txBody>
      </p:sp>
    </p:spTree>
    <p:extLst>
      <p:ext uri="{BB962C8B-B14F-4D97-AF65-F5344CB8AC3E}">
        <p14:creationId xmlns:p14="http://schemas.microsoft.com/office/powerpoint/2010/main" val="3967361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96071F6-2BC2-49DB-8636-108066A7B988}" type="datetimeFigureOut">
              <a:rPr lang="en-GB" smtClean="0"/>
              <a:t>09/02/2023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47D360-F754-46E7-BDCA-BD1F26EE4144}" type="slidenum">
              <a:rPr lang="en-GB" smtClean="0"/>
              <a:t>‹#›</a:t>
            </a:fld>
            <a:endParaRPr lang="en-GB"/>
          </a:p>
        </p:txBody>
      </p:sp>
    </p:spTree>
    <p:extLst>
      <p:ext uri="{BB962C8B-B14F-4D97-AF65-F5344CB8AC3E}">
        <p14:creationId xmlns:p14="http://schemas.microsoft.com/office/powerpoint/2010/main" val="3997615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6071F6-2BC2-49DB-8636-108066A7B988}" type="datetimeFigureOut">
              <a:rPr lang="en-GB" smtClean="0"/>
              <a:t>09/02/2023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47D360-F754-46E7-BDCA-BD1F26EE4144}" type="slidenum">
              <a:rPr lang="en-GB" smtClean="0"/>
              <a:t>‹#›</a:t>
            </a:fld>
            <a:endParaRPr lang="en-GB"/>
          </a:p>
        </p:txBody>
      </p:sp>
    </p:spTree>
    <p:extLst>
      <p:ext uri="{BB962C8B-B14F-4D97-AF65-F5344CB8AC3E}">
        <p14:creationId xmlns:p14="http://schemas.microsoft.com/office/powerpoint/2010/main" val="4005678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6071F6-2BC2-49DB-8636-108066A7B988}" type="datetimeFigureOut">
              <a:rPr lang="en-GB" smtClean="0"/>
              <a:t>09/02/2023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47D360-F754-46E7-BDCA-BD1F26EE4144}" type="slidenum">
              <a:rPr lang="en-GB" smtClean="0"/>
              <a:t>‹#›</a:t>
            </a:fld>
            <a:endParaRPr lang="en-GB"/>
          </a:p>
        </p:txBody>
      </p:sp>
    </p:spTree>
    <p:extLst>
      <p:ext uri="{BB962C8B-B14F-4D97-AF65-F5344CB8AC3E}">
        <p14:creationId xmlns:p14="http://schemas.microsoft.com/office/powerpoint/2010/main" val="1546973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6071F6-2BC2-49DB-8636-108066A7B988}" type="datetimeFigureOut">
              <a:rPr lang="en-GB" smtClean="0"/>
              <a:t>09/02/2023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47D360-F754-46E7-BDCA-BD1F26EE4144}" type="slidenum">
              <a:rPr lang="en-GB" smtClean="0"/>
              <a:t>‹#›</a:t>
            </a:fld>
            <a:endParaRPr lang="en-GB"/>
          </a:p>
        </p:txBody>
      </p:sp>
    </p:spTree>
    <p:extLst>
      <p:ext uri="{BB962C8B-B14F-4D97-AF65-F5344CB8AC3E}">
        <p14:creationId xmlns:p14="http://schemas.microsoft.com/office/powerpoint/2010/main" val="3489136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96071F6-2BC2-49DB-8636-108066A7B988}" type="datetimeFigureOut">
              <a:rPr lang="en-GB" smtClean="0"/>
              <a:t>09/02/2023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47D360-F754-46E7-BDCA-BD1F26EE4144}" type="slidenum">
              <a:rPr lang="en-GB" smtClean="0"/>
              <a:t>‹#›</a:t>
            </a:fld>
            <a:endParaRPr lang="en-GB"/>
          </a:p>
        </p:txBody>
      </p:sp>
    </p:spTree>
    <p:extLst>
      <p:ext uri="{BB962C8B-B14F-4D97-AF65-F5344CB8AC3E}">
        <p14:creationId xmlns:p14="http://schemas.microsoft.com/office/powerpoint/2010/main" val="178311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C96071F6-2BC2-49DB-8636-108066A7B988}" type="datetimeFigureOut">
              <a:rPr lang="en-GB" smtClean="0"/>
              <a:t>09/02/2023</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6A47D360-F754-46E7-BDCA-BD1F26EE4144}" type="slidenum">
              <a:rPr lang="en-GB" smtClean="0"/>
              <a:t>‹#›</a:t>
            </a:fld>
            <a:endParaRPr lang="en-GB"/>
          </a:p>
        </p:txBody>
      </p:sp>
    </p:spTree>
    <p:extLst>
      <p:ext uri="{BB962C8B-B14F-4D97-AF65-F5344CB8AC3E}">
        <p14:creationId xmlns:p14="http://schemas.microsoft.com/office/powerpoint/2010/main" val="3268200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C96071F6-2BC2-49DB-8636-108066A7B988}" type="datetimeFigureOut">
              <a:rPr lang="en-GB" smtClean="0"/>
              <a:t>09/02/2023</a:t>
            </a:fld>
            <a:endParaRPr lang="en-GB"/>
          </a:p>
        </p:txBody>
      </p:sp>
      <p:sp>
        <p:nvSpPr>
          <p:cNvPr id="11" name="Footer Placeholder 10"/>
          <p:cNvSpPr>
            <a:spLocks noGrp="1"/>
          </p:cNvSpPr>
          <p:nvPr>
            <p:ph type="ftr" sz="quarter" idx="11"/>
          </p:nvPr>
        </p:nvSpPr>
        <p:spPr/>
        <p:txBody>
          <a:bodyPr/>
          <a:lstStyle/>
          <a:p>
            <a:endParaRPr lang="en-GB"/>
          </a:p>
        </p:txBody>
      </p:sp>
      <p:sp>
        <p:nvSpPr>
          <p:cNvPr id="12" name="Slide Number Placeholder 11"/>
          <p:cNvSpPr>
            <a:spLocks noGrp="1"/>
          </p:cNvSpPr>
          <p:nvPr>
            <p:ph type="sldNum" sz="quarter" idx="12"/>
          </p:nvPr>
        </p:nvSpPr>
        <p:spPr/>
        <p:txBody>
          <a:bodyPr/>
          <a:lstStyle/>
          <a:p>
            <a:fld id="{6A47D360-F754-46E7-BDCA-BD1F26EE4144}" type="slidenum">
              <a:rPr lang="en-GB" smtClean="0"/>
              <a:t>‹#›</a:t>
            </a:fld>
            <a:endParaRPr lang="en-GB"/>
          </a:p>
        </p:txBody>
      </p:sp>
    </p:spTree>
    <p:extLst>
      <p:ext uri="{BB962C8B-B14F-4D97-AF65-F5344CB8AC3E}">
        <p14:creationId xmlns:p14="http://schemas.microsoft.com/office/powerpoint/2010/main" val="1238961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C96071F6-2BC2-49DB-8636-108066A7B988}" type="datetimeFigureOut">
              <a:rPr lang="en-GB" smtClean="0"/>
              <a:t>09/02/2023</a:t>
            </a:fld>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nvPr>
        </p:nvSpPr>
        <p:spPr/>
        <p:txBody>
          <a:bodyPr/>
          <a:lstStyle/>
          <a:p>
            <a:fld id="{6A47D360-F754-46E7-BDCA-BD1F26EE4144}" type="slidenum">
              <a:rPr lang="en-GB" smtClean="0"/>
              <a:t>‹#›</a:t>
            </a:fld>
            <a:endParaRPr lang="en-GB"/>
          </a:p>
        </p:txBody>
      </p:sp>
    </p:spTree>
    <p:extLst>
      <p:ext uri="{BB962C8B-B14F-4D97-AF65-F5344CB8AC3E}">
        <p14:creationId xmlns:p14="http://schemas.microsoft.com/office/powerpoint/2010/main" val="3639674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96071F6-2BC2-49DB-8636-108066A7B988}" type="datetimeFigureOut">
              <a:rPr lang="en-GB" smtClean="0"/>
              <a:t>09/02/2023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47D360-F754-46E7-BDCA-BD1F26EE4144}" type="slidenum">
              <a:rPr lang="en-GB" smtClean="0"/>
              <a:t>‹#›</a:t>
            </a:fld>
            <a:endParaRPr lang="en-GB"/>
          </a:p>
        </p:txBody>
      </p:sp>
    </p:spTree>
    <p:extLst>
      <p:ext uri="{BB962C8B-B14F-4D97-AF65-F5344CB8AC3E}">
        <p14:creationId xmlns:p14="http://schemas.microsoft.com/office/powerpoint/2010/main" val="72207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C96071F6-2BC2-49DB-8636-108066A7B988}" type="datetimeFigureOut">
              <a:rPr lang="en-GB" smtClean="0"/>
              <a:t>09/02/2023</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6A47D360-F754-46E7-BDCA-BD1F26EE4144}" type="slidenum">
              <a:rPr lang="en-GB" smtClean="0"/>
              <a:t>‹#›</a:t>
            </a:fld>
            <a:endParaRPr lang="en-GB"/>
          </a:p>
        </p:txBody>
      </p:sp>
    </p:spTree>
    <p:extLst>
      <p:ext uri="{BB962C8B-B14F-4D97-AF65-F5344CB8AC3E}">
        <p14:creationId xmlns:p14="http://schemas.microsoft.com/office/powerpoint/2010/main" val="208373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C96071F6-2BC2-49DB-8636-108066A7B988}" type="datetimeFigureOut">
              <a:rPr lang="en-GB" smtClean="0"/>
              <a:t>09/02/2023</a:t>
            </a:fld>
            <a:endParaRPr lang="en-GB"/>
          </a:p>
        </p:txBody>
      </p:sp>
      <p:sp>
        <p:nvSpPr>
          <p:cNvPr id="9" name="Footer Placeholder 8"/>
          <p:cNvSpPr>
            <a:spLocks noGrp="1"/>
          </p:cNvSpPr>
          <p:nvPr>
            <p:ph type="ftr" sz="quarter" idx="11"/>
          </p:nvPr>
        </p:nvSpPr>
        <p:spPr>
          <a:xfrm>
            <a:off x="3499101" y="6356350"/>
            <a:ext cx="5911517" cy="365125"/>
          </a:xfrm>
        </p:spPr>
        <p:txBody>
          <a:bodyPr/>
          <a:lstStyle/>
          <a:p>
            <a:endParaRPr lang="en-GB"/>
          </a:p>
        </p:txBody>
      </p:sp>
      <p:sp>
        <p:nvSpPr>
          <p:cNvPr id="10" name="Slide Number Placeholder 9"/>
          <p:cNvSpPr>
            <a:spLocks noGrp="1"/>
          </p:cNvSpPr>
          <p:nvPr>
            <p:ph type="sldNum" sz="quarter" idx="12"/>
          </p:nvPr>
        </p:nvSpPr>
        <p:spPr/>
        <p:txBody>
          <a:bodyPr/>
          <a:lstStyle/>
          <a:p>
            <a:fld id="{6A47D360-F754-46E7-BDCA-BD1F26EE4144}" type="slidenum">
              <a:rPr lang="en-GB" smtClean="0"/>
              <a:t>‹#›</a:t>
            </a:fld>
            <a:endParaRPr lang="en-GB"/>
          </a:p>
        </p:txBody>
      </p:sp>
    </p:spTree>
    <p:extLst>
      <p:ext uri="{BB962C8B-B14F-4D97-AF65-F5344CB8AC3E}">
        <p14:creationId xmlns:p14="http://schemas.microsoft.com/office/powerpoint/2010/main" val="272191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C96071F6-2BC2-49DB-8636-108066A7B988}" type="datetimeFigureOut">
              <a:rPr lang="en-GB" smtClean="0"/>
              <a:t>09/02/2023</a:t>
            </a:fld>
            <a:endParaRPr lang="en-GB"/>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6A47D360-F754-46E7-BDCA-BD1F26EE4144}" type="slidenum">
              <a:rPr lang="en-GB" smtClean="0"/>
              <a:t>‹#›</a:t>
            </a:fld>
            <a:endParaRPr lang="en-GB"/>
          </a:p>
        </p:txBody>
      </p:sp>
    </p:spTree>
    <p:extLst>
      <p:ext uri="{BB962C8B-B14F-4D97-AF65-F5344CB8AC3E}">
        <p14:creationId xmlns:p14="http://schemas.microsoft.com/office/powerpoint/2010/main" val="11476807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utism.org.uk/about/what-is/asd.asp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9848" y="1298448"/>
            <a:ext cx="7315200" cy="2626438"/>
          </a:xfrm>
        </p:spPr>
        <p:txBody>
          <a:bodyPr/>
          <a:lstStyle/>
          <a:p>
            <a:r>
              <a:rPr lang="en-GB" dirty="0" smtClean="0"/>
              <a:t>Autism: Inclusive Practice</a:t>
            </a:r>
            <a:endParaRPr lang="en-GB" sz="4000" dirty="0"/>
          </a:p>
        </p:txBody>
      </p:sp>
      <p:sp>
        <p:nvSpPr>
          <p:cNvPr id="3" name="Subtitle 2"/>
          <p:cNvSpPr>
            <a:spLocks noGrp="1"/>
          </p:cNvSpPr>
          <p:nvPr>
            <p:ph type="subTitle" idx="1"/>
          </p:nvPr>
        </p:nvSpPr>
        <p:spPr>
          <a:xfrm>
            <a:off x="1100015" y="4304714"/>
            <a:ext cx="7315200" cy="1279932"/>
          </a:xfrm>
        </p:spPr>
        <p:txBody>
          <a:bodyPr>
            <a:noAutofit/>
          </a:bodyPr>
          <a:lstStyle/>
          <a:p>
            <a:r>
              <a:rPr lang="en-GB" sz="2400" dirty="0" smtClean="0"/>
              <a:t>East Renfrewshire Educational Psychology Service</a:t>
            </a:r>
          </a:p>
          <a:p>
            <a:endParaRPr lang="en-GB" sz="2400" dirty="0"/>
          </a:p>
        </p:txBody>
      </p:sp>
      <p:pic>
        <p:nvPicPr>
          <p:cNvPr id="4" name="Picture 4" descr="Logo, company name&#10;&#10;Description automatically generated">
            <a:extLst>
              <a:ext uri="{FF2B5EF4-FFF2-40B4-BE49-F238E27FC236}">
                <a16:creationId xmlns:a16="http://schemas.microsoft.com/office/drawing/2014/main" id="{50A5B221-3D5E-34FA-2230-27D353D124E7}"/>
              </a:ext>
            </a:extLst>
          </p:cNvPr>
          <p:cNvPicPr>
            <a:picLocks noChangeAspect="1"/>
          </p:cNvPicPr>
          <p:nvPr/>
        </p:nvPicPr>
        <p:blipFill>
          <a:blip r:embed="rId2"/>
          <a:stretch>
            <a:fillRect/>
          </a:stretch>
        </p:blipFill>
        <p:spPr>
          <a:xfrm>
            <a:off x="9319490" y="2703946"/>
            <a:ext cx="2826327" cy="1450108"/>
          </a:xfrm>
          <a:prstGeom prst="rect">
            <a:avLst/>
          </a:prstGeom>
        </p:spPr>
      </p:pic>
    </p:spTree>
    <p:extLst>
      <p:ext uri="{BB962C8B-B14F-4D97-AF65-F5344CB8AC3E}">
        <p14:creationId xmlns:p14="http://schemas.microsoft.com/office/powerpoint/2010/main" val="3579763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Meeting the need for control</a:t>
            </a:r>
            <a:endParaRPr lang="en-GB" dirty="0"/>
          </a:p>
        </p:txBody>
      </p:sp>
      <p:sp>
        <p:nvSpPr>
          <p:cNvPr id="3" name="Content Placeholder 2"/>
          <p:cNvSpPr>
            <a:spLocks noGrp="1"/>
          </p:cNvSpPr>
          <p:nvPr>
            <p:ph idx="1"/>
          </p:nvPr>
        </p:nvSpPr>
        <p:spPr>
          <a:xfrm>
            <a:off x="3869267" y="864108"/>
            <a:ext cx="7315200" cy="5120640"/>
          </a:xfrm>
        </p:spPr>
        <p:txBody>
          <a:bodyPr>
            <a:normAutofit/>
          </a:bodyPr>
          <a:lstStyle/>
          <a:p>
            <a:endParaRPr lang="en-GB" dirty="0"/>
          </a:p>
          <a:p>
            <a:endParaRPr lang="en-GB" dirty="0" smtClean="0"/>
          </a:p>
          <a:p>
            <a:endParaRPr lang="en-GB" dirty="0" smtClean="0"/>
          </a:p>
          <a:p>
            <a:endParaRPr lang="en-GB" dirty="0" smtClean="0"/>
          </a:p>
          <a:p>
            <a:pPr marL="0" indent="0">
              <a:buNone/>
            </a:pPr>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sp>
        <p:nvSpPr>
          <p:cNvPr id="4" name="Rectangle 3"/>
          <p:cNvSpPr/>
          <p:nvPr/>
        </p:nvSpPr>
        <p:spPr>
          <a:xfrm>
            <a:off x="3651114" y="864108"/>
            <a:ext cx="7963711" cy="8125301"/>
          </a:xfrm>
          <a:prstGeom prst="rect">
            <a:avLst/>
          </a:prstGeom>
        </p:spPr>
        <p:txBody>
          <a:bodyPr wrap="square">
            <a:spAutoFit/>
          </a:bodyPr>
          <a:lstStyle/>
          <a:p>
            <a:pPr marL="285750" indent="-285750">
              <a:buFont typeface="Arial" panose="020B0604020202020204" pitchFamily="34" charset="0"/>
              <a:buChar char="•"/>
            </a:pPr>
            <a:r>
              <a:rPr lang="en-GB" b="1" dirty="0" smtClean="0"/>
              <a:t>Disguise </a:t>
            </a:r>
            <a:r>
              <a:rPr lang="en-GB" b="1" dirty="0"/>
              <a:t>expectations </a:t>
            </a:r>
            <a:r>
              <a:rPr lang="en-GB" dirty="0"/>
              <a:t>by offering two choices (with the same objective</a:t>
            </a:r>
            <a:r>
              <a:rPr lang="en-GB" dirty="0" smtClean="0"/>
              <a:t>)</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b="1" dirty="0" smtClean="0"/>
              <a:t>Depersonalise requests </a:t>
            </a:r>
            <a:r>
              <a:rPr lang="en-GB" dirty="0" smtClean="0"/>
              <a:t>by using visuals or agreed signals for basic instructions such as good listening, raise hand etc.</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Timers and countdowns may be provide pressure.  </a:t>
            </a:r>
            <a:r>
              <a:rPr lang="en-GB" b="1" dirty="0" smtClean="0"/>
              <a:t>Use natural endings </a:t>
            </a:r>
            <a:r>
              <a:rPr lang="en-GB" dirty="0" smtClean="0"/>
              <a:t>when a task has to be finished, when this line is complete, when you are finished with that colour…or what part of the task/how much of your time would you like to save for later?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Use </a:t>
            </a:r>
            <a:r>
              <a:rPr lang="en-GB" b="1" dirty="0" smtClean="0"/>
              <a:t>roles and responsibilities </a:t>
            </a:r>
            <a:r>
              <a:rPr lang="en-GB" dirty="0" smtClean="0"/>
              <a:t>to give a sense of control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smtClean="0"/>
              <a:t>Use interests </a:t>
            </a:r>
            <a:r>
              <a:rPr lang="en-GB" dirty="0" smtClean="0"/>
              <a:t>but don’t make it explicitly for them</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Let them ‘be teacher’ to assess knowledge – would anyone like to sit in my chair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Use humour, be silly, model getting it wrong</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Mix it up, </a:t>
            </a:r>
            <a:r>
              <a:rPr lang="en-GB" b="1" dirty="0" smtClean="0"/>
              <a:t>novelty works</a:t>
            </a:r>
            <a:r>
              <a:rPr lang="en-GB" dirty="0" smtClean="0"/>
              <a:t>, react in a way they are not expecting</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Energetic, fast pace delivery</a:t>
            </a:r>
          </a:p>
          <a:p>
            <a:pPr marL="285750" indent="-285750">
              <a:buFont typeface="Arial" panose="020B0604020202020204" pitchFamily="34" charset="0"/>
              <a:buChar char="•"/>
            </a:pPr>
            <a:endParaRPr lang="en-GB" dirty="0"/>
          </a:p>
          <a:p>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endParaRPr lang="en-GB" dirty="0"/>
          </a:p>
          <a:p>
            <a:endParaRPr lang="en-GB" dirty="0"/>
          </a:p>
        </p:txBody>
      </p:sp>
    </p:spTree>
    <p:extLst>
      <p:ext uri="{BB962C8B-B14F-4D97-AF65-F5344CB8AC3E}">
        <p14:creationId xmlns:p14="http://schemas.microsoft.com/office/powerpoint/2010/main" val="333187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Seminar Three</a:t>
            </a:r>
            <a:endParaRPr lang="en-GB" dirty="0"/>
          </a:p>
        </p:txBody>
      </p:sp>
      <p:sp>
        <p:nvSpPr>
          <p:cNvPr id="5" name="Subtitle 4"/>
          <p:cNvSpPr>
            <a:spLocks noGrp="1"/>
          </p:cNvSpPr>
          <p:nvPr>
            <p:ph type="subTitle" idx="1"/>
          </p:nvPr>
        </p:nvSpPr>
        <p:spPr/>
        <p:txBody>
          <a:bodyPr/>
          <a:lstStyle/>
          <a:p>
            <a:r>
              <a:rPr lang="en-GB" sz="2400" dirty="0" smtClean="0"/>
              <a:t>Supporting an anxiety-based need for control</a:t>
            </a:r>
            <a:endParaRPr lang="en-GB" dirty="0"/>
          </a:p>
        </p:txBody>
      </p:sp>
    </p:spTree>
    <p:extLst>
      <p:ext uri="{BB962C8B-B14F-4D97-AF65-F5344CB8AC3E}">
        <p14:creationId xmlns:p14="http://schemas.microsoft.com/office/powerpoint/2010/main" val="2905223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need for control</a:t>
            </a:r>
            <a:endParaRPr lang="en-GB" dirty="0"/>
          </a:p>
        </p:txBody>
      </p:sp>
      <p:pic>
        <p:nvPicPr>
          <p:cNvPr id="7" name="Content Placeholder 6"/>
          <p:cNvPicPr>
            <a:picLocks noGrp="1" noChangeAspect="1"/>
          </p:cNvPicPr>
          <p:nvPr>
            <p:ph idx="1"/>
          </p:nvPr>
        </p:nvPicPr>
        <p:blipFill>
          <a:blip r:embed="rId3"/>
          <a:stretch>
            <a:fillRect/>
          </a:stretch>
        </p:blipFill>
        <p:spPr>
          <a:xfrm>
            <a:off x="3801979" y="-379458"/>
            <a:ext cx="7238198" cy="7238198"/>
          </a:xfrm>
          <a:prstGeom prst="rect">
            <a:avLst/>
          </a:prstGeom>
        </p:spPr>
      </p:pic>
      <p:sp>
        <p:nvSpPr>
          <p:cNvPr id="8" name="TextBox 7"/>
          <p:cNvSpPr txBox="1"/>
          <p:nvPr/>
        </p:nvSpPr>
        <p:spPr>
          <a:xfrm rot="21041377">
            <a:off x="6105829" y="1422172"/>
            <a:ext cx="1979132" cy="830997"/>
          </a:xfrm>
          <a:prstGeom prst="rect">
            <a:avLst/>
          </a:prstGeom>
          <a:noFill/>
        </p:spPr>
        <p:txBody>
          <a:bodyPr wrap="square" rtlCol="0">
            <a:spAutoFit/>
          </a:bodyPr>
          <a:lstStyle/>
          <a:p>
            <a:pPr algn="ctr"/>
            <a:r>
              <a:rPr lang="en-GB" sz="2400" b="1" dirty="0" smtClean="0"/>
              <a:t>  Controlling/ behaviour</a:t>
            </a:r>
            <a:endParaRPr lang="en-GB" sz="2400" b="1" dirty="0"/>
          </a:p>
        </p:txBody>
      </p:sp>
      <p:sp>
        <p:nvSpPr>
          <p:cNvPr id="9" name="TextBox 8"/>
          <p:cNvSpPr txBox="1"/>
          <p:nvPr/>
        </p:nvSpPr>
        <p:spPr>
          <a:xfrm rot="464880">
            <a:off x="8441716" y="2916476"/>
            <a:ext cx="2009608" cy="646331"/>
          </a:xfrm>
          <a:prstGeom prst="rect">
            <a:avLst/>
          </a:prstGeom>
          <a:noFill/>
        </p:spPr>
        <p:txBody>
          <a:bodyPr wrap="square" rtlCol="0">
            <a:spAutoFit/>
          </a:bodyPr>
          <a:lstStyle/>
          <a:p>
            <a:r>
              <a:rPr lang="en-GB" dirty="0" smtClean="0"/>
              <a:t>Anxiety</a:t>
            </a:r>
          </a:p>
          <a:p>
            <a:r>
              <a:rPr lang="en-GB" dirty="0" smtClean="0"/>
              <a:t>/Feeling unsafe</a:t>
            </a:r>
            <a:endParaRPr lang="en-GB" dirty="0"/>
          </a:p>
        </p:txBody>
      </p:sp>
      <p:sp>
        <p:nvSpPr>
          <p:cNvPr id="10" name="TextBox 9"/>
          <p:cNvSpPr txBox="1"/>
          <p:nvPr/>
        </p:nvSpPr>
        <p:spPr>
          <a:xfrm>
            <a:off x="5115693" y="3991267"/>
            <a:ext cx="1318661" cy="646331"/>
          </a:xfrm>
          <a:prstGeom prst="rect">
            <a:avLst/>
          </a:prstGeom>
          <a:noFill/>
        </p:spPr>
        <p:txBody>
          <a:bodyPr wrap="square" rtlCol="0">
            <a:spAutoFit/>
          </a:bodyPr>
          <a:lstStyle/>
          <a:p>
            <a:r>
              <a:rPr lang="en-GB" dirty="0" smtClean="0"/>
              <a:t>I don’t trust you</a:t>
            </a:r>
            <a:endParaRPr lang="en-GB" dirty="0"/>
          </a:p>
        </p:txBody>
      </p:sp>
      <p:sp>
        <p:nvSpPr>
          <p:cNvPr id="12" name="TextBox 11"/>
          <p:cNvSpPr txBox="1"/>
          <p:nvPr/>
        </p:nvSpPr>
        <p:spPr>
          <a:xfrm>
            <a:off x="7324826" y="4406766"/>
            <a:ext cx="1318661" cy="369332"/>
          </a:xfrm>
          <a:prstGeom prst="rect">
            <a:avLst/>
          </a:prstGeom>
          <a:noFill/>
        </p:spPr>
        <p:txBody>
          <a:bodyPr wrap="square" rtlCol="0">
            <a:spAutoFit/>
          </a:bodyPr>
          <a:lstStyle/>
          <a:p>
            <a:endParaRPr lang="en-GB" dirty="0"/>
          </a:p>
        </p:txBody>
      </p:sp>
      <p:sp>
        <p:nvSpPr>
          <p:cNvPr id="13" name="TextBox 12"/>
          <p:cNvSpPr txBox="1"/>
          <p:nvPr/>
        </p:nvSpPr>
        <p:spPr>
          <a:xfrm>
            <a:off x="6499459" y="6629891"/>
            <a:ext cx="2011680" cy="369332"/>
          </a:xfrm>
          <a:prstGeom prst="rect">
            <a:avLst/>
          </a:prstGeom>
          <a:noFill/>
        </p:spPr>
        <p:txBody>
          <a:bodyPr wrap="square" rtlCol="0">
            <a:spAutoFit/>
          </a:bodyPr>
          <a:lstStyle/>
          <a:p>
            <a:pPr algn="ctr"/>
            <a:r>
              <a:rPr lang="en-GB" dirty="0" smtClean="0"/>
              <a:t>Past experiences</a:t>
            </a:r>
            <a:endParaRPr lang="en-GB" dirty="0"/>
          </a:p>
        </p:txBody>
      </p:sp>
      <p:sp>
        <p:nvSpPr>
          <p:cNvPr id="14" name="TextBox 13"/>
          <p:cNvSpPr txBox="1"/>
          <p:nvPr/>
        </p:nvSpPr>
        <p:spPr>
          <a:xfrm>
            <a:off x="6552677" y="3714563"/>
            <a:ext cx="1736801" cy="923330"/>
          </a:xfrm>
          <a:prstGeom prst="rect">
            <a:avLst/>
          </a:prstGeom>
          <a:noFill/>
        </p:spPr>
        <p:txBody>
          <a:bodyPr wrap="square" rtlCol="0">
            <a:spAutoFit/>
          </a:bodyPr>
          <a:lstStyle/>
          <a:p>
            <a:r>
              <a:rPr lang="en-GB" dirty="0" smtClean="0"/>
              <a:t>The environment is </a:t>
            </a:r>
            <a:r>
              <a:rPr lang="en-GB" dirty="0" err="1" smtClean="0"/>
              <a:t>unpredicatable</a:t>
            </a:r>
            <a:endParaRPr lang="en-GB" dirty="0"/>
          </a:p>
        </p:txBody>
      </p:sp>
      <p:sp>
        <p:nvSpPr>
          <p:cNvPr id="11" name="TextBox 10"/>
          <p:cNvSpPr txBox="1"/>
          <p:nvPr/>
        </p:nvSpPr>
        <p:spPr>
          <a:xfrm>
            <a:off x="6805896" y="5006930"/>
            <a:ext cx="1483582" cy="646331"/>
          </a:xfrm>
          <a:prstGeom prst="rect">
            <a:avLst/>
          </a:prstGeom>
          <a:noFill/>
        </p:spPr>
        <p:txBody>
          <a:bodyPr wrap="square" rtlCol="0">
            <a:spAutoFit/>
          </a:bodyPr>
          <a:lstStyle/>
          <a:p>
            <a:r>
              <a:rPr lang="en-GB" dirty="0" smtClean="0"/>
              <a:t>I can’t cope with ‘failing’</a:t>
            </a:r>
            <a:endParaRPr lang="en-GB" dirty="0"/>
          </a:p>
        </p:txBody>
      </p:sp>
      <p:sp>
        <p:nvSpPr>
          <p:cNvPr id="15" name="TextBox 14"/>
          <p:cNvSpPr txBox="1"/>
          <p:nvPr/>
        </p:nvSpPr>
        <p:spPr>
          <a:xfrm>
            <a:off x="8511139" y="4075497"/>
            <a:ext cx="2040555" cy="646331"/>
          </a:xfrm>
          <a:prstGeom prst="rect">
            <a:avLst/>
          </a:prstGeom>
          <a:noFill/>
        </p:spPr>
        <p:txBody>
          <a:bodyPr wrap="square" rtlCol="0">
            <a:spAutoFit/>
          </a:bodyPr>
          <a:lstStyle/>
          <a:p>
            <a:r>
              <a:rPr lang="en-GB" dirty="0" smtClean="0"/>
              <a:t>I don’t know what is expected of me </a:t>
            </a:r>
            <a:endParaRPr lang="en-GB" dirty="0"/>
          </a:p>
        </p:txBody>
      </p:sp>
      <p:sp>
        <p:nvSpPr>
          <p:cNvPr id="3" name="TextBox 2"/>
          <p:cNvSpPr txBox="1"/>
          <p:nvPr/>
        </p:nvSpPr>
        <p:spPr>
          <a:xfrm>
            <a:off x="5191194" y="4778672"/>
            <a:ext cx="1479326" cy="646331"/>
          </a:xfrm>
          <a:prstGeom prst="rect">
            <a:avLst/>
          </a:prstGeom>
          <a:noFill/>
        </p:spPr>
        <p:txBody>
          <a:bodyPr wrap="square" rtlCol="0">
            <a:spAutoFit/>
          </a:bodyPr>
          <a:lstStyle/>
          <a:p>
            <a:r>
              <a:rPr lang="en-GB" dirty="0" smtClean="0"/>
              <a:t>Why do I need to this?</a:t>
            </a:r>
            <a:endParaRPr lang="en-GB" dirty="0"/>
          </a:p>
        </p:txBody>
      </p:sp>
      <p:sp>
        <p:nvSpPr>
          <p:cNvPr id="16" name="TextBox 15"/>
          <p:cNvSpPr txBox="1"/>
          <p:nvPr/>
        </p:nvSpPr>
        <p:spPr>
          <a:xfrm>
            <a:off x="8424853" y="4987561"/>
            <a:ext cx="2060865" cy="646331"/>
          </a:xfrm>
          <a:prstGeom prst="rect">
            <a:avLst/>
          </a:prstGeom>
          <a:noFill/>
        </p:spPr>
        <p:txBody>
          <a:bodyPr wrap="square" rtlCol="0">
            <a:spAutoFit/>
          </a:bodyPr>
          <a:lstStyle/>
          <a:p>
            <a:r>
              <a:rPr lang="en-GB" dirty="0" smtClean="0"/>
              <a:t>I don’t know what will happen next </a:t>
            </a:r>
            <a:endParaRPr lang="en-GB" dirty="0"/>
          </a:p>
        </p:txBody>
      </p:sp>
    </p:spTree>
    <p:extLst>
      <p:ext uri="{BB962C8B-B14F-4D97-AF65-F5344CB8AC3E}">
        <p14:creationId xmlns:p14="http://schemas.microsoft.com/office/powerpoint/2010/main" val="3311514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When demands become intolerable</a:t>
            </a:r>
            <a:endParaRPr lang="en-GB" dirty="0"/>
          </a:p>
        </p:txBody>
      </p:sp>
      <p:pic>
        <p:nvPicPr>
          <p:cNvPr id="4" name="Picture 4" descr="http://www.alchemyformanagers.co.uk/index.php?target=content&amp;path=topics/Emotional%20Intelligence/images/Emotional-Intelligence-2.pn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4740"/>
          <a:stretch/>
        </p:blipFill>
        <p:spPr bwMode="auto">
          <a:xfrm>
            <a:off x="3513222" y="508215"/>
            <a:ext cx="7866259" cy="52168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32340" y="6039853"/>
            <a:ext cx="7628021" cy="523220"/>
          </a:xfrm>
          <a:prstGeom prst="rect">
            <a:avLst/>
          </a:prstGeom>
          <a:noFill/>
        </p:spPr>
        <p:txBody>
          <a:bodyPr wrap="square" rtlCol="0">
            <a:spAutoFit/>
          </a:bodyPr>
          <a:lstStyle/>
          <a:p>
            <a:pPr algn="ctr"/>
            <a:r>
              <a:rPr lang="en-GB" sz="2800" b="1" dirty="0" smtClean="0"/>
              <a:t>The Amygdala Hijack </a:t>
            </a:r>
            <a:endParaRPr lang="en-GB" sz="2800" b="1" dirty="0"/>
          </a:p>
        </p:txBody>
      </p:sp>
    </p:spTree>
    <p:extLst>
      <p:ext uri="{BB962C8B-B14F-4D97-AF65-F5344CB8AC3E}">
        <p14:creationId xmlns:p14="http://schemas.microsoft.com/office/powerpoint/2010/main" val="3463053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Pathological Demand </a:t>
            </a:r>
            <a:r>
              <a:rPr lang="en-GB" dirty="0" smtClean="0"/>
              <a:t>Avoidance (PDA)</a:t>
            </a:r>
            <a:endParaRPr lang="en-GB" dirty="0"/>
          </a:p>
        </p:txBody>
      </p:sp>
      <p:sp>
        <p:nvSpPr>
          <p:cNvPr id="4" name="Content Placeholder 2"/>
          <p:cNvSpPr>
            <a:spLocks noGrp="1"/>
          </p:cNvSpPr>
          <p:nvPr>
            <p:ph idx="1"/>
          </p:nvPr>
        </p:nvSpPr>
        <p:spPr>
          <a:xfrm>
            <a:off x="3585411" y="505327"/>
            <a:ext cx="8157410" cy="6460958"/>
          </a:xfrm>
        </p:spPr>
        <p:txBody>
          <a:bodyPr/>
          <a:lstStyle/>
          <a:p>
            <a:r>
              <a:rPr lang="en-GB" sz="2400" dirty="0" smtClean="0"/>
              <a:t>“Pathological </a:t>
            </a:r>
            <a:r>
              <a:rPr lang="en-GB" sz="2400" dirty="0"/>
              <a:t>demand avoidance (PDA) is increasingly, </a:t>
            </a:r>
            <a:r>
              <a:rPr lang="en-GB" sz="2400" u="sng" dirty="0"/>
              <a:t>but not universally</a:t>
            </a:r>
            <a:r>
              <a:rPr lang="en-GB" sz="2400" dirty="0"/>
              <a:t>, accepted as a behaviour profile that is seen in some individuals on the </a:t>
            </a:r>
            <a:r>
              <a:rPr lang="en-GB" sz="2400" b="1" dirty="0">
                <a:hlinkClick r:id="rId3"/>
              </a:rPr>
              <a:t>autism spectrum</a:t>
            </a:r>
            <a:r>
              <a:rPr lang="en-GB" sz="2400" dirty="0" smtClean="0"/>
              <a:t>.</a:t>
            </a:r>
          </a:p>
          <a:p>
            <a:r>
              <a:rPr lang="en-GB" sz="2400" dirty="0"/>
              <a:t>driven to avoid everyday demands and expectations to an extreme extent. This demand avoidant behaviour is rooted in an anxiety-based need to be in control</a:t>
            </a:r>
            <a:r>
              <a:rPr lang="en-GB" sz="2400" dirty="0" smtClean="0"/>
              <a:t>.”</a:t>
            </a:r>
          </a:p>
          <a:p>
            <a:endParaRPr lang="en-GB" dirty="0"/>
          </a:p>
          <a:p>
            <a:pPr algn="r"/>
            <a:r>
              <a:rPr lang="en-GB" sz="2400" dirty="0" smtClean="0"/>
              <a:t>NAS 2017 </a:t>
            </a:r>
            <a:endParaRPr lang="en-GB" sz="2400" dirty="0"/>
          </a:p>
        </p:txBody>
      </p:sp>
    </p:spTree>
    <p:extLst>
      <p:ext uri="{BB962C8B-B14F-4D97-AF65-F5344CB8AC3E}">
        <p14:creationId xmlns:p14="http://schemas.microsoft.com/office/powerpoint/2010/main" val="1754381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PDA Profile </a:t>
            </a:r>
            <a:endParaRPr lang="en-GB" dirty="0"/>
          </a:p>
        </p:txBody>
      </p:sp>
      <p:sp>
        <p:nvSpPr>
          <p:cNvPr id="3" name="Content Placeholder 2"/>
          <p:cNvSpPr>
            <a:spLocks noGrp="1"/>
          </p:cNvSpPr>
          <p:nvPr>
            <p:ph idx="1"/>
          </p:nvPr>
        </p:nvSpPr>
        <p:spPr>
          <a:xfrm>
            <a:off x="3893331" y="1123837"/>
            <a:ext cx="7801364" cy="5120640"/>
          </a:xfrm>
        </p:spPr>
        <p:txBody>
          <a:bodyPr>
            <a:normAutofit lnSpcReduction="10000"/>
          </a:bodyPr>
          <a:lstStyle/>
          <a:p>
            <a:r>
              <a:rPr lang="en-GB" sz="2400" dirty="0" smtClean="0"/>
              <a:t>Obsessively resistant to the </a:t>
            </a:r>
            <a:r>
              <a:rPr lang="en-GB" sz="2400" dirty="0"/>
              <a:t>demands </a:t>
            </a:r>
            <a:r>
              <a:rPr lang="en-GB" sz="2400" dirty="0" smtClean="0"/>
              <a:t>of everyday </a:t>
            </a:r>
            <a:r>
              <a:rPr lang="en-GB" sz="2400" dirty="0"/>
              <a:t>life </a:t>
            </a:r>
          </a:p>
          <a:p>
            <a:r>
              <a:rPr lang="en-GB" sz="2400" dirty="0" smtClean="0"/>
              <a:t>Uses </a:t>
            </a:r>
            <a:r>
              <a:rPr lang="en-GB" sz="2400" dirty="0"/>
              <a:t>social strategies as part of avoidance, </a:t>
            </a:r>
            <a:r>
              <a:rPr lang="en-GB" sz="2400" dirty="0" err="1"/>
              <a:t>eg</a:t>
            </a:r>
            <a:r>
              <a:rPr lang="en-GB" sz="2400" dirty="0"/>
              <a:t> distracting, giving excuses</a:t>
            </a:r>
          </a:p>
          <a:p>
            <a:r>
              <a:rPr lang="en-GB" sz="2400" dirty="0" smtClean="0"/>
              <a:t>Appears </a:t>
            </a:r>
            <a:r>
              <a:rPr lang="en-GB" sz="2400" dirty="0"/>
              <a:t>sociable, but lacks understanding</a:t>
            </a:r>
          </a:p>
          <a:p>
            <a:r>
              <a:rPr lang="en-GB" sz="2400" dirty="0" smtClean="0"/>
              <a:t>Experiences </a:t>
            </a:r>
            <a:r>
              <a:rPr lang="en-GB" sz="2400" dirty="0"/>
              <a:t>excessive mood swings and impulsivity </a:t>
            </a:r>
          </a:p>
          <a:p>
            <a:r>
              <a:rPr lang="en-GB" sz="2400" dirty="0" smtClean="0"/>
              <a:t>Appears </a:t>
            </a:r>
            <a:r>
              <a:rPr lang="en-GB" sz="2400" dirty="0"/>
              <a:t>comfortable in role play and pretence</a:t>
            </a:r>
          </a:p>
          <a:p>
            <a:r>
              <a:rPr lang="en-GB" sz="2400" dirty="0" smtClean="0"/>
              <a:t>Displays </a:t>
            </a:r>
            <a:r>
              <a:rPr lang="en-GB" sz="2400" dirty="0"/>
              <a:t>obsessive behaviour that is often focused on other people.    </a:t>
            </a:r>
          </a:p>
          <a:p>
            <a:endParaRPr lang="en-GB" sz="2400" dirty="0"/>
          </a:p>
          <a:p>
            <a:r>
              <a:rPr lang="en-GB" sz="2400" dirty="0"/>
              <a:t>Can appear controlling and dominating, especially when they feel anxious.</a:t>
            </a:r>
          </a:p>
          <a:p>
            <a:r>
              <a:rPr lang="en-GB" sz="2400" dirty="0"/>
              <a:t>Can also be enigmatic and charming when they feel secure and in control.</a:t>
            </a:r>
          </a:p>
          <a:p>
            <a:endParaRPr lang="en-GB" dirty="0"/>
          </a:p>
        </p:txBody>
      </p:sp>
    </p:spTree>
    <p:extLst>
      <p:ext uri="{BB962C8B-B14F-4D97-AF65-F5344CB8AC3E}">
        <p14:creationId xmlns:p14="http://schemas.microsoft.com/office/powerpoint/2010/main" val="2495379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Meeting the need for control</a:t>
            </a:r>
            <a:endParaRPr lang="en-GB" dirty="0"/>
          </a:p>
        </p:txBody>
      </p:sp>
      <p:sp>
        <p:nvSpPr>
          <p:cNvPr id="3" name="Content Placeholder 2"/>
          <p:cNvSpPr>
            <a:spLocks noGrp="1"/>
          </p:cNvSpPr>
          <p:nvPr>
            <p:ph idx="1"/>
          </p:nvPr>
        </p:nvSpPr>
        <p:spPr/>
        <p:txBody>
          <a:bodyPr>
            <a:normAutofit/>
          </a:bodyPr>
          <a:lstStyle/>
          <a:p>
            <a:r>
              <a:rPr lang="en-GB" sz="2800" dirty="0" smtClean="0"/>
              <a:t>Aiming to avoid strengthening habitual avoidance behaviours</a:t>
            </a:r>
          </a:p>
          <a:p>
            <a:r>
              <a:rPr lang="en-GB" sz="2800" dirty="0" smtClean="0"/>
              <a:t>Support the development of new relationships and routines which provide opportunities to gradually increase the child’s tolerance of demands</a:t>
            </a:r>
          </a:p>
          <a:p>
            <a:r>
              <a:rPr lang="en-GB" sz="2800" dirty="0" smtClean="0"/>
              <a:t>Strategies that work tend to be almost counter intuitive to the approaches we would recommend for children with ASD</a:t>
            </a:r>
          </a:p>
        </p:txBody>
      </p:sp>
    </p:spTree>
    <p:extLst>
      <p:ext uri="{BB962C8B-B14F-4D97-AF65-F5344CB8AC3E}">
        <p14:creationId xmlns:p14="http://schemas.microsoft.com/office/powerpoint/2010/main" val="856068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Meeting </a:t>
            </a:r>
            <a:r>
              <a:rPr lang="en-GB" dirty="0"/>
              <a:t>the need for control</a:t>
            </a:r>
          </a:p>
        </p:txBody>
      </p:sp>
      <p:sp>
        <p:nvSpPr>
          <p:cNvPr id="3" name="Content Placeholder 2"/>
          <p:cNvSpPr>
            <a:spLocks noGrp="1"/>
          </p:cNvSpPr>
          <p:nvPr>
            <p:ph idx="1"/>
          </p:nvPr>
        </p:nvSpPr>
        <p:spPr>
          <a:xfrm>
            <a:off x="3596892" y="2957209"/>
            <a:ext cx="7842835" cy="4455268"/>
          </a:xfrm>
        </p:spPr>
        <p:txBody>
          <a:bodyPr>
            <a:normAutofit/>
          </a:bodyPr>
          <a:lstStyle/>
          <a:p>
            <a:endParaRPr lang="en-GB" dirty="0" smtClean="0"/>
          </a:p>
          <a:p>
            <a:endParaRPr lang="en-GB" dirty="0"/>
          </a:p>
          <a:p>
            <a:endParaRPr lang="en-GB" dirty="0" smtClean="0"/>
          </a:p>
          <a:p>
            <a:endParaRPr lang="en-GB" dirty="0"/>
          </a:p>
          <a:p>
            <a:endParaRPr lang="en-GB" dirty="0" smtClean="0"/>
          </a:p>
          <a:p>
            <a:endParaRPr lang="en-GB" dirty="0" smtClean="0"/>
          </a:p>
          <a:p>
            <a:endParaRPr lang="en-GB" dirty="0" smtClean="0"/>
          </a:p>
          <a:p>
            <a:pPr marL="0" indent="0">
              <a:buNone/>
            </a:pPr>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sp>
        <p:nvSpPr>
          <p:cNvPr id="5" name="Rectangle 4"/>
          <p:cNvSpPr/>
          <p:nvPr/>
        </p:nvSpPr>
        <p:spPr>
          <a:xfrm>
            <a:off x="3826212" y="745762"/>
            <a:ext cx="7827523" cy="4893647"/>
          </a:xfrm>
          <a:prstGeom prst="rect">
            <a:avLst/>
          </a:prstGeom>
        </p:spPr>
        <p:txBody>
          <a:bodyPr wrap="square">
            <a:spAutoFit/>
          </a:bodyPr>
          <a:lstStyle/>
          <a:p>
            <a:pPr marL="342900" indent="-342900">
              <a:buFont typeface="Arial" panose="020B0604020202020204" pitchFamily="34" charset="0"/>
              <a:buChar char="•"/>
            </a:pPr>
            <a:r>
              <a:rPr lang="en-GB" sz="2400" dirty="0"/>
              <a:t>G</a:t>
            </a:r>
            <a:r>
              <a:rPr lang="en-GB" sz="2400" dirty="0" smtClean="0"/>
              <a:t>ive </a:t>
            </a:r>
            <a:r>
              <a:rPr lang="en-GB" sz="2400" dirty="0"/>
              <a:t>an instruction or forced choice and continue with another task </a:t>
            </a:r>
            <a:r>
              <a:rPr lang="en-GB" sz="2400" dirty="0" smtClean="0"/>
              <a:t>in order to reduce pressure and give </a:t>
            </a:r>
            <a:r>
              <a:rPr lang="en-GB" sz="2400" b="1" dirty="0" smtClean="0"/>
              <a:t>time </a:t>
            </a:r>
            <a:r>
              <a:rPr lang="en-GB" sz="2400" b="1" dirty="0"/>
              <a:t>to process the request</a:t>
            </a:r>
            <a:r>
              <a:rPr lang="en-GB" sz="2400" dirty="0"/>
              <a:t>. </a:t>
            </a:r>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r>
              <a:rPr lang="en-GB" sz="2400" dirty="0" smtClean="0"/>
              <a:t>When </a:t>
            </a:r>
            <a:r>
              <a:rPr lang="en-GB" sz="2400" dirty="0"/>
              <a:t>a request is triggering distress </a:t>
            </a:r>
            <a:r>
              <a:rPr lang="en-GB" sz="2400" b="1" dirty="0" smtClean="0"/>
              <a:t>give </a:t>
            </a:r>
            <a:r>
              <a:rPr lang="en-GB" sz="2400" b="1" dirty="0"/>
              <a:t>physical space </a:t>
            </a:r>
            <a:r>
              <a:rPr lang="en-GB" sz="2400" dirty="0"/>
              <a:t>and time before offering an acceptable compromise. Keep language basic and </a:t>
            </a:r>
            <a:r>
              <a:rPr lang="en-GB" sz="2400" b="1" dirty="0"/>
              <a:t>don’t enter into long </a:t>
            </a:r>
            <a:r>
              <a:rPr lang="en-GB" sz="2400" b="1" dirty="0" smtClean="0"/>
              <a:t>negotiation</a:t>
            </a:r>
            <a:r>
              <a:rPr lang="en-GB" sz="2400" dirty="0" smtClean="0"/>
              <a: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smtClean="0"/>
              <a:t>Remember often </a:t>
            </a:r>
            <a:r>
              <a:rPr lang="en-GB" sz="2400" dirty="0"/>
              <a:t>the reason </a:t>
            </a:r>
            <a:r>
              <a:rPr lang="en-GB" sz="2400" dirty="0" smtClean="0"/>
              <a:t>child </a:t>
            </a:r>
            <a:r>
              <a:rPr lang="en-GB" sz="2400" dirty="0"/>
              <a:t>is giving for not doing the task will not be the reason, the ‘reason’ for </a:t>
            </a:r>
            <a:r>
              <a:rPr lang="en-GB" sz="2400" dirty="0" smtClean="0"/>
              <a:t>non-compliance is </a:t>
            </a:r>
            <a:r>
              <a:rPr lang="en-GB" sz="2400" dirty="0"/>
              <a:t>anxiety around the task or the lack of control he feels through agreeing to do something an adult has </a:t>
            </a:r>
            <a:r>
              <a:rPr lang="en-GB" sz="2400" dirty="0" smtClean="0"/>
              <a:t>asked.</a:t>
            </a:r>
            <a:endParaRPr lang="en-GB" sz="2400" dirty="0"/>
          </a:p>
        </p:txBody>
      </p:sp>
    </p:spTree>
    <p:extLst>
      <p:ext uri="{BB962C8B-B14F-4D97-AF65-F5344CB8AC3E}">
        <p14:creationId xmlns:p14="http://schemas.microsoft.com/office/powerpoint/2010/main" val="3892691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Meeting </a:t>
            </a:r>
            <a:r>
              <a:rPr lang="en-GB" dirty="0"/>
              <a:t>the need for control</a:t>
            </a:r>
          </a:p>
        </p:txBody>
      </p:sp>
      <p:sp>
        <p:nvSpPr>
          <p:cNvPr id="3" name="Content Placeholder 2"/>
          <p:cNvSpPr>
            <a:spLocks noGrp="1"/>
          </p:cNvSpPr>
          <p:nvPr>
            <p:ph idx="1"/>
          </p:nvPr>
        </p:nvSpPr>
        <p:spPr>
          <a:xfrm>
            <a:off x="3596892" y="2957209"/>
            <a:ext cx="7842835" cy="4455268"/>
          </a:xfrm>
        </p:spPr>
        <p:txBody>
          <a:bodyPr>
            <a:normAutofit fontScale="25000" lnSpcReduction="20000"/>
          </a:bodyPr>
          <a:lstStyle/>
          <a:p>
            <a:r>
              <a:rPr lang="en-GB" sz="9600" b="1" dirty="0" smtClean="0"/>
              <a:t>Recognise that anxiety is driving the avoidance </a:t>
            </a:r>
            <a:r>
              <a:rPr lang="en-GB" sz="9600" dirty="0" smtClean="0"/>
              <a:t>and respond as such</a:t>
            </a:r>
          </a:p>
          <a:p>
            <a:r>
              <a:rPr lang="en-GB" sz="9600" b="1" dirty="0" smtClean="0"/>
              <a:t>Choose your battles </a:t>
            </a:r>
            <a:r>
              <a:rPr lang="en-GB" sz="9600" dirty="0" smtClean="0"/>
              <a:t>– Non negotiables best reserved for health and safety rules, everything else be flexible.</a:t>
            </a:r>
          </a:p>
          <a:p>
            <a:pPr marL="0" indent="0">
              <a:buNone/>
            </a:pPr>
            <a:r>
              <a:rPr lang="en-GB" sz="9600" dirty="0" smtClean="0"/>
              <a:t>(If a non negotiable rule has been broken, logical consequences are put in place (refer to rules of the system rather than relational harm)</a:t>
            </a:r>
          </a:p>
          <a:p>
            <a:r>
              <a:rPr lang="en-GB" sz="9600" b="1" dirty="0" smtClean="0"/>
              <a:t>Give instructions or prompts in a general way </a:t>
            </a:r>
            <a:r>
              <a:rPr lang="en-GB" sz="9600" dirty="0" smtClean="0"/>
              <a:t>and avoid using child’s name where possible e.g. “I wonder if someone might be able to help me do this…”, “Can everyone at this group make sure you have written the heading and date”.</a:t>
            </a:r>
          </a:p>
          <a:p>
            <a:r>
              <a:rPr lang="en-GB" sz="9600" dirty="0" smtClean="0"/>
              <a:t>Use </a:t>
            </a:r>
            <a:r>
              <a:rPr lang="en-GB" sz="9600" b="1" dirty="0" smtClean="0"/>
              <a:t>planned ignoring, diversion and distraction </a:t>
            </a:r>
          </a:p>
          <a:p>
            <a:r>
              <a:rPr lang="en-GB" sz="9600" dirty="0" smtClean="0"/>
              <a:t>Instructions should be indirect and non-confrontational.  An ‘</a:t>
            </a:r>
            <a:r>
              <a:rPr lang="en-GB" sz="9600" b="1" dirty="0" smtClean="0"/>
              <a:t>asking without asking’ approach </a:t>
            </a:r>
            <a:r>
              <a:rPr lang="en-GB" sz="9600" dirty="0" smtClean="0"/>
              <a:t>is best e.g. ‘let’s see if we can get this finished before break‘.</a:t>
            </a:r>
          </a:p>
          <a:p>
            <a:endParaRPr lang="en-GB" dirty="0" smtClean="0"/>
          </a:p>
          <a:p>
            <a:endParaRPr lang="en-GB" dirty="0"/>
          </a:p>
          <a:p>
            <a:endParaRPr lang="en-GB" dirty="0" smtClean="0"/>
          </a:p>
          <a:p>
            <a:endParaRPr lang="en-GB" dirty="0"/>
          </a:p>
          <a:p>
            <a:endParaRPr lang="en-GB" dirty="0" smtClean="0"/>
          </a:p>
          <a:p>
            <a:endParaRPr lang="en-GB" dirty="0" smtClean="0"/>
          </a:p>
          <a:p>
            <a:endParaRPr lang="en-GB" dirty="0" smtClean="0"/>
          </a:p>
          <a:p>
            <a:pPr marL="0" indent="0">
              <a:buNone/>
            </a:pPr>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1956507776"/>
      </p:ext>
    </p:extLst>
  </p:cSld>
  <p:clrMapOvr>
    <a:masterClrMapping/>
  </p:clrMapOvr>
</p:sld>
</file>

<file path=ppt/theme/theme1.xml><?xml version="1.0" encoding="utf-8"?>
<a:theme xmlns:a="http://schemas.openxmlformats.org/drawingml/2006/main" name="Fra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691</TotalTime>
  <Words>700</Words>
  <Application>Microsoft Office PowerPoint</Application>
  <PresentationFormat>Widescreen</PresentationFormat>
  <Paragraphs>124</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Corbel</vt:lpstr>
      <vt:lpstr>Wingdings 2</vt:lpstr>
      <vt:lpstr>Frame</vt:lpstr>
      <vt:lpstr>Autism: Inclusive Practice</vt:lpstr>
      <vt:lpstr>Seminar Three</vt:lpstr>
      <vt:lpstr>The need for control</vt:lpstr>
      <vt:lpstr>When demands become intolerable</vt:lpstr>
      <vt:lpstr>Pathological Demand Avoidance (PDA)</vt:lpstr>
      <vt:lpstr>A PDA Profile </vt:lpstr>
      <vt:lpstr>Meeting the need for control</vt:lpstr>
      <vt:lpstr>Meeting the need for control</vt:lpstr>
      <vt:lpstr>Meeting the need for control</vt:lpstr>
      <vt:lpstr>Meeting the need for control</vt:lpstr>
    </vt:vector>
  </TitlesOfParts>
  <Company>East Renfrewshire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Atherton, Chris</dc:creator>
  <cp:lastModifiedBy>McGovern, Christine</cp:lastModifiedBy>
  <cp:revision>43</cp:revision>
  <dcterms:created xsi:type="dcterms:W3CDTF">2022-11-08T12:15:08Z</dcterms:created>
  <dcterms:modified xsi:type="dcterms:W3CDTF">2023-02-09T16:45:11Z</dcterms:modified>
</cp:coreProperties>
</file>