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490" r:id="rId2"/>
    <p:sldId id="538" r:id="rId3"/>
    <p:sldId id="554" r:id="rId4"/>
    <p:sldId id="491" r:id="rId5"/>
    <p:sldId id="493" r:id="rId6"/>
    <p:sldId id="539" r:id="rId7"/>
    <p:sldId id="544" r:id="rId8"/>
    <p:sldId id="545" r:id="rId9"/>
    <p:sldId id="551" r:id="rId10"/>
    <p:sldId id="552" r:id="rId11"/>
    <p:sldId id="550" r:id="rId12"/>
    <p:sldId id="561" r:id="rId13"/>
    <p:sldId id="494" r:id="rId14"/>
    <p:sldId id="546" r:id="rId15"/>
    <p:sldId id="547" r:id="rId16"/>
    <p:sldId id="553" r:id="rId17"/>
    <p:sldId id="555" r:id="rId18"/>
    <p:sldId id="496" r:id="rId19"/>
    <p:sldId id="495" r:id="rId20"/>
    <p:sldId id="498" r:id="rId21"/>
    <p:sldId id="502" r:id="rId22"/>
    <p:sldId id="512" r:id="rId23"/>
    <p:sldId id="562" r:id="rId24"/>
    <p:sldId id="556" r:id="rId25"/>
    <p:sldId id="515" r:id="rId26"/>
    <p:sldId id="516" r:id="rId27"/>
    <p:sldId id="517" r:id="rId28"/>
    <p:sldId id="518" r:id="rId29"/>
    <p:sldId id="519" r:id="rId30"/>
    <p:sldId id="520" r:id="rId31"/>
    <p:sldId id="521" r:id="rId32"/>
    <p:sldId id="522" r:id="rId33"/>
    <p:sldId id="523" r:id="rId34"/>
    <p:sldId id="524" r:id="rId35"/>
    <p:sldId id="525" r:id="rId36"/>
    <p:sldId id="526" r:id="rId37"/>
    <p:sldId id="527" r:id="rId38"/>
    <p:sldId id="528" r:id="rId39"/>
    <p:sldId id="536" r:id="rId40"/>
    <p:sldId id="529" r:id="rId41"/>
    <p:sldId id="530" r:id="rId42"/>
    <p:sldId id="531" r:id="rId43"/>
    <p:sldId id="532" r:id="rId44"/>
    <p:sldId id="533" r:id="rId45"/>
    <p:sldId id="534" r:id="rId46"/>
    <p:sldId id="535" r:id="rId47"/>
    <p:sldId id="560" r:id="rId48"/>
    <p:sldId id="563" r:id="rId49"/>
    <p:sldId id="564" r:id="rId50"/>
    <p:sldId id="565" r:id="rId51"/>
    <p:sldId id="566" r:id="rId52"/>
    <p:sldId id="567" r:id="rId53"/>
    <p:sldId id="568" r:id="rId54"/>
    <p:sldId id="569" r:id="rId55"/>
    <p:sldId id="570" r:id="rId56"/>
    <p:sldId id="571" r:id="rId57"/>
    <p:sldId id="572" r:id="rId58"/>
    <p:sldId id="573" r:id="rId59"/>
    <p:sldId id="574" r:id="rId60"/>
    <p:sldId id="575" r:id="rId61"/>
    <p:sldId id="576" r:id="rId62"/>
    <p:sldId id="577" r:id="rId63"/>
    <p:sldId id="578" r:id="rId64"/>
    <p:sldId id="579" r:id="rId65"/>
    <p:sldId id="580" r:id="rId66"/>
    <p:sldId id="581" r:id="rId67"/>
    <p:sldId id="582" r:id="rId68"/>
    <p:sldId id="583" r:id="rId69"/>
    <p:sldId id="584" r:id="rId70"/>
    <p:sldId id="585" r:id="rId71"/>
    <p:sldId id="586" r:id="rId72"/>
    <p:sldId id="587" r:id="rId73"/>
    <p:sldId id="588" r:id="rId74"/>
    <p:sldId id="589" r:id="rId75"/>
    <p:sldId id="590" r:id="rId76"/>
    <p:sldId id="591" r:id="rId77"/>
    <p:sldId id="592" r:id="rId78"/>
    <p:sldId id="593" r:id="rId79"/>
    <p:sldId id="594" r:id="rId80"/>
    <p:sldId id="595" r:id="rId81"/>
    <p:sldId id="596" r:id="rId82"/>
    <p:sldId id="597" r:id="rId83"/>
    <p:sldId id="598" r:id="rId84"/>
    <p:sldId id="599" r:id="rId85"/>
    <p:sldId id="600" r:id="rId86"/>
    <p:sldId id="601" r:id="rId87"/>
    <p:sldId id="602" r:id="rId88"/>
    <p:sldId id="603" r:id="rId89"/>
    <p:sldId id="604" r:id="rId90"/>
    <p:sldId id="605" r:id="rId91"/>
    <p:sldId id="606" r:id="rId92"/>
    <p:sldId id="607" r:id="rId93"/>
    <p:sldId id="537" r:id="rId94"/>
  </p:sldIdLst>
  <p:sldSz cx="12192000" cy="6858000"/>
  <p:notesSz cx="6669088" cy="9872663"/>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94" autoAdjust="0"/>
    <p:restoredTop sz="58528" autoAdjust="0"/>
  </p:normalViewPr>
  <p:slideViewPr>
    <p:cSldViewPr snapToGrid="0">
      <p:cViewPr varScale="1">
        <p:scale>
          <a:sx n="43" d="100"/>
          <a:sy n="43" d="100"/>
        </p:scale>
        <p:origin x="1152" y="5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6" d="100"/>
          <a:sy n="46" d="100"/>
        </p:scale>
        <p:origin x="2028"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pPr rtl="0"/>
            <a:endParaRPr/>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pPr rtl="0"/>
            <a:r>
              <a:rPr lang="en-US"/>
              <a:t>24/8/2016</a:t>
            </a:r>
            <a:endParaRPr/>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pPr rtl="0"/>
            <a:endParaRPr/>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pPr rtl="0"/>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pPr rtl="0"/>
            <a:endParaRPr/>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pPr rtl="0"/>
            <a:r>
              <a:rPr lang="en-US"/>
              <a:t>24/8/2016</a:t>
            </a:r>
            <a:endParaRPr/>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pPr rtl="0"/>
            <a:endParaRPr/>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pPr rtl="0"/>
            <a:endParaRPr/>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pPr rtl="0"/>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a:t>
            </a:fld>
            <a:endParaRPr lang="en-GB"/>
          </a:p>
        </p:txBody>
      </p:sp>
    </p:spTree>
    <p:extLst>
      <p:ext uri="{BB962C8B-B14F-4D97-AF65-F5344CB8AC3E}">
        <p14:creationId xmlns:p14="http://schemas.microsoft.com/office/powerpoint/2010/main" val="241018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09242E70-D6C3-43B3-BBA4-B6B580593CCC}" type="slidenum">
              <a:rPr lang="en-US" altLang="en-US" smtClean="0"/>
              <a:pPr algn="r" eaLnBrk="1" hangingPunct="1">
                <a:spcBef>
                  <a:spcPct val="0"/>
                </a:spcBef>
              </a:pPr>
              <a:t>10</a:t>
            </a:fld>
            <a:endParaRPr lang="en-US" altLang="en-US" dirty="0" smtClean="0"/>
          </a:p>
        </p:txBody>
      </p:sp>
    </p:spTree>
    <p:extLst>
      <p:ext uri="{BB962C8B-B14F-4D97-AF65-F5344CB8AC3E}">
        <p14:creationId xmlns:p14="http://schemas.microsoft.com/office/powerpoint/2010/main" val="220729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Symbols</a:t>
            </a:r>
            <a:r>
              <a:rPr lang="en-GB" baseline="0" dirty="0" smtClean="0"/>
              <a:t> shouldn’t be set up just when an individual comes in and requires it. It should be integrated in to your environment and as a means of communicating with children at that stage. Visuals should complement verbal communication. It might take a bit of time to set up but once its in place when you have a child that comes in who really needs it, its much easier to access and put the support in place. </a:t>
            </a:r>
          </a:p>
          <a:p>
            <a:r>
              <a:rPr lang="en-GB" baseline="0" dirty="0" smtClean="0"/>
              <a:t>Visuals implemented in this way : </a:t>
            </a:r>
          </a:p>
          <a:p>
            <a:r>
              <a:rPr lang="en-GB" baseline="0" dirty="0" smtClean="0"/>
              <a:t>Encourage the child to move about more activities- the environment is more accessible to them</a:t>
            </a:r>
          </a:p>
          <a:p>
            <a:r>
              <a:rPr lang="en-GB" baseline="0" dirty="0" smtClean="0"/>
              <a:t>Develop language</a:t>
            </a:r>
          </a:p>
          <a:p>
            <a:r>
              <a:rPr lang="en-GB" baseline="0" dirty="0" smtClean="0"/>
              <a:t>Teach particular skills</a:t>
            </a:r>
          </a:p>
          <a:p>
            <a:r>
              <a:rPr lang="en-GB" baseline="0" dirty="0" smtClean="0"/>
              <a:t>Enhance development in specific areas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11</a:t>
            </a:fld>
            <a:endParaRPr lang="en-GB"/>
          </a:p>
        </p:txBody>
      </p:sp>
    </p:spTree>
    <p:extLst>
      <p:ext uri="{BB962C8B-B14F-4D97-AF65-F5344CB8AC3E}">
        <p14:creationId xmlns:p14="http://schemas.microsoft.com/office/powerpoint/2010/main" val="177082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12</a:t>
            </a:fld>
            <a:endParaRPr lang="en-GB"/>
          </a:p>
        </p:txBody>
      </p:sp>
    </p:spTree>
    <p:extLst>
      <p:ext uri="{BB962C8B-B14F-4D97-AF65-F5344CB8AC3E}">
        <p14:creationId xmlns:p14="http://schemas.microsoft.com/office/powerpoint/2010/main" val="160727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13</a:t>
            </a:fld>
            <a:endParaRPr lang="en-GB"/>
          </a:p>
        </p:txBody>
      </p:sp>
    </p:spTree>
    <p:extLst>
      <p:ext uri="{BB962C8B-B14F-4D97-AF65-F5344CB8AC3E}">
        <p14:creationId xmlns:p14="http://schemas.microsoft.com/office/powerpoint/2010/main" val="116683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Gain </a:t>
            </a:r>
            <a:r>
              <a:rPr lang="en-GB" dirty="0" err="1" smtClean="0"/>
              <a:t>childs</a:t>
            </a:r>
            <a:r>
              <a:rPr lang="en-GB" baseline="0" dirty="0" smtClean="0"/>
              <a:t> attention- get down to their level, use their name </a:t>
            </a:r>
            <a:r>
              <a:rPr lang="en-GB" baseline="0" dirty="0" err="1" smtClean="0"/>
              <a:t>etc</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14</a:t>
            </a:fld>
            <a:endParaRPr lang="en-GB"/>
          </a:p>
        </p:txBody>
      </p:sp>
    </p:spTree>
    <p:extLst>
      <p:ext uri="{BB962C8B-B14F-4D97-AF65-F5344CB8AC3E}">
        <p14:creationId xmlns:p14="http://schemas.microsoft.com/office/powerpoint/2010/main" val="707467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Use positive correction -reflect back the correct word or phrase?</a:t>
            </a:r>
            <a:endParaRPr lang="en-GB" dirty="0" smtClean="0"/>
          </a:p>
          <a:p>
            <a:r>
              <a:rPr lang="en-GB" dirty="0" smtClean="0"/>
              <a:t>Running commentary</a:t>
            </a:r>
            <a:r>
              <a:rPr lang="en-GB" baseline="0" dirty="0" smtClean="0"/>
              <a:t> rather than asking questions all the time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Encouraging children to speak within groups as well as in free play? – Even</a:t>
            </a:r>
            <a:r>
              <a:rPr lang="en-GB" sz="1200" baseline="0" dirty="0" smtClean="0"/>
              <a:t> the least verbal children</a:t>
            </a:r>
            <a:endParaRPr lang="en-GB" sz="1200" dirty="0" smtClean="0"/>
          </a:p>
          <a:p>
            <a:r>
              <a:rPr lang="en-GB" dirty="0" smtClean="0"/>
              <a:t>Forced</a:t>
            </a:r>
            <a:r>
              <a:rPr lang="en-GB" baseline="0" dirty="0" smtClean="0"/>
              <a:t> choice, closed questions open questions</a:t>
            </a:r>
          </a:p>
          <a:p>
            <a:endParaRPr lang="en-GB" baseline="0" dirty="0" smtClean="0"/>
          </a:p>
          <a:p>
            <a:r>
              <a:rPr lang="en-GB" baseline="0" dirty="0" smtClean="0"/>
              <a:t>I can see you’re feeling angry is that right, is it – Be honest!  I see you smiling are you happy, You said you are angry at xx are you sad that he doesn’t want to play just now?</a:t>
            </a:r>
          </a:p>
          <a:p>
            <a:r>
              <a:rPr lang="en-GB" dirty="0" smtClean="0"/>
              <a:t>‘Safe</a:t>
            </a:r>
            <a:r>
              <a:rPr lang="en-GB" baseline="0" dirty="0" smtClean="0"/>
              <a:t> hands’ instead of ‘no hitting’</a:t>
            </a:r>
          </a:p>
          <a:p>
            <a:r>
              <a:rPr lang="en-GB" baseline="0" dirty="0" smtClean="0"/>
              <a:t>Ensure all staff are aware of the chosen phrases </a:t>
            </a:r>
            <a:endParaRPr lang="en-GB" dirty="0" smtClean="0"/>
          </a:p>
          <a:p>
            <a:r>
              <a:rPr lang="en-GB" baseline="0" dirty="0" smtClean="0"/>
              <a:t>VERP- Interesting just to reflect on the language and interaction we use with young children. One example was when child led play was introduced people were anxious about asking questions, lost a bit of confidence and just asked the same question. Its interesting to just reflect on our verbal communication and how </a:t>
            </a:r>
            <a:r>
              <a:rPr lang="en-GB" baseline="0" dirty="0" err="1" smtClean="0"/>
              <a:t>effectice</a:t>
            </a:r>
            <a:r>
              <a:rPr lang="en-GB" baseline="0" dirty="0" smtClean="0"/>
              <a:t> this is. There is a project called PANECAL which is used like an audit tool but can be a helpful checklist just to reflect on. Just looking down that like there will be strengths for you and for your centre as a whole and perhaps areas to develop. But just thinking about reflecting on how effective your verbal communication is.. Is it pitched correctly for each individual in the room? </a:t>
            </a:r>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15</a:t>
            </a:fld>
            <a:endParaRPr lang="en-GB"/>
          </a:p>
        </p:txBody>
      </p:sp>
    </p:spTree>
    <p:extLst>
      <p:ext uri="{BB962C8B-B14F-4D97-AF65-F5344CB8AC3E}">
        <p14:creationId xmlns:p14="http://schemas.microsoft.com/office/powerpoint/2010/main" val="2846964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16</a:t>
            </a:fld>
            <a:endParaRPr lang="en-GB"/>
          </a:p>
        </p:txBody>
      </p:sp>
    </p:spTree>
    <p:extLst>
      <p:ext uri="{BB962C8B-B14F-4D97-AF65-F5344CB8AC3E}">
        <p14:creationId xmlns:p14="http://schemas.microsoft.com/office/powerpoint/2010/main" val="140888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Key</a:t>
            </a:r>
            <a:r>
              <a:rPr lang="en-GB" baseline="0" dirty="0" smtClean="0"/>
              <a:t> worker- and regular contact with them </a:t>
            </a:r>
          </a:p>
          <a:p>
            <a:r>
              <a:rPr lang="en-GB" baseline="0" dirty="0" smtClean="0"/>
              <a:t>Modelling and </a:t>
            </a:r>
            <a:r>
              <a:rPr lang="en-GB" baseline="0" dirty="0" err="1" smtClean="0"/>
              <a:t>scaffoloding</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17</a:t>
            </a:fld>
            <a:endParaRPr lang="en-GB"/>
          </a:p>
        </p:txBody>
      </p:sp>
    </p:spTree>
    <p:extLst>
      <p:ext uri="{BB962C8B-B14F-4D97-AF65-F5344CB8AC3E}">
        <p14:creationId xmlns:p14="http://schemas.microsoft.com/office/powerpoint/2010/main" val="1463385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a:t>
            </a:r>
            <a:r>
              <a:rPr lang="en-GB" baseline="0" dirty="0" smtClean="0"/>
              <a:t> learn through modelling so thinking about the language you use and the example you are showing that its ok to make mistakes and model how you would go about problem solving that. Its ok to ask for help-</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Children are learning about relationships and problem solving so these</a:t>
            </a:r>
            <a:r>
              <a:rPr lang="en-GB" baseline="0" dirty="0" smtClean="0"/>
              <a:t> are opportune times in nursery for them to learn about feeling, develop empathy- how the other person felt and problem solve how they could make it better.</a:t>
            </a:r>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18</a:t>
            </a:fld>
            <a:endParaRPr lang="en-GB"/>
          </a:p>
        </p:txBody>
      </p:sp>
    </p:spTree>
    <p:extLst>
      <p:ext uri="{BB962C8B-B14F-4D97-AF65-F5344CB8AC3E}">
        <p14:creationId xmlns:p14="http://schemas.microsoft.com/office/powerpoint/2010/main" val="2056664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Are the expectations clear. Even thinking about some of the phrases we use…</a:t>
            </a:r>
          </a:p>
          <a:p>
            <a:r>
              <a:rPr lang="en-GB" baseline="0" dirty="0" smtClean="0"/>
              <a:t>We all feel more at ease when we know what to expect in a given situation and helps them to trust that the adult is in control. </a:t>
            </a:r>
            <a:r>
              <a:rPr lang="en-GB" dirty="0" smtClean="0"/>
              <a:t>Using the same phrases around the nursery</a:t>
            </a:r>
          </a:p>
          <a:p>
            <a:r>
              <a:rPr lang="en-GB" dirty="0" smtClean="0"/>
              <a:t>Having the co</a:t>
            </a:r>
            <a:r>
              <a:rPr lang="en-GB" baseline="0" dirty="0" smtClean="0"/>
              <a:t>nsistent</a:t>
            </a:r>
            <a:r>
              <a:rPr lang="en-GB" dirty="0" smtClean="0"/>
              <a:t> expectations as a staff team;</a:t>
            </a:r>
            <a:r>
              <a:rPr lang="en-GB" baseline="0" dirty="0" smtClean="0"/>
              <a:t> </a:t>
            </a:r>
            <a:r>
              <a:rPr lang="en-GB" dirty="0" smtClean="0"/>
              <a:t>The response is predictable;</a:t>
            </a:r>
            <a:r>
              <a:rPr lang="en-GB" baseline="0" dirty="0" smtClean="0"/>
              <a:t> </a:t>
            </a:r>
            <a:r>
              <a:rPr lang="en-GB" dirty="0" smtClean="0"/>
              <a:t>Consequences are logical </a:t>
            </a:r>
          </a:p>
          <a:p>
            <a:endParaRPr lang="en-GB" baseline="0" dirty="0" smtClean="0"/>
          </a:p>
          <a:p>
            <a:r>
              <a:rPr lang="en-GB" baseline="0" dirty="0" smtClean="0"/>
              <a:t>Make sure expectations are consistent (not all the same), how you react, the phrases you use around key rules so safe hands in nursery can be the prompt that is used by all staff, good waiting</a:t>
            </a:r>
          </a:p>
          <a:p>
            <a:endParaRPr lang="en-GB" baseline="0" dirty="0" smtClean="0"/>
          </a:p>
          <a:p>
            <a:r>
              <a:rPr lang="en-GB" dirty="0" smtClean="0"/>
              <a:t>Are</a:t>
            </a:r>
            <a:r>
              <a:rPr lang="en-GB" baseline="0" dirty="0" smtClean="0"/>
              <a:t> we consistent helping them to predict?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19</a:t>
            </a:fld>
            <a:endParaRPr lang="en-GB" dirty="0"/>
          </a:p>
        </p:txBody>
      </p:sp>
    </p:spTree>
    <p:extLst>
      <p:ext uri="{BB962C8B-B14F-4D97-AF65-F5344CB8AC3E}">
        <p14:creationId xmlns:p14="http://schemas.microsoft.com/office/powerpoint/2010/main" val="162351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a:t>
            </a:r>
            <a:r>
              <a:rPr lang="en-GB" baseline="0" dirty="0" smtClean="0"/>
              <a:t> part will be in your establishment groups specifically thinking about your centre ; strengths, areas for development </a:t>
            </a:r>
            <a:r>
              <a:rPr lang="en-GB" baseline="0" dirty="0" err="1" smtClean="0"/>
              <a:t>etc</a:t>
            </a:r>
            <a:endParaRPr lang="en-GB" baseline="0" dirty="0" smtClean="0"/>
          </a:p>
          <a:p>
            <a:r>
              <a:rPr lang="en-GB" baseline="0" dirty="0" smtClean="0"/>
              <a:t>Then, </a:t>
            </a:r>
            <a:r>
              <a:rPr lang="en-GB" dirty="0" smtClean="0"/>
              <a:t>opportunities to</a:t>
            </a:r>
            <a:r>
              <a:rPr lang="en-GB" baseline="0" dirty="0" smtClean="0"/>
              <a:t> work together with colleagues from other establishments where we will focus on a case study.</a:t>
            </a:r>
          </a:p>
          <a:p>
            <a:r>
              <a:rPr lang="en-GB" baseline="0" dirty="0" smtClean="0"/>
              <a:t>You all bring a unique set of skills and experience and its important you have opportunities to learn from each other. </a:t>
            </a:r>
          </a:p>
          <a:p>
            <a:endParaRPr lang="en-GB" baseline="0" dirty="0" smtClean="0"/>
          </a:p>
          <a:p>
            <a:endParaRPr lang="en-GB" baseline="0" dirty="0" smtClean="0"/>
          </a:p>
          <a:p>
            <a:r>
              <a:rPr lang="en-GB" dirty="0" smtClean="0"/>
              <a:t>Supporting Learner’s Needs 21.1.20</a:t>
            </a:r>
          </a:p>
          <a:p>
            <a:r>
              <a:rPr lang="en-GB" dirty="0" smtClean="0"/>
              <a:t>9.30-10.00 Introduction and Activity June</a:t>
            </a:r>
          </a:p>
          <a:p>
            <a:r>
              <a:rPr lang="en-GB" dirty="0" smtClean="0"/>
              <a:t>10.00-10.45 June –universal supports and</a:t>
            </a:r>
            <a:r>
              <a:rPr lang="en-GB" baseline="0" dirty="0" smtClean="0"/>
              <a:t> discussion </a:t>
            </a:r>
            <a:endParaRPr lang="en-GB" dirty="0" smtClean="0"/>
          </a:p>
          <a:p>
            <a:r>
              <a:rPr lang="en-GB" dirty="0" smtClean="0"/>
              <a:t>10.45-11.00 COFFEE</a:t>
            </a:r>
          </a:p>
          <a:p>
            <a:r>
              <a:rPr lang="en-GB" dirty="0" smtClean="0"/>
              <a:t>11.00-11.15  Discussion</a:t>
            </a:r>
            <a:r>
              <a:rPr lang="en-GB" baseline="0" dirty="0" smtClean="0"/>
              <a:t> </a:t>
            </a:r>
            <a:endParaRPr lang="en-GB" dirty="0" smtClean="0"/>
          </a:p>
          <a:p>
            <a:r>
              <a:rPr lang="en-GB" dirty="0" smtClean="0"/>
              <a:t>11.15-12.30 Kirstie Addressing Behaviours </a:t>
            </a:r>
          </a:p>
          <a:p>
            <a:r>
              <a:rPr lang="en-GB" dirty="0" smtClean="0"/>
              <a:t>12.30-1.15 LUNCH</a:t>
            </a:r>
          </a:p>
          <a:p>
            <a:r>
              <a:rPr lang="en-GB" dirty="0" smtClean="0"/>
              <a:t>1.15-2.30 Gillian and ASD</a:t>
            </a:r>
          </a:p>
          <a:p>
            <a:r>
              <a:rPr lang="en-GB" dirty="0" smtClean="0"/>
              <a:t>2.30 COFFEE</a:t>
            </a:r>
          </a:p>
          <a:p>
            <a:r>
              <a:rPr lang="en-GB" dirty="0" smtClean="0"/>
              <a:t>2.45-3.00-discussion</a:t>
            </a:r>
            <a:r>
              <a:rPr lang="en-GB" baseline="0" dirty="0" smtClean="0"/>
              <a:t> and questions </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a:t>
            </a:fld>
            <a:endParaRPr lang="en-GB"/>
          </a:p>
        </p:txBody>
      </p:sp>
    </p:spTree>
    <p:extLst>
      <p:ext uri="{BB962C8B-B14F-4D97-AF65-F5344CB8AC3E}">
        <p14:creationId xmlns:p14="http://schemas.microsoft.com/office/powerpoint/2010/main" val="2917761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indicator 4 but still relevant</a:t>
            </a:r>
            <a:r>
              <a:rPr lang="en-GB" baseline="0" dirty="0" smtClean="0"/>
              <a:t> to indicator 3: responding sensitively to unsettled children, responding to efforts to communicate no matter what that means is</a:t>
            </a:r>
          </a:p>
          <a:p>
            <a:endParaRPr lang="en-GB" baseline="0" dirty="0" smtClean="0"/>
          </a:p>
          <a:p>
            <a:r>
              <a:rPr lang="en-GB" dirty="0" smtClean="0"/>
              <a:t>Gillian going to</a:t>
            </a:r>
            <a:r>
              <a:rPr lang="en-GB" baseline="0" dirty="0" smtClean="0"/>
              <a:t> talk more about intensive interaction as an approach to develop communication and interaction with children with communication needs but actually think about how all children could benefit from adults really tuning in to them and taking the lead from them.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20</a:t>
            </a:fld>
            <a:endParaRPr lang="en-GB"/>
          </a:p>
        </p:txBody>
      </p:sp>
    </p:spTree>
    <p:extLst>
      <p:ext uri="{BB962C8B-B14F-4D97-AF65-F5344CB8AC3E}">
        <p14:creationId xmlns:p14="http://schemas.microsoft.com/office/powerpoint/2010/main" val="190996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What transitions do children make in the early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Visuals</a:t>
            </a:r>
            <a:r>
              <a:rPr lang="en-GB" baseline="0" dirty="0" smtClean="0"/>
              <a:t> and markers in the environment help children (and adults) make sense of things. </a:t>
            </a:r>
            <a:endParaRPr lang="en-GB" dirty="0" smtClean="0"/>
          </a:p>
          <a:p>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21</a:t>
            </a:fld>
            <a:endParaRPr lang="en-GB"/>
          </a:p>
        </p:txBody>
      </p:sp>
    </p:spTree>
    <p:extLst>
      <p:ext uri="{BB962C8B-B14F-4D97-AF65-F5344CB8AC3E}">
        <p14:creationId xmlns:p14="http://schemas.microsoft.com/office/powerpoint/2010/main" val="2361018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22</a:t>
            </a:fld>
            <a:endParaRPr lang="en-GB"/>
          </a:p>
        </p:txBody>
      </p:sp>
    </p:spTree>
    <p:extLst>
      <p:ext uri="{BB962C8B-B14F-4D97-AF65-F5344CB8AC3E}">
        <p14:creationId xmlns:p14="http://schemas.microsoft.com/office/powerpoint/2010/main" val="3320217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23</a:t>
            </a:fld>
            <a:endParaRPr lang="en-GB"/>
          </a:p>
        </p:txBody>
      </p:sp>
    </p:spTree>
    <p:extLst>
      <p:ext uri="{BB962C8B-B14F-4D97-AF65-F5344CB8AC3E}">
        <p14:creationId xmlns:p14="http://schemas.microsoft.com/office/powerpoint/2010/main" val="78769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24</a:t>
            </a:fld>
            <a:endParaRPr lang="en-GB"/>
          </a:p>
        </p:txBody>
      </p:sp>
    </p:spTree>
    <p:extLst>
      <p:ext uri="{BB962C8B-B14F-4D97-AF65-F5344CB8AC3E}">
        <p14:creationId xmlns:p14="http://schemas.microsoft.com/office/powerpoint/2010/main" val="164818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The</a:t>
            </a:r>
          </a:p>
        </p:txBody>
      </p:sp>
      <p:sp>
        <p:nvSpPr>
          <p:cNvPr id="71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03388A94-1D83-48D7-9784-72FC6ED0204A}" type="slidenum">
              <a:rPr lang="en-GB" altLang="en-US" smtClean="0"/>
              <a:pPr fontAlgn="base">
                <a:spcBef>
                  <a:spcPct val="0"/>
                </a:spcBef>
                <a:spcAft>
                  <a:spcPct val="0"/>
                </a:spcAft>
              </a:pPr>
              <a:t>25</a:t>
            </a:fld>
            <a:endParaRPr lang="en-GB" altLang="en-US" smtClean="0"/>
          </a:p>
        </p:txBody>
      </p:sp>
    </p:spTree>
    <p:extLst>
      <p:ext uri="{BB962C8B-B14F-4D97-AF65-F5344CB8AC3E}">
        <p14:creationId xmlns:p14="http://schemas.microsoft.com/office/powerpoint/2010/main" val="2924545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All behaviours as communication – how we are with our partner; at work. Our behaviour communicates a lot. It can be more difficult to understand and interpret the behaviour of young people wit learning difficulties who reply on a far more limited repertoire of communication to make their needs known. Can have responses to environment – rather than deliberate attempts to initiate. These behaviours can be challenging , deskilling and stressful/. Important to look of ways of supporting one another </a:t>
            </a:r>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9B9A7096-3357-43AE-AC28-4FAEC9B01414}" type="slidenum">
              <a:rPr lang="en-GB" altLang="en-US" smtClean="0"/>
              <a:pPr fontAlgn="base">
                <a:spcBef>
                  <a:spcPct val="0"/>
                </a:spcBef>
                <a:spcAft>
                  <a:spcPct val="0"/>
                </a:spcAft>
              </a:pPr>
              <a:t>26</a:t>
            </a:fld>
            <a:endParaRPr lang="en-GB" altLang="en-US" smtClean="0"/>
          </a:p>
        </p:txBody>
      </p:sp>
    </p:spTree>
    <p:extLst>
      <p:ext uri="{BB962C8B-B14F-4D97-AF65-F5344CB8AC3E}">
        <p14:creationId xmlns:p14="http://schemas.microsoft.com/office/powerpoint/2010/main" val="1071973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Signalling ( smiling, vocalising, cooing) as they get older, begin to point, grab us, craw. l away, throw things, look at us</a:t>
            </a:r>
          </a:p>
          <a:p>
            <a:pPr eaLnBrk="1" hangingPunct="1">
              <a:spcBef>
                <a:spcPct val="0"/>
              </a:spcBef>
            </a:pPr>
            <a:r>
              <a:rPr lang="en-GB" altLang="en-US" smtClean="0"/>
              <a:t>Aversive ( crying – distress signals)</a:t>
            </a:r>
          </a:p>
          <a:p>
            <a:pPr eaLnBrk="1" hangingPunct="1">
              <a:spcBef>
                <a:spcPct val="0"/>
              </a:spcBef>
            </a:pPr>
            <a:r>
              <a:rPr lang="en-GB" altLang="en-US" smtClean="0"/>
              <a:t>Active behaviours (crawling) Eventually learn more complex means of communication. E.g. cry deliberately – just top get us up the stairs. As new parents, spend a lot of time trying to work out what the behaviours mean. </a:t>
            </a:r>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87D17370-918A-42FF-B856-F5B8AEA4F1FB}" type="slidenum">
              <a:rPr lang="en-GB" altLang="en-US" smtClean="0"/>
              <a:pPr fontAlgn="base">
                <a:spcBef>
                  <a:spcPct val="0"/>
                </a:spcBef>
                <a:spcAft>
                  <a:spcPct val="0"/>
                </a:spcAft>
              </a:pPr>
              <a:t>27</a:t>
            </a:fld>
            <a:endParaRPr lang="en-GB" altLang="en-US" smtClean="0"/>
          </a:p>
        </p:txBody>
      </p:sp>
    </p:spTree>
    <p:extLst>
      <p:ext uri="{BB962C8B-B14F-4D97-AF65-F5344CB8AC3E}">
        <p14:creationId xmlns:p14="http://schemas.microsoft.com/office/powerpoint/2010/main" val="2388410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Continues as we are adults; how we communicate with others is often non verbal but is still am means of getting our needs met; ignoring people, shitting a dorr,; arguing; </a:t>
            </a:r>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0A6BA91-6939-45E0-8493-FD0CC2E24054}" type="slidenum">
              <a:rPr lang="en-GB" altLang="en-US" smtClean="0"/>
              <a:pPr fontAlgn="base">
                <a:spcBef>
                  <a:spcPct val="0"/>
                </a:spcBef>
                <a:spcAft>
                  <a:spcPct val="0"/>
                </a:spcAft>
              </a:pPr>
              <a:t>28</a:t>
            </a:fld>
            <a:endParaRPr lang="en-GB" altLang="en-US" smtClean="0"/>
          </a:p>
        </p:txBody>
      </p:sp>
    </p:spTree>
    <p:extLst>
      <p:ext uri="{BB962C8B-B14F-4D97-AF65-F5344CB8AC3E}">
        <p14:creationId xmlns:p14="http://schemas.microsoft.com/office/powerpoint/2010/main" val="1193481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For children with learning difficulties, like I said, their communication may be a response to the environment; may be because child lacks cognitive and communicative abilities or lacks social awareness so is unsure of the social appropriateness of a behaviour. This can include aggression, destruction, self-injury, and other behaviours (e.g. running away) I have mentioned the challenging behaviour foundation here. Challenging behaviour is often associated with learning difficulties. Need, BUILD too has a journal and conference. Challenging Behaviour foundation is esp. useful for professionals and for parents. E.g. telephone line, advice sheets on restraint</a:t>
            </a:r>
          </a:p>
        </p:txBody>
      </p:sp>
      <p:sp>
        <p:nvSpPr>
          <p:cNvPr id="153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9DD6835F-7ABC-40ED-A753-38468045892A}" type="slidenum">
              <a:rPr lang="en-GB" altLang="en-US" smtClean="0"/>
              <a:pPr fontAlgn="base">
                <a:spcBef>
                  <a:spcPct val="0"/>
                </a:spcBef>
                <a:spcAft>
                  <a:spcPct val="0"/>
                </a:spcAft>
              </a:pPr>
              <a:t>29</a:t>
            </a:fld>
            <a:endParaRPr lang="en-GB" altLang="en-US" smtClean="0"/>
          </a:p>
        </p:txBody>
      </p:sp>
    </p:spTree>
    <p:extLst>
      <p:ext uri="{BB962C8B-B14F-4D97-AF65-F5344CB8AC3E}">
        <p14:creationId xmlns:p14="http://schemas.microsoft.com/office/powerpoint/2010/main" val="2811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Have out:</a:t>
            </a:r>
            <a:r>
              <a:rPr lang="en-GB" baseline="0" dirty="0" smtClean="0"/>
              <a:t> case study, a range of assessment tools, template for recording answers</a:t>
            </a:r>
          </a:p>
          <a:p>
            <a:endParaRPr lang="en-GB" baseline="0" dirty="0" smtClean="0"/>
          </a:p>
          <a:p>
            <a:r>
              <a:rPr lang="en-GB" dirty="0" smtClean="0"/>
              <a:t>Assessment</a:t>
            </a:r>
            <a:r>
              <a:rPr lang="en-GB" baseline="0" dirty="0" smtClean="0"/>
              <a:t> tools – I can, developmental milestones, observation profiles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3</a:t>
            </a:fld>
            <a:endParaRPr lang="en-GB"/>
          </a:p>
        </p:txBody>
      </p:sp>
    </p:spTree>
    <p:extLst>
      <p:ext uri="{BB962C8B-B14F-4D97-AF65-F5344CB8AC3E}">
        <p14:creationId xmlns:p14="http://schemas.microsoft.com/office/powerpoint/2010/main" val="2809683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Inability to stop and think and think of consequences . </a:t>
            </a:r>
          </a:p>
          <a:p>
            <a:r>
              <a:rPr lang="en-GB" altLang="en-US" smtClean="0"/>
              <a:t>Limited understanding – processing time – nay lead to high anxiety level if they don’t know what is happening next </a:t>
            </a:r>
          </a:p>
          <a:p>
            <a:r>
              <a:rPr lang="en-GB" altLang="en-US" smtClean="0"/>
              <a:t>Sensory issues can be huge. Means there can be a lot of triggers that are difficult for us to identify; e.g. sitting on a carpet; light coming through blinds; someone being too close to them</a:t>
            </a:r>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DFC968D-7D30-4DE5-935A-4EE8A5F41623}" type="slidenum">
              <a:rPr lang="en-GB" altLang="en-US" smtClean="0"/>
              <a:pPr fontAlgn="base">
                <a:spcBef>
                  <a:spcPct val="0"/>
                </a:spcBef>
                <a:spcAft>
                  <a:spcPct val="0"/>
                </a:spcAft>
              </a:pPr>
              <a:t>30</a:t>
            </a:fld>
            <a:endParaRPr lang="en-GB" altLang="en-US" smtClean="0"/>
          </a:p>
        </p:txBody>
      </p:sp>
    </p:spTree>
    <p:extLst>
      <p:ext uri="{BB962C8B-B14F-4D97-AF65-F5344CB8AC3E}">
        <p14:creationId xmlns:p14="http://schemas.microsoft.com/office/powerpoint/2010/main" val="1806845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It is not deliberate or provocative or meant to annoy. You can often get it down to 4 or 5 main reasons; this helps me when trying to do assessments </a:t>
            </a:r>
          </a:p>
          <a:p>
            <a:pPr eaLnBrk="1" hangingPunct="1"/>
            <a:r>
              <a:rPr lang="en-GB" altLang="en-US" smtClean="0"/>
              <a:t>In many cases, it’s a way for a person to control what is going on around them and to get their needs met. </a:t>
            </a:r>
          </a:p>
          <a:p>
            <a:pPr eaLnBrk="1" hangingPunct="1"/>
            <a:r>
              <a:rPr lang="en-GB" altLang="en-US" smtClean="0"/>
              <a:t>Dundee university:- 80% of the difficult behaviours have a message value</a:t>
            </a:r>
          </a:p>
          <a:p>
            <a:pPr eaLnBrk="1" hangingPunct="1"/>
            <a:endParaRPr lang="en-GB" altLang="en-US" smtClean="0"/>
          </a:p>
          <a:p>
            <a:pPr eaLnBrk="1" hangingPunct="1"/>
            <a:r>
              <a:rPr lang="en-GB" altLang="en-US" smtClean="0"/>
              <a:t>Approx. 5% are ‘habit’ behaviours: these are hardest to shift as they are deeply ingrained. </a:t>
            </a:r>
          </a:p>
          <a:p>
            <a:pPr eaLnBrk="1" hangingPunct="1"/>
            <a:endParaRPr lang="en-GB" altLang="en-US" smtClean="0"/>
          </a:p>
        </p:txBody>
      </p:sp>
      <p:sp>
        <p:nvSpPr>
          <p:cNvPr id="215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1463CE0F-AD88-41CE-8483-2F52612FBCC8}" type="slidenum">
              <a:rPr lang="en-GB" altLang="en-US" smtClean="0"/>
              <a:pPr fontAlgn="base">
                <a:spcBef>
                  <a:spcPct val="0"/>
                </a:spcBef>
                <a:spcAft>
                  <a:spcPct val="0"/>
                </a:spcAft>
              </a:pPr>
              <a:t>31</a:t>
            </a:fld>
            <a:endParaRPr lang="en-GB" altLang="en-US" smtClean="0"/>
          </a:p>
        </p:txBody>
      </p:sp>
    </p:spTree>
    <p:extLst>
      <p:ext uri="{BB962C8B-B14F-4D97-AF65-F5344CB8AC3E}">
        <p14:creationId xmlns:p14="http://schemas.microsoft.com/office/powerpoint/2010/main" val="2871327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People with severe and complex learning needs are not likely to have learned the complex social responses that most people use to make sure that their own interests are respected. The challenging behaviours that people engage in may serve a function which it is not ethical to suppress. In other words, the functions of that behaviour should be respected. Interventions must result in people being given or taught viable alternatives to achieve desired ends.’</a:t>
            </a:r>
          </a:p>
          <a:p>
            <a:pPr eaLnBrk="1" hangingPunct="1"/>
            <a:r>
              <a:rPr lang="en-GB" altLang="en-US" smtClean="0"/>
              <a:t>Limited re[pertoire the smile behaviour may sever a number of different functions, both positive and negative. I am working with 4 years old with very severe autism in a mainstream setting. She is biting; assessment suggests it is when someone is too close; when she is stressed and she cannot make sense of the environment but also when she is excited, </a:t>
            </a:r>
          </a:p>
          <a:p>
            <a:pPr eaLnBrk="1" hangingPunct="1"/>
            <a:endParaRPr lang="en-GB" altLang="en-US" smtClean="0"/>
          </a:p>
        </p:txBody>
      </p:sp>
      <p:sp>
        <p:nvSpPr>
          <p:cNvPr id="235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8741C42-AFF2-4966-B9EC-D1961C1A3441}" type="slidenum">
              <a:rPr lang="en-GB" altLang="en-US" smtClean="0"/>
              <a:pPr fontAlgn="base">
                <a:spcBef>
                  <a:spcPct val="0"/>
                </a:spcBef>
                <a:spcAft>
                  <a:spcPct val="0"/>
                </a:spcAft>
              </a:pPr>
              <a:t>32</a:t>
            </a:fld>
            <a:endParaRPr lang="en-GB" altLang="en-US" smtClean="0"/>
          </a:p>
        </p:txBody>
      </p:sp>
    </p:spTree>
    <p:extLst>
      <p:ext uri="{BB962C8B-B14F-4D97-AF65-F5344CB8AC3E}">
        <p14:creationId xmlns:p14="http://schemas.microsoft.com/office/powerpoint/2010/main" val="2204546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740FB39E-2D37-4A31-B3B5-45E5342CFCB1}" type="slidenum">
              <a:rPr lang="en-GB" altLang="en-US" smtClean="0"/>
              <a:pPr fontAlgn="base">
                <a:spcBef>
                  <a:spcPct val="0"/>
                </a:spcBef>
                <a:spcAft>
                  <a:spcPct val="0"/>
                </a:spcAft>
              </a:pPr>
              <a:t>33</a:t>
            </a:fld>
            <a:endParaRPr lang="en-GB" altLang="en-US" smtClean="0"/>
          </a:p>
        </p:txBody>
      </p:sp>
    </p:spTree>
    <p:extLst>
      <p:ext uri="{BB962C8B-B14F-4D97-AF65-F5344CB8AC3E}">
        <p14:creationId xmlns:p14="http://schemas.microsoft.com/office/powerpoint/2010/main" val="3772350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Refer to the Framework for severe and profound needs. Not just relevant for those with profound needs, Health and wellbeing – highlights impact puff transitions on change sin behaviour – e.g. change in staff</a:t>
            </a:r>
          </a:p>
          <a:p>
            <a:pPr eaLnBrk="1" hangingPunct="1"/>
            <a:endParaRPr lang="en-GB" altLang="en-US" smtClean="0"/>
          </a:p>
          <a:p>
            <a:pPr eaLnBrk="1" hangingPunct="1"/>
            <a:endParaRPr lang="en-GB" altLang="en-US" smtClean="0"/>
          </a:p>
          <a:p>
            <a:pPr eaLnBrk="1" hangingPunct="1"/>
            <a:r>
              <a:rPr lang="en-GB" altLang="en-US" smtClean="0"/>
              <a:t>Again , highlights need to have in depth knowledge of pupil in order to detect changes </a:t>
            </a:r>
          </a:p>
          <a:p>
            <a:pPr eaLnBrk="1" hangingPunct="1"/>
            <a:endParaRPr lang="en-GB" altLang="en-US" smtClean="0"/>
          </a:p>
          <a:p>
            <a:pPr eaLnBrk="1" hangingPunct="1"/>
            <a:r>
              <a:rPr lang="en-GB" altLang="en-US" smtClean="0"/>
              <a:t>Importance of working out what behaviour means – this needs to be based on accurate assessment – in order to out in place strategies which increase choice making and communication whist replacing challenging behaviour with more appropriate one in that context  with the use of other approaches – e.g. solution focused meeting in order to elicit times when child is coping better and when behaviour is not present</a:t>
            </a:r>
          </a:p>
          <a:p>
            <a:pPr eaLnBrk="1" hangingPunct="1"/>
            <a:endParaRPr lang="en-GB" altLang="en-US" smtClean="0"/>
          </a:p>
          <a:p>
            <a:pPr eaLnBrk="1" hangingPunct="1"/>
            <a:r>
              <a:rPr lang="en-GB" altLang="en-US" smtClean="0"/>
              <a:t>Assessment of meaning – antecedents. Consequences</a:t>
            </a:r>
          </a:p>
          <a:p>
            <a:pPr eaLnBrk="1" hangingPunct="1"/>
            <a:r>
              <a:rPr lang="en-GB" altLang="en-US" smtClean="0"/>
              <a:t>Functional analysis approach</a:t>
            </a:r>
          </a:p>
        </p:txBody>
      </p:sp>
      <p:sp>
        <p:nvSpPr>
          <p:cNvPr id="307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01F9F52-D03F-423E-86E4-ABE6EDC0FB14}" type="slidenum">
              <a:rPr lang="en-GB" altLang="en-US" smtClean="0">
                <a:solidFill>
                  <a:srgbClr val="000000"/>
                </a:solidFill>
              </a:rPr>
              <a:pPr fontAlgn="base">
                <a:spcBef>
                  <a:spcPct val="0"/>
                </a:spcBef>
                <a:spcAft>
                  <a:spcPct val="0"/>
                </a:spcAft>
              </a:pPr>
              <a:t>34</a:t>
            </a:fld>
            <a:endParaRPr lang="en-GB" altLang="en-US" smtClean="0">
              <a:solidFill>
                <a:srgbClr val="000000"/>
              </a:solidFill>
            </a:endParaRPr>
          </a:p>
        </p:txBody>
      </p:sp>
    </p:spTree>
    <p:extLst>
      <p:ext uri="{BB962C8B-B14F-4D97-AF65-F5344CB8AC3E}">
        <p14:creationId xmlns:p14="http://schemas.microsoft.com/office/powerpoint/2010/main" val="3486974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35</a:t>
            </a:fld>
            <a:endParaRPr lang="en-GB"/>
          </a:p>
        </p:txBody>
      </p:sp>
    </p:spTree>
    <p:extLst>
      <p:ext uri="{BB962C8B-B14F-4D97-AF65-F5344CB8AC3E}">
        <p14:creationId xmlns:p14="http://schemas.microsoft.com/office/powerpoint/2010/main" val="1562100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86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82FF609-8C93-497F-B99B-741867EC0EE2}" type="slidenum">
              <a:rPr lang="en-GB" altLang="en-US" smtClean="0"/>
              <a:pPr fontAlgn="base">
                <a:spcBef>
                  <a:spcPct val="0"/>
                </a:spcBef>
                <a:spcAft>
                  <a:spcPct val="0"/>
                </a:spcAft>
              </a:pPr>
              <a:t>36</a:t>
            </a:fld>
            <a:endParaRPr lang="en-GB" altLang="en-US" smtClean="0"/>
          </a:p>
        </p:txBody>
      </p:sp>
    </p:spTree>
    <p:extLst>
      <p:ext uri="{BB962C8B-B14F-4D97-AF65-F5344CB8AC3E}">
        <p14:creationId xmlns:p14="http://schemas.microsoft.com/office/powerpoint/2010/main" val="312829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Define the problem behaviour </a:t>
            </a:r>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91C37CD-F59E-493D-AF0B-E6665E350E23}" type="slidenum">
              <a:rPr lang="en-GB" altLang="en-US" smtClean="0"/>
              <a:pPr fontAlgn="base">
                <a:spcBef>
                  <a:spcPct val="0"/>
                </a:spcBef>
                <a:spcAft>
                  <a:spcPct val="0"/>
                </a:spcAft>
              </a:pPr>
              <a:t>37</a:t>
            </a:fld>
            <a:endParaRPr lang="en-GB" altLang="en-US" smtClean="0"/>
          </a:p>
        </p:txBody>
      </p:sp>
    </p:spTree>
    <p:extLst>
      <p:ext uri="{BB962C8B-B14F-4D97-AF65-F5344CB8AC3E}">
        <p14:creationId xmlns:p14="http://schemas.microsoft.com/office/powerpoint/2010/main" val="2362924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38</a:t>
            </a:fld>
            <a:endParaRPr lang="en-GB"/>
          </a:p>
        </p:txBody>
      </p:sp>
    </p:spTree>
    <p:extLst>
      <p:ext uri="{BB962C8B-B14F-4D97-AF65-F5344CB8AC3E}">
        <p14:creationId xmlns:p14="http://schemas.microsoft.com/office/powerpoint/2010/main" val="3748013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39</a:t>
            </a:fld>
            <a:endParaRPr lang="en-GB"/>
          </a:p>
        </p:txBody>
      </p:sp>
    </p:spTree>
    <p:extLst>
      <p:ext uri="{BB962C8B-B14F-4D97-AF65-F5344CB8AC3E}">
        <p14:creationId xmlns:p14="http://schemas.microsoft.com/office/powerpoint/2010/main" val="357975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Time to reflect… There</a:t>
            </a:r>
            <a:r>
              <a:rPr lang="en-GB" baseline="0" dirty="0" smtClean="0"/>
              <a:t> will be things within this presentation that you will identify as a strength within your establishment or your own personal practice and there may be things you identify as areas for development. Its so important that we are continually taking a step back and reflecting on the language we use, our daily interactions with children and our learning environment.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4</a:t>
            </a:fld>
            <a:endParaRPr lang="en-GB"/>
          </a:p>
        </p:txBody>
      </p:sp>
    </p:spTree>
    <p:extLst>
      <p:ext uri="{BB962C8B-B14F-4D97-AF65-F5344CB8AC3E}">
        <p14:creationId xmlns:p14="http://schemas.microsoft.com/office/powerpoint/2010/main" val="3435338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40</a:t>
            </a:fld>
            <a:endParaRPr lang="en-GB"/>
          </a:p>
        </p:txBody>
      </p:sp>
    </p:spTree>
    <p:extLst>
      <p:ext uri="{BB962C8B-B14F-4D97-AF65-F5344CB8AC3E}">
        <p14:creationId xmlns:p14="http://schemas.microsoft.com/office/powerpoint/2010/main" val="3577223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41</a:t>
            </a:fld>
            <a:endParaRPr lang="en-GB"/>
          </a:p>
        </p:txBody>
      </p:sp>
    </p:spTree>
    <p:extLst>
      <p:ext uri="{BB962C8B-B14F-4D97-AF65-F5344CB8AC3E}">
        <p14:creationId xmlns:p14="http://schemas.microsoft.com/office/powerpoint/2010/main" val="4062715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42</a:t>
            </a:fld>
            <a:endParaRPr lang="en-GB"/>
          </a:p>
        </p:txBody>
      </p:sp>
    </p:spTree>
    <p:extLst>
      <p:ext uri="{BB962C8B-B14F-4D97-AF65-F5344CB8AC3E}">
        <p14:creationId xmlns:p14="http://schemas.microsoft.com/office/powerpoint/2010/main" val="3789379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4397B3EF-6917-44C5-A36B-AA5DDF2DE20C}" type="slidenum">
              <a:rPr lang="en-GB" altLang="en-US" smtClean="0">
                <a:solidFill>
                  <a:srgbClr val="000000"/>
                </a:solidFill>
              </a:rPr>
              <a:pPr fontAlgn="base">
                <a:spcBef>
                  <a:spcPct val="0"/>
                </a:spcBef>
                <a:spcAft>
                  <a:spcPct val="0"/>
                </a:spcAft>
              </a:pPr>
              <a:t>43</a:t>
            </a:fld>
            <a:endParaRPr lang="en-GB" altLang="en-US" smtClean="0">
              <a:solidFill>
                <a:srgbClr val="000000"/>
              </a:solidFill>
            </a:endParaRPr>
          </a:p>
        </p:txBody>
      </p:sp>
    </p:spTree>
    <p:extLst>
      <p:ext uri="{BB962C8B-B14F-4D97-AF65-F5344CB8AC3E}">
        <p14:creationId xmlns:p14="http://schemas.microsoft.com/office/powerpoint/2010/main" val="962168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Example of preventative strategies and development of skills </a:t>
            </a:r>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9B04ADA-D76F-4B34-8FED-33C26B590508}" type="slidenum">
              <a:rPr lang="en-GB" altLang="en-US" smtClean="0"/>
              <a:pPr fontAlgn="base">
                <a:spcBef>
                  <a:spcPct val="0"/>
                </a:spcBef>
                <a:spcAft>
                  <a:spcPct val="0"/>
                </a:spcAft>
              </a:pPr>
              <a:t>44</a:t>
            </a:fld>
            <a:endParaRPr lang="en-GB" altLang="en-US" smtClean="0"/>
          </a:p>
        </p:txBody>
      </p:sp>
    </p:spTree>
    <p:extLst>
      <p:ext uri="{BB962C8B-B14F-4D97-AF65-F5344CB8AC3E}">
        <p14:creationId xmlns:p14="http://schemas.microsoft.com/office/powerpoint/2010/main" val="672551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45</a:t>
            </a:fld>
            <a:endParaRPr lang="en-GB"/>
          </a:p>
        </p:txBody>
      </p:sp>
    </p:spTree>
    <p:extLst>
      <p:ext uri="{BB962C8B-B14F-4D97-AF65-F5344CB8AC3E}">
        <p14:creationId xmlns:p14="http://schemas.microsoft.com/office/powerpoint/2010/main" val="3625356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46</a:t>
            </a:fld>
            <a:endParaRPr lang="en-GB"/>
          </a:p>
        </p:txBody>
      </p:sp>
    </p:spTree>
    <p:extLst>
      <p:ext uri="{BB962C8B-B14F-4D97-AF65-F5344CB8AC3E}">
        <p14:creationId xmlns:p14="http://schemas.microsoft.com/office/powerpoint/2010/main" val="1579435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47</a:t>
            </a:fld>
            <a:endParaRPr lang="en-GB"/>
          </a:p>
        </p:txBody>
      </p:sp>
    </p:spTree>
    <p:extLst>
      <p:ext uri="{BB962C8B-B14F-4D97-AF65-F5344CB8AC3E}">
        <p14:creationId xmlns:p14="http://schemas.microsoft.com/office/powerpoint/2010/main" val="1078172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48</a:t>
            </a:fld>
            <a:endParaRPr lang="en-GB"/>
          </a:p>
        </p:txBody>
      </p:sp>
    </p:spTree>
    <p:extLst>
      <p:ext uri="{BB962C8B-B14F-4D97-AF65-F5344CB8AC3E}">
        <p14:creationId xmlns:p14="http://schemas.microsoft.com/office/powerpoint/2010/main" val="2421090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49</a:t>
            </a:fld>
            <a:endParaRPr lang="en-GB"/>
          </a:p>
        </p:txBody>
      </p:sp>
    </p:spTree>
    <p:extLst>
      <p:ext uri="{BB962C8B-B14F-4D97-AF65-F5344CB8AC3E}">
        <p14:creationId xmlns:p14="http://schemas.microsoft.com/office/powerpoint/2010/main" val="174956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do this</a:t>
            </a:r>
            <a:r>
              <a:rPr lang="en-GB" baseline="0" dirty="0" smtClean="0"/>
              <a:t> first part we are going to use the PANECAL audit tool which was developed by educational psychology and SLT.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5</a:t>
            </a:fld>
            <a:endParaRPr lang="en-GB"/>
          </a:p>
        </p:txBody>
      </p:sp>
    </p:spTree>
    <p:extLst>
      <p:ext uri="{BB962C8B-B14F-4D97-AF65-F5344CB8AC3E}">
        <p14:creationId xmlns:p14="http://schemas.microsoft.com/office/powerpoint/2010/main" val="3228305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50</a:t>
            </a:fld>
            <a:endParaRPr lang="en-GB"/>
          </a:p>
        </p:txBody>
      </p:sp>
    </p:spTree>
    <p:extLst>
      <p:ext uri="{BB962C8B-B14F-4D97-AF65-F5344CB8AC3E}">
        <p14:creationId xmlns:p14="http://schemas.microsoft.com/office/powerpoint/2010/main" val="341810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51</a:t>
            </a:fld>
            <a:endParaRPr lang="en-GB"/>
          </a:p>
        </p:txBody>
      </p:sp>
    </p:spTree>
    <p:extLst>
      <p:ext uri="{BB962C8B-B14F-4D97-AF65-F5344CB8AC3E}">
        <p14:creationId xmlns:p14="http://schemas.microsoft.com/office/powerpoint/2010/main" val="2357301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52</a:t>
            </a:fld>
            <a:endParaRPr lang="en-GB"/>
          </a:p>
        </p:txBody>
      </p:sp>
    </p:spTree>
    <p:extLst>
      <p:ext uri="{BB962C8B-B14F-4D97-AF65-F5344CB8AC3E}">
        <p14:creationId xmlns:p14="http://schemas.microsoft.com/office/powerpoint/2010/main" val="3992862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53</a:t>
            </a:fld>
            <a:endParaRPr lang="en-GB"/>
          </a:p>
        </p:txBody>
      </p:sp>
    </p:spTree>
    <p:extLst>
      <p:ext uri="{BB962C8B-B14F-4D97-AF65-F5344CB8AC3E}">
        <p14:creationId xmlns:p14="http://schemas.microsoft.com/office/powerpoint/2010/main" val="31892279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Solitary play:   playing alone. Thinking, exploring, discovering </a:t>
            </a:r>
          </a:p>
          <a:p>
            <a:endParaRPr lang="en-GB" dirty="0" smtClean="0"/>
          </a:p>
          <a:p>
            <a:r>
              <a:rPr lang="en-GB" dirty="0" smtClean="0"/>
              <a:t>Onlooker play: (18 months-2½years)  This stage of play involves random exploration.  A child learns through personal interaction with people and objects within the environment. They don’t participate in the play around them. They spend much of their time watching other children in their play. They may even talk to them but they don’t interact or join in with them. Although the child may ask questions of the players, there is no effort to join the play. This type of play usually starts during toddler years but can take place at any age. As a child grows they will start to notice others around them during their play. This is considered Onlooker play and is around the 2 -2½ years.</a:t>
            </a:r>
          </a:p>
          <a:p>
            <a:r>
              <a:rPr lang="en-GB" dirty="0" smtClean="0"/>
              <a:t>In this stage the child spends most of their time observing, watching other children play</a:t>
            </a:r>
          </a:p>
          <a:p>
            <a:endParaRPr lang="en-GB" dirty="0" smtClean="0"/>
          </a:p>
          <a:p>
            <a:r>
              <a:rPr lang="en-GB" dirty="0" smtClean="0"/>
              <a:t>Parallel play (2 -3 years):  Children play side by side with similar toys, but there is a lack of group involvement. They play independently but will play next to other children and they may use their toys.</a:t>
            </a:r>
          </a:p>
          <a:p>
            <a:endParaRPr lang="en-GB" dirty="0" smtClean="0"/>
          </a:p>
          <a:p>
            <a:r>
              <a:rPr lang="en-GB" dirty="0" smtClean="0"/>
              <a:t>Associative play (3-4 years): Involves a group of children who have similar goals. They will play with other children using the same equipment and will even talk and interact with them but not actually playing with them. Children in associate play do not set rules, and although they all want to be playing with the same types of toys and may even trade toys, there is no formal organization. Associative play begins during toddlerhood and extends throughout the preschool age.</a:t>
            </a:r>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54</a:t>
            </a:fld>
            <a:endParaRPr lang="en-GB"/>
          </a:p>
        </p:txBody>
      </p:sp>
    </p:spTree>
    <p:extLst>
      <p:ext uri="{BB962C8B-B14F-4D97-AF65-F5344CB8AC3E}">
        <p14:creationId xmlns:p14="http://schemas.microsoft.com/office/powerpoint/2010/main" val="3565787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Pretend – starts with symbolic</a:t>
            </a:r>
            <a:r>
              <a:rPr lang="en-GB" baseline="0" dirty="0" smtClean="0"/>
              <a:t> play (around 20 months) – pretending that an object is something else e.g. shoe as a phone</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55</a:t>
            </a:fld>
            <a:endParaRPr lang="en-GB"/>
          </a:p>
        </p:txBody>
      </p:sp>
    </p:spTree>
    <p:extLst>
      <p:ext uri="{BB962C8B-B14F-4D97-AF65-F5344CB8AC3E}">
        <p14:creationId xmlns:p14="http://schemas.microsoft.com/office/powerpoint/2010/main" val="3232358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56</a:t>
            </a:fld>
            <a:endParaRPr lang="en-GB"/>
          </a:p>
        </p:txBody>
      </p:sp>
    </p:spTree>
    <p:extLst>
      <p:ext uri="{BB962C8B-B14F-4D97-AF65-F5344CB8AC3E}">
        <p14:creationId xmlns:p14="http://schemas.microsoft.com/office/powerpoint/2010/main" val="3138510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57</a:t>
            </a:fld>
            <a:endParaRPr lang="en-GB"/>
          </a:p>
        </p:txBody>
      </p:sp>
    </p:spTree>
    <p:extLst>
      <p:ext uri="{BB962C8B-B14F-4D97-AF65-F5344CB8AC3E}">
        <p14:creationId xmlns:p14="http://schemas.microsoft.com/office/powerpoint/2010/main" val="666874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58</a:t>
            </a:fld>
            <a:endParaRPr lang="en-GB"/>
          </a:p>
        </p:txBody>
      </p:sp>
    </p:spTree>
    <p:extLst>
      <p:ext uri="{BB962C8B-B14F-4D97-AF65-F5344CB8AC3E}">
        <p14:creationId xmlns:p14="http://schemas.microsoft.com/office/powerpoint/2010/main" val="20462164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1m</a:t>
            </a:r>
            <a:r>
              <a:rPr lang="en-GB" baseline="0" dirty="0" smtClean="0"/>
              <a:t> </a:t>
            </a:r>
            <a:r>
              <a:rPr lang="en-GB" dirty="0" smtClean="0"/>
              <a:t>24s</a:t>
            </a:r>
          </a:p>
          <a:p>
            <a:r>
              <a:rPr lang="en-GB" dirty="0" smtClean="0"/>
              <a:t>https://www.youtube.com/watch?v=Lr4_dOorquQ</a:t>
            </a:r>
          </a:p>
          <a:p>
            <a:endParaRPr lang="en-GB" dirty="0"/>
          </a:p>
        </p:txBody>
      </p:sp>
      <p:sp>
        <p:nvSpPr>
          <p:cNvPr id="4" name="Slide Number Placeholder 3"/>
          <p:cNvSpPr>
            <a:spLocks noGrp="1"/>
          </p:cNvSpPr>
          <p:nvPr>
            <p:ph type="sldNum" sz="quarter" idx="10"/>
          </p:nvPr>
        </p:nvSpPr>
        <p:spPr/>
        <p:txBody>
          <a:bodyPr/>
          <a:lstStyle/>
          <a:p>
            <a:fld id="{7045967D-65B6-4841-BA3A-05C0D8EFB67B}" type="slidenum">
              <a:rPr lang="en-GB" smtClean="0"/>
              <a:t>59</a:t>
            </a:fld>
            <a:endParaRPr lang="en-GB"/>
          </a:p>
        </p:txBody>
      </p:sp>
    </p:spTree>
    <p:extLst>
      <p:ext uri="{BB962C8B-B14F-4D97-AF65-F5344CB8AC3E}">
        <p14:creationId xmlns:p14="http://schemas.microsoft.com/office/powerpoint/2010/main" val="222793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Looking at indicator  1. Pulled out just</a:t>
            </a:r>
            <a:r>
              <a:rPr lang="en-GB" baseline="0" dirty="0" smtClean="0"/>
              <a:t> </a:t>
            </a:r>
            <a:r>
              <a:rPr lang="en-GB" dirty="0" smtClean="0"/>
              <a:t>some of the relevant</a:t>
            </a:r>
            <a:r>
              <a:rPr lang="en-GB" baseline="0" dirty="0" smtClean="0"/>
              <a:t> points to think about. </a:t>
            </a:r>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6</a:t>
            </a:fld>
            <a:endParaRPr lang="en-GB" dirty="0"/>
          </a:p>
        </p:txBody>
      </p:sp>
    </p:spTree>
    <p:extLst>
      <p:ext uri="{BB962C8B-B14F-4D97-AF65-F5344CB8AC3E}">
        <p14:creationId xmlns:p14="http://schemas.microsoft.com/office/powerpoint/2010/main" val="1133307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60</a:t>
            </a:fld>
            <a:endParaRPr lang="en-GB"/>
          </a:p>
        </p:txBody>
      </p:sp>
    </p:spTree>
    <p:extLst>
      <p:ext uri="{BB962C8B-B14F-4D97-AF65-F5344CB8AC3E}">
        <p14:creationId xmlns:p14="http://schemas.microsoft.com/office/powerpoint/2010/main" val="4104864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toe walking </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61</a:t>
            </a:fld>
            <a:endParaRPr lang="en-GB"/>
          </a:p>
        </p:txBody>
      </p:sp>
    </p:spTree>
    <p:extLst>
      <p:ext uri="{BB962C8B-B14F-4D97-AF65-F5344CB8AC3E}">
        <p14:creationId xmlns:p14="http://schemas.microsoft.com/office/powerpoint/2010/main" val="202300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62</a:t>
            </a:fld>
            <a:endParaRPr lang="en-GB"/>
          </a:p>
        </p:txBody>
      </p:sp>
    </p:spTree>
    <p:extLst>
      <p:ext uri="{BB962C8B-B14F-4D97-AF65-F5344CB8AC3E}">
        <p14:creationId xmlns:p14="http://schemas.microsoft.com/office/powerpoint/2010/main" val="26092267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Explore different assessment tools </a:t>
            </a:r>
            <a:endParaRPr lang="en-GB" dirty="0"/>
          </a:p>
        </p:txBody>
      </p:sp>
      <p:sp>
        <p:nvSpPr>
          <p:cNvPr id="4" name="Slide Number Placeholder 3"/>
          <p:cNvSpPr>
            <a:spLocks noGrp="1"/>
          </p:cNvSpPr>
          <p:nvPr>
            <p:ph type="sldNum" sz="quarter" idx="10"/>
          </p:nvPr>
        </p:nvSpPr>
        <p:spPr/>
        <p:txBody>
          <a:bodyPr/>
          <a:lstStyle/>
          <a:p>
            <a:fld id="{28C61E96-09B8-4FA5-9D8E-F4E8C7B4AE9B}" type="slidenum">
              <a:rPr lang="en-GB" smtClean="0"/>
              <a:t>63</a:t>
            </a:fld>
            <a:endParaRPr lang="en-GB"/>
          </a:p>
        </p:txBody>
      </p:sp>
    </p:spTree>
    <p:extLst>
      <p:ext uri="{BB962C8B-B14F-4D97-AF65-F5344CB8AC3E}">
        <p14:creationId xmlns:p14="http://schemas.microsoft.com/office/powerpoint/2010/main" val="3333644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64</a:t>
            </a:fld>
            <a:endParaRPr lang="en-GB" dirty="0"/>
          </a:p>
        </p:txBody>
      </p:sp>
    </p:spTree>
    <p:extLst>
      <p:ext uri="{BB962C8B-B14F-4D97-AF65-F5344CB8AC3E}">
        <p14:creationId xmlns:p14="http://schemas.microsoft.com/office/powerpoint/2010/main" val="2437485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http://www2.gsu.edu/~psydlr/M-CHAT/Official_M-CHAT_Website_files/M-CHAT-R_F.pdf</a:t>
            </a:r>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65</a:t>
            </a:fld>
            <a:endParaRPr lang="en-GB"/>
          </a:p>
        </p:txBody>
      </p:sp>
    </p:spTree>
    <p:extLst>
      <p:ext uri="{BB962C8B-B14F-4D97-AF65-F5344CB8AC3E}">
        <p14:creationId xmlns:p14="http://schemas.microsoft.com/office/powerpoint/2010/main" val="12113283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67</a:t>
            </a:fld>
            <a:endParaRPr lang="en-GB"/>
          </a:p>
        </p:txBody>
      </p:sp>
    </p:spTree>
    <p:extLst>
      <p:ext uri="{BB962C8B-B14F-4D97-AF65-F5344CB8AC3E}">
        <p14:creationId xmlns:p14="http://schemas.microsoft.com/office/powerpoint/2010/main" val="608456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68</a:t>
            </a:fld>
            <a:endParaRPr lang="en-GB"/>
          </a:p>
        </p:txBody>
      </p:sp>
    </p:spTree>
    <p:extLst>
      <p:ext uri="{BB962C8B-B14F-4D97-AF65-F5344CB8AC3E}">
        <p14:creationId xmlns:p14="http://schemas.microsoft.com/office/powerpoint/2010/main" val="3607595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80000"/>
              </a:lnSpc>
              <a:spcBef>
                <a:spcPct val="50000"/>
              </a:spcBef>
              <a:defRPr/>
            </a:pPr>
            <a:r>
              <a:rPr lang="en-GB" sz="1200" dirty="0" smtClean="0"/>
              <a:t>All children will benefit from a visual timetable</a:t>
            </a:r>
          </a:p>
          <a:p>
            <a:pPr eaLnBrk="1" hangingPunct="1">
              <a:lnSpc>
                <a:spcPct val="80000"/>
              </a:lnSpc>
              <a:spcBef>
                <a:spcPct val="50000"/>
              </a:spcBef>
              <a:buFont typeface="Wingdings" pitchFamily="2" charset="2"/>
              <a:buNone/>
              <a:defRPr/>
            </a:pPr>
            <a:r>
              <a:rPr lang="en-GB" sz="1200" dirty="0" smtClean="0"/>
              <a:t>= knowing what to do and what is next reduces anxiety </a:t>
            </a:r>
            <a:endParaRPr lang="en-GB" sz="1200" b="1" u="sng" dirty="0" smtClean="0"/>
          </a:p>
          <a:p>
            <a:endParaRPr lang="en-GB" dirty="0"/>
          </a:p>
        </p:txBody>
      </p:sp>
      <p:sp>
        <p:nvSpPr>
          <p:cNvPr id="4" name="Slide Number Placeholder 3"/>
          <p:cNvSpPr>
            <a:spLocks noGrp="1"/>
          </p:cNvSpPr>
          <p:nvPr>
            <p:ph type="sldNum" sz="quarter" idx="10"/>
          </p:nvPr>
        </p:nvSpPr>
        <p:spPr/>
        <p:txBody>
          <a:bodyPr/>
          <a:lstStyle/>
          <a:p>
            <a:fld id="{F11E70BB-F7A4-4175-BDCD-D40843438625}" type="slidenum">
              <a:rPr lang="en-GB" smtClean="0"/>
              <a:pPr/>
              <a:t>69</a:t>
            </a:fld>
            <a:endParaRPr lang="en-GB"/>
          </a:p>
        </p:txBody>
      </p:sp>
    </p:spTree>
    <p:extLst>
      <p:ext uri="{BB962C8B-B14F-4D97-AF65-F5344CB8AC3E}">
        <p14:creationId xmlns:p14="http://schemas.microsoft.com/office/powerpoint/2010/main" val="3626121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a:t>
            </a:r>
            <a:r>
              <a:rPr lang="en-GB" baseline="0" dirty="0" smtClean="0"/>
              <a:t>t just jumping straight to now and next but thinking about the purpose of the visual</a:t>
            </a:r>
          </a:p>
          <a:p>
            <a:r>
              <a:rPr lang="en-GB" baseline="0" dirty="0" smtClean="0"/>
              <a:t>It is to:</a:t>
            </a:r>
          </a:p>
          <a:p>
            <a:endParaRPr lang="en-GB" baseline="0" dirty="0" smtClean="0"/>
          </a:p>
          <a:p>
            <a:r>
              <a:rPr lang="en-GB" baseline="0" dirty="0" smtClean="0"/>
              <a:t>Encourage the child to move about more activities</a:t>
            </a:r>
          </a:p>
          <a:p>
            <a:r>
              <a:rPr lang="en-GB" baseline="0" dirty="0" smtClean="0"/>
              <a:t>Develop language</a:t>
            </a:r>
          </a:p>
          <a:p>
            <a:r>
              <a:rPr lang="en-GB" baseline="0" dirty="0" smtClean="0"/>
              <a:t>Teach particular skills</a:t>
            </a:r>
          </a:p>
          <a:p>
            <a:r>
              <a:rPr lang="en-GB" baseline="0" dirty="0" smtClean="0"/>
              <a:t>Enhance development in specific areas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70</a:t>
            </a:fld>
            <a:endParaRPr lang="en-GB"/>
          </a:p>
        </p:txBody>
      </p:sp>
    </p:spTree>
    <p:extLst>
      <p:ext uri="{BB962C8B-B14F-4D97-AF65-F5344CB8AC3E}">
        <p14:creationId xmlns:p14="http://schemas.microsoft.com/office/powerpoint/2010/main" val="135667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7</a:t>
            </a:fld>
            <a:endParaRPr lang="en-GB" dirty="0"/>
          </a:p>
        </p:txBody>
      </p:sp>
    </p:spTree>
    <p:extLst>
      <p:ext uri="{BB962C8B-B14F-4D97-AF65-F5344CB8AC3E}">
        <p14:creationId xmlns:p14="http://schemas.microsoft.com/office/powerpoint/2010/main" val="9344048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GB" dirty="0" smtClean="0"/>
              <a:t>Provide a concrete source of information regardless of noise levels etc.</a:t>
            </a:r>
          </a:p>
          <a:p>
            <a:pPr>
              <a:buFont typeface="Wingdings" panose="05000000000000000000" pitchFamily="2" charset="2"/>
              <a:buChar char="Ø"/>
            </a:pPr>
            <a:endParaRPr lang="en-GB" dirty="0" smtClean="0"/>
          </a:p>
          <a:p>
            <a:pPr>
              <a:buFont typeface="Wingdings" panose="05000000000000000000" pitchFamily="2" charset="2"/>
              <a:buChar char="Ø"/>
            </a:pPr>
            <a:r>
              <a:rPr lang="en-GB" dirty="0" smtClean="0"/>
              <a:t>Help to break down instructions into manageable chunks of information</a:t>
            </a:r>
          </a:p>
          <a:p>
            <a:pPr>
              <a:buFont typeface="Wingdings" panose="05000000000000000000" pitchFamily="2" charset="2"/>
              <a:buChar char="Ø"/>
            </a:pPr>
            <a:endParaRPr lang="en-GB" dirty="0" smtClean="0"/>
          </a:p>
          <a:p>
            <a:pPr>
              <a:buFont typeface="Wingdings" panose="05000000000000000000" pitchFamily="2" charset="2"/>
              <a:buChar char="Ø"/>
            </a:pPr>
            <a:r>
              <a:rPr lang="en-GB" dirty="0" smtClean="0"/>
              <a:t>Provide a clear message about the daily routine – what there is to look forward to and how many tasks there are left</a:t>
            </a:r>
          </a:p>
          <a:p>
            <a:pPr marL="0" indent="0">
              <a:buFont typeface="Wingdings" panose="05000000000000000000" pitchFamily="2" charset="2"/>
              <a:buNone/>
            </a:pPr>
            <a:endParaRPr lang="en-GB" dirty="0"/>
          </a:p>
        </p:txBody>
      </p:sp>
      <p:sp>
        <p:nvSpPr>
          <p:cNvPr id="4" name="Slide Number Placeholder 3"/>
          <p:cNvSpPr>
            <a:spLocks noGrp="1"/>
          </p:cNvSpPr>
          <p:nvPr>
            <p:ph type="sldNum" sz="quarter" idx="10"/>
          </p:nvPr>
        </p:nvSpPr>
        <p:spPr/>
        <p:txBody>
          <a:bodyPr/>
          <a:lstStyle/>
          <a:p>
            <a:fld id="{7045967D-65B6-4841-BA3A-05C0D8EFB67B}" type="slidenum">
              <a:rPr lang="en-GB" smtClean="0"/>
              <a:t>71</a:t>
            </a:fld>
            <a:endParaRPr lang="en-GB"/>
          </a:p>
        </p:txBody>
      </p:sp>
    </p:spTree>
    <p:extLst>
      <p:ext uri="{BB962C8B-B14F-4D97-AF65-F5344CB8AC3E}">
        <p14:creationId xmlns:p14="http://schemas.microsoft.com/office/powerpoint/2010/main" val="3290396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 typeface="Wingdings" pitchFamily="2" charset="2"/>
              <a:buNone/>
              <a:tabLst/>
              <a:defRPr/>
            </a:pPr>
            <a:r>
              <a:rPr lang="en-GB" sz="1200" dirty="0" smtClean="0"/>
              <a:t>Knowing what to do now and what to do next reduces anxiety. Words ‘disappear’ –  symbols / pictures can be held on to</a:t>
            </a:r>
          </a:p>
          <a:p>
            <a:pPr>
              <a:lnSpc>
                <a:spcPct val="80000"/>
              </a:lnSpc>
              <a:buFont typeface="Wingdings" pitchFamily="2" charset="2"/>
              <a:buNone/>
            </a:pPr>
            <a:r>
              <a:rPr lang="en-GB" altLang="en-US" sz="1200" b="1" dirty="0" smtClean="0">
                <a:latin typeface="Calibri" panose="020F0502020204030204" pitchFamily="34" charset="0"/>
              </a:rPr>
              <a:t>The person should always know:-</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Where do I have to be?</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What am I doing?</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How much do I have to do?</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When will I know when I have finished?</a:t>
            </a:r>
          </a:p>
          <a:p>
            <a:pPr lvl="1">
              <a:lnSpc>
                <a:spcPct val="80000"/>
              </a:lnSpc>
              <a:buClr>
                <a:schemeClr val="tx1"/>
              </a:buClr>
              <a:buFont typeface="Wingdings" pitchFamily="2" charset="2"/>
              <a:buChar char="v"/>
            </a:pPr>
            <a:r>
              <a:rPr lang="en-GB" altLang="en-US" sz="1200" dirty="0" smtClean="0">
                <a:latin typeface="Calibri" panose="020F0502020204030204" pitchFamily="34" charset="0"/>
              </a:rPr>
              <a:t>What will I do next?</a:t>
            </a:r>
          </a:p>
          <a:p>
            <a:pPr>
              <a:lnSpc>
                <a:spcPct val="80000"/>
              </a:lnSpc>
              <a:buClr>
                <a:schemeClr val="tx1"/>
              </a:buClr>
              <a:buFont typeface="Wingdings" pitchFamily="2" charset="2"/>
              <a:buNone/>
            </a:pPr>
            <a:endParaRPr lang="en-GB" altLang="en-US" sz="1200" b="1" dirty="0" smtClean="0">
              <a:latin typeface="Calibri" panose="020F0502020204030204" pitchFamily="34" charset="0"/>
            </a:endParaRPr>
          </a:p>
          <a:p>
            <a:pPr>
              <a:lnSpc>
                <a:spcPct val="80000"/>
              </a:lnSpc>
              <a:buClr>
                <a:schemeClr val="tx1"/>
              </a:buClr>
              <a:buFont typeface="Wingdings" pitchFamily="2" charset="2"/>
              <a:buNone/>
            </a:pPr>
            <a:r>
              <a:rPr lang="en-GB" altLang="en-US" sz="1200" b="1" dirty="0" smtClean="0">
                <a:latin typeface="Calibri" panose="020F0502020204030204" pitchFamily="34" charset="0"/>
              </a:rPr>
              <a:t>Things must have a beginning, middle and a clear ending.</a:t>
            </a:r>
          </a:p>
          <a:p>
            <a:pPr>
              <a:lnSpc>
                <a:spcPct val="80000"/>
              </a:lnSpc>
              <a:buClr>
                <a:schemeClr val="tx1"/>
              </a:buClr>
              <a:buFont typeface="Wingdings" pitchFamily="2" charset="2"/>
              <a:buNone/>
            </a:pPr>
            <a:endParaRPr lang="en-GB" altLang="en-US" sz="1200" b="1" dirty="0" smtClean="0">
              <a:latin typeface="Calibri" panose="020F0502020204030204" pitchFamily="34" charset="0"/>
            </a:endParaRPr>
          </a:p>
          <a:p>
            <a:pPr>
              <a:lnSpc>
                <a:spcPct val="80000"/>
              </a:lnSpc>
              <a:buClr>
                <a:schemeClr val="tx1"/>
              </a:buClr>
              <a:buFont typeface="Wingdings" pitchFamily="2" charset="2"/>
              <a:buNone/>
            </a:pPr>
            <a:r>
              <a:rPr lang="en-GB" altLang="en-US" sz="1200" b="1" dirty="0" smtClean="0">
                <a:latin typeface="Calibri" panose="020F0502020204030204" pitchFamily="34" charset="0"/>
              </a:rPr>
              <a:t>Children respond best in a structured environment where things are organised and clearly labelled. </a:t>
            </a:r>
          </a:p>
          <a:p>
            <a:endParaRPr lang="en-GB" sz="1200" dirty="0"/>
          </a:p>
        </p:txBody>
      </p:sp>
      <p:sp>
        <p:nvSpPr>
          <p:cNvPr id="4" name="Slide Number Placeholder 3"/>
          <p:cNvSpPr>
            <a:spLocks noGrp="1"/>
          </p:cNvSpPr>
          <p:nvPr>
            <p:ph type="sldNum" sz="quarter" idx="10"/>
          </p:nvPr>
        </p:nvSpPr>
        <p:spPr/>
        <p:txBody>
          <a:bodyPr/>
          <a:lstStyle/>
          <a:p>
            <a:fld id="{B2566469-60E5-42F4-AED0-DF49868A71FB}" type="slidenum">
              <a:rPr lang="en-GB" smtClean="0"/>
              <a:t>72</a:t>
            </a:fld>
            <a:endParaRPr lang="en-GB"/>
          </a:p>
        </p:txBody>
      </p:sp>
    </p:spTree>
    <p:extLst>
      <p:ext uri="{BB962C8B-B14F-4D97-AF65-F5344CB8AC3E}">
        <p14:creationId xmlns:p14="http://schemas.microsoft.com/office/powerpoint/2010/main" val="4022217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73</a:t>
            </a:fld>
            <a:endParaRPr lang="en-GB"/>
          </a:p>
        </p:txBody>
      </p:sp>
    </p:spTree>
    <p:extLst>
      <p:ext uri="{BB962C8B-B14F-4D97-AF65-F5344CB8AC3E}">
        <p14:creationId xmlns:p14="http://schemas.microsoft.com/office/powerpoint/2010/main" val="14337891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74</a:t>
            </a:fld>
            <a:endParaRPr lang="en-GB"/>
          </a:p>
        </p:txBody>
      </p:sp>
    </p:spTree>
    <p:extLst>
      <p:ext uri="{BB962C8B-B14F-4D97-AF65-F5344CB8AC3E}">
        <p14:creationId xmlns:p14="http://schemas.microsoft.com/office/powerpoint/2010/main" val="8474551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Play skills </a:t>
            </a:r>
          </a:p>
          <a:p>
            <a:r>
              <a:rPr lang="en-GB" dirty="0" smtClean="0"/>
              <a:t>2 sets of the same toys (choose appropriate toys for their stage. E.g. a child who is engaging</a:t>
            </a:r>
            <a:r>
              <a:rPr lang="en-GB" baseline="0" dirty="0" smtClean="0"/>
              <a:t> in sensory play – mouthing objects, pushing and pulling toys is not ready to be introduced to a doll with all her accessories. Better to start with a small car to push or a piece of </a:t>
            </a:r>
            <a:r>
              <a:rPr lang="en-GB" baseline="0" dirty="0" err="1" smtClean="0"/>
              <a:t>plasticine</a:t>
            </a:r>
            <a:r>
              <a:rPr lang="en-GB" baseline="0" dirty="0" smtClean="0"/>
              <a:t> to roll out)</a:t>
            </a:r>
            <a:endParaRPr lang="en-GB" dirty="0" smtClean="0"/>
          </a:p>
          <a:p>
            <a:r>
              <a:rPr lang="en-GB" dirty="0" smtClean="0"/>
              <a:t>Play script may</a:t>
            </a:r>
            <a:r>
              <a:rPr lang="en-GB" baseline="0" dirty="0" smtClean="0"/>
              <a:t> be used . Ensure language appropriate to child’s level of understanding. E.g. toy man and with wheelbarrow and toys. ‘in’ ‘push </a:t>
            </a:r>
            <a:r>
              <a:rPr lang="en-GB" baseline="0" dirty="0" err="1" smtClean="0"/>
              <a:t>push</a:t>
            </a:r>
            <a:r>
              <a:rPr lang="en-GB" baseline="0" dirty="0" smtClean="0"/>
              <a:t> </a:t>
            </a:r>
            <a:r>
              <a:rPr lang="en-GB" baseline="0" dirty="0" err="1" smtClean="0"/>
              <a:t>push</a:t>
            </a:r>
            <a:r>
              <a:rPr lang="en-GB" baseline="0" dirty="0" smtClean="0"/>
              <a:t>’. </a:t>
            </a:r>
            <a:r>
              <a:rPr lang="en-GB" baseline="0" dirty="0" err="1" smtClean="0"/>
              <a:t>Plastecine</a:t>
            </a:r>
            <a:r>
              <a:rPr lang="en-GB" baseline="0" dirty="0" smtClean="0"/>
              <a:t> and a roller ‘roll </a:t>
            </a:r>
            <a:r>
              <a:rPr lang="en-GB" baseline="0" dirty="0" err="1" smtClean="0"/>
              <a:t>roll</a:t>
            </a:r>
            <a:r>
              <a:rPr lang="en-GB" baseline="0" dirty="0" smtClean="0"/>
              <a:t> </a:t>
            </a:r>
            <a:r>
              <a:rPr lang="en-GB" baseline="0" dirty="0" err="1" smtClean="0"/>
              <a:t>roll</a:t>
            </a:r>
            <a:r>
              <a:rPr lang="en-GB" baseline="0" dirty="0" smtClean="0"/>
              <a:t>’</a:t>
            </a:r>
          </a:p>
          <a:p>
            <a:endParaRPr lang="en-GB" baseline="0" dirty="0" smtClean="0"/>
          </a:p>
          <a:p>
            <a:r>
              <a:rPr lang="en-GB" baseline="0" dirty="0" smtClean="0"/>
              <a:t>(cars, animal set, animal train , children’s playground, farmyard, garages, the sea, dolls, dog with pet carrier, building blocks, space shuttle, firemen, cup of tea, making a sandwich, camper van and park, car track, </a:t>
            </a:r>
            <a:r>
              <a:rPr lang="en-GB" baseline="0" dirty="0" err="1" smtClean="0"/>
              <a:t>teletubbies</a:t>
            </a:r>
            <a:r>
              <a:rPr lang="en-GB" baseline="0" dirty="0" smtClean="0"/>
              <a:t>, teddy bear’s picnic)</a:t>
            </a:r>
          </a:p>
          <a:p>
            <a:r>
              <a:rPr lang="en-GB" baseline="0" dirty="0" smtClean="0"/>
              <a:t>Play dough, sand and water, puppets)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75</a:t>
            </a:fld>
            <a:endParaRPr lang="en-GB"/>
          </a:p>
        </p:txBody>
      </p:sp>
    </p:spTree>
    <p:extLst>
      <p:ext uri="{BB962C8B-B14F-4D97-AF65-F5344CB8AC3E}">
        <p14:creationId xmlns:p14="http://schemas.microsoft.com/office/powerpoint/2010/main" val="36741942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a:t>
            </a:r>
            <a:r>
              <a:rPr lang="en-GB" baseline="0" dirty="0" smtClean="0"/>
              <a:t> children will make progress with this just by consistently using visuals and reducing the anxiety in the nursery environment. Others will require specific teaching of skills.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76</a:t>
            </a:fld>
            <a:endParaRPr lang="en-GB"/>
          </a:p>
        </p:txBody>
      </p:sp>
    </p:spTree>
    <p:extLst>
      <p:ext uri="{BB962C8B-B14F-4D97-AF65-F5344CB8AC3E}">
        <p14:creationId xmlns:p14="http://schemas.microsoft.com/office/powerpoint/2010/main" val="15024552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566469-60E5-42F4-AED0-DF49868A71FB}" type="slidenum">
              <a:rPr lang="en-GB" smtClean="0"/>
              <a:t>77</a:t>
            </a:fld>
            <a:endParaRPr lang="en-GB"/>
          </a:p>
        </p:txBody>
      </p:sp>
    </p:spTree>
    <p:extLst>
      <p:ext uri="{BB962C8B-B14F-4D97-AF65-F5344CB8AC3E}">
        <p14:creationId xmlns:p14="http://schemas.microsoft.com/office/powerpoint/2010/main" val="367917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45967D-65B6-4841-BA3A-05C0D8EFB67B}" type="slidenum">
              <a:rPr lang="en-GB" smtClean="0"/>
              <a:t>78</a:t>
            </a:fld>
            <a:endParaRPr lang="en-GB"/>
          </a:p>
        </p:txBody>
      </p:sp>
    </p:spTree>
    <p:extLst>
      <p:ext uri="{BB962C8B-B14F-4D97-AF65-F5344CB8AC3E}">
        <p14:creationId xmlns:p14="http://schemas.microsoft.com/office/powerpoint/2010/main" val="219531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79</a:t>
            </a:fld>
            <a:endParaRPr lang="en-GB"/>
          </a:p>
        </p:txBody>
      </p:sp>
    </p:spTree>
    <p:extLst>
      <p:ext uri="{BB962C8B-B14F-4D97-AF65-F5344CB8AC3E}">
        <p14:creationId xmlns:p14="http://schemas.microsoft.com/office/powerpoint/2010/main" val="8084172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80</a:t>
            </a:fld>
            <a:endParaRPr lang="en-GB"/>
          </a:p>
        </p:txBody>
      </p:sp>
    </p:spTree>
    <p:extLst>
      <p:ext uri="{BB962C8B-B14F-4D97-AF65-F5344CB8AC3E}">
        <p14:creationId xmlns:p14="http://schemas.microsoft.com/office/powerpoint/2010/main" val="221659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a:t>
            </a:fld>
            <a:endParaRPr lang="en-GB"/>
          </a:p>
        </p:txBody>
      </p:sp>
    </p:spTree>
    <p:extLst>
      <p:ext uri="{BB962C8B-B14F-4D97-AF65-F5344CB8AC3E}">
        <p14:creationId xmlns:p14="http://schemas.microsoft.com/office/powerpoint/2010/main" val="3175341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GB" altLang="en-US" smtClean="0"/>
              <a:t>Purposeful play &amp; Intensive Interaction</a:t>
            </a:r>
          </a:p>
        </p:txBody>
      </p:sp>
      <p:sp>
        <p:nvSpPr>
          <p:cNvPr id="2457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0E80E0A-39C9-41BA-9875-AC6F888812B6}" type="slidenum">
              <a:rPr lang="en-GB" altLang="en-US"/>
              <a:pPr eaLnBrk="1" hangingPunct="1">
                <a:spcBef>
                  <a:spcPct val="0"/>
                </a:spcBef>
              </a:pPr>
              <a:t>81</a:t>
            </a:fld>
            <a:endParaRPr lang="en-GB" alt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274225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82</a:t>
            </a:fld>
            <a:endParaRPr lang="en-GB"/>
          </a:p>
        </p:txBody>
      </p:sp>
    </p:spTree>
    <p:extLst>
      <p:ext uri="{BB962C8B-B14F-4D97-AF65-F5344CB8AC3E}">
        <p14:creationId xmlns:p14="http://schemas.microsoft.com/office/powerpoint/2010/main" val="2385485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Mirror neurons fire in person who makes noise/does an action and person who hears/sees it.</a:t>
            </a:r>
          </a:p>
          <a:p>
            <a:r>
              <a:rPr lang="en-GB" dirty="0" smtClean="0"/>
              <a:t>Children with ASD overloaded with sensory information </a:t>
            </a:r>
          </a:p>
          <a:p>
            <a:r>
              <a:rPr lang="en-GB" dirty="0" smtClean="0"/>
              <a:t>Based on studies of</a:t>
            </a:r>
            <a:r>
              <a:rPr lang="en-GB" baseline="0" dirty="0" smtClean="0"/>
              <a:t> parent</a:t>
            </a:r>
            <a:r>
              <a:rPr lang="en-GB" dirty="0" smtClean="0"/>
              <a:t>-Infant Interactions</a:t>
            </a:r>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83</a:t>
            </a:fld>
            <a:endParaRPr lang="en-GB"/>
          </a:p>
        </p:txBody>
      </p:sp>
    </p:spTree>
    <p:extLst>
      <p:ext uri="{BB962C8B-B14F-4D97-AF65-F5344CB8AC3E}">
        <p14:creationId xmlns:p14="http://schemas.microsoft.com/office/powerpoint/2010/main" val="19614231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GB" altLang="en-US" dirty="0" smtClean="0">
                <a:latin typeface="Arial" panose="020B0604020202020204" pitchFamily="34" charset="0"/>
              </a:rPr>
              <a:t>Why do children with ASD/communication difficulties stim or use repetitive behaviours? – seeking feedback, trying to control their world, focusing on one activity to reduce the confusion of the outside world, feels safe – BY LEARNING THEIR LANGUAGE WE CAN ENGAGE</a:t>
            </a:r>
            <a:r>
              <a:rPr lang="en-GB" altLang="en-US" baseline="0" dirty="0" smtClean="0">
                <a:latin typeface="Arial" panose="020B0604020202020204" pitchFamily="34" charset="0"/>
              </a:rPr>
              <a:t> WITH</a:t>
            </a:r>
            <a:r>
              <a:rPr lang="en-GB" altLang="en-US" dirty="0" smtClean="0">
                <a:latin typeface="Arial" panose="020B0604020202020204" pitchFamily="34" charset="0"/>
              </a:rPr>
              <a:t> THEM</a:t>
            </a:r>
          </a:p>
          <a:p>
            <a:r>
              <a:rPr lang="en-GB" altLang="en-US" dirty="0" smtClean="0">
                <a:latin typeface="Arial" panose="020B0604020202020204" pitchFamily="34" charset="0"/>
              </a:rPr>
              <a:t>Intensive interaction is an approach to </a:t>
            </a:r>
          </a:p>
          <a:p>
            <a:r>
              <a:rPr lang="en-GB" altLang="en-US" dirty="0" smtClean="0">
                <a:latin typeface="Arial" panose="020B0604020202020204" pitchFamily="34" charset="0"/>
              </a:rPr>
              <a:t>    teaching and spending time with people with learning difficulties which facilitates the development of social and communication skills (</a:t>
            </a:r>
            <a:r>
              <a:rPr lang="en-GB" altLang="en-US" dirty="0" err="1" smtClean="0">
                <a:latin typeface="Arial" panose="020B0604020202020204" pitchFamily="34" charset="0"/>
              </a:rPr>
              <a:t>Nind</a:t>
            </a:r>
            <a:r>
              <a:rPr lang="en-GB" altLang="en-US" dirty="0" smtClean="0">
                <a:latin typeface="Arial" panose="020B0604020202020204" pitchFamily="34" charset="0"/>
              </a:rPr>
              <a:t>, 1999)</a:t>
            </a:r>
          </a:p>
          <a:p>
            <a:r>
              <a:rPr lang="en-GB" altLang="en-US" dirty="0" smtClean="0">
                <a:latin typeface="Arial" panose="020B0604020202020204" pitchFamily="34" charset="0"/>
              </a:rPr>
              <a:t>To support people with severe and complex needs including those with ASD</a:t>
            </a:r>
          </a:p>
          <a:p>
            <a:r>
              <a:rPr lang="en-GB" altLang="en-US" dirty="0" smtClean="0">
                <a:latin typeface="Arial" panose="020B0604020202020204" pitchFamily="34" charset="0"/>
              </a:rPr>
              <a:t>Pupils who may be pre-verbal, with few or limited communicative behaviours</a:t>
            </a:r>
          </a:p>
          <a:p>
            <a:r>
              <a:rPr lang="en-GB" altLang="en-US" dirty="0" smtClean="0">
                <a:latin typeface="Arial" panose="020B0604020202020204" pitchFamily="34" charset="0"/>
              </a:rPr>
              <a:t>Pupils who display various stereotyped self-stimulatory behaviours</a:t>
            </a:r>
          </a:p>
          <a:p>
            <a:endParaRPr lang="en-GB" altLang="en-US" dirty="0" smtClean="0">
              <a:latin typeface="Arial" panose="020B0604020202020204" pitchFamily="34" charset="0"/>
            </a:endParaRPr>
          </a:p>
          <a:p>
            <a:endParaRPr lang="en-GB" altLang="en-US" dirty="0" smtClean="0">
              <a:latin typeface="Arial" panose="020B0604020202020204" pitchFamily="34" charset="0"/>
            </a:endParaRPr>
          </a:p>
        </p:txBody>
      </p:sp>
      <p:sp>
        <p:nvSpPr>
          <p:cNvPr id="26628" name="Header Placeholder 3"/>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GB" altLang="en-US" smtClean="0"/>
              <a:t>Purposeful play &amp; Intensive Interaction</a:t>
            </a:r>
          </a:p>
        </p:txBody>
      </p:sp>
      <p:sp>
        <p:nvSpPr>
          <p:cNvPr id="26629" name="Slide Number Placeholder 4"/>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41DD73A-2CFF-4142-B755-5F79B019784D}" type="slidenum">
              <a:rPr lang="en-GB" altLang="en-US"/>
              <a:pPr eaLnBrk="1" hangingPunct="1">
                <a:spcBef>
                  <a:spcPct val="0"/>
                </a:spcBef>
              </a:pPr>
              <a:t>84</a:t>
            </a:fld>
            <a:endParaRPr lang="en-GB" altLang="en-US"/>
          </a:p>
        </p:txBody>
      </p:sp>
    </p:spTree>
    <p:extLst>
      <p:ext uri="{BB962C8B-B14F-4D97-AF65-F5344CB8AC3E}">
        <p14:creationId xmlns:p14="http://schemas.microsoft.com/office/powerpoint/2010/main" val="13627434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9D32C0-00F0-44B7-8305-070E78912F1A}" type="slidenum">
              <a:rPr lang="en-US" altLang="en-US">
                <a:latin typeface="Times" panose="02020603050405020304" pitchFamily="18" charset="0"/>
              </a:rPr>
              <a:pPr/>
              <a:t>85</a:t>
            </a:fld>
            <a:endParaRPr lang="en-US" altLang="en-US">
              <a:latin typeface="Times"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marL="228600" indent="-228600" eaLnBrk="1" hangingPunct="1">
              <a:buFontTx/>
              <a:buAutoNum type="arabicParenR"/>
            </a:pPr>
            <a:r>
              <a:rPr lang="en-GB" altLang="en-US" smtClean="0"/>
              <a:t>Observation – Look at their whole body – Not just face</a:t>
            </a:r>
          </a:p>
          <a:p>
            <a:pPr marL="228600" indent="-228600" eaLnBrk="1" hangingPunct="1"/>
            <a:r>
              <a:rPr lang="en-GB" altLang="en-US" smtClean="0"/>
              <a:t>Try to work out what is wrong, what they are trying to communicate?</a:t>
            </a:r>
          </a:p>
          <a:p>
            <a:pPr marL="228600" indent="-228600" eaLnBrk="1" hangingPunct="1"/>
            <a:r>
              <a:rPr lang="en-GB" altLang="en-US" smtClean="0"/>
              <a:t>What are they getting out of a particular action? What sensory feedback are they getting (Do they like the look, feel or sound of a particular action)?</a:t>
            </a:r>
          </a:p>
          <a:p>
            <a:pPr marL="228600" indent="-228600" eaLnBrk="1" hangingPunct="1"/>
            <a:endParaRPr lang="en-GB" altLang="en-US" smtClean="0"/>
          </a:p>
          <a:p>
            <a:pPr marL="228600" indent="-228600" eaLnBrk="1" hangingPunct="1">
              <a:buFontTx/>
              <a:buChar char="•"/>
            </a:pPr>
            <a:r>
              <a:rPr lang="en-GB" altLang="en-US" smtClean="0"/>
              <a:t> Let them know that you are coming over (e.g. point to yourself and to the room/seat next to them) and ask permission to sit down next to them using gesture if this can be understood by the child (point to yourself and the chair)</a:t>
            </a:r>
          </a:p>
          <a:p>
            <a:pPr marL="228600" indent="-228600" eaLnBrk="1" hangingPunct="1"/>
            <a:r>
              <a:rPr lang="en-GB" altLang="en-US" smtClean="0"/>
              <a:t>2) Attention </a:t>
            </a:r>
          </a:p>
          <a:p>
            <a:pPr marL="228600" indent="-228600" eaLnBrk="1" hangingPunct="1"/>
            <a:r>
              <a:rPr lang="en-GB" altLang="en-US" smtClean="0"/>
              <a:t>(That’s my sound etc but where is it coming from?’)</a:t>
            </a:r>
          </a:p>
          <a:p>
            <a:pPr marL="228600" indent="-228600" eaLnBrk="1" hangingPunct="1"/>
            <a:r>
              <a:rPr lang="en-GB" altLang="en-US" smtClean="0"/>
              <a:t>Brain is fascinated when it sees something which is part of its repertoir – they start to flirt with you!</a:t>
            </a:r>
          </a:p>
          <a:p>
            <a:pPr marL="228600" indent="-228600" eaLnBrk="1" hangingPunct="1"/>
            <a:r>
              <a:rPr lang="en-GB" altLang="en-US" smtClean="0"/>
              <a:t>3) Surprise to encourage engagement</a:t>
            </a:r>
          </a:p>
          <a:p>
            <a:pPr marL="228600" indent="-228600" eaLnBrk="1" hangingPunct="1"/>
            <a:r>
              <a:rPr lang="en-GB" altLang="en-US" smtClean="0"/>
              <a:t>(That’s my sound but it sounds a bit different e.g. echoed on a kazoo, different pitch, different timing)</a:t>
            </a:r>
          </a:p>
          <a:p>
            <a:pPr marL="228600" indent="-228600" eaLnBrk="1" hangingPunct="1"/>
            <a:r>
              <a:rPr lang="en-GB" altLang="en-US" smtClean="0"/>
              <a:t>(That’s my rhythm but it’s in a different context – e.g. tap back with the rhythm of grunts)</a:t>
            </a:r>
          </a:p>
          <a:p>
            <a:pPr marL="228600" indent="-228600" eaLnBrk="1" hangingPunct="1"/>
            <a:r>
              <a:rPr lang="en-GB" altLang="en-US" smtClean="0"/>
              <a:t>Change rhythm</a:t>
            </a:r>
          </a:p>
          <a:p>
            <a:pPr marL="228600" indent="-228600" eaLnBrk="1" hangingPunct="1">
              <a:buFontTx/>
              <a:buChar char="•"/>
            </a:pPr>
            <a:endParaRPr lang="en-GB" altLang="en-US" smtClean="0"/>
          </a:p>
          <a:p>
            <a:pPr marL="228600" indent="-228600" eaLnBrk="1" hangingPunct="1"/>
            <a:endParaRPr lang="en-US" altLang="en-US" smtClean="0"/>
          </a:p>
        </p:txBody>
      </p:sp>
    </p:spTree>
    <p:extLst>
      <p:ext uri="{BB962C8B-B14F-4D97-AF65-F5344CB8AC3E}">
        <p14:creationId xmlns:p14="http://schemas.microsoft.com/office/powerpoint/2010/main" val="15175827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5732B4-1273-4CEC-AAA9-FA320720EF0B}" type="slidenum">
              <a:rPr lang="en-US" altLang="en-US" smtClean="0">
                <a:latin typeface="Times" panose="02020603050405020304" pitchFamily="18" charset="0"/>
              </a:rPr>
              <a:pPr/>
              <a:t>86</a:t>
            </a:fld>
            <a:endParaRPr lang="en-US" altLang="en-US" smtClean="0">
              <a:latin typeface="Times"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marL="685800" lvl="1" indent="-228600" eaLnBrk="1" hangingPunct="1">
              <a:lnSpc>
                <a:spcPct val="80000"/>
              </a:lnSpc>
            </a:pPr>
            <a:r>
              <a:rPr lang="en-GB" altLang="en-US" sz="800" dirty="0" smtClean="0"/>
              <a:t>Work out what they respond to </a:t>
            </a:r>
          </a:p>
          <a:p>
            <a:pPr marL="685800" lvl="1" indent="-228600" eaLnBrk="1" hangingPunct="1">
              <a:lnSpc>
                <a:spcPct val="80000"/>
              </a:lnSpc>
            </a:pPr>
            <a:r>
              <a:rPr lang="en-GB" altLang="en-US" sz="800" dirty="0" smtClean="0"/>
              <a:t>*Always try to use sounds – easier to work with sound than anything else.</a:t>
            </a:r>
          </a:p>
          <a:p>
            <a:pPr marL="685800" lvl="1" indent="-228600" eaLnBrk="1" hangingPunct="1">
              <a:lnSpc>
                <a:spcPct val="80000"/>
              </a:lnSpc>
            </a:pPr>
            <a:r>
              <a:rPr lang="en-GB" altLang="en-US" sz="800" dirty="0" smtClean="0"/>
              <a:t>Although visual stimuli and touch can also work well</a:t>
            </a:r>
          </a:p>
          <a:p>
            <a:pPr marL="685800" lvl="1" indent="-228600" eaLnBrk="1" hangingPunct="1">
              <a:lnSpc>
                <a:spcPct val="80000"/>
              </a:lnSpc>
            </a:pPr>
            <a:endParaRPr lang="en-GB" altLang="en-US" sz="800" dirty="0" smtClean="0"/>
          </a:p>
          <a:p>
            <a:pPr marL="685800" lvl="1" indent="-228600" eaLnBrk="1" hangingPunct="1">
              <a:lnSpc>
                <a:spcPct val="80000"/>
              </a:lnSpc>
            </a:pPr>
            <a:endParaRPr lang="en-GB" altLang="en-US" sz="800" dirty="0" smtClean="0"/>
          </a:p>
          <a:p>
            <a:pPr marL="685800" lvl="1" indent="-228600" eaLnBrk="1" hangingPunct="1">
              <a:lnSpc>
                <a:spcPct val="80000"/>
              </a:lnSpc>
            </a:pPr>
            <a:r>
              <a:rPr lang="en-GB" altLang="en-US" sz="800" dirty="0" smtClean="0"/>
              <a:t>Video yourself</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Neutralise the overloading speech by sandwiching with familiar/safe noises ‘Ah </a:t>
            </a:r>
            <a:r>
              <a:rPr lang="en-GB" altLang="en-US" sz="800" dirty="0" err="1" smtClean="0"/>
              <a:t>ah</a:t>
            </a:r>
            <a:r>
              <a:rPr lang="en-GB" altLang="en-US" sz="800" dirty="0" smtClean="0"/>
              <a:t> – John – Ah </a:t>
            </a:r>
            <a:r>
              <a:rPr lang="en-GB" altLang="en-US" sz="800" dirty="0" err="1" smtClean="0"/>
              <a:t>Ah</a:t>
            </a:r>
            <a:r>
              <a:rPr lang="en-GB" altLang="en-US" sz="800" dirty="0" smtClean="0"/>
              <a:t>’</a:t>
            </a:r>
          </a:p>
          <a:p>
            <a:pPr marL="228600" indent="-228600" eaLnBrk="1" hangingPunct="1">
              <a:lnSpc>
                <a:spcPct val="80000"/>
              </a:lnSpc>
            </a:pPr>
            <a:endParaRPr lang="en-GB" altLang="en-US" sz="800" dirty="0" smtClean="0"/>
          </a:p>
          <a:p>
            <a:pPr marL="228600" indent="-228600" eaLnBrk="1" hangingPunct="1">
              <a:lnSpc>
                <a:spcPct val="80000"/>
              </a:lnSpc>
              <a:buFontTx/>
              <a:buChar char="•"/>
            </a:pPr>
            <a:endParaRPr lang="en-GB" altLang="en-US" sz="800" dirty="0" smtClean="0"/>
          </a:p>
          <a:p>
            <a:pPr marL="228600" indent="-228600" eaLnBrk="1" hangingPunct="1">
              <a:lnSpc>
                <a:spcPct val="80000"/>
              </a:lnSpc>
            </a:pPr>
            <a:endParaRPr lang="en-GB" altLang="en-US" sz="800" dirty="0" smtClean="0"/>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What do you do if they are not really doing anything – </a:t>
            </a:r>
            <a:r>
              <a:rPr lang="en-GB" altLang="en-US" sz="800" dirty="0" err="1" smtClean="0"/>
              <a:t>e.g</a:t>
            </a:r>
            <a:r>
              <a:rPr lang="en-GB" altLang="en-US" sz="800" dirty="0" smtClean="0"/>
              <a:t> people with physical disabilities, cerebral palsy? </a:t>
            </a:r>
          </a:p>
          <a:p>
            <a:pPr marL="228600" indent="-228600" eaLnBrk="1" hangingPunct="1">
              <a:lnSpc>
                <a:spcPct val="80000"/>
              </a:lnSpc>
            </a:pPr>
            <a:r>
              <a:rPr lang="en-GB" altLang="en-US" sz="800" dirty="0" smtClean="0"/>
              <a:t>What sounds can they make? What have you seen them do?</a:t>
            </a:r>
          </a:p>
          <a:p>
            <a:pPr marL="228600" indent="-228600" eaLnBrk="1" hangingPunct="1">
              <a:lnSpc>
                <a:spcPct val="80000"/>
              </a:lnSpc>
            </a:pPr>
            <a:r>
              <a:rPr lang="en-GB" altLang="en-US" sz="800" dirty="0" smtClean="0"/>
              <a:t>Do this and it may or may not work</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err="1" smtClean="0"/>
              <a:t>Pheobe</a:t>
            </a:r>
            <a:r>
              <a:rPr lang="en-GB" altLang="en-US" sz="800" dirty="0" smtClean="0"/>
              <a:t>: Example of a girl with cerebral palsy. Very rarely lifted her head up. All concerned and had tried lots of things to </a:t>
            </a:r>
            <a:r>
              <a:rPr lang="en-GB" altLang="en-US" sz="800" dirty="0" err="1" smtClean="0"/>
              <a:t>enc</a:t>
            </a:r>
            <a:r>
              <a:rPr lang="en-GB" altLang="en-US" sz="800" dirty="0" smtClean="0"/>
              <a:t> her to keep her head up. Had not been successful with any approach. She made a tutting noise. All staff took time to stand around her and make a tutting noise each day. Within 3 weeks her head was up all the time</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Can mimic something as simple as their breathing</a:t>
            </a:r>
          </a:p>
          <a:p>
            <a:pPr marL="228600" indent="-228600" eaLnBrk="1" hangingPunct="1">
              <a:lnSpc>
                <a:spcPct val="80000"/>
              </a:lnSpc>
            </a:pPr>
            <a:r>
              <a:rPr lang="en-GB" altLang="en-US" sz="800" dirty="0" smtClean="0"/>
              <a:t>Can use a </a:t>
            </a:r>
            <a:r>
              <a:rPr lang="en-GB" altLang="en-US" sz="800" dirty="0" err="1" smtClean="0"/>
              <a:t>gazoo</a:t>
            </a:r>
            <a:r>
              <a:rPr lang="en-GB" altLang="en-US" sz="800" dirty="0" smtClean="0"/>
              <a:t> – so you are copying the noise but changing it slightly as you are using the </a:t>
            </a:r>
            <a:r>
              <a:rPr lang="en-GB" altLang="en-US" sz="800" dirty="0" err="1" smtClean="0"/>
              <a:t>gazoo</a:t>
            </a:r>
            <a:endParaRPr lang="en-GB" altLang="en-US" sz="800" dirty="0" smtClean="0"/>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 If find a successful strategy – Do not suspend it because it seems the person is better – must keep it up.</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Work at their pace – give them rest if they need it.</a:t>
            </a:r>
          </a:p>
          <a:p>
            <a:pPr marL="228600" indent="-228600" eaLnBrk="1" hangingPunct="1">
              <a:lnSpc>
                <a:spcPct val="80000"/>
              </a:lnSpc>
            </a:pPr>
            <a:r>
              <a:rPr lang="en-GB" altLang="en-US" sz="800" dirty="0" smtClean="0"/>
              <a:t>If telling you to go away – encourage but respect their wishes – this is good as it is communication! They need to know that you respond when they try to communicate something to you</a:t>
            </a:r>
            <a:endParaRPr lang="en-US" altLang="en-US" sz="800" dirty="0" smtClean="0"/>
          </a:p>
          <a:p>
            <a:pPr marL="228600" indent="-228600" eaLnBrk="1" hangingPunct="1">
              <a:lnSpc>
                <a:spcPct val="80000"/>
              </a:lnSpc>
            </a:pPr>
            <a:endParaRPr lang="en-US" altLang="en-US" sz="800" dirty="0" smtClean="0"/>
          </a:p>
        </p:txBody>
      </p:sp>
    </p:spTree>
    <p:extLst>
      <p:ext uri="{BB962C8B-B14F-4D97-AF65-F5344CB8AC3E}">
        <p14:creationId xmlns:p14="http://schemas.microsoft.com/office/powerpoint/2010/main" val="22001359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87</a:t>
            </a:fld>
            <a:endParaRPr lang="en-GB"/>
          </a:p>
        </p:txBody>
      </p:sp>
    </p:spTree>
    <p:extLst>
      <p:ext uri="{BB962C8B-B14F-4D97-AF65-F5344CB8AC3E}">
        <p14:creationId xmlns:p14="http://schemas.microsoft.com/office/powerpoint/2010/main" val="30745960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Research has shown II leads to improvements in children’s communication skills and confidence, reduction</a:t>
            </a:r>
            <a:r>
              <a:rPr lang="en-GB" baseline="0" dirty="0" smtClean="0"/>
              <a:t> in distressed behaviour, improved adult child relationship, for some increased use of language</a:t>
            </a:r>
            <a:endParaRPr lang="en-GB" dirty="0" smtClean="0"/>
          </a:p>
          <a:p>
            <a:endParaRPr lang="en-GB" dirty="0" smtClean="0"/>
          </a:p>
          <a:p>
            <a:endParaRPr lang="en-GB" dirty="0" smtClean="0"/>
          </a:p>
          <a:p>
            <a:endParaRPr lang="en-GB" dirty="0" smtClean="0"/>
          </a:p>
          <a:p>
            <a:r>
              <a:rPr lang="en-GB" dirty="0" smtClean="0"/>
              <a:t>having your vocalisations become more varied and extensive, then gradually more precise and meaningful.</a:t>
            </a:r>
          </a:p>
          <a:p>
            <a:r>
              <a:rPr lang="en-GB" dirty="0" smtClean="0"/>
              <a:t>Study undertaken at Oxford Brookes University aimed to identify examples of good practice of II. Questionnaires sent to 118 special schools in England. Staff were asked to comment on benefits for pupils and staff. Their responses were summarised as follows…</a:t>
            </a:r>
          </a:p>
          <a:p>
            <a:endParaRPr lang="en-GB" dirty="0" smtClean="0"/>
          </a:p>
          <a:p>
            <a:r>
              <a:rPr lang="en-GB" dirty="0" smtClean="0"/>
              <a:t>Improved communication – increased use of vocalisations – greater use of language. Example in which man with complex learning difficulties and ASD began singing a nursery rhyme after a short period of time in which P Caldwell was using II. Prior to this point it was said that he very rarely used language – he had certainly never been heard to sing a nursery rhyme</a:t>
            </a:r>
          </a:p>
          <a:p>
            <a:endParaRPr lang="en-GB" dirty="0" smtClean="0"/>
          </a:p>
          <a:p>
            <a:r>
              <a:rPr lang="en-GB" dirty="0" smtClean="0"/>
              <a:t>Greater tolerance and enjoyment of interaction – CB. Reluctant to interact with me on previous visits – used his sounds and I gained his attention straight away. He seemed very interested. I mirrored what he was doing with a ball and he reached out to take the ball from me. He then passed it back. </a:t>
            </a:r>
          </a:p>
          <a:p>
            <a:endParaRPr lang="en-GB" dirty="0" smtClean="0"/>
          </a:p>
          <a:p>
            <a:r>
              <a:rPr lang="en-GB" dirty="0" smtClean="0"/>
              <a:t>Also improvements in ability to attend. Criticism – just spending time with children rather than educating them. Clear that II is education. Not possible to educate a pupil who is unable to attend. II helps to draw children out from their inner world. This has to happen before any education can take place. Improving communication and social interaction is a key target for these children anyway.</a:t>
            </a:r>
          </a:p>
          <a:p>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88</a:t>
            </a:fld>
            <a:endParaRPr lang="en-GB"/>
          </a:p>
        </p:txBody>
      </p:sp>
    </p:spTree>
    <p:extLst>
      <p:ext uri="{BB962C8B-B14F-4D97-AF65-F5344CB8AC3E}">
        <p14:creationId xmlns:p14="http://schemas.microsoft.com/office/powerpoint/2010/main" val="38742386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 1</a:t>
            </a:r>
          </a:p>
          <a:p>
            <a:r>
              <a:rPr lang="en-GB" dirty="0" smtClean="0"/>
              <a:t>Part 3 stop at 2</a:t>
            </a:r>
            <a:r>
              <a:rPr lang="en-GB" baseline="0" dirty="0" smtClean="0"/>
              <a:t> min 30 sec</a:t>
            </a:r>
            <a:endParaRPr lang="en-GB"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89</a:t>
            </a:fld>
            <a:endParaRPr lang="en-GB"/>
          </a:p>
        </p:txBody>
      </p:sp>
    </p:spTree>
    <p:extLst>
      <p:ext uri="{BB962C8B-B14F-4D97-AF65-F5344CB8AC3E}">
        <p14:creationId xmlns:p14="http://schemas.microsoft.com/office/powerpoint/2010/main" val="12958027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https://www.youtube.com/watch?v=7k-1FwTBtlc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3.25 – 6.30? Later tickles toes peek a boo </a:t>
            </a:r>
            <a:r>
              <a:rPr lang="en-GB" altLang="en-US" smtClean="0"/>
              <a:t>pop noise</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pPr rtl="0"/>
            <a:fld id="{C8DC57A8-AE18-4654-B6AF-04B3577165BE}" type="slidenum">
              <a:rPr lang="en-GB" smtClean="0"/>
              <a:t>90</a:t>
            </a:fld>
            <a:endParaRPr lang="en-GB"/>
          </a:p>
        </p:txBody>
      </p:sp>
    </p:spTree>
    <p:extLst>
      <p:ext uri="{BB962C8B-B14F-4D97-AF65-F5344CB8AC3E}">
        <p14:creationId xmlns:p14="http://schemas.microsoft.com/office/powerpoint/2010/main" val="174371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itchFamily="34" charset="0"/>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1E181BC-163A-4C23-913F-2447D21D1BAE}" type="slidenum">
              <a:rPr lang="en-US" altLang="en-US" smtClean="0"/>
              <a:pPr algn="r" eaLnBrk="1" hangingPunct="1">
                <a:spcBef>
                  <a:spcPct val="0"/>
                </a:spcBef>
              </a:pPr>
              <a:t>9</a:t>
            </a:fld>
            <a:endParaRPr lang="en-US" altLang="en-US" dirty="0" smtClean="0"/>
          </a:p>
        </p:txBody>
      </p:sp>
    </p:spTree>
    <p:extLst>
      <p:ext uri="{BB962C8B-B14F-4D97-AF65-F5344CB8AC3E}">
        <p14:creationId xmlns:p14="http://schemas.microsoft.com/office/powerpoint/2010/main" val="9409268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EB1C5A-4CFF-4401-87C9-6BD241B81EA4}" type="slidenum">
              <a:rPr lang="en-US" altLang="en-US" smtClean="0">
                <a:latin typeface="Times" panose="02020603050405020304" pitchFamily="18" charset="0"/>
              </a:rPr>
              <a:pPr/>
              <a:t>91</a:t>
            </a:fld>
            <a:endParaRPr lang="en-US" altLang="en-US" smtClean="0">
              <a:latin typeface="Times" panose="02020603050405020304"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marL="228600" indent="-228600" eaLnBrk="1" hangingPunct="1">
              <a:lnSpc>
                <a:spcPct val="80000"/>
              </a:lnSpc>
            </a:pPr>
            <a:r>
              <a:rPr lang="en-GB" altLang="en-US" sz="800" dirty="0" smtClean="0"/>
              <a:t> Behaviours which you are aiming to limit:</a:t>
            </a:r>
          </a:p>
          <a:p>
            <a:pPr marL="228600" indent="-228600" eaLnBrk="1" hangingPunct="1">
              <a:lnSpc>
                <a:spcPct val="80000"/>
              </a:lnSpc>
              <a:buFontTx/>
              <a:buAutoNum type="arabicParenR"/>
            </a:pPr>
            <a:r>
              <a:rPr lang="en-GB" altLang="en-US" sz="800" dirty="0" smtClean="0"/>
              <a:t>Aim to identify the stressor – remove this stress</a:t>
            </a:r>
          </a:p>
          <a:p>
            <a:pPr marL="228600" indent="-228600" eaLnBrk="1" hangingPunct="1">
              <a:lnSpc>
                <a:spcPct val="80000"/>
              </a:lnSpc>
            </a:pPr>
            <a:r>
              <a:rPr lang="en-GB" altLang="en-US" sz="800" dirty="0" smtClean="0"/>
              <a:t>e.g. distressed by noise of bus outside – take child to different room during this time</a:t>
            </a:r>
          </a:p>
          <a:p>
            <a:pPr marL="228600" indent="-228600" eaLnBrk="1" hangingPunct="1">
              <a:lnSpc>
                <a:spcPct val="80000"/>
              </a:lnSpc>
            </a:pPr>
            <a:r>
              <a:rPr lang="en-GB" altLang="en-US" sz="800" dirty="0" smtClean="0"/>
              <a:t> Or the cause of the behaviour – address this</a:t>
            </a:r>
          </a:p>
          <a:p>
            <a:pPr marL="228600" indent="-228600" eaLnBrk="1" hangingPunct="1">
              <a:lnSpc>
                <a:spcPct val="80000"/>
              </a:lnSpc>
            </a:pPr>
            <a:r>
              <a:rPr lang="en-GB" altLang="en-US" sz="800" dirty="0" smtClean="0"/>
              <a:t>e.g. rocking/swinging – may have vestibular problems (problem with balance) or difficulties with pro-</a:t>
            </a:r>
            <a:r>
              <a:rPr lang="en-GB" altLang="en-US" sz="800" dirty="0" err="1" smtClean="0"/>
              <a:t>prioception</a:t>
            </a:r>
            <a:r>
              <a:rPr lang="en-GB" altLang="en-US" sz="800" dirty="0" smtClean="0"/>
              <a:t> (messages you get back from the muscles and the nerves). Children with ASD can be </a:t>
            </a:r>
            <a:r>
              <a:rPr lang="en-GB" altLang="en-US" sz="800" dirty="0" err="1" smtClean="0"/>
              <a:t>undersensitive</a:t>
            </a:r>
            <a:r>
              <a:rPr lang="en-GB" altLang="en-US" sz="800" dirty="0" smtClean="0"/>
              <a:t> to this info so they rock and swing in order to increase the information that their brain receives in relation to body movement.</a:t>
            </a:r>
          </a:p>
          <a:p>
            <a:pPr marL="228600" indent="-228600" eaLnBrk="1" hangingPunct="1">
              <a:lnSpc>
                <a:spcPct val="80000"/>
              </a:lnSpc>
            </a:pPr>
            <a:r>
              <a:rPr lang="en-GB" altLang="en-US" sz="800" dirty="0" smtClean="0"/>
              <a:t>Solution – build in time for physical activity – trampoline or swing</a:t>
            </a:r>
          </a:p>
          <a:p>
            <a:pPr marL="228600" indent="-228600" eaLnBrk="1" hangingPunct="1">
              <a:lnSpc>
                <a:spcPct val="80000"/>
              </a:lnSpc>
            </a:pPr>
            <a:r>
              <a:rPr lang="en-GB" altLang="en-US" sz="800" dirty="0" smtClean="0"/>
              <a:t>2) Validate their feelings – Help them to recognise that you know how they feel</a:t>
            </a:r>
          </a:p>
          <a:p>
            <a:pPr marL="228600" indent="-228600" eaLnBrk="1" hangingPunct="1">
              <a:lnSpc>
                <a:spcPct val="80000"/>
              </a:lnSpc>
            </a:pPr>
            <a:r>
              <a:rPr lang="en-GB" altLang="en-US" sz="800" dirty="0" smtClean="0"/>
              <a:t>Respond to their vocalisations and the behaviour should decrease</a:t>
            </a:r>
          </a:p>
          <a:p>
            <a:pPr marL="228600" indent="-228600" eaLnBrk="1" hangingPunct="1">
              <a:lnSpc>
                <a:spcPct val="80000"/>
              </a:lnSpc>
            </a:pPr>
            <a:r>
              <a:rPr lang="en-GB" altLang="en-US" sz="800" dirty="0" smtClean="0"/>
              <a:t>Even if not making noises at time – you start making his noise</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AND</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3) Use the behaviour to get attention then change it</a:t>
            </a:r>
          </a:p>
          <a:p>
            <a:pPr marL="228600" indent="-228600" eaLnBrk="1" hangingPunct="1">
              <a:lnSpc>
                <a:spcPct val="80000"/>
              </a:lnSpc>
            </a:pPr>
            <a:r>
              <a:rPr lang="en-GB" altLang="en-US" sz="800" dirty="0" smtClean="0"/>
              <a:t>Try firm hand on shoulder</a:t>
            </a:r>
          </a:p>
          <a:p>
            <a:pPr marL="228600" indent="-228600" eaLnBrk="1" hangingPunct="1">
              <a:lnSpc>
                <a:spcPct val="80000"/>
              </a:lnSpc>
            </a:pPr>
            <a:r>
              <a:rPr lang="en-GB" altLang="en-US" sz="800" dirty="0" err="1" smtClean="0"/>
              <a:t>e,.g</a:t>
            </a:r>
            <a:r>
              <a:rPr lang="en-GB" altLang="en-US" sz="800" dirty="0" smtClean="0"/>
              <a:t> shouting – copy noise but a bit quieter</a:t>
            </a:r>
          </a:p>
          <a:p>
            <a:pPr marL="228600" indent="-228600" eaLnBrk="1" hangingPunct="1">
              <a:lnSpc>
                <a:spcPct val="80000"/>
              </a:lnSpc>
            </a:pPr>
            <a:r>
              <a:rPr lang="en-GB" altLang="en-US" sz="800" dirty="0" smtClean="0"/>
              <a:t>e.g. biting – mirror the biting and they usually stop</a:t>
            </a:r>
          </a:p>
          <a:p>
            <a:pPr marL="228600" indent="-228600" eaLnBrk="1" hangingPunct="1">
              <a:lnSpc>
                <a:spcPct val="80000"/>
              </a:lnSpc>
            </a:pPr>
            <a:r>
              <a:rPr lang="en-GB" altLang="en-US" sz="800" dirty="0" smtClean="0"/>
              <a:t>e.g. head banging  - bang desk at same rhythm. Then do ‘bang </a:t>
            </a:r>
            <a:r>
              <a:rPr lang="en-GB" altLang="en-US" sz="800" dirty="0" err="1" smtClean="0"/>
              <a:t>bang</a:t>
            </a:r>
            <a:r>
              <a:rPr lang="en-GB" altLang="en-US" sz="800" dirty="0" smtClean="0"/>
              <a:t>’ with a raised eye brow as if to say ‘Did I get that right?’ Alter the rhythm in order to keep the child interested</a:t>
            </a:r>
          </a:p>
          <a:p>
            <a:pPr marL="228600" indent="-228600" eaLnBrk="1" hangingPunct="1">
              <a:lnSpc>
                <a:spcPct val="80000"/>
              </a:lnSpc>
            </a:pPr>
            <a:r>
              <a:rPr lang="en-GB" altLang="en-US" sz="800" dirty="0" smtClean="0"/>
              <a:t>e.g. echolalia – Mardi</a:t>
            </a:r>
          </a:p>
          <a:p>
            <a:pPr marL="228600" indent="-228600" eaLnBrk="1" hangingPunct="1">
              <a:lnSpc>
                <a:spcPct val="80000"/>
              </a:lnSpc>
            </a:pPr>
            <a:r>
              <a:rPr lang="en-GB" altLang="en-US" sz="800" dirty="0" smtClean="0"/>
              <a:t>Self stimulation:</a:t>
            </a:r>
          </a:p>
          <a:p>
            <a:pPr marL="228600" indent="-228600" eaLnBrk="1" hangingPunct="1">
              <a:lnSpc>
                <a:spcPct val="80000"/>
              </a:lnSpc>
            </a:pPr>
            <a:r>
              <a:rPr lang="en-GB" altLang="en-US" sz="800" dirty="0" smtClean="0"/>
              <a:t>Listen to vocalisations. If excited use vocalisations and tapping to calm them down</a:t>
            </a:r>
          </a:p>
          <a:p>
            <a:pPr marL="228600" indent="-228600" eaLnBrk="1" hangingPunct="1">
              <a:lnSpc>
                <a:spcPct val="80000"/>
              </a:lnSpc>
            </a:pPr>
            <a:r>
              <a:rPr lang="en-GB" altLang="en-US" sz="800" dirty="0" smtClean="0"/>
              <a:t>Tap hand then stroke arm – change the action</a:t>
            </a:r>
          </a:p>
          <a:p>
            <a:pPr marL="228600" indent="-228600" eaLnBrk="1" hangingPunct="1">
              <a:lnSpc>
                <a:spcPct val="80000"/>
              </a:lnSpc>
            </a:pPr>
            <a:endParaRPr lang="en-GB" altLang="en-US" sz="800" dirty="0" smtClean="0"/>
          </a:p>
          <a:p>
            <a:pPr marL="228600" indent="-228600" eaLnBrk="1" hangingPunct="1">
              <a:lnSpc>
                <a:spcPct val="80000"/>
              </a:lnSpc>
            </a:pPr>
            <a:r>
              <a:rPr lang="en-GB" altLang="en-US" sz="800" dirty="0" smtClean="0"/>
              <a:t>Concern – Should we not be discouraging their repetitive behaviours – Use them as a way to get their attention. Need their attention before you can teach them anything. After you have attention communication and interactions will improve</a:t>
            </a:r>
          </a:p>
          <a:p>
            <a:pPr marL="228600" indent="-228600" eaLnBrk="1" hangingPunct="1">
              <a:lnSpc>
                <a:spcPct val="80000"/>
              </a:lnSpc>
            </a:pPr>
            <a:r>
              <a:rPr lang="en-GB" altLang="en-US" sz="800" dirty="0" smtClean="0"/>
              <a:t>Lowers stress and as a result improves ability to concentrate </a:t>
            </a:r>
          </a:p>
          <a:p>
            <a:pPr marL="228600" indent="-228600" eaLnBrk="1" hangingPunct="1">
              <a:lnSpc>
                <a:spcPct val="80000"/>
              </a:lnSpc>
            </a:pPr>
            <a:endParaRPr lang="en-GB" altLang="en-US" sz="800" dirty="0" smtClean="0"/>
          </a:p>
          <a:p>
            <a:pPr marL="228600" indent="-228600" eaLnBrk="1" hangingPunct="1">
              <a:lnSpc>
                <a:spcPct val="80000"/>
              </a:lnSpc>
            </a:pPr>
            <a:endParaRPr lang="en-US" altLang="en-US" sz="800" dirty="0" smtClean="0"/>
          </a:p>
        </p:txBody>
      </p:sp>
    </p:spTree>
    <p:extLst>
      <p:ext uri="{BB962C8B-B14F-4D97-AF65-F5344CB8AC3E}">
        <p14:creationId xmlns:p14="http://schemas.microsoft.com/office/powerpoint/2010/main" val="37996340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rtl="0"/>
            <a:fld id="{C8DC57A8-AE18-4654-B6AF-04B3577165BE}" type="slidenum">
              <a:rPr lang="en-GB" smtClean="0"/>
              <a:t>93</a:t>
            </a:fld>
            <a:endParaRPr lang="en-GB"/>
          </a:p>
        </p:txBody>
      </p:sp>
    </p:spTree>
    <p:extLst>
      <p:ext uri="{BB962C8B-B14F-4D97-AF65-F5344CB8AC3E}">
        <p14:creationId xmlns:p14="http://schemas.microsoft.com/office/powerpoint/2010/main" val="1522143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rtlCol="0" anchor="b">
            <a:normAutofit/>
          </a:bodyPr>
          <a:lstStyle>
            <a:lvl1pPr algn="l">
              <a:defRPr sz="5400"/>
            </a:lvl1pPr>
          </a:lstStyle>
          <a:p>
            <a:pPr rtl="0"/>
            <a:r>
              <a:rPr lang="en-GB"/>
              <a:t>Click to edit Master title style</a:t>
            </a:r>
            <a:endParaRPr/>
          </a:p>
        </p:txBody>
      </p:sp>
      <p:sp>
        <p:nvSpPr>
          <p:cNvPr id="3" name="Subtitle 2"/>
          <p:cNvSpPr>
            <a:spLocks noGrp="1"/>
          </p:cNvSpPr>
          <p:nvPr>
            <p:ph type="subTitle" idx="1"/>
          </p:nvPr>
        </p:nvSpPr>
        <p:spPr>
          <a:xfrm>
            <a:off x="4265610" y="3733800"/>
            <a:ext cx="6858002" cy="914400"/>
          </a:xfrm>
        </p:spPr>
        <p:txBody>
          <a:bodyPr rtlCol="0"/>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rtlCol="0">
            <a:normAutofit/>
          </a:bodyPr>
          <a:lstStyle>
            <a:lvl1pPr>
              <a:defRPr sz="2400"/>
            </a:lvl1pPr>
          </a:lstStyle>
          <a:p>
            <a:pPr rtl="0"/>
            <a:r>
              <a:rPr lang="en-GB"/>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rtlCol="0"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8" name="Slide Number Placeholder 7"/>
          <p:cNvSpPr>
            <a:spLocks noGrp="1"/>
          </p:cNvSpPr>
          <p:nvPr>
            <p:ph type="sldNum" sz="quarter" idx="12"/>
          </p:nvPr>
        </p:nvSpPr>
        <p:spPr/>
        <p:txBody>
          <a:bodyPr rtlCol="0"/>
          <a:lstStyle/>
          <a:p>
            <a:pPr rtl="0"/>
            <a:fld id="{022B156B-59AE-415F-B24B-8756D48BB977}" type="slidenum">
              <a:rPr/>
              <a:pPr/>
              <a:t>‹#›</a:t>
            </a:fld>
            <a:endParaRPr/>
          </a:p>
        </p:txBody>
      </p:sp>
      <p:sp>
        <p:nvSpPr>
          <p:cNvPr id="7" name="Footer Placeholder 6"/>
          <p:cNvSpPr>
            <a:spLocks noGrp="1"/>
          </p:cNvSpPr>
          <p:nvPr>
            <p:ph type="ftr" sz="quarter" idx="11"/>
          </p:nvPr>
        </p:nvSpPr>
        <p:spPr/>
        <p:txBody>
          <a:bodyPr rtlCol="0"/>
          <a:lstStyle/>
          <a:p>
            <a:pPr rtl="0"/>
            <a:endParaRPr/>
          </a:p>
        </p:txBody>
      </p:sp>
      <p:sp>
        <p:nvSpPr>
          <p:cNvPr id="6" name="Date Placeholder 5"/>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rtlCol="0" anchor="b">
            <a:normAutofit/>
          </a:bodyPr>
          <a:lstStyle>
            <a:lvl1pPr>
              <a:defRPr sz="3600"/>
            </a:lvl1pPr>
          </a:lstStyle>
          <a:p>
            <a:pPr rtl="0"/>
            <a:r>
              <a:rPr lang="en-GB"/>
              <a:t>Click to edit Master title style</a:t>
            </a:r>
            <a:endParaRPr dirty="0"/>
          </a:p>
        </p:txBody>
      </p:sp>
      <p:sp>
        <p:nvSpPr>
          <p:cNvPr id="3" name="Content Placeholder 2"/>
          <p:cNvSpPr>
            <a:spLocks noGrp="1"/>
          </p:cNvSpPr>
          <p:nvPr>
            <p:ph idx="1"/>
          </p:nvPr>
        </p:nvSpPr>
        <p:spPr>
          <a:xfrm>
            <a:off x="836613" y="914400"/>
            <a:ext cx="6172201" cy="50292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dirty="0"/>
          </a:p>
        </p:txBody>
      </p:sp>
      <p:sp>
        <p:nvSpPr>
          <p:cNvPr id="4" name="Text Placeholder 3"/>
          <p:cNvSpPr>
            <a:spLocks noGrp="1"/>
          </p:cNvSpPr>
          <p:nvPr>
            <p:ph type="body" sz="half" idx="2"/>
          </p:nvPr>
        </p:nvSpPr>
        <p:spPr>
          <a:xfrm>
            <a:off x="7511732" y="3555523"/>
            <a:ext cx="3840480" cy="2388077"/>
          </a:xfrm>
        </p:spPr>
        <p:txBody>
          <a:bodyPr rtlCol="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7" name="Slide Number Placeholder 6"/>
          <p:cNvSpPr>
            <a:spLocks noGrp="1"/>
          </p:cNvSpPr>
          <p:nvPr>
            <p:ph type="sldNum" sz="quarter" idx="12"/>
          </p:nvPr>
        </p:nvSpPr>
        <p:spPr>
          <a:xfrm>
            <a:off x="1065213" y="6019801"/>
            <a:ext cx="762000" cy="228600"/>
          </a:xfrm>
        </p:spPr>
        <p:txBody>
          <a:bodyPr rtlCol="0"/>
          <a:lstStyle>
            <a:lvl1pPr algn="l">
              <a:defRPr/>
            </a:lvl1pPr>
          </a:lstStyle>
          <a:p>
            <a:pPr rtl="0"/>
            <a:fld id="{022B156B-59AE-415F-B24B-8756D48BB977}" type="slidenum">
              <a:rPr/>
              <a:pPr/>
              <a:t>‹#›</a:t>
            </a:fld>
            <a:endParaRPr/>
          </a:p>
        </p:txBody>
      </p:sp>
      <p:sp>
        <p:nvSpPr>
          <p:cNvPr id="6" name="Footer Placeholder 5"/>
          <p:cNvSpPr>
            <a:spLocks noGrp="1"/>
          </p:cNvSpPr>
          <p:nvPr>
            <p:ph type="ftr" sz="quarter" idx="11"/>
          </p:nvPr>
        </p:nvSpPr>
        <p:spPr/>
        <p:txBody>
          <a:bodyPr rtlCol="0"/>
          <a:lstStyle/>
          <a:p>
            <a:pPr rtl="0"/>
            <a:endParaRPr/>
          </a:p>
        </p:txBody>
      </p:sp>
      <p:sp>
        <p:nvSpPr>
          <p:cNvPr id="5" name="Date Placeholder 4"/>
          <p:cNvSpPr>
            <a:spLocks noGrp="1"/>
          </p:cNvSpPr>
          <p:nvPr>
            <p:ph type="dt" sz="half" idx="10"/>
          </p:nvPr>
        </p:nvSpPr>
        <p:spPr>
          <a:xfrm>
            <a:off x="8075611" y="6019801"/>
            <a:ext cx="1396260" cy="228600"/>
          </a:xfrm>
        </p:spPr>
        <p:txBody>
          <a:bodyPr rtlCol="0"/>
          <a:lstStyle/>
          <a:p>
            <a:pPr rtl="0"/>
            <a:r>
              <a:rPr lang="en-US"/>
              <a:t>24/8/2016</a:t>
            </a:r>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rtlCol="0" anchor="b">
            <a:normAutofit/>
          </a:bodyPr>
          <a:lstStyle>
            <a:lvl1pPr>
              <a:defRPr sz="3600"/>
            </a:lvl1pPr>
          </a:lstStyle>
          <a:p>
            <a:pPr rtl="0"/>
            <a:r>
              <a:rPr lang="en-GB"/>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rtlCol="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7" name="Slide Number Placeholder 6"/>
          <p:cNvSpPr>
            <a:spLocks noGrp="1"/>
          </p:cNvSpPr>
          <p:nvPr>
            <p:ph type="sldNum" sz="quarter" idx="12"/>
          </p:nvPr>
        </p:nvSpPr>
        <p:spPr/>
        <p:txBody>
          <a:bodyPr rtlCol="0"/>
          <a:lstStyle/>
          <a:p>
            <a:pPr rtl="0"/>
            <a:fld id="{022B156B-59AE-415F-B24B-8756D48BB977}" type="slidenum">
              <a:rPr/>
              <a:t>‹#›</a:t>
            </a:fld>
            <a:endParaRPr/>
          </a:p>
        </p:txBody>
      </p:sp>
      <p:sp>
        <p:nvSpPr>
          <p:cNvPr id="6" name="Footer Placeholder 5"/>
          <p:cNvSpPr>
            <a:spLocks noGrp="1"/>
          </p:cNvSpPr>
          <p:nvPr>
            <p:ph type="ftr" sz="quarter" idx="11"/>
          </p:nvPr>
        </p:nvSpPr>
        <p:spPr/>
        <p:txBody>
          <a:bodyPr rtlCol="0"/>
          <a:lstStyle/>
          <a:p>
            <a:pPr rtl="0"/>
            <a:endParaRPr/>
          </a:p>
        </p:txBody>
      </p:sp>
      <p:sp>
        <p:nvSpPr>
          <p:cNvPr id="5" name="Date Placeholder 4"/>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Vertical Text Placeholder 2"/>
          <p:cNvSpPr>
            <a:spLocks noGrp="1"/>
          </p:cNvSpPr>
          <p:nvPr>
            <p:ph type="body" orient="vert" idx="1"/>
          </p:nvPr>
        </p:nvSpPr>
        <p:spPr/>
        <p:txBody>
          <a:bodyPr vert="eaVert"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6" name="Slide Number Placeholder 5"/>
          <p:cNvSpPr>
            <a:spLocks noGrp="1"/>
          </p:cNvSpPr>
          <p:nvPr>
            <p:ph type="sldNum" sz="quarter" idx="12"/>
          </p:nvPr>
        </p:nvSpPr>
        <p:spPr/>
        <p:txBody>
          <a:bodyPr rtlCol="0"/>
          <a:lstStyle/>
          <a:p>
            <a:pPr rtl="0"/>
            <a:fld id="{022B156B-59AE-415F-B24B-8756D48BB977}" type="slidenum">
              <a:rPr/>
              <a:t>‹#›</a:t>
            </a:fld>
            <a:endParaRPr/>
          </a:p>
        </p:txBody>
      </p:sp>
      <p:sp>
        <p:nvSpPr>
          <p:cNvPr id="5" name="Footer Placeholder 4"/>
          <p:cNvSpPr>
            <a:spLocks noGrp="1"/>
          </p:cNvSpPr>
          <p:nvPr>
            <p:ph type="ftr" sz="quarter" idx="11"/>
          </p:nvPr>
        </p:nvSpPr>
        <p:spPr/>
        <p:txBody>
          <a:bodyPr rtlCol="0"/>
          <a:lstStyle/>
          <a:p>
            <a:pPr rtl="0"/>
            <a:endParaRPr/>
          </a:p>
        </p:txBody>
      </p:sp>
      <p:sp>
        <p:nvSpPr>
          <p:cNvPr id="4" name="Date Placeholder 3"/>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rtlCol="0"/>
          <a:lstStyle/>
          <a:p>
            <a:pPr rtl="0"/>
            <a:r>
              <a:rPr lang="en-GB"/>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6" name="Slide Number Placeholder 5"/>
          <p:cNvSpPr>
            <a:spLocks noGrp="1"/>
          </p:cNvSpPr>
          <p:nvPr>
            <p:ph type="sldNum" sz="quarter" idx="12"/>
          </p:nvPr>
        </p:nvSpPr>
        <p:spPr/>
        <p:txBody>
          <a:bodyPr rtlCol="0"/>
          <a:lstStyle/>
          <a:p>
            <a:pPr rtl="0"/>
            <a:fld id="{022B156B-59AE-415F-B24B-8756D48BB977}" type="slidenum">
              <a:rPr/>
              <a:t>‹#›</a:t>
            </a:fld>
            <a:endParaRPr/>
          </a:p>
        </p:txBody>
      </p:sp>
      <p:sp>
        <p:nvSpPr>
          <p:cNvPr id="5" name="Footer Placeholder 4"/>
          <p:cNvSpPr>
            <a:spLocks noGrp="1"/>
          </p:cNvSpPr>
          <p:nvPr>
            <p:ph type="ftr" sz="quarter" idx="11"/>
          </p:nvPr>
        </p:nvSpPr>
        <p:spPr/>
        <p:txBody>
          <a:bodyPr rtlCol="0"/>
          <a:lstStyle/>
          <a:p>
            <a:pPr rtl="0"/>
            <a:endParaRPr/>
          </a:p>
        </p:txBody>
      </p:sp>
      <p:sp>
        <p:nvSpPr>
          <p:cNvPr id="4" name="Date Placeholder 3"/>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Content Placeholder 2"/>
          <p:cNvSpPr>
            <a:spLocks noGrp="1"/>
          </p:cNvSpPr>
          <p:nvPr>
            <p:ph idx="1"/>
          </p:nvPr>
        </p:nvSpPr>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6" name="Slide Number Placeholder 5"/>
          <p:cNvSpPr>
            <a:spLocks noGrp="1"/>
          </p:cNvSpPr>
          <p:nvPr>
            <p:ph type="sldNum" sz="quarter" idx="12"/>
          </p:nvPr>
        </p:nvSpPr>
        <p:spPr/>
        <p:txBody>
          <a:bodyPr rtlCol="0"/>
          <a:lstStyle/>
          <a:p>
            <a:pPr rtl="0"/>
            <a:fld id="{022B156B-59AE-415F-B24B-8756D48BB977}" type="slidenum">
              <a:rPr/>
              <a:t>‹#›</a:t>
            </a:fld>
            <a:endParaRPr dirty="0"/>
          </a:p>
        </p:txBody>
      </p:sp>
      <p:sp>
        <p:nvSpPr>
          <p:cNvPr id="5" name="Footer Placeholder 4"/>
          <p:cNvSpPr>
            <a:spLocks noGrp="1"/>
          </p:cNvSpPr>
          <p:nvPr>
            <p:ph type="ftr" sz="quarter" idx="11"/>
          </p:nvPr>
        </p:nvSpPr>
        <p:spPr/>
        <p:txBody>
          <a:bodyPr rtlCol="0"/>
          <a:lstStyle/>
          <a:p>
            <a:pPr rtl="0"/>
            <a:endParaRPr/>
          </a:p>
        </p:txBody>
      </p:sp>
      <p:sp>
        <p:nvSpPr>
          <p:cNvPr id="4" name="Date Placeholder 3"/>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rtlCol="0" anchor="b">
            <a:normAutofit/>
          </a:bodyPr>
          <a:lstStyle>
            <a:lvl1pPr>
              <a:defRPr sz="4400"/>
            </a:lvl1pPr>
          </a:lstStyle>
          <a:p>
            <a:pPr rtl="0"/>
            <a:r>
              <a:rPr lang="en-GB"/>
              <a:t>Click to edit Master title style</a:t>
            </a:r>
            <a:endParaRPr/>
          </a:p>
        </p:txBody>
      </p:sp>
      <p:sp>
        <p:nvSpPr>
          <p:cNvPr id="3" name="Text Placeholder 2"/>
          <p:cNvSpPr>
            <a:spLocks noGrp="1"/>
          </p:cNvSpPr>
          <p:nvPr>
            <p:ph type="body" idx="1"/>
          </p:nvPr>
        </p:nvSpPr>
        <p:spPr>
          <a:xfrm>
            <a:off x="4265610" y="3733800"/>
            <a:ext cx="6858002" cy="914400"/>
          </a:xfrm>
        </p:spPr>
        <p:txBody>
          <a:bodyPr rtlCol="0"/>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Content Placeholder 2"/>
          <p:cNvSpPr>
            <a:spLocks noGrp="1"/>
          </p:cNvSpPr>
          <p:nvPr>
            <p:ph sz="half" idx="1"/>
          </p:nvPr>
        </p:nvSpPr>
        <p:spPr>
          <a:xfrm>
            <a:off x="1065212" y="1825625"/>
            <a:ext cx="4954588" cy="4187952"/>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4" name="Content Placeholder 3"/>
          <p:cNvSpPr>
            <a:spLocks noGrp="1"/>
          </p:cNvSpPr>
          <p:nvPr>
            <p:ph sz="half" idx="2"/>
          </p:nvPr>
        </p:nvSpPr>
        <p:spPr>
          <a:xfrm>
            <a:off x="6172200" y="1825625"/>
            <a:ext cx="4951414" cy="4187952"/>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7" name="Slide Number Placeholder 6"/>
          <p:cNvSpPr>
            <a:spLocks noGrp="1"/>
          </p:cNvSpPr>
          <p:nvPr>
            <p:ph type="sldNum" sz="quarter" idx="12"/>
          </p:nvPr>
        </p:nvSpPr>
        <p:spPr/>
        <p:txBody>
          <a:bodyPr rtlCol="0"/>
          <a:lstStyle/>
          <a:p>
            <a:pPr rtl="0"/>
            <a:fld id="{022B156B-59AE-415F-B24B-8756D48BB977}" type="slidenum">
              <a:rPr/>
              <a:t>‹#›</a:t>
            </a:fld>
            <a:endParaRPr/>
          </a:p>
        </p:txBody>
      </p:sp>
      <p:sp>
        <p:nvSpPr>
          <p:cNvPr id="6" name="Footer Placeholder 5"/>
          <p:cNvSpPr>
            <a:spLocks noGrp="1"/>
          </p:cNvSpPr>
          <p:nvPr>
            <p:ph type="ftr" sz="quarter" idx="11"/>
          </p:nvPr>
        </p:nvSpPr>
        <p:spPr/>
        <p:txBody>
          <a:bodyPr rtlCol="0"/>
          <a:lstStyle/>
          <a:p>
            <a:pPr rtl="0"/>
            <a:endParaRPr/>
          </a:p>
        </p:txBody>
      </p:sp>
      <p:sp>
        <p:nvSpPr>
          <p:cNvPr id="5" name="Date Placeholder 4"/>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3" name="Text Placeholder 2"/>
          <p:cNvSpPr>
            <a:spLocks noGrp="1"/>
          </p:cNvSpPr>
          <p:nvPr>
            <p:ph type="body" idx="1"/>
          </p:nvPr>
        </p:nvSpPr>
        <p:spPr>
          <a:xfrm>
            <a:off x="1069848" y="1681163"/>
            <a:ext cx="4956048"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Edit Master text styles</a:t>
            </a:r>
          </a:p>
        </p:txBody>
      </p:sp>
      <p:sp>
        <p:nvSpPr>
          <p:cNvPr id="4" name="Content Placeholder 3"/>
          <p:cNvSpPr>
            <a:spLocks noGrp="1"/>
          </p:cNvSpPr>
          <p:nvPr>
            <p:ph sz="half" idx="2"/>
          </p:nvPr>
        </p:nvSpPr>
        <p:spPr>
          <a:xfrm>
            <a:off x="1069848" y="2505075"/>
            <a:ext cx="4956048" cy="3476625"/>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5" name="Text Placeholder 4"/>
          <p:cNvSpPr>
            <a:spLocks noGrp="1"/>
          </p:cNvSpPr>
          <p:nvPr>
            <p:ph type="body" sz="quarter" idx="3"/>
          </p:nvPr>
        </p:nvSpPr>
        <p:spPr>
          <a:xfrm>
            <a:off x="6172200" y="1681163"/>
            <a:ext cx="4956048"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Edit Master text styles</a:t>
            </a:r>
          </a:p>
        </p:txBody>
      </p:sp>
      <p:sp>
        <p:nvSpPr>
          <p:cNvPr id="6" name="Content Placeholder 5"/>
          <p:cNvSpPr>
            <a:spLocks noGrp="1"/>
          </p:cNvSpPr>
          <p:nvPr>
            <p:ph sz="quarter" idx="4"/>
          </p:nvPr>
        </p:nvSpPr>
        <p:spPr>
          <a:xfrm>
            <a:off x="6172200" y="2505075"/>
            <a:ext cx="4956048" cy="3476625"/>
          </a:xfrm>
        </p:spPr>
        <p:txBody>
          <a:bodyPr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endParaRPr/>
          </a:p>
        </p:txBody>
      </p:sp>
      <p:sp>
        <p:nvSpPr>
          <p:cNvPr id="9" name="Slide Number Placeholder 8"/>
          <p:cNvSpPr>
            <a:spLocks noGrp="1"/>
          </p:cNvSpPr>
          <p:nvPr>
            <p:ph type="sldNum" sz="quarter" idx="12"/>
          </p:nvPr>
        </p:nvSpPr>
        <p:spPr/>
        <p:txBody>
          <a:bodyPr rtlCol="0"/>
          <a:lstStyle/>
          <a:p>
            <a:pPr rtl="0"/>
            <a:fld id="{022B156B-59AE-415F-B24B-8756D48BB977}" type="slidenum">
              <a:rPr/>
              <a:t>‹#›</a:t>
            </a:fld>
            <a:endParaRPr/>
          </a:p>
        </p:txBody>
      </p:sp>
      <p:sp>
        <p:nvSpPr>
          <p:cNvPr id="8" name="Footer Placeholder 7"/>
          <p:cNvSpPr>
            <a:spLocks noGrp="1"/>
          </p:cNvSpPr>
          <p:nvPr>
            <p:ph type="ftr" sz="quarter" idx="11"/>
          </p:nvPr>
        </p:nvSpPr>
        <p:spPr/>
        <p:txBody>
          <a:bodyPr rtlCol="0"/>
          <a:lstStyle/>
          <a:p>
            <a:pPr rtl="0"/>
            <a:endParaRPr/>
          </a:p>
        </p:txBody>
      </p:sp>
      <p:sp>
        <p:nvSpPr>
          <p:cNvPr id="7" name="Date Placeholder 6"/>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a:p>
        </p:txBody>
      </p:sp>
      <p:sp>
        <p:nvSpPr>
          <p:cNvPr id="5" name="Slide Number Placeholder 4"/>
          <p:cNvSpPr>
            <a:spLocks noGrp="1"/>
          </p:cNvSpPr>
          <p:nvPr>
            <p:ph type="sldNum" sz="quarter" idx="12"/>
          </p:nvPr>
        </p:nvSpPr>
        <p:spPr/>
        <p:txBody>
          <a:bodyPr rtlCol="0"/>
          <a:lstStyle/>
          <a:p>
            <a:pPr rtl="0"/>
            <a:fld id="{022B156B-59AE-415F-B24B-8756D48BB977}" type="slidenum">
              <a:rPr/>
              <a:t>‹#›</a:t>
            </a:fld>
            <a:endParaRPr/>
          </a:p>
        </p:txBody>
      </p:sp>
      <p:sp>
        <p:nvSpPr>
          <p:cNvPr id="4" name="Footer Placeholder 3"/>
          <p:cNvSpPr>
            <a:spLocks noGrp="1"/>
          </p:cNvSpPr>
          <p:nvPr>
            <p:ph type="ftr" sz="quarter" idx="11"/>
          </p:nvPr>
        </p:nvSpPr>
        <p:spPr/>
        <p:txBody>
          <a:bodyPr rtlCol="0"/>
          <a:lstStyle/>
          <a:p>
            <a:pPr rtl="0"/>
            <a:endParaRPr/>
          </a:p>
        </p:txBody>
      </p:sp>
      <p:sp>
        <p:nvSpPr>
          <p:cNvPr id="3" name="Date Placeholder 2"/>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fld id="{022B156B-59AE-415F-B24B-8756D48BB977}" type="slidenum">
              <a:rPr/>
              <a:t>‹#›</a:t>
            </a:fld>
            <a:endParaRPr/>
          </a:p>
        </p:txBody>
      </p:sp>
      <p:sp>
        <p:nvSpPr>
          <p:cNvPr id="3" name="Footer Placeholder 2"/>
          <p:cNvSpPr>
            <a:spLocks noGrp="1"/>
          </p:cNvSpPr>
          <p:nvPr>
            <p:ph type="ftr" sz="quarter" idx="11"/>
          </p:nvPr>
        </p:nvSpPr>
        <p:spPr/>
        <p:txBody>
          <a:bodyPr rtlCol="0"/>
          <a:lstStyle/>
          <a:p>
            <a:pPr rtl="0"/>
            <a:endParaRPr/>
          </a:p>
        </p:txBody>
      </p:sp>
      <p:sp>
        <p:nvSpPr>
          <p:cNvPr id="2" name="Date Placeholder 1"/>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rtlCol="0"/>
          <a:lstStyle>
            <a:lvl1pPr>
              <a:defRPr/>
            </a:lvl1pPr>
          </a:lstStyle>
          <a:p>
            <a:pPr rtl="0"/>
            <a:r>
              <a:rPr lang="en-GB"/>
              <a:t>Click to edit Master title style</a:t>
            </a:r>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8" name="Slide Number Placeholder 7"/>
          <p:cNvSpPr>
            <a:spLocks noGrp="1"/>
          </p:cNvSpPr>
          <p:nvPr>
            <p:ph type="sldNum" sz="quarter" idx="12"/>
          </p:nvPr>
        </p:nvSpPr>
        <p:spPr/>
        <p:txBody>
          <a:bodyPr rtlCol="0"/>
          <a:lstStyle/>
          <a:p>
            <a:pPr rtl="0"/>
            <a:fld id="{022B156B-59AE-415F-B24B-8756D48BB977}" type="slidenum">
              <a:rPr/>
              <a:pPr/>
              <a:t>‹#›</a:t>
            </a:fld>
            <a:endParaRPr/>
          </a:p>
        </p:txBody>
      </p:sp>
      <p:sp>
        <p:nvSpPr>
          <p:cNvPr id="7" name="Footer Placeholder 6"/>
          <p:cNvSpPr>
            <a:spLocks noGrp="1"/>
          </p:cNvSpPr>
          <p:nvPr>
            <p:ph type="ftr" sz="quarter" idx="11"/>
          </p:nvPr>
        </p:nvSpPr>
        <p:spPr/>
        <p:txBody>
          <a:bodyPr rtlCol="0"/>
          <a:lstStyle/>
          <a:p>
            <a:pPr rtl="0"/>
            <a:endParaRPr/>
          </a:p>
        </p:txBody>
      </p:sp>
      <p:sp>
        <p:nvSpPr>
          <p:cNvPr id="6" name="Date Placeholder 5"/>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a:buNone/>
              <a:defRPr/>
            </a:lvl1pPr>
          </a:lstStyle>
          <a:p>
            <a:pPr rtl="0"/>
            <a:r>
              <a:rPr lang="en-GB"/>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rtlCol="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Edit Master text styles</a:t>
            </a:r>
          </a:p>
        </p:txBody>
      </p:sp>
      <p:sp>
        <p:nvSpPr>
          <p:cNvPr id="8" name="Slide Number Placeholder 7"/>
          <p:cNvSpPr>
            <a:spLocks noGrp="1"/>
          </p:cNvSpPr>
          <p:nvPr>
            <p:ph type="sldNum" sz="quarter" idx="12"/>
          </p:nvPr>
        </p:nvSpPr>
        <p:spPr/>
        <p:txBody>
          <a:bodyPr rtlCol="0"/>
          <a:lstStyle/>
          <a:p>
            <a:pPr rtl="0"/>
            <a:fld id="{022B156B-59AE-415F-B24B-8756D48BB977}" type="slidenum">
              <a:rPr/>
              <a:pPr/>
              <a:t>‹#›</a:t>
            </a:fld>
            <a:endParaRPr/>
          </a:p>
        </p:txBody>
      </p:sp>
      <p:sp>
        <p:nvSpPr>
          <p:cNvPr id="7" name="Footer Placeholder 6"/>
          <p:cNvSpPr>
            <a:spLocks noGrp="1"/>
          </p:cNvSpPr>
          <p:nvPr>
            <p:ph type="ftr" sz="quarter" idx="11"/>
          </p:nvPr>
        </p:nvSpPr>
        <p:spPr/>
        <p:txBody>
          <a:bodyPr rtlCol="0"/>
          <a:lstStyle/>
          <a:p>
            <a:pPr rtl="0"/>
            <a:endParaRPr/>
          </a:p>
        </p:txBody>
      </p:sp>
      <p:sp>
        <p:nvSpPr>
          <p:cNvPr id="6" name="Date Placeholder 5"/>
          <p:cNvSpPr>
            <a:spLocks noGrp="1"/>
          </p:cNvSpPr>
          <p:nvPr>
            <p:ph type="dt" sz="half" idx="10"/>
          </p:nvPr>
        </p:nvSpPr>
        <p:spPr/>
        <p:txBody>
          <a:bodyPr rtlCol="0"/>
          <a:lstStyle/>
          <a:p>
            <a:pPr rtl="0"/>
            <a:r>
              <a:rPr lang="en-US"/>
              <a:t>24/8/2016</a:t>
            </a:r>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en-GB"/>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en-GB" dirty="0"/>
              <a:t>Edit Master text styles</a:t>
            </a:r>
          </a:p>
          <a:p>
            <a:pPr lvl="1" rtl="0"/>
            <a:r>
              <a:rPr lang="en-GB" dirty="0"/>
              <a:t>Second level</a:t>
            </a:r>
          </a:p>
          <a:p>
            <a:pPr lvl="2" rtl="0"/>
            <a:r>
              <a:rPr lang="en-GB" dirty="0"/>
              <a:t>Third level</a:t>
            </a:r>
          </a:p>
          <a:p>
            <a:pPr lvl="3" rtl="0"/>
            <a:r>
              <a:rPr lang="en-GB" dirty="0"/>
              <a:t>Fourth level</a:t>
            </a:r>
          </a:p>
          <a:p>
            <a:pPr lvl="4" rtl="0"/>
            <a:r>
              <a:rPr lang="en-GB" dirty="0"/>
              <a:t>Fifth level</a:t>
            </a:r>
            <a:endParaRPr dirty="0"/>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pPr rtl="0"/>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pPr rtl="0"/>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pPr rtl="0"/>
            <a:r>
              <a:rPr lang="en-US" smtClean="0"/>
              <a:t>24/8/2016</a:t>
            </a:r>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3.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6.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2.png"/><Relationship Id="rId25"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9.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8.png"/><Relationship Id="rId10" Type="http://schemas.openxmlformats.org/officeDocument/2006/relationships/image" Target="../media/image24.png"/><Relationship Id="rId19"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30.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images.google.co.uk/imgres?imgurl=http://www.bbc.co.uk/parenting/images/300/baby_crying_closeup.jpg&amp;imgrefurl=http://www.bbc.co.uk/parenting/your_kids/babies_crying.shtml&amp;usg=__r2vfyePAmy60RZKkWAw233N0FN8=&amp;h=193&amp;w=300&amp;sz=6&amp;hl=en&amp;start=2&amp;um=1&amp;itbs=1&amp;tbnid=joNaCZymx_-O0M:&amp;tbnh=75&amp;tbnw=116&amp;prev=/images?q=baby+crying&amp;um=1&amp;hl=en&amp;sa=N&amp;rlz=1R2SNYK_enGB331&amp;tbs=isch:1" TargetMode="External"/><Relationship Id="rId3" Type="http://schemas.openxmlformats.org/officeDocument/2006/relationships/hyperlink" Target="http://images.google.co.uk/imgres?imgurl=http://www.istockphoto.com/file_thumbview_approve/5998074/2/istockphoto_5998074-cooing-newborn-baby.jpg&amp;imgrefurl=http://www.istockphoto.com/file_closeup/concepts-and-ideas/emotions/5998074-cooing-newborn-baby.php?id=5998074&amp;usg=__nC21F1qxEtHtvSGfq1DzimLBoRw=&amp;h=253&amp;w=380&amp;sz=40&amp;hl=en&amp;start=2&amp;itbs=1&amp;tbnid=gGrGMjQF1wakSM:&amp;tbnh=82&amp;tbnw=123&amp;prev=/images?q=baby+cooing&amp;hl=en&amp;gbv=2&amp;tbs=isch:1" TargetMode="External"/><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images.google.co.uk/imgres?imgurl=http://www.topnews.in/health/files/baby-smile.jpg&amp;imgrefurl=http://www.topnews.in/health/babys-smile-gives-mum-natural-high-23342&amp;usg=__ZY-2ukjyeij2BWX2Nd5l0N53AM8=&amp;h=282&amp;w=425&amp;sz=26&amp;hl=en&amp;start=1&amp;um=1&amp;itbs=1&amp;tbnid=cw7pNid0sXENPM:&amp;tbnh=84&amp;tbnw=126&amp;prev=/images?q=baby+smiling&amp;um=1&amp;hl=en&amp;sa=N&amp;rlz=1T4SNYK_enGB321GB321&amp;tbs=isch:1" TargetMode="External"/><Relationship Id="rId5" Type="http://schemas.openxmlformats.org/officeDocument/2006/relationships/hyperlink" Target="http://www.google.co.uk/imgres?imgurl=http://www.topnews.in/health/files/baby-smile.jpg&amp;imgrefurl=http://www.topnews.in/health/babys-smile-gives-mum-natural-high-23342&amp;h=282&amp;w=425&amp;sz=26&amp;tbnid=cw7pNid0sXENPM:&amp;tbnh=84&amp;tbnw=126&amp;prev=/images?q=baby+smiling&amp;usg=__Nnz6WL0go-WGMLScqFlvRayxVg4=&amp;ei=r7OvS8WAHozr4gbk3vzZDw&amp;sa=X&amp;oi=image_result&amp;resnum=1&amp;ct=image&amp;ved=0CAgQ9QEwAA" TargetMode="External"/><Relationship Id="rId4" Type="http://schemas.openxmlformats.org/officeDocument/2006/relationships/image" Target="../media/image61.jpeg"/><Relationship Id="rId9"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Lr4_dOorquQ"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hyperlink" Target="http://www.google.co.uk/url?sa=i&amp;rct=j&amp;q=&amp;esrc=s&amp;source=images&amp;cd=&amp;cad=rja&amp;uact=8&amp;ved=0ahUKEwiMk8qq6vfWAhXGZVAKHa0dCWYQjRwIBw&amp;url=http://puzzleparents.com/early-intervention-strategies-autism-sensory-overload/&amp;psig=AOvVaw0uLOLy0fbCRTXXnTOajiJd&amp;ust=150833564154686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kyU92EUjgf4"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8534" y="2002177"/>
            <a:ext cx="9144000" cy="1858584"/>
          </a:xfrm>
        </p:spPr>
        <p:txBody>
          <a:bodyPr/>
          <a:lstStyle/>
          <a:p>
            <a:pPr algn="r"/>
            <a:r>
              <a:rPr lang="en-GB" dirty="0" smtClean="0"/>
              <a:t>Supporting Learners in the Early Years</a:t>
            </a:r>
            <a:endParaRPr lang="en-GB" dirty="0"/>
          </a:p>
        </p:txBody>
      </p:sp>
      <p:sp>
        <p:nvSpPr>
          <p:cNvPr id="3" name="Subtitle 2"/>
          <p:cNvSpPr>
            <a:spLocks noGrp="1"/>
          </p:cNvSpPr>
          <p:nvPr>
            <p:ph type="subTitle" idx="1"/>
          </p:nvPr>
        </p:nvSpPr>
        <p:spPr>
          <a:xfrm>
            <a:off x="2658534" y="4236373"/>
            <a:ext cx="9144000" cy="1655762"/>
          </a:xfrm>
        </p:spPr>
        <p:txBody>
          <a:bodyPr>
            <a:normAutofit lnSpcReduction="10000"/>
          </a:bodyPr>
          <a:lstStyle/>
          <a:p>
            <a:pPr algn="r"/>
            <a:r>
              <a:rPr lang="en-GB" sz="2800" dirty="0" smtClean="0"/>
              <a:t>June Walls </a:t>
            </a:r>
          </a:p>
          <a:p>
            <a:pPr algn="r"/>
            <a:r>
              <a:rPr lang="en-GB" sz="2800" dirty="0" smtClean="0"/>
              <a:t>Kirstie Rees</a:t>
            </a:r>
          </a:p>
          <a:p>
            <a:pPr algn="r"/>
            <a:r>
              <a:rPr lang="en-GB" sz="2800" dirty="0" smtClean="0"/>
              <a:t>Gillian Thorburn</a:t>
            </a:r>
          </a:p>
          <a:p>
            <a:pPr algn="r"/>
            <a:r>
              <a:rPr lang="en-GB" dirty="0" smtClean="0"/>
              <a:t> </a:t>
            </a:r>
            <a:endParaRPr lang="en-GB" dirty="0"/>
          </a:p>
        </p:txBody>
      </p:sp>
    </p:spTree>
    <p:extLst>
      <p:ext uri="{BB962C8B-B14F-4D97-AF65-F5344CB8AC3E}">
        <p14:creationId xmlns:p14="http://schemas.microsoft.com/office/powerpoint/2010/main" val="282492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3614" y="115888"/>
            <a:ext cx="5329237" cy="6697662"/>
            <a:chOff x="3503614" y="115888"/>
            <a:chExt cx="5329237" cy="6697662"/>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b="75597"/>
            <a:stretch>
              <a:fillRect/>
            </a:stretch>
          </p:blipFill>
          <p:spPr bwMode="auto">
            <a:xfrm>
              <a:off x="5016501" y="955675"/>
              <a:ext cx="20621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t="1166" b="76822"/>
            <a:stretch>
              <a:fillRect/>
            </a:stretch>
          </p:blipFill>
          <p:spPr bwMode="auto">
            <a:xfrm>
              <a:off x="4727575" y="2636839"/>
              <a:ext cx="27368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b="76691"/>
            <a:stretch>
              <a:fillRect/>
            </a:stretch>
          </p:blipFill>
          <p:spPr bwMode="auto">
            <a:xfrm>
              <a:off x="5016500" y="3116264"/>
              <a:ext cx="2159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t="1166" r="6538" b="74854"/>
            <a:stretch>
              <a:fillRect/>
            </a:stretch>
          </p:blipFill>
          <p:spPr bwMode="auto">
            <a:xfrm>
              <a:off x="5016501" y="3644900"/>
              <a:ext cx="20875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7">
              <a:extLst>
                <a:ext uri="{28A0092B-C50C-407E-A947-70E740481C1C}">
                  <a14:useLocalDpi xmlns:a14="http://schemas.microsoft.com/office/drawing/2010/main" val="0"/>
                </a:ext>
              </a:extLst>
            </a:blip>
            <a:srcRect b="73599"/>
            <a:stretch>
              <a:fillRect/>
            </a:stretch>
          </p:blipFill>
          <p:spPr bwMode="auto">
            <a:xfrm>
              <a:off x="5016501" y="4124326"/>
              <a:ext cx="21828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noChangeArrowheads="1"/>
            </p:cNvPicPr>
            <p:nvPr/>
          </p:nvPicPr>
          <p:blipFill>
            <a:blip r:embed="rId8">
              <a:extLst>
                <a:ext uri="{28A0092B-C50C-407E-A947-70E740481C1C}">
                  <a14:useLocalDpi xmlns:a14="http://schemas.microsoft.com/office/drawing/2010/main" val="0"/>
                </a:ext>
              </a:extLst>
            </a:blip>
            <a:srcRect b="76872"/>
            <a:stretch>
              <a:fillRect/>
            </a:stretch>
          </p:blipFill>
          <p:spPr bwMode="auto">
            <a:xfrm>
              <a:off x="5016501" y="4556126"/>
              <a:ext cx="21828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9">
              <a:extLst>
                <a:ext uri="{28A0092B-C50C-407E-A947-70E740481C1C}">
                  <a14:useLocalDpi xmlns:a14="http://schemas.microsoft.com/office/drawing/2010/main" val="0"/>
                </a:ext>
              </a:extLst>
            </a:blip>
            <a:srcRect b="77692"/>
            <a:stretch>
              <a:fillRect/>
            </a:stretch>
          </p:blipFill>
          <p:spPr bwMode="auto">
            <a:xfrm>
              <a:off x="4943475" y="5013325"/>
              <a:ext cx="22558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10">
              <a:extLst>
                <a:ext uri="{28A0092B-C50C-407E-A947-70E740481C1C}">
                  <a14:useLocalDpi xmlns:a14="http://schemas.microsoft.com/office/drawing/2010/main" val="0"/>
                </a:ext>
              </a:extLst>
            </a:blip>
            <a:srcRect t="67" r="8102" b="78528"/>
            <a:stretch>
              <a:fillRect/>
            </a:stretch>
          </p:blipFill>
          <p:spPr bwMode="auto">
            <a:xfrm>
              <a:off x="5014914" y="5734050"/>
              <a:ext cx="21605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p:cNvPicPr>
              <a:picLocks noChangeAspect="1" noChangeArrowheads="1"/>
            </p:cNvPicPr>
            <p:nvPr/>
          </p:nvPicPr>
          <p:blipFill>
            <a:blip r:embed="rId11">
              <a:extLst>
                <a:ext uri="{28A0092B-C50C-407E-A947-70E740481C1C}">
                  <a14:useLocalDpi xmlns:a14="http://schemas.microsoft.com/office/drawing/2010/main" val="0"/>
                </a:ext>
              </a:extLst>
            </a:blip>
            <a:srcRect l="18182" t="-1938" r="21190" b="74666"/>
            <a:stretch>
              <a:fillRect/>
            </a:stretch>
          </p:blipFill>
          <p:spPr bwMode="auto">
            <a:xfrm>
              <a:off x="5376863" y="6165850"/>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6501" y="115888"/>
              <a:ext cx="20875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Rectangle 12"/>
            <p:cNvSpPr>
              <a:spLocks noChangeArrowheads="1"/>
            </p:cNvSpPr>
            <p:nvPr/>
          </p:nvSpPr>
          <p:spPr bwMode="auto">
            <a:xfrm>
              <a:off x="3503614" y="144464"/>
              <a:ext cx="5329237" cy="6524625"/>
            </a:xfrm>
            <a:prstGeom prst="rect">
              <a:avLst/>
            </a:prstGeom>
            <a:noFill/>
            <a:ln w="57150" cmpd="thinThick">
              <a:solidFill>
                <a:srgbClr val="99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GB" altLang="en-US" sz="2400" dirty="0">
                <a:solidFill>
                  <a:schemeClr val="hlink"/>
                </a:solidFill>
                <a:latin typeface="Tahoma" pitchFamily="34" charset="0"/>
              </a:endParaRPr>
            </a:p>
          </p:txBody>
        </p:sp>
        <p:sp>
          <p:nvSpPr>
            <p:cNvPr id="19469" name="Text Box 13"/>
            <p:cNvSpPr txBox="1">
              <a:spLocks noChangeArrowheads="1"/>
            </p:cNvSpPr>
            <p:nvPr/>
          </p:nvSpPr>
          <p:spPr bwMode="auto">
            <a:xfrm>
              <a:off x="5662614" y="2349500"/>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19470" name="Text Box 14"/>
            <p:cNvSpPr txBox="1">
              <a:spLocks noChangeArrowheads="1"/>
            </p:cNvSpPr>
            <p:nvPr/>
          </p:nvSpPr>
          <p:spPr bwMode="auto">
            <a:xfrm>
              <a:off x="5662614" y="3933825"/>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19471" name="Text Box 15"/>
            <p:cNvSpPr txBox="1">
              <a:spLocks noChangeArrowheads="1"/>
            </p:cNvSpPr>
            <p:nvPr/>
          </p:nvSpPr>
          <p:spPr bwMode="auto">
            <a:xfrm>
              <a:off x="5664200" y="5429250"/>
              <a:ext cx="865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pic>
          <p:nvPicPr>
            <p:cNvPr id="19472" name="Picture 17"/>
            <p:cNvPicPr>
              <a:picLocks noChangeAspect="1" noChangeArrowheads="1"/>
            </p:cNvPicPr>
            <p:nvPr/>
          </p:nvPicPr>
          <p:blipFill>
            <a:blip r:embed="rId13">
              <a:extLst>
                <a:ext uri="{28A0092B-C50C-407E-A947-70E740481C1C}">
                  <a14:useLocalDpi xmlns:a14="http://schemas.microsoft.com/office/drawing/2010/main" val="0"/>
                </a:ext>
              </a:extLst>
            </a:blip>
            <a:srcRect r="9373" b="78084"/>
            <a:stretch>
              <a:fillRect/>
            </a:stretch>
          </p:blipFill>
          <p:spPr bwMode="auto">
            <a:xfrm>
              <a:off x="5016501" y="1412876"/>
              <a:ext cx="20875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p:cNvPicPr>
              <a:picLocks noChangeAspect="1" noChangeArrowheads="1"/>
            </p:cNvPicPr>
            <p:nvPr/>
          </p:nvPicPr>
          <p:blipFill>
            <a:blip r:embed="rId14">
              <a:extLst>
                <a:ext uri="{28A0092B-C50C-407E-A947-70E740481C1C}">
                  <a14:useLocalDpi xmlns:a14="http://schemas.microsoft.com/office/drawing/2010/main" val="0"/>
                </a:ext>
              </a:extLst>
            </a:blip>
            <a:srcRect t="24063" b="5873"/>
            <a:stretch>
              <a:fillRect/>
            </a:stretch>
          </p:blipFill>
          <p:spPr bwMode="auto">
            <a:xfrm>
              <a:off x="4440239" y="1290638"/>
              <a:ext cx="9048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7938" y="1901826"/>
              <a:ext cx="19875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32625" y="1793875"/>
              <a:ext cx="863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p:cNvPicPr>
              <a:picLocks noChangeAspect="1" noChangeArrowheads="1"/>
            </p:cNvPicPr>
            <p:nvPr/>
          </p:nvPicPr>
          <p:blipFill>
            <a:blip r:embed="rId17">
              <a:extLst>
                <a:ext uri="{28A0092B-C50C-407E-A947-70E740481C1C}">
                  <a14:useLocalDpi xmlns:a14="http://schemas.microsoft.com/office/drawing/2010/main" val="0"/>
                </a:ext>
              </a:extLst>
            </a:blip>
            <a:srcRect t="16545" r="13167" b="7433"/>
            <a:stretch>
              <a:fillRect/>
            </a:stretch>
          </p:blipFill>
          <p:spPr bwMode="auto">
            <a:xfrm>
              <a:off x="3792538" y="2565401"/>
              <a:ext cx="8636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p:cNvPicPr>
              <a:picLocks noChangeAspect="1" noChangeArrowheads="1"/>
            </p:cNvPicPr>
            <p:nvPr/>
          </p:nvPicPr>
          <p:blipFill>
            <a:blip r:embed="rId18">
              <a:extLst>
                <a:ext uri="{28A0092B-C50C-407E-A947-70E740481C1C}">
                  <a14:useLocalDpi xmlns:a14="http://schemas.microsoft.com/office/drawing/2010/main" val="0"/>
                </a:ext>
              </a:extLst>
            </a:blip>
            <a:srcRect t="36691" r="8308" b="13234"/>
            <a:stretch>
              <a:fillRect/>
            </a:stretch>
          </p:blipFill>
          <p:spPr bwMode="auto">
            <a:xfrm>
              <a:off x="6816726" y="3068639"/>
              <a:ext cx="9366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p:cNvPicPr>
              <a:picLocks noChangeAspect="1" noChangeArrowheads="1"/>
            </p:cNvPicPr>
            <p:nvPr/>
          </p:nvPicPr>
          <p:blipFill>
            <a:blip r:embed="rId19">
              <a:extLst>
                <a:ext uri="{28A0092B-C50C-407E-A947-70E740481C1C}">
                  <a14:useLocalDpi xmlns:a14="http://schemas.microsoft.com/office/drawing/2010/main" val="0"/>
                </a:ext>
              </a:extLst>
            </a:blip>
            <a:srcRect t="23178" b="-2554"/>
            <a:stretch>
              <a:fillRect/>
            </a:stretch>
          </p:blipFill>
          <p:spPr bwMode="auto">
            <a:xfrm>
              <a:off x="3863975" y="3429000"/>
              <a:ext cx="10096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6" name="Picture 24"/>
            <p:cNvPicPr>
              <a:picLocks noChangeAspect="1" noChangeArrowheads="1"/>
            </p:cNvPicPr>
            <p:nvPr/>
          </p:nvPicPr>
          <p:blipFill>
            <a:blip r:embed="rId20">
              <a:extLst>
                <a:ext uri="{28A0092B-C50C-407E-A947-70E740481C1C}">
                  <a14:useLocalDpi xmlns:a14="http://schemas.microsoft.com/office/drawing/2010/main" val="0"/>
                </a:ext>
              </a:extLst>
            </a:blip>
            <a:srcRect l="6618" t="23128" r="17528" b="10907"/>
            <a:stretch>
              <a:fillRect/>
            </a:stretch>
          </p:blipFill>
          <p:spPr bwMode="auto">
            <a:xfrm>
              <a:off x="6888164" y="4076701"/>
              <a:ext cx="7207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7" name="Picture 25"/>
            <p:cNvPicPr>
              <a:picLocks noChangeAspect="1" noChangeArrowheads="1"/>
            </p:cNvPicPr>
            <p:nvPr/>
          </p:nvPicPr>
          <p:blipFill>
            <a:blip r:embed="rId21">
              <a:extLst>
                <a:ext uri="{28A0092B-C50C-407E-A947-70E740481C1C}">
                  <a14:useLocalDpi xmlns:a14="http://schemas.microsoft.com/office/drawing/2010/main" val="0"/>
                </a:ext>
              </a:extLst>
            </a:blip>
            <a:srcRect l="13237" t="16510" r="10909" b="1016"/>
            <a:stretch>
              <a:fillRect/>
            </a:stretch>
          </p:blipFill>
          <p:spPr bwMode="auto">
            <a:xfrm>
              <a:off x="4511676" y="4437064"/>
              <a:ext cx="6635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8" name="Picture 2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43700" y="5013326"/>
              <a:ext cx="533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9" name="Picture 2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40239" y="5516564"/>
              <a:ext cx="6381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0" name="Picture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16725" y="5876926"/>
              <a:ext cx="6223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29"/>
            <p:cNvPicPr>
              <a:picLocks noChangeAspect="1" noChangeArrowheads="1"/>
            </p:cNvPicPr>
            <p:nvPr/>
          </p:nvPicPr>
          <p:blipFill>
            <a:blip r:embed="rId25">
              <a:extLst>
                <a:ext uri="{28A0092B-C50C-407E-A947-70E740481C1C}">
                  <a14:useLocalDpi xmlns:a14="http://schemas.microsoft.com/office/drawing/2010/main" val="0"/>
                </a:ext>
              </a:extLst>
            </a:blip>
            <a:srcRect l="15889" t="18196" r="22707"/>
            <a:stretch>
              <a:fillRect/>
            </a:stretch>
          </p:blipFill>
          <p:spPr bwMode="auto">
            <a:xfrm>
              <a:off x="3648076" y="260350"/>
              <a:ext cx="7016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3" name="Picture 3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43701" y="765175"/>
              <a:ext cx="8112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165527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5594"/>
            <a:ext cx="10058402" cy="908139"/>
          </a:xfrm>
        </p:spPr>
        <p:txBody>
          <a:bodyPr/>
          <a:lstStyle/>
          <a:p>
            <a:r>
              <a:rPr lang="en-GB" dirty="0" smtClean="0"/>
              <a:t>Stages of Establishing Universal Visuals</a:t>
            </a:r>
            <a:endParaRPr lang="en-GB" dirty="0"/>
          </a:p>
        </p:txBody>
      </p:sp>
      <p:sp>
        <p:nvSpPr>
          <p:cNvPr id="3" name="Content Placeholder 2"/>
          <p:cNvSpPr>
            <a:spLocks noGrp="1"/>
          </p:cNvSpPr>
          <p:nvPr>
            <p:ph idx="1"/>
          </p:nvPr>
        </p:nvSpPr>
        <p:spPr>
          <a:xfrm>
            <a:off x="406400" y="1976355"/>
            <a:ext cx="10717214" cy="4384883"/>
          </a:xfrm>
        </p:spPr>
        <p:txBody>
          <a:bodyPr>
            <a:normAutofit/>
          </a:bodyPr>
          <a:lstStyle/>
          <a:p>
            <a:pPr marL="457200" indent="-457200">
              <a:buFont typeface="+mj-lt"/>
              <a:buAutoNum type="arabicPeriod"/>
            </a:pPr>
            <a:r>
              <a:rPr lang="en-GB" dirty="0" smtClean="0"/>
              <a:t>Symbolise the environment e.g. labels</a:t>
            </a:r>
          </a:p>
          <a:p>
            <a:pPr marL="457200" indent="-457200">
              <a:buFont typeface="+mj-lt"/>
              <a:buAutoNum type="arabicPeriod"/>
            </a:pPr>
            <a:r>
              <a:rPr lang="en-GB" dirty="0" smtClean="0"/>
              <a:t>Visualise routines</a:t>
            </a:r>
            <a:r>
              <a:rPr lang="en-GB" dirty="0"/>
              <a:t> </a:t>
            </a:r>
            <a:r>
              <a:rPr lang="en-GB" dirty="0" smtClean="0"/>
              <a:t>e.g. snack time, handwashing</a:t>
            </a:r>
          </a:p>
          <a:p>
            <a:pPr marL="457200" indent="-457200">
              <a:buFont typeface="+mj-lt"/>
              <a:buAutoNum type="arabicPeriod"/>
            </a:pPr>
            <a:r>
              <a:rPr lang="en-GB" dirty="0" smtClean="0"/>
              <a:t>Visualise choice boards e.g. </a:t>
            </a:r>
            <a:r>
              <a:rPr lang="en-GB" dirty="0"/>
              <a:t>s</a:t>
            </a:r>
            <a:r>
              <a:rPr lang="en-GB" dirty="0" smtClean="0"/>
              <a:t>ong or story choice</a:t>
            </a:r>
          </a:p>
          <a:p>
            <a:pPr marL="457200" indent="-457200">
              <a:buFont typeface="+mj-lt"/>
              <a:buAutoNum type="arabicPeriod"/>
            </a:pPr>
            <a:r>
              <a:rPr lang="en-GB" dirty="0" smtClean="0"/>
              <a:t>Objects of </a:t>
            </a:r>
            <a:r>
              <a:rPr lang="en-GB" dirty="0"/>
              <a:t>r</a:t>
            </a:r>
            <a:r>
              <a:rPr lang="en-GB" dirty="0" smtClean="0"/>
              <a:t>eference</a:t>
            </a:r>
          </a:p>
        </p:txBody>
      </p:sp>
      <p:pic>
        <p:nvPicPr>
          <p:cNvPr id="6" name="Content Placeholder 3"/>
          <p:cNvPicPr>
            <a:picLocks noChangeAspect="1"/>
          </p:cNvPicPr>
          <p:nvPr/>
        </p:nvPicPr>
        <p:blipFill rotWithShape="1">
          <a:blip r:embed="rId3"/>
          <a:srcRect l="29648" t="51107" r="29100" b="15664"/>
          <a:stretch/>
        </p:blipFill>
        <p:spPr>
          <a:xfrm>
            <a:off x="5745142" y="4168796"/>
            <a:ext cx="5934794" cy="2689204"/>
          </a:xfrm>
          <a:prstGeom prst="rect">
            <a:avLst/>
          </a:prstGeom>
        </p:spPr>
      </p:pic>
      <p:pic>
        <p:nvPicPr>
          <p:cNvPr id="8" name="Picture 7"/>
          <p:cNvPicPr>
            <a:picLocks noChangeAspect="1"/>
          </p:cNvPicPr>
          <p:nvPr/>
        </p:nvPicPr>
        <p:blipFill>
          <a:blip r:embed="rId4"/>
          <a:stretch>
            <a:fillRect/>
          </a:stretch>
        </p:blipFill>
        <p:spPr>
          <a:xfrm>
            <a:off x="1762199" y="4340816"/>
            <a:ext cx="3016001" cy="2352592"/>
          </a:xfrm>
          <a:prstGeom prst="rect">
            <a:avLst/>
          </a:prstGeom>
        </p:spPr>
      </p:pic>
    </p:spTree>
    <p:extLst>
      <p:ext uri="{BB962C8B-B14F-4D97-AF65-F5344CB8AC3E}">
        <p14:creationId xmlns:p14="http://schemas.microsoft.com/office/powerpoint/2010/main" val="202764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Reflect on strengths and areas for development… (think about what evidence you have)</a:t>
            </a:r>
            <a:endParaRPr lang="en-GB" dirty="0"/>
          </a:p>
        </p:txBody>
      </p:sp>
      <p:sp>
        <p:nvSpPr>
          <p:cNvPr id="3" name="Content Placeholder 2"/>
          <p:cNvSpPr>
            <a:spLocks noGrp="1"/>
          </p:cNvSpPr>
          <p:nvPr>
            <p:ph idx="1"/>
          </p:nvPr>
        </p:nvSpPr>
        <p:spPr/>
        <p:txBody>
          <a:bodyPr>
            <a:normAutofit lnSpcReduction="10000"/>
          </a:bodyPr>
          <a:lstStyle/>
          <a:p>
            <a:r>
              <a:rPr lang="en-GB" dirty="0">
                <a:solidFill>
                  <a:schemeClr val="tx2"/>
                </a:solidFill>
              </a:rPr>
              <a:t>Do you provide recourses that are accessible and encourage child led learning? </a:t>
            </a:r>
          </a:p>
          <a:p>
            <a:r>
              <a:rPr lang="en-GB" dirty="0">
                <a:solidFill>
                  <a:schemeClr val="tx2"/>
                </a:solidFill>
              </a:rPr>
              <a:t>Are you providing equipment that is accessible and clearly labelled with a picture of symbol? </a:t>
            </a:r>
            <a:endParaRPr lang="en-GB" dirty="0" smtClean="0">
              <a:solidFill>
                <a:schemeClr val="tx2"/>
              </a:solidFill>
            </a:endParaRPr>
          </a:p>
          <a:p>
            <a:r>
              <a:rPr lang="en-GB" dirty="0">
                <a:solidFill>
                  <a:schemeClr val="tx2"/>
                </a:solidFill>
              </a:rPr>
              <a:t>Does your environment have well defined learning areas? </a:t>
            </a:r>
          </a:p>
          <a:p>
            <a:r>
              <a:rPr lang="en-GB" dirty="0">
                <a:solidFill>
                  <a:schemeClr val="tx2"/>
                </a:solidFill>
              </a:rPr>
              <a:t>Do you have quiet areas that are less visually distracting/stimulating</a:t>
            </a:r>
            <a:r>
              <a:rPr lang="en-GB" dirty="0" smtClean="0">
                <a:solidFill>
                  <a:schemeClr val="tx2"/>
                </a:solidFill>
              </a:rPr>
              <a:t>?</a:t>
            </a:r>
            <a:endParaRPr lang="en-GB" dirty="0">
              <a:solidFill>
                <a:schemeClr val="tx2"/>
              </a:solidFill>
            </a:endParaRPr>
          </a:p>
          <a:p>
            <a:r>
              <a:rPr lang="en-GB" dirty="0">
                <a:solidFill>
                  <a:schemeClr val="tx2"/>
                </a:solidFill>
              </a:rPr>
              <a:t>Are symbols and pictures used to aid children’s understanding?</a:t>
            </a:r>
          </a:p>
          <a:p>
            <a:endParaRPr lang="en-GB" dirty="0" smtClean="0">
              <a:solidFill>
                <a:schemeClr val="tx2"/>
              </a:solidFill>
            </a:endParaRPr>
          </a:p>
          <a:p>
            <a:endParaRPr lang="en-GB" dirty="0"/>
          </a:p>
        </p:txBody>
      </p:sp>
    </p:spTree>
    <p:extLst>
      <p:ext uri="{BB962C8B-B14F-4D97-AF65-F5344CB8AC3E}">
        <p14:creationId xmlns:p14="http://schemas.microsoft.com/office/powerpoint/2010/main" val="344820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96952" y="3383700"/>
            <a:ext cx="9780555" cy="989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smtClean="0">
                <a:solidFill>
                  <a:srgbClr val="FF0000"/>
                </a:solidFill>
              </a:rPr>
              <a:t>Communication that encourages and promotes participation from all and </a:t>
            </a:r>
            <a:r>
              <a:rPr lang="en-GB" sz="4000" b="1" dirty="0">
                <a:solidFill>
                  <a:srgbClr val="FF0000"/>
                </a:solidFill>
              </a:rPr>
              <a:t>interaction styles that are responsive to individual children’s needs </a:t>
            </a:r>
          </a:p>
          <a:p>
            <a:pPr algn="ctr"/>
            <a:endParaRPr lang="en-GB" sz="4000" b="1" dirty="0" smtClean="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750" y="522513"/>
            <a:ext cx="2638960" cy="2113271"/>
          </a:xfrm>
          <a:prstGeom prst="rect">
            <a:avLst/>
          </a:prstGeom>
        </p:spPr>
      </p:pic>
    </p:spTree>
    <p:extLst>
      <p:ext uri="{BB962C8B-B14F-4D97-AF65-F5344CB8AC3E}">
        <p14:creationId xmlns:p14="http://schemas.microsoft.com/office/powerpoint/2010/main" val="106816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844" y="4602480"/>
            <a:ext cx="7255828" cy="1219200"/>
          </a:xfrm>
        </p:spPr>
        <p:txBody>
          <a:bodyPr>
            <a:noAutofit/>
          </a:bodyPr>
          <a:lstStyle/>
          <a:p>
            <a:r>
              <a:rPr lang="en-GB" sz="2800" dirty="0" smtClean="0"/>
              <a:t>Do you use simple repetitive language?</a:t>
            </a:r>
            <a:br>
              <a:rPr lang="en-GB" sz="2800" dirty="0" smtClean="0"/>
            </a:br>
            <a:r>
              <a:rPr lang="en-GB" sz="2800" dirty="0"/>
              <a:t/>
            </a:r>
            <a:br>
              <a:rPr lang="en-GB" sz="2800" dirty="0"/>
            </a:br>
            <a:r>
              <a:rPr lang="en-GB" sz="2800" dirty="0" smtClean="0"/>
              <a:t>Do you gain children’s attention before delivering instructions?</a:t>
            </a:r>
            <a:br>
              <a:rPr lang="en-GB" sz="2800" dirty="0" smtClean="0"/>
            </a:br>
            <a:r>
              <a:rPr lang="en-GB" sz="2800" dirty="0"/>
              <a:t/>
            </a:r>
            <a:br>
              <a:rPr lang="en-GB" sz="2800" dirty="0"/>
            </a:br>
            <a:r>
              <a:rPr lang="en-GB" sz="2800" dirty="0" smtClean="0"/>
              <a:t>Do you talk at an appropriate rate using short sentences?</a:t>
            </a:r>
            <a:br>
              <a:rPr lang="en-GB" sz="2800" dirty="0" smtClean="0"/>
            </a:br>
            <a:r>
              <a:rPr lang="en-GB" sz="2800" dirty="0"/>
              <a:t/>
            </a:r>
            <a:br>
              <a:rPr lang="en-GB" sz="2800" dirty="0"/>
            </a:br>
            <a:r>
              <a:rPr lang="en-GB" sz="2800" dirty="0" smtClean="0"/>
              <a:t>Do you adapt language to the level of the child to offer support and challenge?</a:t>
            </a:r>
            <a:endParaRPr lang="en-GB"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1813" y="1078992"/>
            <a:ext cx="3263857" cy="21759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538" y="3622916"/>
            <a:ext cx="2945095" cy="1959128"/>
          </a:xfrm>
          <a:prstGeom prst="rect">
            <a:avLst/>
          </a:prstGeom>
        </p:spPr>
      </p:pic>
    </p:spTree>
    <p:extLst>
      <p:ext uri="{BB962C8B-B14F-4D97-AF65-F5344CB8AC3E}">
        <p14:creationId xmlns:p14="http://schemas.microsoft.com/office/powerpoint/2010/main" val="387681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04" y="5620512"/>
            <a:ext cx="8170228" cy="1219200"/>
          </a:xfrm>
        </p:spPr>
        <p:txBody>
          <a:bodyPr>
            <a:normAutofit fontScale="90000"/>
          </a:bodyPr>
          <a:lstStyle/>
          <a:p>
            <a:r>
              <a:rPr lang="en-GB" sz="3100" dirty="0" smtClean="0"/>
              <a:t>Do you model correct language when you hear a child’s incorrect vocalisation?</a:t>
            </a:r>
            <a:r>
              <a:rPr lang="en-GB" sz="3100" dirty="0"/>
              <a:t/>
            </a:r>
            <a:br>
              <a:rPr lang="en-GB" sz="3100" dirty="0"/>
            </a:br>
            <a:r>
              <a:rPr lang="en-GB" sz="3100" dirty="0" smtClean="0"/>
              <a:t/>
            </a:r>
            <a:br>
              <a:rPr lang="en-GB" sz="3100" dirty="0" smtClean="0"/>
            </a:br>
            <a:r>
              <a:rPr lang="en-GB" sz="3100" dirty="0" smtClean="0"/>
              <a:t>Do you extend the child’s vocalisations?</a:t>
            </a:r>
            <a:br>
              <a:rPr lang="en-GB" sz="3100" dirty="0" smtClean="0"/>
            </a:br>
            <a:r>
              <a:rPr lang="en-GB" sz="3100" dirty="0" smtClean="0"/>
              <a:t/>
            </a:r>
            <a:br>
              <a:rPr lang="en-GB" sz="3100" dirty="0" smtClean="0"/>
            </a:br>
            <a:r>
              <a:rPr lang="en-GB" sz="3100" dirty="0"/>
              <a:t/>
            </a:r>
            <a:br>
              <a:rPr lang="en-GB" sz="3100" dirty="0"/>
            </a:br>
            <a:r>
              <a:rPr lang="en-GB" sz="3100" dirty="0" smtClean="0"/>
              <a:t>Do you use vocabulary that children can understand? </a:t>
            </a:r>
            <a:br>
              <a:rPr lang="en-GB" sz="3100" dirty="0" smtClean="0"/>
            </a:br>
            <a:r>
              <a:rPr lang="en-GB" sz="3100" dirty="0"/>
              <a:t/>
            </a:r>
            <a:br>
              <a:rPr lang="en-GB" sz="3100" dirty="0"/>
            </a:br>
            <a:r>
              <a:rPr lang="en-GB" sz="3100" dirty="0" smtClean="0"/>
              <a:t>Do you give children time to respond?</a:t>
            </a:r>
            <a:br>
              <a:rPr lang="en-GB" sz="3100" dirty="0" smtClean="0"/>
            </a:br>
            <a:r>
              <a:rPr lang="en-GB" sz="3100" dirty="0"/>
              <a:t/>
            </a:r>
            <a:br>
              <a:rPr lang="en-GB" sz="3100" dirty="0"/>
            </a:br>
            <a:r>
              <a:rPr lang="en-GB" sz="3100" dirty="0" smtClean="0"/>
              <a:t>Do you support verbal language with gestures and visual cues?</a:t>
            </a:r>
            <a:br>
              <a:rPr lang="en-GB" sz="3100" dirty="0" smtClean="0"/>
            </a:br>
            <a:r>
              <a:rPr lang="en-GB" sz="3100" dirty="0"/>
              <a:t/>
            </a:r>
            <a:br>
              <a:rPr lang="en-GB" sz="3100" dirty="0"/>
            </a:br>
            <a:r>
              <a:rPr lang="en-GB" sz="3100" dirty="0" smtClean="0"/>
              <a:t>Do you give choices?</a:t>
            </a:r>
            <a:r>
              <a:rPr lang="en-GB" dirty="0"/>
              <a:t/>
            </a:r>
            <a:br>
              <a:rPr lang="en-GB" dirty="0"/>
            </a:b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120" y="822960"/>
            <a:ext cx="2971730" cy="19799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120" y="4100991"/>
            <a:ext cx="2129121" cy="2129121"/>
          </a:xfrm>
          <a:prstGeom prst="rect">
            <a:avLst/>
          </a:prstGeom>
        </p:spPr>
      </p:pic>
    </p:spTree>
    <p:extLst>
      <p:ext uri="{BB962C8B-B14F-4D97-AF65-F5344CB8AC3E}">
        <p14:creationId xmlns:p14="http://schemas.microsoft.com/office/powerpoint/2010/main" val="24246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quotes about visuals"/>
          <p:cNvPicPr>
            <a:picLocks noChangeAspect="1" noChangeArrowheads="1"/>
          </p:cNvPicPr>
          <p:nvPr/>
        </p:nvPicPr>
        <p:blipFill rotWithShape="1">
          <a:blip r:embed="rId3">
            <a:extLst>
              <a:ext uri="{28A0092B-C50C-407E-A947-70E740481C1C}">
                <a14:useLocalDpi xmlns:a14="http://schemas.microsoft.com/office/drawing/2010/main" val="0"/>
              </a:ext>
            </a:extLst>
          </a:blip>
          <a:srcRect l="6907" t="14563" r="5453" b="18665"/>
          <a:stretch/>
        </p:blipFill>
        <p:spPr bwMode="auto">
          <a:xfrm>
            <a:off x="2542032" y="2066543"/>
            <a:ext cx="7217664" cy="320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0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5" y="3205024"/>
            <a:ext cx="5988911" cy="1219200"/>
          </a:xfrm>
        </p:spPr>
        <p:txBody>
          <a:bodyPr>
            <a:normAutofit fontScale="90000"/>
          </a:bodyPr>
          <a:lstStyle/>
          <a:p>
            <a:r>
              <a:rPr lang="en-GB" sz="3100" dirty="0" smtClean="0"/>
              <a:t>Do you speak sensitively to children?</a:t>
            </a:r>
            <a:br>
              <a:rPr lang="en-GB" sz="3100" dirty="0" smtClean="0"/>
            </a:br>
            <a:r>
              <a:rPr lang="en-GB" sz="3100" dirty="0"/>
              <a:t/>
            </a:r>
            <a:br>
              <a:rPr lang="en-GB" sz="3100" dirty="0"/>
            </a:br>
            <a:r>
              <a:rPr lang="en-GB" sz="3100" dirty="0" smtClean="0"/>
              <a:t>Do you settle children when they arrive? </a:t>
            </a:r>
            <a:br>
              <a:rPr lang="en-GB" sz="3100" dirty="0" smtClean="0"/>
            </a:br>
            <a:r>
              <a:rPr lang="en-GB" sz="3100" dirty="0"/>
              <a:t/>
            </a:r>
            <a:br>
              <a:rPr lang="en-GB" sz="3100" dirty="0"/>
            </a:br>
            <a:r>
              <a:rPr lang="en-GB" sz="3100" dirty="0" smtClean="0"/>
              <a:t>Do children have a consistent trusting relationship?</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7338" y="1213945"/>
            <a:ext cx="6199561" cy="4382814"/>
          </a:xfrm>
          <a:prstGeom prst="rect">
            <a:avLst/>
          </a:prstGeom>
        </p:spPr>
      </p:pic>
    </p:spTree>
    <p:extLst>
      <p:ext uri="{BB962C8B-B14F-4D97-AF65-F5344CB8AC3E}">
        <p14:creationId xmlns:p14="http://schemas.microsoft.com/office/powerpoint/2010/main" val="255508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80" y="-117247"/>
            <a:ext cx="11568220" cy="2001492"/>
          </a:xfrm>
        </p:spPr>
        <p:txBody>
          <a:bodyPr>
            <a:normAutofit/>
          </a:bodyPr>
          <a:lstStyle/>
          <a:p>
            <a:r>
              <a:rPr lang="en-GB" sz="2800" dirty="0"/>
              <a:t>Do you regularly join in play with children?</a:t>
            </a:r>
            <a:br>
              <a:rPr lang="en-GB" sz="2800" dirty="0"/>
            </a:br>
            <a:r>
              <a:rPr lang="en-GB" sz="2800" dirty="0" smtClean="0"/>
              <a:t/>
            </a:r>
            <a:br>
              <a:rPr lang="en-GB" sz="2800" dirty="0" smtClean="0"/>
            </a:br>
            <a:r>
              <a:rPr lang="en-GB" sz="2800" dirty="0" smtClean="0">
                <a:latin typeface="+mn-lt"/>
              </a:rPr>
              <a:t>Do you model </a:t>
            </a:r>
            <a:r>
              <a:rPr lang="en-GB" sz="2800" dirty="0">
                <a:latin typeface="+mn-lt"/>
              </a:rPr>
              <a:t>a range of positive </a:t>
            </a:r>
            <a:r>
              <a:rPr lang="en-GB" sz="2800" dirty="0" smtClean="0">
                <a:latin typeface="+mn-lt"/>
              </a:rPr>
              <a:t>behaviours and language?</a:t>
            </a:r>
            <a:endParaRPr lang="en-GB" dirty="0"/>
          </a:p>
        </p:txBody>
      </p:sp>
      <p:sp>
        <p:nvSpPr>
          <p:cNvPr id="3" name="Content Placeholder 2"/>
          <p:cNvSpPr>
            <a:spLocks noGrp="1"/>
          </p:cNvSpPr>
          <p:nvPr>
            <p:ph idx="1"/>
          </p:nvPr>
        </p:nvSpPr>
        <p:spPr>
          <a:xfrm>
            <a:off x="1378690" y="2187066"/>
            <a:ext cx="10058400" cy="2478341"/>
          </a:xfrm>
        </p:spPr>
        <p:txBody>
          <a:bodyPr>
            <a:normAutofit fontScale="92500" lnSpcReduction="20000"/>
          </a:bodyPr>
          <a:lstStyle/>
          <a:p>
            <a:r>
              <a:rPr lang="en-GB" dirty="0" smtClean="0"/>
              <a:t>Modelling acceptance </a:t>
            </a:r>
            <a:r>
              <a:rPr lang="en-GB" dirty="0"/>
              <a:t>of making a </a:t>
            </a:r>
            <a:r>
              <a:rPr lang="en-GB" dirty="0" smtClean="0"/>
              <a:t>mistake </a:t>
            </a:r>
          </a:p>
          <a:p>
            <a:r>
              <a:rPr lang="en-GB" dirty="0" smtClean="0"/>
              <a:t>Modelling problem solving</a:t>
            </a:r>
          </a:p>
          <a:p>
            <a:r>
              <a:rPr lang="en-GB" dirty="0" smtClean="0"/>
              <a:t>Modelling asking for help</a:t>
            </a:r>
          </a:p>
          <a:p>
            <a:r>
              <a:rPr lang="en-GB" dirty="0" smtClean="0"/>
              <a:t>A focus on relationship repair</a:t>
            </a:r>
          </a:p>
          <a:p>
            <a:r>
              <a:rPr lang="en-GB" dirty="0" smtClean="0"/>
              <a:t>Modelling play, social skills </a:t>
            </a:r>
            <a:r>
              <a:rPr lang="en-GB" dirty="0" err="1" smtClean="0"/>
              <a:t>etc</a:t>
            </a:r>
            <a:r>
              <a:rPr lang="en-GB" dirty="0" smtClean="0"/>
              <a:t> </a:t>
            </a:r>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8673" y="2492168"/>
            <a:ext cx="2418417" cy="1612278"/>
          </a:xfrm>
          <a:prstGeom prst="rect">
            <a:avLst/>
          </a:prstGeom>
        </p:spPr>
      </p:pic>
      <p:sp>
        <p:nvSpPr>
          <p:cNvPr id="7" name="Title 1"/>
          <p:cNvSpPr txBox="1">
            <a:spLocks/>
          </p:cNvSpPr>
          <p:nvPr/>
        </p:nvSpPr>
        <p:spPr>
          <a:xfrm>
            <a:off x="623780" y="5155762"/>
            <a:ext cx="1107423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GB" sz="2800" dirty="0" smtClean="0">
                <a:latin typeface="+mn-lt"/>
              </a:rPr>
              <a:t>Do you develop children’s emotional vocabulary by naming and describing emotions and feelings?</a:t>
            </a:r>
          </a:p>
          <a:p>
            <a:endParaRPr lang="en-GB" sz="2800" dirty="0">
              <a:latin typeface="+mn-lt"/>
            </a:endParaRPr>
          </a:p>
        </p:txBody>
      </p:sp>
    </p:spTree>
    <p:extLst>
      <p:ext uri="{BB962C8B-B14F-4D97-AF65-F5344CB8AC3E}">
        <p14:creationId xmlns:p14="http://schemas.microsoft.com/office/powerpoint/2010/main" val="39340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942" y="616436"/>
            <a:ext cx="11196735" cy="596544"/>
          </a:xfrm>
        </p:spPr>
        <p:txBody>
          <a:bodyPr>
            <a:normAutofit/>
          </a:bodyPr>
          <a:lstStyle/>
          <a:p>
            <a:pPr marL="0" indent="0">
              <a:buNone/>
            </a:pPr>
            <a:r>
              <a:rPr lang="en-GB" dirty="0" smtClean="0">
                <a:solidFill>
                  <a:schemeClr val="tx2"/>
                </a:solidFill>
              </a:rPr>
              <a:t>Do children have clear explanations of expectations and boundaries</a:t>
            </a:r>
            <a:r>
              <a:rPr lang="en-GB" sz="3200" dirty="0" smtClean="0">
                <a:solidFill>
                  <a:schemeClr val="tx2"/>
                </a:solidFill>
              </a:rPr>
              <a:t>?</a:t>
            </a:r>
          </a:p>
          <a:p>
            <a:pPr marL="0" indent="0">
              <a:buNone/>
            </a:pPr>
            <a:endParaRPr lang="en-GB" dirty="0"/>
          </a:p>
          <a:p>
            <a:pPr marL="0" indent="0">
              <a:buNone/>
            </a:pPr>
            <a:endParaRPr lang="en-GB" dirty="0" smtClean="0"/>
          </a:p>
          <a:p>
            <a:pPr marL="0" indent="0">
              <a:buNone/>
            </a:pPr>
            <a:endParaRPr lang="en-GB" b="1" dirty="0"/>
          </a:p>
        </p:txBody>
      </p:sp>
      <p:sp>
        <p:nvSpPr>
          <p:cNvPr id="6" name="TextBox 5"/>
          <p:cNvSpPr txBox="1"/>
          <p:nvPr/>
        </p:nvSpPr>
        <p:spPr>
          <a:xfrm rot="21243025">
            <a:off x="873555" y="4140509"/>
            <a:ext cx="3211287" cy="461665"/>
          </a:xfrm>
          <a:prstGeom prst="rect">
            <a:avLst/>
          </a:prstGeom>
          <a:noFill/>
        </p:spPr>
        <p:txBody>
          <a:bodyPr wrap="square" rtlCol="0">
            <a:spAutoFit/>
          </a:bodyPr>
          <a:lstStyle/>
          <a:p>
            <a:r>
              <a:rPr lang="en-GB" sz="2400" dirty="0" smtClean="0"/>
              <a:t>“Don’t hit”</a:t>
            </a:r>
            <a:endParaRPr lang="en-GB" sz="1400" dirty="0"/>
          </a:p>
        </p:txBody>
      </p:sp>
      <p:sp>
        <p:nvSpPr>
          <p:cNvPr id="7" name="TextBox 6"/>
          <p:cNvSpPr txBox="1"/>
          <p:nvPr/>
        </p:nvSpPr>
        <p:spPr>
          <a:xfrm rot="21275532">
            <a:off x="594451" y="1836689"/>
            <a:ext cx="3211287" cy="461665"/>
          </a:xfrm>
          <a:prstGeom prst="rect">
            <a:avLst/>
          </a:prstGeom>
          <a:noFill/>
        </p:spPr>
        <p:txBody>
          <a:bodyPr wrap="square" rtlCol="0">
            <a:spAutoFit/>
          </a:bodyPr>
          <a:lstStyle/>
          <a:p>
            <a:r>
              <a:rPr lang="en-GB" sz="2400" dirty="0" smtClean="0"/>
              <a:t>“Be a good boy…”</a:t>
            </a:r>
            <a:endParaRPr lang="en-GB" sz="2400" dirty="0"/>
          </a:p>
        </p:txBody>
      </p:sp>
      <p:sp>
        <p:nvSpPr>
          <p:cNvPr id="8" name="TextBox 7"/>
          <p:cNvSpPr txBox="1"/>
          <p:nvPr/>
        </p:nvSpPr>
        <p:spPr>
          <a:xfrm rot="255219">
            <a:off x="879324" y="3071214"/>
            <a:ext cx="3211287" cy="461665"/>
          </a:xfrm>
          <a:prstGeom prst="rect">
            <a:avLst/>
          </a:prstGeom>
          <a:noFill/>
        </p:spPr>
        <p:txBody>
          <a:bodyPr wrap="square" rtlCol="0">
            <a:spAutoFit/>
          </a:bodyPr>
          <a:lstStyle/>
          <a:p>
            <a:r>
              <a:rPr lang="en-GB" sz="2400" dirty="0" smtClean="0"/>
              <a:t>“Behave!”</a:t>
            </a:r>
            <a:endParaRPr lang="en-GB" sz="2400" dirty="0"/>
          </a:p>
        </p:txBody>
      </p:sp>
      <p:sp>
        <p:nvSpPr>
          <p:cNvPr id="10" name="TextBox 9"/>
          <p:cNvSpPr txBox="1"/>
          <p:nvPr/>
        </p:nvSpPr>
        <p:spPr>
          <a:xfrm rot="21436229">
            <a:off x="7319126" y="3013787"/>
            <a:ext cx="4847043" cy="1200329"/>
          </a:xfrm>
          <a:prstGeom prst="rect">
            <a:avLst/>
          </a:prstGeom>
          <a:noFill/>
        </p:spPr>
        <p:txBody>
          <a:bodyPr wrap="square" rtlCol="0">
            <a:spAutoFit/>
          </a:bodyPr>
          <a:lstStyle/>
          <a:p>
            <a:r>
              <a:rPr lang="en-GB" sz="2400" dirty="0" smtClean="0"/>
              <a:t>“The children in this room are great at helping tidy our toys away”</a:t>
            </a:r>
            <a:endParaRPr lang="en-GB" sz="1400" dirty="0"/>
          </a:p>
        </p:txBody>
      </p:sp>
      <p:sp>
        <p:nvSpPr>
          <p:cNvPr id="11" name="TextBox 10"/>
          <p:cNvSpPr txBox="1"/>
          <p:nvPr/>
        </p:nvSpPr>
        <p:spPr>
          <a:xfrm rot="161634">
            <a:off x="7789746" y="1744719"/>
            <a:ext cx="3960805" cy="830997"/>
          </a:xfrm>
          <a:prstGeom prst="rect">
            <a:avLst/>
          </a:prstGeom>
          <a:noFill/>
        </p:spPr>
        <p:txBody>
          <a:bodyPr wrap="square" rtlCol="0">
            <a:spAutoFit/>
          </a:bodyPr>
          <a:lstStyle/>
          <a:p>
            <a:r>
              <a:rPr lang="en-GB" sz="2400" dirty="0" smtClean="0"/>
              <a:t>“Are we showing good listening?”</a:t>
            </a:r>
            <a:endParaRPr lang="en-GB" sz="14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5983" y="4591841"/>
            <a:ext cx="2465906" cy="139405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5983" y="1901333"/>
            <a:ext cx="2427514" cy="2427514"/>
          </a:xfrm>
          <a:prstGeom prst="rect">
            <a:avLst/>
          </a:prstGeom>
        </p:spPr>
      </p:pic>
      <p:sp>
        <p:nvSpPr>
          <p:cNvPr id="14" name="Content Placeholder 2"/>
          <p:cNvSpPr txBox="1">
            <a:spLocks/>
          </p:cNvSpPr>
          <p:nvPr/>
        </p:nvSpPr>
        <p:spPr>
          <a:xfrm>
            <a:off x="7772407" y="5687628"/>
            <a:ext cx="4419594" cy="59654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3400" b="1" dirty="0" smtClean="0"/>
              <a:t>…and is this consistent</a:t>
            </a:r>
            <a:r>
              <a:rPr lang="en-GB" sz="4000" b="1" dirty="0" smtClean="0"/>
              <a:t>?</a:t>
            </a:r>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b="1" dirty="0"/>
          </a:p>
        </p:txBody>
      </p:sp>
      <p:sp>
        <p:nvSpPr>
          <p:cNvPr id="2" name="Rectangle 1"/>
          <p:cNvSpPr/>
          <p:nvPr/>
        </p:nvSpPr>
        <p:spPr>
          <a:xfrm rot="253849">
            <a:off x="8976757" y="4461279"/>
            <a:ext cx="2161169" cy="461665"/>
          </a:xfrm>
          <a:prstGeom prst="rect">
            <a:avLst/>
          </a:prstGeom>
        </p:spPr>
        <p:txBody>
          <a:bodyPr wrap="none">
            <a:spAutoFit/>
          </a:bodyPr>
          <a:lstStyle/>
          <a:p>
            <a:r>
              <a:rPr lang="en-GB" sz="2400" dirty="0"/>
              <a:t>“safe hands”</a:t>
            </a:r>
            <a:endParaRPr lang="en-GB" sz="1400" dirty="0"/>
          </a:p>
        </p:txBody>
      </p:sp>
    </p:spTree>
    <p:extLst>
      <p:ext uri="{BB962C8B-B14F-4D97-AF65-F5344CB8AC3E}">
        <p14:creationId xmlns:p14="http://schemas.microsoft.com/office/powerpoint/2010/main" val="13630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of the day </a:t>
            </a:r>
            <a:endParaRPr lang="en-GB" dirty="0"/>
          </a:p>
        </p:txBody>
      </p:sp>
      <p:sp>
        <p:nvSpPr>
          <p:cNvPr id="3" name="Content Placeholder 2"/>
          <p:cNvSpPr>
            <a:spLocks noGrp="1"/>
          </p:cNvSpPr>
          <p:nvPr>
            <p:ph idx="1"/>
          </p:nvPr>
        </p:nvSpPr>
        <p:spPr>
          <a:xfrm>
            <a:off x="1065214" y="2301240"/>
            <a:ext cx="10058400" cy="4229100"/>
          </a:xfrm>
        </p:spPr>
        <p:txBody>
          <a:bodyPr/>
          <a:lstStyle/>
          <a:p>
            <a:r>
              <a:rPr lang="en-GB" dirty="0" smtClean="0"/>
              <a:t>June – universal approaches and support </a:t>
            </a:r>
          </a:p>
          <a:p>
            <a:pPr marL="0" indent="0">
              <a:buNone/>
            </a:pPr>
            <a:endParaRPr lang="en-GB" dirty="0" smtClean="0"/>
          </a:p>
          <a:p>
            <a:r>
              <a:rPr lang="en-GB" dirty="0" smtClean="0"/>
              <a:t>Kirstie - understanding and responding to distress behaviour</a:t>
            </a:r>
          </a:p>
          <a:p>
            <a:endParaRPr lang="en-GB" dirty="0"/>
          </a:p>
          <a:p>
            <a:r>
              <a:rPr lang="en-GB" dirty="0"/>
              <a:t>Gillian - understanding and supporting children with </a:t>
            </a:r>
            <a:r>
              <a:rPr lang="en-GB" dirty="0" smtClean="0"/>
              <a:t>autism</a:t>
            </a:r>
            <a:endParaRPr lang="en-GB" dirty="0"/>
          </a:p>
        </p:txBody>
      </p:sp>
    </p:spTree>
    <p:extLst>
      <p:ext uri="{BB962C8B-B14F-4D97-AF65-F5344CB8AC3E}">
        <p14:creationId xmlns:p14="http://schemas.microsoft.com/office/powerpoint/2010/main" val="77927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0621" y="173990"/>
            <a:ext cx="11022564" cy="1015663"/>
          </a:xfrm>
          <a:prstGeom prst="rect">
            <a:avLst/>
          </a:prstGeom>
        </p:spPr>
        <p:txBody>
          <a:bodyPr wrap="square">
            <a:spAutoFit/>
          </a:bodyPr>
          <a:lstStyle/>
          <a:p>
            <a:endParaRPr lang="en-GB" sz="3200" dirty="0">
              <a:solidFill>
                <a:schemeClr val="tx2"/>
              </a:solidFill>
            </a:endParaRPr>
          </a:p>
          <a:p>
            <a:r>
              <a:rPr lang="en-GB" sz="2800" dirty="0" smtClean="0">
                <a:solidFill>
                  <a:schemeClr val="tx2"/>
                </a:solidFill>
              </a:rPr>
              <a:t>Are you attuned </a:t>
            </a:r>
            <a:r>
              <a:rPr lang="en-GB" sz="2800" dirty="0">
                <a:solidFill>
                  <a:schemeClr val="tx2"/>
                </a:solidFill>
              </a:rPr>
              <a:t>to non verbal communication</a:t>
            </a:r>
            <a:r>
              <a:rPr lang="en-GB" sz="2800" dirty="0" smtClean="0">
                <a:solidFill>
                  <a:schemeClr val="tx2"/>
                </a:solidFill>
              </a:rPr>
              <a:t>?</a:t>
            </a:r>
            <a:endParaRPr lang="en-GB" sz="2800" dirty="0">
              <a:solidFill>
                <a:schemeClr val="tx2"/>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84" t="13899" r="6144" b="8936"/>
          <a:stretch/>
        </p:blipFill>
        <p:spPr>
          <a:xfrm>
            <a:off x="7352523" y="1633697"/>
            <a:ext cx="4441372" cy="3400426"/>
          </a:xfrm>
          <a:prstGeom prst="rect">
            <a:avLst/>
          </a:prstGeom>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319" y="4898959"/>
            <a:ext cx="28860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9" y="1549334"/>
            <a:ext cx="5145087" cy="334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86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2224" y="1215101"/>
            <a:ext cx="2319694" cy="30929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822" y="1190751"/>
            <a:ext cx="3661984" cy="2447747"/>
          </a:xfrm>
          <a:prstGeom prst="rect">
            <a:avLst/>
          </a:prstGeom>
        </p:spPr>
      </p:pic>
      <p:sp>
        <p:nvSpPr>
          <p:cNvPr id="6" name="Content Placeholder 5"/>
          <p:cNvSpPr>
            <a:spLocks noGrp="1"/>
          </p:cNvSpPr>
          <p:nvPr>
            <p:ph idx="1"/>
          </p:nvPr>
        </p:nvSpPr>
        <p:spPr>
          <a:xfrm>
            <a:off x="731520" y="534433"/>
            <a:ext cx="10641286" cy="1067284"/>
          </a:xfrm>
        </p:spPr>
        <p:txBody>
          <a:bodyPr>
            <a:normAutofit/>
          </a:bodyPr>
          <a:lstStyle/>
          <a:p>
            <a:pPr marL="0" indent="0">
              <a:buNone/>
            </a:pPr>
            <a:r>
              <a:rPr lang="en-GB" dirty="0">
                <a:solidFill>
                  <a:schemeClr val="tx2"/>
                </a:solidFill>
              </a:rPr>
              <a:t>Do you </a:t>
            </a:r>
            <a:r>
              <a:rPr lang="en-GB" dirty="0" smtClean="0">
                <a:solidFill>
                  <a:schemeClr val="tx2"/>
                </a:solidFill>
              </a:rPr>
              <a:t>prepare children for expected changed and support </a:t>
            </a:r>
            <a:r>
              <a:rPr lang="en-GB" dirty="0">
                <a:solidFill>
                  <a:schemeClr val="tx2"/>
                </a:solidFill>
              </a:rPr>
              <a:t>transitions?</a:t>
            </a:r>
          </a:p>
          <a:p>
            <a:endParaRPr lang="en-GB"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8890" y="4033706"/>
            <a:ext cx="2671233" cy="258219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257" y="3568485"/>
            <a:ext cx="4210934" cy="2343452"/>
          </a:xfrm>
          <a:prstGeom prst="rect">
            <a:avLst/>
          </a:prstGeom>
        </p:spPr>
      </p:pic>
    </p:spTree>
    <p:extLst>
      <p:ext uri="{BB962C8B-B14F-4D97-AF65-F5344CB8AC3E}">
        <p14:creationId xmlns:p14="http://schemas.microsoft.com/office/powerpoint/2010/main" val="427591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72884" y="1524000"/>
            <a:ext cx="5843058" cy="3923805"/>
          </a:xfrm>
          <a:prstGeom prst="rect">
            <a:avLst/>
          </a:prstGeom>
        </p:spPr>
      </p:pic>
    </p:spTree>
    <p:extLst>
      <p:ext uri="{BB962C8B-B14F-4D97-AF65-F5344CB8AC3E}">
        <p14:creationId xmlns:p14="http://schemas.microsoft.com/office/powerpoint/2010/main" val="240068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23614" cy="1219200"/>
          </a:xfrm>
        </p:spPr>
        <p:txBody>
          <a:bodyPr>
            <a:normAutofit fontScale="90000"/>
          </a:bodyPr>
          <a:lstStyle/>
          <a:p>
            <a:r>
              <a:rPr lang="en-GB" dirty="0"/>
              <a:t>Reflect on strengths and areas for development… (think about what evidence you have)</a:t>
            </a:r>
          </a:p>
        </p:txBody>
      </p:sp>
      <p:sp>
        <p:nvSpPr>
          <p:cNvPr id="3" name="Content Placeholder 2"/>
          <p:cNvSpPr>
            <a:spLocks noGrp="1"/>
          </p:cNvSpPr>
          <p:nvPr>
            <p:ph idx="1"/>
          </p:nvPr>
        </p:nvSpPr>
        <p:spPr>
          <a:xfrm>
            <a:off x="-1" y="1371600"/>
            <a:ext cx="6006661" cy="5218386"/>
          </a:xfrm>
        </p:spPr>
        <p:txBody>
          <a:bodyPr>
            <a:noAutofit/>
          </a:bodyPr>
          <a:lstStyle/>
          <a:p>
            <a:pPr marL="0" indent="0">
              <a:lnSpc>
                <a:spcPct val="120000"/>
              </a:lnSpc>
              <a:spcBef>
                <a:spcPts val="600"/>
              </a:spcBef>
              <a:buNone/>
            </a:pPr>
            <a:r>
              <a:rPr lang="en-GB" sz="1800" b="1" dirty="0"/>
              <a:t>Do </a:t>
            </a:r>
            <a:r>
              <a:rPr lang="en-GB" sz="1800" b="1" dirty="0" smtClean="0"/>
              <a:t>you:</a:t>
            </a:r>
          </a:p>
          <a:p>
            <a:pPr marL="360000" indent="-457200">
              <a:lnSpc>
                <a:spcPct val="120000"/>
              </a:lnSpc>
              <a:spcBef>
                <a:spcPts val="600"/>
              </a:spcBef>
            </a:pPr>
            <a:r>
              <a:rPr lang="en-GB" sz="1800" dirty="0" smtClean="0"/>
              <a:t>use </a:t>
            </a:r>
            <a:r>
              <a:rPr lang="en-GB" sz="1800" dirty="0"/>
              <a:t>simple repetitive </a:t>
            </a:r>
            <a:r>
              <a:rPr lang="en-GB" sz="1800" dirty="0" smtClean="0"/>
              <a:t>language?</a:t>
            </a:r>
          </a:p>
          <a:p>
            <a:pPr marL="360000" indent="-457200">
              <a:lnSpc>
                <a:spcPct val="120000"/>
              </a:lnSpc>
              <a:spcBef>
                <a:spcPts val="600"/>
              </a:spcBef>
            </a:pPr>
            <a:r>
              <a:rPr lang="en-GB" sz="1800" dirty="0" smtClean="0"/>
              <a:t>gain </a:t>
            </a:r>
            <a:r>
              <a:rPr lang="en-GB" sz="1800" dirty="0"/>
              <a:t>children’s attention before delivering </a:t>
            </a:r>
            <a:r>
              <a:rPr lang="en-GB" sz="1800" dirty="0" smtClean="0"/>
              <a:t>instructions?</a:t>
            </a:r>
          </a:p>
          <a:p>
            <a:pPr marL="360000" indent="-457200">
              <a:lnSpc>
                <a:spcPct val="120000"/>
              </a:lnSpc>
              <a:spcBef>
                <a:spcPts val="600"/>
              </a:spcBef>
            </a:pPr>
            <a:r>
              <a:rPr lang="en-GB" sz="1800" dirty="0" smtClean="0"/>
              <a:t>talk </a:t>
            </a:r>
            <a:r>
              <a:rPr lang="en-GB" sz="1800" dirty="0"/>
              <a:t>at an appropriate </a:t>
            </a:r>
            <a:r>
              <a:rPr lang="en-GB" sz="1800" dirty="0" smtClean="0"/>
              <a:t>rate?</a:t>
            </a:r>
          </a:p>
          <a:p>
            <a:pPr marL="360000" indent="-457200">
              <a:lnSpc>
                <a:spcPct val="120000"/>
              </a:lnSpc>
              <a:spcBef>
                <a:spcPts val="600"/>
              </a:spcBef>
            </a:pPr>
            <a:r>
              <a:rPr lang="en-GB" sz="1800" dirty="0" smtClean="0"/>
              <a:t>adapt </a:t>
            </a:r>
            <a:r>
              <a:rPr lang="en-GB" sz="1800" dirty="0"/>
              <a:t>language to the level of the child to offer support and challenge</a:t>
            </a:r>
            <a:r>
              <a:rPr lang="en-GB" sz="1800" dirty="0" smtClean="0"/>
              <a:t>?</a:t>
            </a:r>
          </a:p>
          <a:p>
            <a:pPr marL="360000" indent="-457200">
              <a:lnSpc>
                <a:spcPct val="120000"/>
              </a:lnSpc>
              <a:spcBef>
                <a:spcPts val="600"/>
              </a:spcBef>
            </a:pPr>
            <a:r>
              <a:rPr lang="en-GB" sz="1800" dirty="0" smtClean="0"/>
              <a:t>model </a:t>
            </a:r>
            <a:r>
              <a:rPr lang="en-GB" sz="1800" dirty="0"/>
              <a:t>correct language when you hear a child’s incorrect </a:t>
            </a:r>
            <a:r>
              <a:rPr lang="en-GB" sz="1800" dirty="0" smtClean="0"/>
              <a:t>vocalisation?</a:t>
            </a:r>
          </a:p>
          <a:p>
            <a:pPr marL="360000" indent="-457200">
              <a:lnSpc>
                <a:spcPct val="120000"/>
              </a:lnSpc>
              <a:spcBef>
                <a:spcPts val="600"/>
              </a:spcBef>
            </a:pPr>
            <a:r>
              <a:rPr lang="en-GB" sz="1800" dirty="0" smtClean="0"/>
              <a:t>extend </a:t>
            </a:r>
            <a:r>
              <a:rPr lang="en-GB" sz="1800" dirty="0"/>
              <a:t>the child’s </a:t>
            </a:r>
            <a:r>
              <a:rPr lang="en-GB" sz="1800" dirty="0" smtClean="0"/>
              <a:t>vocalisations?</a:t>
            </a:r>
          </a:p>
          <a:p>
            <a:pPr marL="360000" indent="-457200">
              <a:lnSpc>
                <a:spcPct val="120000"/>
              </a:lnSpc>
              <a:spcBef>
                <a:spcPts val="600"/>
              </a:spcBef>
            </a:pPr>
            <a:r>
              <a:rPr lang="en-GB" sz="1800" dirty="0" smtClean="0"/>
              <a:t>use </a:t>
            </a:r>
            <a:r>
              <a:rPr lang="en-GB" sz="1800" dirty="0"/>
              <a:t>vocabulary that children can understand? </a:t>
            </a:r>
            <a:endParaRPr lang="en-GB" sz="1800" dirty="0" smtClean="0"/>
          </a:p>
          <a:p>
            <a:pPr marL="360000" indent="-457200">
              <a:lnSpc>
                <a:spcPct val="120000"/>
              </a:lnSpc>
              <a:spcBef>
                <a:spcPts val="600"/>
              </a:spcBef>
            </a:pPr>
            <a:r>
              <a:rPr lang="en-GB" sz="1800" dirty="0" smtClean="0"/>
              <a:t>give </a:t>
            </a:r>
            <a:r>
              <a:rPr lang="en-GB" sz="1800" dirty="0"/>
              <a:t>children time to </a:t>
            </a:r>
            <a:r>
              <a:rPr lang="en-GB" sz="1800" dirty="0" smtClean="0"/>
              <a:t>respond?</a:t>
            </a:r>
          </a:p>
          <a:p>
            <a:pPr marL="360000" indent="-457200">
              <a:lnSpc>
                <a:spcPct val="120000"/>
              </a:lnSpc>
              <a:spcBef>
                <a:spcPts val="600"/>
              </a:spcBef>
            </a:pPr>
            <a:r>
              <a:rPr lang="en-GB" sz="1800" dirty="0" smtClean="0"/>
              <a:t>support </a:t>
            </a:r>
            <a:r>
              <a:rPr lang="en-GB" sz="1800" dirty="0"/>
              <a:t>verbal language with gestures and visual </a:t>
            </a:r>
            <a:r>
              <a:rPr lang="en-GB" sz="1800" dirty="0" smtClean="0"/>
              <a:t>cues?</a:t>
            </a:r>
          </a:p>
        </p:txBody>
      </p:sp>
      <p:sp>
        <p:nvSpPr>
          <p:cNvPr id="4" name="Content Placeholder 2"/>
          <p:cNvSpPr txBox="1">
            <a:spLocks/>
          </p:cNvSpPr>
          <p:nvPr/>
        </p:nvSpPr>
        <p:spPr>
          <a:xfrm>
            <a:off x="5833241" y="1371600"/>
            <a:ext cx="6516413" cy="5486400"/>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72000" indent="-144000">
              <a:lnSpc>
                <a:spcPct val="120000"/>
              </a:lnSpc>
              <a:spcBef>
                <a:spcPts val="600"/>
              </a:spcBef>
            </a:pPr>
            <a:r>
              <a:rPr lang="en-GB" sz="1800" dirty="0"/>
              <a:t>give choices?</a:t>
            </a:r>
            <a:endParaRPr lang="en-GB" sz="2000" dirty="0"/>
          </a:p>
          <a:p>
            <a:pPr marL="72000" indent="-144000">
              <a:lnSpc>
                <a:spcPct val="120000"/>
              </a:lnSpc>
              <a:spcBef>
                <a:spcPts val="600"/>
              </a:spcBef>
            </a:pPr>
            <a:r>
              <a:rPr lang="en-GB" sz="1800" dirty="0" smtClean="0"/>
              <a:t>speak </a:t>
            </a:r>
            <a:r>
              <a:rPr lang="en-GB" sz="1800" dirty="0"/>
              <a:t>sensitively to children?</a:t>
            </a:r>
          </a:p>
          <a:p>
            <a:pPr marL="72000" indent="-144000">
              <a:lnSpc>
                <a:spcPct val="120000"/>
              </a:lnSpc>
              <a:spcBef>
                <a:spcPts val="600"/>
              </a:spcBef>
            </a:pPr>
            <a:r>
              <a:rPr lang="en-GB" sz="1800" dirty="0" smtClean="0"/>
              <a:t>settle </a:t>
            </a:r>
            <a:r>
              <a:rPr lang="en-GB" sz="1800" dirty="0"/>
              <a:t>children when they arrive? </a:t>
            </a:r>
          </a:p>
          <a:p>
            <a:pPr marL="72000" indent="-144000">
              <a:lnSpc>
                <a:spcPct val="120000"/>
              </a:lnSpc>
              <a:spcBef>
                <a:spcPts val="600"/>
              </a:spcBef>
            </a:pPr>
            <a:r>
              <a:rPr lang="en-GB" sz="1800" dirty="0" smtClean="0"/>
              <a:t>regularly </a:t>
            </a:r>
            <a:r>
              <a:rPr lang="en-GB" sz="1800" dirty="0"/>
              <a:t>join in play with </a:t>
            </a:r>
            <a:r>
              <a:rPr lang="en-GB" sz="1800" dirty="0" smtClean="0"/>
              <a:t>children?</a:t>
            </a:r>
          </a:p>
          <a:p>
            <a:pPr marL="72000" indent="-144000">
              <a:lnSpc>
                <a:spcPct val="120000"/>
              </a:lnSpc>
              <a:spcBef>
                <a:spcPts val="600"/>
              </a:spcBef>
            </a:pPr>
            <a:r>
              <a:rPr lang="en-GB" sz="1800" dirty="0" smtClean="0"/>
              <a:t>model </a:t>
            </a:r>
            <a:r>
              <a:rPr lang="en-GB" sz="1800" dirty="0"/>
              <a:t>a range of positive behaviours and language</a:t>
            </a:r>
            <a:r>
              <a:rPr lang="en-GB" sz="1800" dirty="0" smtClean="0"/>
              <a:t>?</a:t>
            </a:r>
          </a:p>
          <a:p>
            <a:pPr marL="72000" indent="-144000">
              <a:lnSpc>
                <a:spcPct val="120000"/>
              </a:lnSpc>
              <a:spcBef>
                <a:spcPts val="600"/>
              </a:spcBef>
            </a:pPr>
            <a:r>
              <a:rPr lang="en-GB" sz="1800" dirty="0" smtClean="0"/>
              <a:t>develop </a:t>
            </a:r>
            <a:r>
              <a:rPr lang="en-GB" sz="1800" dirty="0"/>
              <a:t>children’s emotional vocabulary by naming and describing emotions and feelings</a:t>
            </a:r>
            <a:r>
              <a:rPr lang="en-GB" sz="1800" dirty="0" smtClean="0"/>
              <a:t>?</a:t>
            </a:r>
          </a:p>
          <a:p>
            <a:pPr marL="72000" indent="-144000">
              <a:lnSpc>
                <a:spcPct val="120000"/>
              </a:lnSpc>
              <a:spcBef>
                <a:spcPts val="600"/>
              </a:spcBef>
            </a:pPr>
            <a:r>
              <a:rPr lang="en-GB" sz="1800" dirty="0" smtClean="0"/>
              <a:t>prepare </a:t>
            </a:r>
            <a:r>
              <a:rPr lang="en-GB" sz="1800" dirty="0"/>
              <a:t>children for expected changed and support </a:t>
            </a:r>
            <a:r>
              <a:rPr lang="en-GB" sz="1800" dirty="0" smtClean="0"/>
              <a:t>transitions?</a:t>
            </a:r>
          </a:p>
          <a:p>
            <a:pPr marL="72000" indent="-144000">
              <a:lnSpc>
                <a:spcPct val="120000"/>
              </a:lnSpc>
              <a:spcBef>
                <a:spcPts val="600"/>
              </a:spcBef>
            </a:pPr>
            <a:r>
              <a:rPr lang="en-GB" sz="1800" dirty="0"/>
              <a:t>Are you attuned to non verbal communication?</a:t>
            </a:r>
          </a:p>
          <a:p>
            <a:pPr marL="72000" indent="-144000">
              <a:lnSpc>
                <a:spcPct val="120000"/>
              </a:lnSpc>
              <a:spcBef>
                <a:spcPts val="600"/>
              </a:spcBef>
            </a:pPr>
            <a:r>
              <a:rPr lang="en-GB" sz="1800" dirty="0" smtClean="0"/>
              <a:t>Do </a:t>
            </a:r>
            <a:r>
              <a:rPr lang="en-GB" sz="1800" dirty="0"/>
              <a:t>children have clear explanations of expectations and boundaries?</a:t>
            </a:r>
          </a:p>
          <a:p>
            <a:pPr marL="72000" indent="-144000">
              <a:lnSpc>
                <a:spcPct val="120000"/>
              </a:lnSpc>
              <a:spcBef>
                <a:spcPts val="600"/>
              </a:spcBef>
            </a:pPr>
            <a:r>
              <a:rPr lang="en-GB" sz="1800" dirty="0" smtClean="0"/>
              <a:t> </a:t>
            </a:r>
            <a:r>
              <a:rPr lang="en-GB" sz="1800" dirty="0"/>
              <a:t>Do children </a:t>
            </a:r>
            <a:r>
              <a:rPr lang="en-GB" sz="1800" dirty="0" smtClean="0"/>
              <a:t>have a consistent </a:t>
            </a:r>
            <a:r>
              <a:rPr lang="en-GB" sz="1800" dirty="0"/>
              <a:t>trusting relationship</a:t>
            </a:r>
            <a:r>
              <a:rPr lang="en-GB" sz="1800" dirty="0" smtClean="0"/>
              <a:t>?</a:t>
            </a:r>
            <a:endParaRPr lang="en-GB" sz="1800" dirty="0"/>
          </a:p>
        </p:txBody>
      </p:sp>
    </p:spTree>
    <p:extLst>
      <p:ext uri="{BB962C8B-B14F-4D97-AF65-F5344CB8AC3E}">
        <p14:creationId xmlns:p14="http://schemas.microsoft.com/office/powerpoint/2010/main" val="28007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1065214" y="1752600"/>
            <a:ext cx="10821986" cy="4229100"/>
          </a:xfrm>
        </p:spPr>
        <p:txBody>
          <a:bodyPr/>
          <a:lstStyle/>
          <a:p>
            <a:pPr marL="0" indent="0">
              <a:buNone/>
            </a:pPr>
            <a:r>
              <a:rPr lang="en-GB" dirty="0"/>
              <a:t>I</a:t>
            </a:r>
            <a:r>
              <a:rPr lang="en-GB" dirty="0" smtClean="0"/>
              <a:t>f </a:t>
            </a:r>
            <a:r>
              <a:rPr lang="en-GB" dirty="0"/>
              <a:t>you have the universal support in place you </a:t>
            </a:r>
            <a:r>
              <a:rPr lang="en-GB" dirty="0" smtClean="0"/>
              <a:t>have to put in as much targeted support for individual children</a:t>
            </a:r>
          </a:p>
          <a:p>
            <a:pPr marL="0" indent="0">
              <a:buNone/>
            </a:pPr>
            <a:endParaRPr lang="en-GB" dirty="0" smtClean="0"/>
          </a:p>
          <a:p>
            <a:pPr marL="0" indent="0">
              <a:buNone/>
            </a:pPr>
            <a:endParaRPr lang="en-GB" dirty="0"/>
          </a:p>
          <a:p>
            <a:pPr marL="0" indent="0">
              <a:buNone/>
            </a:pPr>
            <a:r>
              <a:rPr lang="en-GB" dirty="0"/>
              <a:t>These supports will support </a:t>
            </a:r>
            <a:r>
              <a:rPr lang="en-GB" b="1" u="sng" dirty="0"/>
              <a:t>all </a:t>
            </a:r>
            <a:r>
              <a:rPr lang="en-GB" dirty="0"/>
              <a:t>learners but are a crutch for learners with ASN.</a:t>
            </a:r>
          </a:p>
          <a:p>
            <a:endParaRPr lang="en-GB" dirty="0"/>
          </a:p>
        </p:txBody>
      </p:sp>
    </p:spTree>
    <p:extLst>
      <p:ext uri="{BB962C8B-B14F-4D97-AF65-F5344CB8AC3E}">
        <p14:creationId xmlns:p14="http://schemas.microsoft.com/office/powerpoint/2010/main" val="222124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3338513" y="2452772"/>
            <a:ext cx="7200900" cy="1809583"/>
          </a:xfrm>
        </p:spPr>
        <p:txBody>
          <a:bodyPr rtlCol="0">
            <a:normAutofit fontScale="90000"/>
          </a:bodyPr>
          <a:lstStyle/>
          <a:p>
            <a:pPr>
              <a:defRPr/>
            </a:pPr>
            <a:r>
              <a:rPr lang="en-GB" dirty="0">
                <a:effectLst>
                  <a:outerShdw blurRad="38100" dist="38100" dir="2700000" algn="tl">
                    <a:srgbClr val="000000">
                      <a:alpha val="43137"/>
                    </a:srgbClr>
                  </a:outerShdw>
                </a:effectLst>
                <a:latin typeface="Helvigate"/>
              </a:rPr>
              <a:t/>
            </a:r>
            <a:br>
              <a:rPr lang="en-GB" dirty="0">
                <a:effectLst>
                  <a:outerShdw blurRad="38100" dist="38100" dir="2700000" algn="tl">
                    <a:srgbClr val="000000">
                      <a:alpha val="43137"/>
                    </a:srgbClr>
                  </a:outerShdw>
                </a:effectLst>
                <a:latin typeface="Helvigate"/>
              </a:rPr>
            </a:br>
            <a:r>
              <a:rPr lang="en-GB" dirty="0" smtClean="0">
                <a:effectLst>
                  <a:outerShdw blurRad="38100" dist="38100" dir="2700000" algn="tl">
                    <a:srgbClr val="000000">
                      <a:alpha val="43137"/>
                    </a:srgbClr>
                  </a:outerShdw>
                </a:effectLst>
                <a:latin typeface="Segoe Print" panose="02000600000000000000" pitchFamily="2" charset="0"/>
              </a:rPr>
              <a:t>Supporting Learners with ASN: </a:t>
            </a:r>
            <a:br>
              <a:rPr lang="en-GB" dirty="0" smtClean="0">
                <a:effectLst>
                  <a:outerShdw blurRad="38100" dist="38100" dir="2700000" algn="tl">
                    <a:srgbClr val="000000">
                      <a:alpha val="43137"/>
                    </a:srgbClr>
                  </a:outerShdw>
                </a:effectLst>
                <a:latin typeface="Segoe Print" panose="02000600000000000000" pitchFamily="2" charset="0"/>
              </a:rPr>
            </a:br>
            <a:r>
              <a:rPr lang="en-GB" sz="4400" dirty="0" smtClean="0">
                <a:effectLst>
                  <a:outerShdw blurRad="38100" dist="38100" dir="2700000" algn="tl">
                    <a:srgbClr val="000000">
                      <a:alpha val="43137"/>
                    </a:srgbClr>
                  </a:outerShdw>
                </a:effectLst>
                <a:latin typeface="Segoe Print" panose="02000600000000000000" pitchFamily="2" charset="0"/>
              </a:rPr>
              <a:t>Understanding </a:t>
            </a:r>
            <a:r>
              <a:rPr lang="en-GB" sz="4400" dirty="0">
                <a:effectLst>
                  <a:outerShdw blurRad="38100" dist="38100" dir="2700000" algn="tl">
                    <a:srgbClr val="000000">
                      <a:alpha val="43137"/>
                    </a:srgbClr>
                  </a:outerShdw>
                </a:effectLst>
                <a:latin typeface="Segoe Print" panose="02000600000000000000" pitchFamily="2" charset="0"/>
              </a:rPr>
              <a:t>and Addressing </a:t>
            </a:r>
            <a:r>
              <a:rPr lang="en-GB" sz="4400" dirty="0" smtClean="0">
                <a:effectLst>
                  <a:outerShdw blurRad="38100" dist="38100" dir="2700000" algn="tl">
                    <a:srgbClr val="000000">
                      <a:alpha val="43137"/>
                    </a:srgbClr>
                  </a:outerShdw>
                </a:effectLst>
                <a:latin typeface="Segoe Print" panose="02000600000000000000" pitchFamily="2" charset="0"/>
              </a:rPr>
              <a:t>Behaviours </a:t>
            </a:r>
            <a:endParaRPr lang="en-GB" i="1" dirty="0">
              <a:effectLst>
                <a:outerShdw blurRad="38100" dist="38100" dir="2700000" algn="tl">
                  <a:srgbClr val="000000">
                    <a:alpha val="43137"/>
                  </a:srgbClr>
                </a:outerShdw>
              </a:effectLst>
              <a:latin typeface="Segoe Print" panose="02000600000000000000" pitchFamily="2" charset="0"/>
            </a:endParaRPr>
          </a:p>
        </p:txBody>
      </p:sp>
      <p:sp>
        <p:nvSpPr>
          <p:cNvPr id="6148" name="Subtitle 2"/>
          <p:cNvSpPr>
            <a:spLocks noGrp="1" noChangeArrowheads="1"/>
          </p:cNvSpPr>
          <p:nvPr>
            <p:ph type="subTitle" idx="1"/>
          </p:nvPr>
        </p:nvSpPr>
        <p:spPr>
          <a:xfrm>
            <a:off x="4800600" y="3357564"/>
            <a:ext cx="6400800" cy="1152525"/>
          </a:xfrm>
        </p:spPr>
        <p:txBody>
          <a:bodyPr/>
          <a:lstStyle/>
          <a:p>
            <a:pPr eaLnBrk="1" hangingPunct="1"/>
            <a:endParaRPr lang="en-GB" altLang="en-US" sz="2000" b="1" i="1">
              <a:latin typeface="Helvigate"/>
            </a:endParaRPr>
          </a:p>
          <a:p>
            <a:pPr eaLnBrk="1" hangingPunct="1"/>
            <a:endParaRPr lang="en-GB" altLang="en-US" sz="2000" b="1" i="1">
              <a:latin typeface="Helvigate"/>
            </a:endParaRPr>
          </a:p>
          <a:p>
            <a:pPr eaLnBrk="1" hangingPunct="1"/>
            <a:endParaRPr lang="en-GB" altLang="en-US" sz="2000" b="1" i="1">
              <a:latin typeface="Helvigate"/>
            </a:endParaRPr>
          </a:p>
        </p:txBody>
      </p:sp>
      <p:sp>
        <p:nvSpPr>
          <p:cNvPr id="6149" name="TextBox 2"/>
          <p:cNvSpPr txBox="1">
            <a:spLocks noChangeArrowheads="1"/>
          </p:cNvSpPr>
          <p:nvPr/>
        </p:nvSpPr>
        <p:spPr bwMode="auto">
          <a:xfrm>
            <a:off x="3719513" y="6165851"/>
            <a:ext cx="4735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b="1" dirty="0">
                <a:latin typeface="+mn-lt"/>
              </a:rPr>
              <a:t>Behaviour as Communication</a:t>
            </a:r>
          </a:p>
        </p:txBody>
      </p:sp>
    </p:spTree>
    <p:extLst>
      <p:ext uri="{BB962C8B-B14F-4D97-AF65-F5344CB8AC3E}">
        <p14:creationId xmlns:p14="http://schemas.microsoft.com/office/powerpoint/2010/main" val="15915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p:txBody>
          <a:bodyPr/>
          <a:lstStyle/>
          <a:p>
            <a:pPr eaLnBrk="1" hangingPunct="1"/>
            <a:r>
              <a:rPr lang="en-GB" altLang="en-US" sz="4000" dirty="0">
                <a:latin typeface="Helvigate"/>
              </a:rPr>
              <a:t>Aim of Session</a:t>
            </a:r>
          </a:p>
        </p:txBody>
      </p:sp>
      <p:sp>
        <p:nvSpPr>
          <p:cNvPr id="3" name="Content Placeholder 2">
            <a:extLst>
              <a:ext uri="{FF2B5EF4-FFF2-40B4-BE49-F238E27FC236}"/>
            </a:extLst>
          </p:cNvPr>
          <p:cNvSpPr>
            <a:spLocks noGrp="1"/>
          </p:cNvSpPr>
          <p:nvPr>
            <p:ph idx="1"/>
          </p:nvPr>
        </p:nvSpPr>
        <p:spPr>
          <a:xfrm>
            <a:off x="2077452" y="2332037"/>
            <a:ext cx="6729663" cy="4525963"/>
          </a:xfrm>
        </p:spPr>
        <p:txBody>
          <a:bodyPr rtlCol="0">
            <a:normAutofit/>
          </a:bodyPr>
          <a:lstStyle/>
          <a:p>
            <a:pPr marL="457200" indent="-457200">
              <a:buNone/>
              <a:defRPr/>
            </a:pPr>
            <a:r>
              <a:rPr lang="en-GB" dirty="0"/>
              <a:t>1</a:t>
            </a:r>
            <a:r>
              <a:rPr lang="en-GB" i="1" dirty="0">
                <a:latin typeface="Helvigate"/>
              </a:rPr>
              <a:t>.  </a:t>
            </a:r>
            <a:r>
              <a:rPr lang="en-GB" sz="2600" dirty="0">
                <a:latin typeface="+mj-lt"/>
              </a:rPr>
              <a:t>To discuss behaviour as communication </a:t>
            </a:r>
          </a:p>
          <a:p>
            <a:pPr marL="514350" indent="-514350">
              <a:buFont typeface="Wingdings" pitchFamily="2" charset="2"/>
              <a:buAutoNum type="arabicPeriod" startAt="2"/>
              <a:defRPr/>
            </a:pPr>
            <a:r>
              <a:rPr lang="en-GB" sz="2600" dirty="0">
                <a:latin typeface="+mj-lt"/>
              </a:rPr>
              <a:t>To help staff to make sense of </a:t>
            </a:r>
            <a:r>
              <a:rPr lang="en-GB" sz="2600" dirty="0" smtClean="0">
                <a:latin typeface="+mj-lt"/>
              </a:rPr>
              <a:t>and address behaviours </a:t>
            </a:r>
            <a:r>
              <a:rPr lang="en-GB" sz="2600" dirty="0">
                <a:latin typeface="+mj-lt"/>
              </a:rPr>
              <a:t>that are challenging </a:t>
            </a:r>
          </a:p>
          <a:p>
            <a:pPr marL="514350" indent="-514350">
              <a:buFont typeface="Wingdings" pitchFamily="2" charset="2"/>
              <a:buAutoNum type="arabicPeriod" startAt="2"/>
              <a:defRPr/>
            </a:pPr>
            <a:r>
              <a:rPr lang="en-GB" sz="2600" dirty="0">
                <a:latin typeface="+mj-lt"/>
              </a:rPr>
              <a:t>3. To talk about ways of supporting one another </a:t>
            </a:r>
          </a:p>
          <a:p>
            <a:pPr marL="457200" indent="-457200">
              <a:buFont typeface="Wingdings" pitchFamily="2" charset="2"/>
              <a:buAutoNum type="arabicPeriod" startAt="2"/>
              <a:defRPr/>
            </a:pPr>
            <a:endParaRPr lang="en-GB" sz="2600" dirty="0"/>
          </a:p>
          <a:p>
            <a:pPr>
              <a:defRPr/>
            </a:pPr>
            <a:endParaRPr lang="en-GB" i="1" dirty="0"/>
          </a:p>
        </p:txBody>
      </p:sp>
    </p:spTree>
    <p:extLst>
      <p:ext uri="{BB962C8B-B14F-4D97-AF65-F5344CB8AC3E}">
        <p14:creationId xmlns:p14="http://schemas.microsoft.com/office/powerpoint/2010/main" val="25291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noChangeArrowheads="1"/>
          </p:cNvSpPr>
          <p:nvPr>
            <p:ph type="title"/>
          </p:nvPr>
        </p:nvSpPr>
        <p:spPr/>
        <p:txBody>
          <a:bodyPr/>
          <a:lstStyle/>
          <a:p>
            <a:pPr eaLnBrk="1" hangingPunct="1"/>
            <a:r>
              <a:rPr lang="en-GB" altLang="en-US" dirty="0" smtClean="0"/>
              <a:t>Behaviour as Communication</a:t>
            </a:r>
            <a:br>
              <a:rPr lang="en-GB" altLang="en-US" dirty="0" smtClean="0"/>
            </a:br>
            <a:r>
              <a:rPr lang="en-GB" altLang="en-US" i="1" dirty="0"/>
              <a:t>How do babies get our attention</a:t>
            </a:r>
            <a:r>
              <a:rPr lang="en-GB" altLang="en-US" i="1" dirty="0">
                <a:latin typeface="Helvigate"/>
              </a:rPr>
              <a:t>? </a:t>
            </a:r>
            <a:endParaRPr lang="en-GB" altLang="en-US" i="1" dirty="0" smtClean="0">
              <a:latin typeface="Helvigate"/>
            </a:endParaRPr>
          </a:p>
        </p:txBody>
      </p:sp>
      <p:pic>
        <p:nvPicPr>
          <p:cNvPr id="10243" name="Picture 2" descr="http://t2.gstatic.com/images?q=tbn:gGrGMjQF1wakSM:http://www.istockphoto.com/file_thumbview_approve/5998074/2/istockphoto_5998074-cooing-newborn-baby.jpg">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687470" y="2643190"/>
            <a:ext cx="2428875" cy="2361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4" name="AutoShape 4" descr="data:image/gif;base64,R0lGODlhAQABAIAAAP///////yH5BAEKAAEALAAAAAABAAEAAAICTAEAOw==">
            <a:hlinkClick r:id="rId5"/>
          </p:cNvPr>
          <p:cNvSpPr>
            <a:spLocks noChangeAspect="1" noChangeArrowheads="1"/>
          </p:cNvSpPr>
          <p:nvPr/>
        </p:nvSpPr>
        <p:spPr bwMode="auto">
          <a:xfrm>
            <a:off x="1679576" y="-427038"/>
            <a:ext cx="1343025"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latin typeface="Lucida Sans Unicode" panose="020B0602030504020204" pitchFamily="34" charset="0"/>
            </a:endParaRPr>
          </a:p>
        </p:txBody>
      </p:sp>
      <p:sp>
        <p:nvSpPr>
          <p:cNvPr id="10245" name="AutoShape 6" descr="data:image/gif;base64,R0lGODlhAQABAIAAAP///////yH5BAEKAAEALAAAAAABAAEAAAICTAEAOw==">
            <a:hlinkClick r:id="rId5"/>
          </p:cNvPr>
          <p:cNvSpPr>
            <a:spLocks noChangeAspect="1" noChangeArrowheads="1"/>
          </p:cNvSpPr>
          <p:nvPr/>
        </p:nvSpPr>
        <p:spPr bwMode="auto">
          <a:xfrm>
            <a:off x="1679576" y="-427038"/>
            <a:ext cx="1343025"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latin typeface="Lucida Sans Unicode" panose="020B0602030504020204" pitchFamily="34" charset="0"/>
            </a:endParaRPr>
          </a:p>
        </p:txBody>
      </p:sp>
      <p:pic>
        <p:nvPicPr>
          <p:cNvPr id="10246" name="Picture 8" descr="http://t1.gstatic.com/images?q=tbn:cw7pNid0sXENPM:http://www.topnews.in/health/files/baby-smil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8383" y="2643189"/>
            <a:ext cx="2574423" cy="23619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 descr="http://t2.gstatic.com/images?q=tbn:joNaCZymx_-O0M:http://www.bbc.co.uk/parenting/images/300/baby_crying_closeup.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5595" y="2643189"/>
            <a:ext cx="2675856" cy="23619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9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extLst>
          </p:cNvPr>
          <p:cNvPicPr>
            <a:picLocks noGrp="1" noChangeAspect="1"/>
          </p:cNvPicPr>
          <p:nvPr>
            <p:ph idx="1"/>
          </p:nvPr>
        </p:nvPicPr>
        <p:blipFill>
          <a:blip r:embed="rId3"/>
          <a:stretch>
            <a:fillRect/>
          </a:stretch>
        </p:blipFill>
        <p:spPr>
          <a:xfrm>
            <a:off x="0" y="0"/>
            <a:ext cx="12192000" cy="6858001"/>
          </a:xfrm>
          <a:effectLst>
            <a:softEdge rad="112500"/>
          </a:effectLst>
        </p:spPr>
      </p:pic>
    </p:spTree>
    <p:extLst>
      <p:ext uri="{BB962C8B-B14F-4D97-AF65-F5344CB8AC3E}">
        <p14:creationId xmlns:p14="http://schemas.microsoft.com/office/powerpoint/2010/main" val="210689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pPr eaLnBrk="1" hangingPunct="1"/>
            <a:r>
              <a:rPr lang="en-GB" altLang="en-US" dirty="0" smtClean="0"/>
              <a:t>Behaviour as Communication </a:t>
            </a:r>
          </a:p>
        </p:txBody>
      </p:sp>
      <p:sp>
        <p:nvSpPr>
          <p:cNvPr id="14339" name="Rectangle 3"/>
          <p:cNvSpPr>
            <a:spLocks noChangeArrowheads="1"/>
          </p:cNvSpPr>
          <p:nvPr/>
        </p:nvSpPr>
        <p:spPr bwMode="auto">
          <a:xfrm>
            <a:off x="2422525" y="1923131"/>
            <a:ext cx="7343775"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200000"/>
              </a:lnSpc>
              <a:spcBef>
                <a:spcPct val="0"/>
              </a:spcBef>
              <a:buFontTx/>
              <a:buNone/>
            </a:pPr>
            <a:r>
              <a:rPr lang="en-GB" altLang="en-US" sz="2000" dirty="0">
                <a:latin typeface="+mn-lt"/>
              </a:rPr>
              <a:t>‘Having  learning needs affects the way a person understands information and how they communicate. Children with more  learning difficulties may have no or  extremely limited verbal communication. Many may experience complex physical, sensory, or mobility difficulties.’ </a:t>
            </a:r>
          </a:p>
          <a:p>
            <a:pPr eaLnBrk="1" hangingPunct="1">
              <a:lnSpc>
                <a:spcPct val="100000"/>
              </a:lnSpc>
              <a:spcBef>
                <a:spcPct val="0"/>
              </a:spcBef>
              <a:buFontTx/>
              <a:buNone/>
            </a:pPr>
            <a:endParaRPr lang="en-GB" altLang="en-US" sz="2000" b="1" i="1" dirty="0">
              <a:latin typeface="Helvigate"/>
            </a:endParaRPr>
          </a:p>
          <a:p>
            <a:pPr eaLnBrk="1" hangingPunct="1">
              <a:lnSpc>
                <a:spcPct val="100000"/>
              </a:lnSpc>
              <a:spcBef>
                <a:spcPct val="0"/>
              </a:spcBef>
              <a:buFontTx/>
              <a:buNone/>
            </a:pPr>
            <a:endParaRPr lang="en-GB" altLang="en-US" sz="1800" dirty="0">
              <a:latin typeface="Arial" panose="020B0604020202020204" pitchFamily="34" charset="0"/>
            </a:endParaRPr>
          </a:p>
        </p:txBody>
      </p:sp>
    </p:spTree>
    <p:extLst>
      <p:ext uri="{BB962C8B-B14F-4D97-AF65-F5344CB8AC3E}">
        <p14:creationId xmlns:p14="http://schemas.microsoft.com/office/powerpoint/2010/main" val="249186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509"/>
            <a:ext cx="10515600" cy="1325563"/>
          </a:xfrm>
        </p:spPr>
        <p:txBody>
          <a:bodyPr/>
          <a:lstStyle/>
          <a:p>
            <a:r>
              <a:rPr lang="en-GB" dirty="0" smtClean="0"/>
              <a:t>Activity: Introducing David!</a:t>
            </a:r>
            <a:endParaRPr lang="en-GB" dirty="0"/>
          </a:p>
        </p:txBody>
      </p:sp>
      <p:sp>
        <p:nvSpPr>
          <p:cNvPr id="3" name="Content Placeholder 2"/>
          <p:cNvSpPr>
            <a:spLocks noGrp="1"/>
          </p:cNvSpPr>
          <p:nvPr>
            <p:ph idx="1"/>
          </p:nvPr>
        </p:nvSpPr>
        <p:spPr>
          <a:xfrm>
            <a:off x="384930" y="1809167"/>
            <a:ext cx="11422139" cy="4152721"/>
          </a:xfrm>
        </p:spPr>
        <p:txBody>
          <a:bodyPr>
            <a:normAutofit/>
          </a:bodyPr>
          <a:lstStyle/>
          <a:p>
            <a:r>
              <a:rPr lang="en-GB" dirty="0" smtClean="0"/>
              <a:t>Take a moment to read about David, a new child starting in your room</a:t>
            </a:r>
          </a:p>
          <a:p>
            <a:endParaRPr lang="en-GB" dirty="0"/>
          </a:p>
          <a:p>
            <a:r>
              <a:rPr lang="en-GB" dirty="0" smtClean="0"/>
              <a:t>Note down David’s strengths and needs and things that can be used to motivate David. Note down possible sensory issues/triggers.</a:t>
            </a:r>
          </a:p>
          <a:p>
            <a:pPr marL="0" indent="0">
              <a:buNone/>
            </a:pPr>
            <a:endParaRPr lang="en-GB" dirty="0"/>
          </a:p>
        </p:txBody>
      </p:sp>
    </p:spTree>
    <p:extLst>
      <p:ext uri="{BB962C8B-B14F-4D97-AF65-F5344CB8AC3E}">
        <p14:creationId xmlns:p14="http://schemas.microsoft.com/office/powerpoint/2010/main" val="385196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4">
            <a:extLst>
              <a:ext uri="{FF2B5EF4-FFF2-40B4-BE49-F238E27FC236}"/>
            </a:extLst>
          </p:cNvPr>
          <p:cNvSpPr>
            <a:spLocks noGrp="1"/>
          </p:cNvSpPr>
          <p:nvPr>
            <p:ph type="title"/>
          </p:nvPr>
        </p:nvSpPr>
        <p:spPr>
          <a:xfrm>
            <a:off x="2719136" y="231775"/>
            <a:ext cx="7091613" cy="5464175"/>
          </a:xfrm>
        </p:spPr>
        <p:txBody>
          <a:bodyPr rtlCol="0">
            <a:normAutofit/>
          </a:bodyPr>
          <a:lstStyle/>
          <a:p>
            <a:pPr algn="ctr">
              <a:defRPr/>
            </a:pPr>
            <a:r>
              <a:rPr lang="en-GB" altLang="en-US" sz="2800" dirty="0">
                <a:solidFill>
                  <a:schemeClr val="bg1"/>
                </a:solidFill>
                <a:latin typeface="Helvigate"/>
              </a:rPr>
              <a:t> </a:t>
            </a:r>
            <a:r>
              <a:rPr lang="en-GB" altLang="en-US" sz="2400" dirty="0">
                <a:latin typeface="+mn-lt"/>
              </a:rPr>
              <a:t>Poor Self-Regulation</a:t>
            </a:r>
            <a:br>
              <a:rPr lang="en-GB" altLang="en-US" sz="2400" dirty="0">
                <a:latin typeface="+mn-lt"/>
              </a:rPr>
            </a:br>
            <a:r>
              <a:rPr lang="en-GB" altLang="en-US" sz="2400" dirty="0">
                <a:latin typeface="+mn-lt"/>
              </a:rPr>
              <a:t/>
            </a:r>
            <a:br>
              <a:rPr lang="en-GB" altLang="en-US" sz="2400" dirty="0">
                <a:latin typeface="+mn-lt"/>
              </a:rPr>
            </a:br>
            <a:r>
              <a:rPr lang="en-GB" altLang="en-US" sz="2400" dirty="0">
                <a:latin typeface="+mn-lt"/>
              </a:rPr>
              <a:t> Limited Understanding</a:t>
            </a:r>
            <a:br>
              <a:rPr lang="en-GB" altLang="en-US" sz="2400" dirty="0">
                <a:latin typeface="+mn-lt"/>
              </a:rPr>
            </a:br>
            <a:r>
              <a:rPr lang="en-GB" altLang="en-US" sz="2400" dirty="0">
                <a:latin typeface="+mn-lt"/>
              </a:rPr>
              <a:t/>
            </a:r>
            <a:br>
              <a:rPr lang="en-GB" altLang="en-US" sz="2400" dirty="0">
                <a:latin typeface="+mn-lt"/>
              </a:rPr>
            </a:br>
            <a:r>
              <a:rPr lang="en-GB" altLang="en-US" sz="2400" dirty="0">
                <a:latin typeface="+mn-lt"/>
              </a:rPr>
              <a:t> Rigidity of Thought</a:t>
            </a:r>
            <a:br>
              <a:rPr lang="en-GB" altLang="en-US" sz="2400" dirty="0">
                <a:latin typeface="+mn-lt"/>
              </a:rPr>
            </a:br>
            <a:r>
              <a:rPr lang="en-GB" altLang="en-US" sz="2400" dirty="0">
                <a:latin typeface="+mn-lt"/>
              </a:rPr>
              <a:t/>
            </a:r>
            <a:br>
              <a:rPr lang="en-GB" altLang="en-US" sz="2400" dirty="0">
                <a:latin typeface="+mn-lt"/>
              </a:rPr>
            </a:br>
            <a:r>
              <a:rPr lang="en-GB" altLang="en-US" sz="2400" dirty="0">
                <a:latin typeface="+mn-lt"/>
              </a:rPr>
              <a:t> Sensory </a:t>
            </a:r>
            <a:r>
              <a:rPr lang="en-GB" altLang="en-US" sz="2400" dirty="0" smtClean="0">
                <a:latin typeface="+mn-lt"/>
              </a:rPr>
              <a:t>Sensitivities</a:t>
            </a:r>
            <a:br>
              <a:rPr lang="en-GB" altLang="en-US" sz="2400" dirty="0" smtClean="0">
                <a:latin typeface="+mn-lt"/>
              </a:rPr>
            </a:br>
            <a:r>
              <a:rPr lang="en-GB" altLang="en-US" sz="2400" dirty="0" smtClean="0">
                <a:latin typeface="+mn-lt"/>
              </a:rPr>
              <a:t/>
            </a:r>
            <a:br>
              <a:rPr lang="en-GB" altLang="en-US" sz="2400" dirty="0" smtClean="0">
                <a:latin typeface="+mn-lt"/>
              </a:rPr>
            </a:br>
            <a:r>
              <a:rPr lang="en-GB" altLang="en-US" sz="2400" dirty="0" smtClean="0">
                <a:latin typeface="+mn-lt"/>
              </a:rPr>
              <a:t>Spikey Profile </a:t>
            </a:r>
            <a:endParaRPr lang="en-GB" altLang="en-US" sz="2400" dirty="0">
              <a:latin typeface="+mn-lt"/>
            </a:endParaRPr>
          </a:p>
        </p:txBody>
      </p:sp>
      <p:sp>
        <p:nvSpPr>
          <p:cNvPr id="20484" name="TextBox 5">
            <a:extLst>
              <a:ext uri="{FF2B5EF4-FFF2-40B4-BE49-F238E27FC236}"/>
            </a:extLst>
          </p:cNvPr>
          <p:cNvSpPr txBox="1">
            <a:spLocks noChangeArrowheads="1"/>
          </p:cNvSpPr>
          <p:nvPr/>
        </p:nvSpPr>
        <p:spPr bwMode="auto">
          <a:xfrm>
            <a:off x="1725989" y="742365"/>
            <a:ext cx="8964612" cy="1323439"/>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GB" altLang="en-US" sz="4000" b="1" i="1" dirty="0">
                <a:latin typeface="+mj-lt"/>
              </a:rPr>
              <a:t>The Development of Children with Learning Difficulties</a:t>
            </a:r>
          </a:p>
        </p:txBody>
      </p:sp>
    </p:spTree>
    <p:extLst>
      <p:ext uri="{BB962C8B-B14F-4D97-AF65-F5344CB8AC3E}">
        <p14:creationId xmlns:p14="http://schemas.microsoft.com/office/powerpoint/2010/main" val="309882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rtlCol="0">
            <a:normAutofit fontScale="90000"/>
          </a:bodyPr>
          <a:lstStyle/>
          <a:p>
            <a:pPr>
              <a:defRPr/>
            </a:pPr>
            <a:r>
              <a:rPr lang="en-GB" dirty="0"/>
              <a:t/>
            </a:r>
            <a:br>
              <a:rPr lang="en-GB" dirty="0"/>
            </a:br>
            <a:r>
              <a:rPr lang="en-GB" dirty="0"/>
              <a:t>There is always a reason for the behaviour. </a:t>
            </a:r>
            <a:br>
              <a:rPr lang="en-GB" dirty="0"/>
            </a:br>
            <a:endParaRPr lang="en-GB" dirty="0"/>
          </a:p>
        </p:txBody>
      </p:sp>
      <p:sp>
        <p:nvSpPr>
          <p:cNvPr id="3" name="Content Placeholder 2">
            <a:extLst>
              <a:ext uri="{FF2B5EF4-FFF2-40B4-BE49-F238E27FC236}"/>
            </a:extLst>
          </p:cNvPr>
          <p:cNvSpPr>
            <a:spLocks noGrp="1"/>
          </p:cNvSpPr>
          <p:nvPr>
            <p:ph idx="1"/>
          </p:nvPr>
        </p:nvSpPr>
        <p:spPr>
          <a:xfrm>
            <a:off x="1992314" y="1916113"/>
            <a:ext cx="9702381" cy="4525962"/>
          </a:xfrm>
        </p:spPr>
        <p:txBody>
          <a:bodyPr rtlCol="0">
            <a:normAutofit fontScale="85000" lnSpcReduction="20000"/>
          </a:bodyPr>
          <a:lstStyle/>
          <a:p>
            <a:pPr>
              <a:defRPr/>
            </a:pPr>
            <a:r>
              <a:rPr lang="en-GB" sz="2800" dirty="0"/>
              <a:t>They may be ill or in pain</a:t>
            </a:r>
          </a:p>
          <a:p>
            <a:pPr marL="0" indent="0">
              <a:buNone/>
              <a:defRPr/>
            </a:pPr>
            <a:endParaRPr lang="en-GB" sz="2800" dirty="0"/>
          </a:p>
          <a:p>
            <a:pPr>
              <a:defRPr/>
            </a:pPr>
            <a:r>
              <a:rPr lang="en-GB" sz="2800" dirty="0"/>
              <a:t> It may be filling a communicative function </a:t>
            </a:r>
          </a:p>
          <a:p>
            <a:pPr marL="0" indent="0">
              <a:buNone/>
              <a:defRPr/>
            </a:pPr>
            <a:r>
              <a:rPr lang="en-GB" sz="2800" b="1" i="1" dirty="0"/>
              <a:t>(to avoid, express feelings, get stimulation, </a:t>
            </a:r>
            <a:r>
              <a:rPr lang="en-GB" sz="2800" b="1" i="1" dirty="0" smtClean="0"/>
              <a:t>obtain </a:t>
            </a:r>
            <a:r>
              <a:rPr lang="en-GB" sz="2800" b="1" i="1" dirty="0"/>
              <a:t>tangibles, get attention)</a:t>
            </a:r>
          </a:p>
          <a:p>
            <a:pPr>
              <a:defRPr/>
            </a:pPr>
            <a:endParaRPr lang="en-GB" sz="2800" dirty="0"/>
          </a:p>
          <a:p>
            <a:pPr>
              <a:defRPr/>
            </a:pPr>
            <a:r>
              <a:rPr lang="en-GB" sz="2800" dirty="0"/>
              <a:t>It may be a reaction to fear or anxiety or discomfort</a:t>
            </a:r>
          </a:p>
          <a:p>
            <a:pPr>
              <a:defRPr/>
            </a:pPr>
            <a:endParaRPr lang="en-GB" sz="2800" dirty="0"/>
          </a:p>
          <a:p>
            <a:pPr>
              <a:defRPr/>
            </a:pPr>
            <a:r>
              <a:rPr lang="en-GB" sz="2800" dirty="0"/>
              <a:t>It may be to get sensory </a:t>
            </a:r>
            <a:r>
              <a:rPr lang="en-GB" sz="2800" dirty="0" smtClean="0"/>
              <a:t>feedback</a:t>
            </a:r>
            <a:endParaRPr lang="en-GB" sz="2800" dirty="0"/>
          </a:p>
          <a:p>
            <a:pPr marL="0" indent="0">
              <a:buNone/>
              <a:defRPr/>
            </a:pPr>
            <a:endParaRPr lang="en-GB" sz="2800" dirty="0">
              <a:latin typeface="Helvigate"/>
            </a:endParaRPr>
          </a:p>
        </p:txBody>
      </p:sp>
    </p:spTree>
    <p:extLst>
      <p:ext uri="{BB962C8B-B14F-4D97-AF65-F5344CB8AC3E}">
        <p14:creationId xmlns:p14="http://schemas.microsoft.com/office/powerpoint/2010/main" val="65550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extLst>
          </p:cNvPr>
          <p:cNvPicPr>
            <a:picLocks noChangeAspect="1"/>
          </p:cNvPicPr>
          <p:nvPr/>
        </p:nvPicPr>
        <p:blipFill>
          <a:blip r:embed="rId3"/>
          <a:stretch>
            <a:fillRect/>
          </a:stretch>
        </p:blipFill>
        <p:spPr>
          <a:xfrm>
            <a:off x="5089160" y="3022831"/>
            <a:ext cx="3400053" cy="3400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531" name="Content Placeholder 2"/>
          <p:cNvSpPr>
            <a:spLocks noGrp="1" noChangeArrowheads="1"/>
          </p:cNvSpPr>
          <p:nvPr>
            <p:ph idx="1"/>
          </p:nvPr>
        </p:nvSpPr>
        <p:spPr>
          <a:xfrm>
            <a:off x="2279651" y="404814"/>
            <a:ext cx="7775575" cy="5761037"/>
          </a:xfrm>
        </p:spPr>
        <p:txBody>
          <a:bodyPr/>
          <a:lstStyle/>
          <a:p>
            <a:pPr algn="just" eaLnBrk="1" hangingPunct="1">
              <a:buFont typeface="Wingdings" panose="05000000000000000000" pitchFamily="2" charset="2"/>
              <a:buNone/>
            </a:pPr>
            <a:r>
              <a:rPr lang="en-GB" altLang="en-US" sz="2800" dirty="0" smtClean="0">
                <a:latin typeface="+mj-lt"/>
              </a:rPr>
              <a:t>Children may display a limited repertoire of behaviours.</a:t>
            </a:r>
          </a:p>
          <a:p>
            <a:pPr algn="just" eaLnBrk="1" hangingPunct="1">
              <a:buFont typeface="Wingdings" panose="05000000000000000000" pitchFamily="2" charset="2"/>
              <a:buNone/>
            </a:pPr>
            <a:endParaRPr lang="en-GB" altLang="en-US" i="1" dirty="0" smtClean="0">
              <a:latin typeface="+mj-lt"/>
            </a:endParaRPr>
          </a:p>
          <a:p>
            <a:pPr algn="just" eaLnBrk="1" hangingPunct="1">
              <a:buFont typeface="Wingdings" panose="05000000000000000000" pitchFamily="2" charset="2"/>
              <a:buNone/>
            </a:pPr>
            <a:r>
              <a:rPr lang="en-GB" altLang="en-US" i="1" dirty="0" smtClean="0">
                <a:latin typeface="+mj-lt"/>
              </a:rPr>
              <a:t>E.g. one behaviour may serve many communicative </a:t>
            </a:r>
            <a:r>
              <a:rPr lang="en-GB" altLang="en-US" i="1" dirty="0" smtClean="0">
                <a:latin typeface="Helvigate"/>
              </a:rPr>
              <a:t>functions </a:t>
            </a:r>
          </a:p>
          <a:p>
            <a:pPr algn="just" eaLnBrk="1" hangingPunct="1">
              <a:buFont typeface="Wingdings" panose="05000000000000000000" pitchFamily="2" charset="2"/>
              <a:buNone/>
            </a:pPr>
            <a:endParaRPr lang="en-GB" altLang="en-US" dirty="0" smtClean="0"/>
          </a:p>
        </p:txBody>
      </p:sp>
    </p:spTree>
    <p:extLst>
      <p:ext uri="{BB962C8B-B14F-4D97-AF65-F5344CB8AC3E}">
        <p14:creationId xmlns:p14="http://schemas.microsoft.com/office/powerpoint/2010/main" val="41786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p:txBody>
          <a:bodyPr/>
          <a:lstStyle/>
          <a:p>
            <a:pPr eaLnBrk="1" hangingPunct="1"/>
            <a:r>
              <a:rPr lang="en-GB" altLang="en-US" smtClean="0">
                <a:latin typeface="Helvigate"/>
              </a:rPr>
              <a:t>Iceberg Analogy</a:t>
            </a:r>
            <a:br>
              <a:rPr lang="en-GB" altLang="en-US" smtClean="0">
                <a:latin typeface="Helvigate"/>
              </a:rPr>
            </a:br>
            <a:endParaRPr lang="en-GB" altLang="en-US" smtClean="0">
              <a:latin typeface="Helvigate"/>
            </a:endParaRPr>
          </a:p>
        </p:txBody>
      </p:sp>
      <p:cxnSp>
        <p:nvCxnSpPr>
          <p:cNvPr id="5" name="Straight Connector 4">
            <a:extLst>
              <a:ext uri="{FF2B5EF4-FFF2-40B4-BE49-F238E27FC236}"/>
            </a:extLst>
          </p:cNvPr>
          <p:cNvCxnSpPr/>
          <p:nvPr/>
        </p:nvCxnSpPr>
        <p:spPr>
          <a:xfrm rot="5400000" flipH="1" flipV="1">
            <a:off x="1703389" y="2420939"/>
            <a:ext cx="4897437" cy="302418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extLst>
          </p:cNvPr>
          <p:cNvCxnSpPr/>
          <p:nvPr/>
        </p:nvCxnSpPr>
        <p:spPr>
          <a:xfrm rot="16200000" flipH="1">
            <a:off x="5556251" y="1592264"/>
            <a:ext cx="1368425" cy="115252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extLst>
          </p:cNvPr>
          <p:cNvCxnSpPr/>
          <p:nvPr/>
        </p:nvCxnSpPr>
        <p:spPr>
          <a:xfrm rot="16200000" flipV="1">
            <a:off x="6203951" y="2239964"/>
            <a:ext cx="1152525" cy="7302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p:nvPr/>
        </p:nvCxnSpPr>
        <p:spPr>
          <a:xfrm rot="16200000" flipV="1">
            <a:off x="5844382" y="2672557"/>
            <a:ext cx="4679950" cy="288131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p:nvPr/>
        </p:nvCxnSpPr>
        <p:spPr>
          <a:xfrm flipV="1">
            <a:off x="3000375" y="3068639"/>
            <a:ext cx="5975350" cy="73025"/>
          </a:xfrm>
          <a:prstGeom prst="line">
            <a:avLst/>
          </a:prstGeom>
          <a:ln w="444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5608" name="TextBox 25"/>
          <p:cNvSpPr txBox="1">
            <a:spLocks noChangeArrowheads="1"/>
          </p:cNvSpPr>
          <p:nvPr/>
        </p:nvSpPr>
        <p:spPr bwMode="auto">
          <a:xfrm>
            <a:off x="4800601" y="2708275"/>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dirty="0">
                <a:latin typeface="Arial" panose="020B0604020202020204" pitchFamily="34" charset="0"/>
              </a:rPr>
              <a:t> kicking other children </a:t>
            </a:r>
          </a:p>
        </p:txBody>
      </p:sp>
      <p:sp>
        <p:nvSpPr>
          <p:cNvPr id="25609" name="TextBox 26"/>
          <p:cNvSpPr txBox="1">
            <a:spLocks noChangeArrowheads="1"/>
          </p:cNvSpPr>
          <p:nvPr/>
        </p:nvSpPr>
        <p:spPr bwMode="auto">
          <a:xfrm>
            <a:off x="2855914" y="1484313"/>
            <a:ext cx="1584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dirty="0">
              <a:latin typeface="Arial" panose="020B0604020202020204" pitchFamily="34" charset="0"/>
            </a:endParaRPr>
          </a:p>
          <a:p>
            <a:pPr eaLnBrk="1" hangingPunct="1">
              <a:lnSpc>
                <a:spcPct val="100000"/>
              </a:lnSpc>
              <a:spcBef>
                <a:spcPct val="0"/>
              </a:spcBef>
              <a:buFontTx/>
              <a:buNone/>
            </a:pPr>
            <a:endParaRPr lang="en-GB" altLang="en-US" sz="1800" dirty="0">
              <a:latin typeface="Arial" panose="020B0604020202020204" pitchFamily="34" charset="0"/>
            </a:endParaRPr>
          </a:p>
          <a:p>
            <a:pPr eaLnBrk="1" hangingPunct="1">
              <a:lnSpc>
                <a:spcPct val="100000"/>
              </a:lnSpc>
              <a:spcBef>
                <a:spcPct val="0"/>
              </a:spcBef>
              <a:buFontTx/>
              <a:buNone/>
            </a:pPr>
            <a:endParaRPr lang="en-GB" altLang="en-US" sz="1800" dirty="0">
              <a:latin typeface="Arial" panose="020B0604020202020204" pitchFamily="34" charset="0"/>
            </a:endParaRPr>
          </a:p>
          <a:p>
            <a:pPr eaLnBrk="1" hangingPunct="1">
              <a:lnSpc>
                <a:spcPct val="100000"/>
              </a:lnSpc>
              <a:spcBef>
                <a:spcPct val="0"/>
              </a:spcBef>
              <a:buFontTx/>
              <a:buNone/>
            </a:pPr>
            <a:r>
              <a:rPr lang="en-GB" altLang="en-US" sz="1800" dirty="0">
                <a:latin typeface="Arial" panose="020B0604020202020204" pitchFamily="34" charset="0"/>
              </a:rPr>
              <a:t>Specific Behaviour</a:t>
            </a:r>
          </a:p>
        </p:txBody>
      </p:sp>
      <p:sp>
        <p:nvSpPr>
          <p:cNvPr id="25610" name="TextBox 27"/>
          <p:cNvSpPr txBox="1">
            <a:spLocks noChangeArrowheads="1"/>
          </p:cNvSpPr>
          <p:nvPr/>
        </p:nvSpPr>
        <p:spPr bwMode="auto">
          <a:xfrm>
            <a:off x="2135188" y="3429001"/>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a:latin typeface="Arial" panose="020B0604020202020204" pitchFamily="34" charset="0"/>
              </a:rPr>
              <a:t>Underlying</a:t>
            </a:r>
          </a:p>
          <a:p>
            <a:pPr eaLnBrk="1" hangingPunct="1">
              <a:lnSpc>
                <a:spcPct val="100000"/>
              </a:lnSpc>
              <a:spcBef>
                <a:spcPct val="0"/>
              </a:spcBef>
              <a:buFontTx/>
              <a:buNone/>
            </a:pPr>
            <a:r>
              <a:rPr lang="en-GB" altLang="en-US" sz="1800">
                <a:latin typeface="Arial" panose="020B0604020202020204" pitchFamily="34" charset="0"/>
              </a:rPr>
              <a:t>Impairments</a:t>
            </a:r>
          </a:p>
        </p:txBody>
      </p:sp>
      <p:sp>
        <p:nvSpPr>
          <p:cNvPr id="25611" name="TextBox 28"/>
          <p:cNvSpPr txBox="1">
            <a:spLocks noChangeArrowheads="1"/>
          </p:cNvSpPr>
          <p:nvPr/>
        </p:nvSpPr>
        <p:spPr bwMode="auto">
          <a:xfrm>
            <a:off x="1774825" y="4868864"/>
            <a:ext cx="1296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latin typeface="Arial" panose="020B0604020202020204" pitchFamily="34" charset="0"/>
            </a:endParaRPr>
          </a:p>
          <a:p>
            <a:pPr eaLnBrk="1" hangingPunct="1">
              <a:lnSpc>
                <a:spcPct val="100000"/>
              </a:lnSpc>
              <a:spcBef>
                <a:spcPct val="0"/>
              </a:spcBef>
              <a:buFontTx/>
              <a:buNone/>
            </a:pPr>
            <a:r>
              <a:rPr lang="en-GB" altLang="en-US" sz="1800">
                <a:latin typeface="Arial" panose="020B0604020202020204" pitchFamily="34" charset="0"/>
              </a:rPr>
              <a:t>Child’s Motivation</a:t>
            </a:r>
          </a:p>
        </p:txBody>
      </p:sp>
      <p:sp>
        <p:nvSpPr>
          <p:cNvPr id="25612" name="TextBox 29"/>
          <p:cNvSpPr txBox="1">
            <a:spLocks noChangeArrowheads="1"/>
          </p:cNvSpPr>
          <p:nvPr/>
        </p:nvSpPr>
        <p:spPr bwMode="auto">
          <a:xfrm>
            <a:off x="4872039" y="3357564"/>
            <a:ext cx="28797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dirty="0">
                <a:latin typeface="Arial" panose="020B0604020202020204" pitchFamily="34" charset="0"/>
              </a:rPr>
              <a:t>Literal interpretations</a:t>
            </a:r>
          </a:p>
          <a:p>
            <a:pPr eaLnBrk="1" hangingPunct="1">
              <a:lnSpc>
                <a:spcPct val="100000"/>
              </a:lnSpc>
              <a:spcBef>
                <a:spcPct val="0"/>
              </a:spcBef>
              <a:buFontTx/>
              <a:buNone/>
            </a:pPr>
            <a:r>
              <a:rPr lang="en-GB" altLang="en-US" sz="1800" dirty="0">
                <a:latin typeface="Arial" panose="020B0604020202020204" pitchFamily="34" charset="0"/>
              </a:rPr>
              <a:t>Sensory overload</a:t>
            </a:r>
          </a:p>
          <a:p>
            <a:pPr eaLnBrk="1" hangingPunct="1">
              <a:lnSpc>
                <a:spcPct val="100000"/>
              </a:lnSpc>
              <a:spcBef>
                <a:spcPct val="0"/>
              </a:spcBef>
              <a:buFontTx/>
              <a:buNone/>
            </a:pPr>
            <a:r>
              <a:rPr lang="en-GB" altLang="en-US" sz="1800" dirty="0" smtClean="0">
                <a:latin typeface="Arial" panose="020B0604020202020204" pitchFamily="34" charset="0"/>
              </a:rPr>
              <a:t>Poor </a:t>
            </a:r>
            <a:r>
              <a:rPr lang="en-GB" altLang="en-US" sz="1800" dirty="0">
                <a:latin typeface="Arial" panose="020B0604020202020204" pitchFamily="34" charset="0"/>
              </a:rPr>
              <a:t>communication</a:t>
            </a:r>
          </a:p>
          <a:p>
            <a:pPr eaLnBrk="1" hangingPunct="1">
              <a:lnSpc>
                <a:spcPct val="100000"/>
              </a:lnSpc>
              <a:spcBef>
                <a:spcPct val="0"/>
              </a:spcBef>
              <a:buFontTx/>
              <a:buNone/>
            </a:pPr>
            <a:r>
              <a:rPr lang="en-GB" altLang="en-US" sz="1800" dirty="0">
                <a:latin typeface="Arial" panose="020B0604020202020204" pitchFamily="34" charset="0"/>
              </a:rPr>
              <a:t>Poor understanding of social rules</a:t>
            </a:r>
          </a:p>
        </p:txBody>
      </p:sp>
      <p:sp>
        <p:nvSpPr>
          <p:cNvPr id="25613" name="TextBox 33"/>
          <p:cNvSpPr txBox="1">
            <a:spLocks noChangeArrowheads="1"/>
          </p:cNvSpPr>
          <p:nvPr/>
        </p:nvSpPr>
        <p:spPr bwMode="auto">
          <a:xfrm>
            <a:off x="4872039" y="5300663"/>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a:latin typeface="Arial" panose="020B0604020202020204" pitchFamily="34" charset="0"/>
              </a:rPr>
              <a:t>Wish to escape</a:t>
            </a:r>
          </a:p>
          <a:p>
            <a:pPr eaLnBrk="1" hangingPunct="1">
              <a:lnSpc>
                <a:spcPct val="100000"/>
              </a:lnSpc>
              <a:spcBef>
                <a:spcPct val="0"/>
              </a:spcBef>
              <a:buFontTx/>
              <a:buNone/>
            </a:pPr>
            <a:r>
              <a:rPr lang="en-GB" altLang="en-US" sz="1800">
                <a:latin typeface="Arial" panose="020B0604020202020204" pitchFamily="34" charset="0"/>
              </a:rPr>
              <a:t>To ask for something</a:t>
            </a:r>
          </a:p>
          <a:p>
            <a:pPr eaLnBrk="1" hangingPunct="1">
              <a:lnSpc>
                <a:spcPct val="100000"/>
              </a:lnSpc>
              <a:spcBef>
                <a:spcPct val="0"/>
              </a:spcBef>
              <a:buFontTx/>
              <a:buNone/>
            </a:pPr>
            <a:r>
              <a:rPr lang="en-GB" altLang="en-US" sz="1800">
                <a:latin typeface="Arial" panose="020B0604020202020204" pitchFamily="34" charset="0"/>
              </a:rPr>
              <a:t>To express feelings</a:t>
            </a:r>
          </a:p>
          <a:p>
            <a:pPr eaLnBrk="1" hangingPunct="1">
              <a:lnSpc>
                <a:spcPct val="100000"/>
              </a:lnSpc>
              <a:spcBef>
                <a:spcPct val="0"/>
              </a:spcBef>
              <a:buFontTx/>
              <a:buNone/>
            </a:pPr>
            <a:r>
              <a:rPr lang="en-GB" altLang="en-US" sz="1800">
                <a:latin typeface="Arial" panose="020B0604020202020204" pitchFamily="34" charset="0"/>
              </a:rPr>
              <a:t>To get stimulation</a:t>
            </a:r>
          </a:p>
        </p:txBody>
      </p:sp>
    </p:spTree>
    <p:extLst>
      <p:ext uri="{BB962C8B-B14F-4D97-AF65-F5344CB8AC3E}">
        <p14:creationId xmlns:p14="http://schemas.microsoft.com/office/powerpoint/2010/main" val="35967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4" y="1"/>
            <a:ext cx="5062537" cy="736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1771651" y="2279650"/>
            <a:ext cx="30845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4000" dirty="0">
                <a:latin typeface="+mj-lt"/>
              </a:rPr>
              <a:t>Assessing Behaviours </a:t>
            </a:r>
          </a:p>
        </p:txBody>
      </p:sp>
    </p:spTree>
    <p:extLst>
      <p:ext uri="{BB962C8B-B14F-4D97-AF65-F5344CB8AC3E}">
        <p14:creationId xmlns:p14="http://schemas.microsoft.com/office/powerpoint/2010/main" val="349533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Define the behaviour</a:t>
            </a:r>
            <a:endParaRPr lang="en-GB" dirty="0"/>
          </a:p>
        </p:txBody>
      </p:sp>
      <p:sp>
        <p:nvSpPr>
          <p:cNvPr id="3" name="Content Placeholder 2"/>
          <p:cNvSpPr>
            <a:spLocks noGrp="1"/>
          </p:cNvSpPr>
          <p:nvPr>
            <p:ph idx="1"/>
          </p:nvPr>
        </p:nvSpPr>
        <p:spPr/>
        <p:txBody>
          <a:bodyPr/>
          <a:lstStyle/>
          <a:p>
            <a:pPr marL="0" indent="0">
              <a:buNone/>
            </a:pPr>
            <a:r>
              <a:rPr lang="en-GB" dirty="0" smtClean="0"/>
              <a:t>Think about what behaviour you are seeing from David</a:t>
            </a:r>
            <a:endParaRPr lang="en-GB" dirty="0"/>
          </a:p>
        </p:txBody>
      </p:sp>
    </p:spTree>
    <p:extLst>
      <p:ext uri="{BB962C8B-B14F-4D97-AF65-F5344CB8AC3E}">
        <p14:creationId xmlns:p14="http://schemas.microsoft.com/office/powerpoint/2010/main" val="23279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1774826" y="274638"/>
            <a:ext cx="8435975" cy="1143000"/>
          </a:xfrm>
        </p:spPr>
        <p:txBody>
          <a:bodyPr/>
          <a:lstStyle/>
          <a:p>
            <a:pPr eaLnBrk="1" hangingPunct="1"/>
            <a:r>
              <a:rPr lang="en-GB" altLang="en-US" sz="4000" dirty="0">
                <a:latin typeface="Helvigate"/>
              </a:rPr>
              <a:t>2. </a:t>
            </a:r>
            <a:r>
              <a:rPr lang="en-GB" altLang="en-US" sz="4000" dirty="0"/>
              <a:t>Assess the behaviour:</a:t>
            </a:r>
            <a:r>
              <a:rPr lang="en-GB" altLang="en-US" dirty="0" smtClean="0"/>
              <a:t/>
            </a:r>
            <a:br>
              <a:rPr lang="en-GB" altLang="en-US" dirty="0" smtClean="0"/>
            </a:br>
            <a:r>
              <a:rPr lang="en-GB" altLang="en-US" sz="3100" i="1" dirty="0"/>
              <a:t>What are the Reasons for the Behaviour? </a:t>
            </a:r>
            <a:endParaRPr lang="en-GB" altLang="en-US" sz="2700" i="1" dirty="0"/>
          </a:p>
        </p:txBody>
      </p:sp>
      <p:sp>
        <p:nvSpPr>
          <p:cNvPr id="4" name="Content Placeholder 3">
            <a:extLst>
              <a:ext uri="{FF2B5EF4-FFF2-40B4-BE49-F238E27FC236}"/>
            </a:extLst>
          </p:cNvPr>
          <p:cNvSpPr>
            <a:spLocks noGrp="1"/>
          </p:cNvSpPr>
          <p:nvPr>
            <p:ph idx="1"/>
          </p:nvPr>
        </p:nvSpPr>
        <p:spPr>
          <a:xfrm>
            <a:off x="1992314" y="1844675"/>
            <a:ext cx="8289925" cy="4679950"/>
          </a:xfrm>
        </p:spPr>
        <p:txBody>
          <a:bodyPr rtlCol="0">
            <a:normAutofit fontScale="70000" lnSpcReduction="20000"/>
          </a:bodyPr>
          <a:lstStyle/>
          <a:p>
            <a:pPr>
              <a:buNone/>
              <a:defRPr/>
            </a:pPr>
            <a:r>
              <a:rPr lang="en-GB" sz="2200" i="1" dirty="0">
                <a:latin typeface="Helvigate"/>
              </a:rPr>
              <a:t>E.g</a:t>
            </a:r>
            <a:r>
              <a:rPr lang="en-GB" sz="2200" i="1" dirty="0"/>
              <a:t>. ‘kicking other pupils’ may be…</a:t>
            </a:r>
          </a:p>
          <a:p>
            <a:pPr>
              <a:buNone/>
              <a:defRPr/>
            </a:pPr>
            <a:endParaRPr lang="en-GB" sz="2200" i="1" dirty="0"/>
          </a:p>
          <a:p>
            <a:pPr algn="just">
              <a:defRPr/>
            </a:pPr>
            <a:r>
              <a:rPr lang="en-GB" sz="2200" dirty="0"/>
              <a:t>An attempt to escape from a group situation</a:t>
            </a:r>
          </a:p>
          <a:p>
            <a:pPr algn="just">
              <a:defRPr/>
            </a:pPr>
            <a:endParaRPr lang="en-GB" sz="2200" dirty="0"/>
          </a:p>
          <a:p>
            <a:pPr algn="just">
              <a:defRPr/>
            </a:pPr>
            <a:r>
              <a:rPr lang="en-GB" sz="2200" dirty="0"/>
              <a:t>An attempt to reduce sensory and environmental input</a:t>
            </a:r>
          </a:p>
          <a:p>
            <a:pPr algn="just">
              <a:buNone/>
              <a:defRPr/>
            </a:pPr>
            <a:endParaRPr lang="en-GB" sz="2200" dirty="0"/>
          </a:p>
          <a:p>
            <a:pPr algn="just">
              <a:defRPr/>
            </a:pPr>
            <a:r>
              <a:rPr lang="en-GB" sz="2200" dirty="0"/>
              <a:t>An attempt to obtain attention of some form</a:t>
            </a:r>
          </a:p>
          <a:p>
            <a:pPr algn="just">
              <a:defRPr/>
            </a:pPr>
            <a:endParaRPr lang="en-GB" sz="2200" dirty="0"/>
          </a:p>
          <a:p>
            <a:pPr algn="just">
              <a:defRPr/>
            </a:pPr>
            <a:r>
              <a:rPr lang="en-GB" sz="2200" dirty="0"/>
              <a:t>An attempt to obtain a desired object or activity. </a:t>
            </a:r>
            <a:r>
              <a:rPr lang="en-GB" sz="1900" dirty="0"/>
              <a:t>.</a:t>
            </a:r>
          </a:p>
          <a:p>
            <a:pPr>
              <a:defRPr/>
            </a:pPr>
            <a:endParaRPr lang="en-GB" sz="2600" dirty="0"/>
          </a:p>
          <a:p>
            <a:pPr>
              <a:buNone/>
              <a:defRPr/>
            </a:pPr>
            <a:r>
              <a:rPr lang="en-GB" sz="2300" i="1" dirty="0">
                <a:solidFill>
                  <a:schemeClr val="tx2">
                    <a:lumMod val="75000"/>
                  </a:schemeClr>
                </a:solidFill>
              </a:rPr>
              <a:t>	it is important to try to make an accurate assessment before formulating hypotheses.. </a:t>
            </a:r>
          </a:p>
          <a:p>
            <a:pPr>
              <a:buNone/>
              <a:defRPr/>
            </a:pPr>
            <a:endParaRPr lang="en-GB" sz="1900" i="1" dirty="0">
              <a:solidFill>
                <a:schemeClr val="tx2">
                  <a:lumMod val="75000"/>
                </a:schemeClr>
              </a:solidFill>
            </a:endParaRPr>
          </a:p>
        </p:txBody>
      </p:sp>
    </p:spTree>
    <p:extLst>
      <p:ext uri="{BB962C8B-B14F-4D97-AF65-F5344CB8AC3E}">
        <p14:creationId xmlns:p14="http://schemas.microsoft.com/office/powerpoint/2010/main" val="421285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2063751" y="692150"/>
            <a:ext cx="8374063" cy="1143000"/>
          </a:xfrm>
        </p:spPr>
        <p:txBody>
          <a:bodyPr/>
          <a:lstStyle/>
          <a:p>
            <a:pPr eaLnBrk="1" hangingPunct="1"/>
            <a:r>
              <a:rPr lang="en-GB" altLang="en-US" i="1" dirty="0"/>
              <a:t>Assessing Setting, Triggers and Consequences</a:t>
            </a:r>
            <a:endParaRPr lang="en-GB" altLang="en-US" i="1" dirty="0" smtClean="0"/>
          </a:p>
        </p:txBody>
      </p:sp>
      <p:sp>
        <p:nvSpPr>
          <p:cNvPr id="31747" name="Content Placeholder 2"/>
          <p:cNvSpPr>
            <a:spLocks noGrp="1" noChangeArrowheads="1"/>
          </p:cNvSpPr>
          <p:nvPr>
            <p:ph idx="1"/>
          </p:nvPr>
        </p:nvSpPr>
        <p:spPr>
          <a:xfrm>
            <a:off x="1919288" y="2332038"/>
            <a:ext cx="8229600" cy="4525962"/>
          </a:xfrm>
        </p:spPr>
        <p:txBody>
          <a:bodyPr/>
          <a:lstStyle/>
          <a:p>
            <a:pPr eaLnBrk="1" hangingPunct="1"/>
            <a:r>
              <a:rPr lang="en-GB" altLang="en-US" dirty="0" smtClean="0"/>
              <a:t>Observations</a:t>
            </a:r>
          </a:p>
          <a:p>
            <a:pPr eaLnBrk="1" hangingPunct="1"/>
            <a:r>
              <a:rPr lang="en-GB" altLang="en-US" dirty="0" smtClean="0"/>
              <a:t>Tally</a:t>
            </a:r>
          </a:p>
          <a:p>
            <a:pPr eaLnBrk="1" hangingPunct="1"/>
            <a:r>
              <a:rPr lang="en-GB" altLang="en-US" dirty="0" smtClean="0"/>
              <a:t> ABC Sheet </a:t>
            </a:r>
          </a:p>
          <a:p>
            <a:pPr eaLnBrk="1" hangingPunct="1"/>
            <a:r>
              <a:rPr lang="en-GB" altLang="en-US" dirty="0" smtClean="0"/>
              <a:t>Motivational Assessment</a:t>
            </a:r>
          </a:p>
          <a:p>
            <a:pPr eaLnBrk="1" hangingPunct="1"/>
            <a:r>
              <a:rPr lang="en-GB" altLang="en-US" dirty="0" smtClean="0"/>
              <a:t>Frequent Contact with Home</a:t>
            </a:r>
          </a:p>
          <a:p>
            <a:pPr eaLnBrk="1" hangingPunct="1">
              <a:buFont typeface="Wingdings" panose="05000000000000000000" pitchFamily="2" charset="2"/>
              <a:buNone/>
            </a:pPr>
            <a:endParaRPr lang="en-GB" altLang="en-US" dirty="0" smtClean="0">
              <a:latin typeface="Helvigate"/>
            </a:endParaRPr>
          </a:p>
          <a:p>
            <a:pPr eaLnBrk="1" hangingPunct="1">
              <a:buFont typeface="Wingdings" panose="05000000000000000000" pitchFamily="2" charset="2"/>
              <a:buNone/>
            </a:pPr>
            <a:endParaRPr lang="en-GB" altLang="en-US" i="1" dirty="0"/>
          </a:p>
        </p:txBody>
      </p:sp>
      <p:pic>
        <p:nvPicPr>
          <p:cNvPr id="31748" name="Picture 2" descr="C:\Users\Kirstie\AppData\Local\Microsoft\Windows\Temporary Internet Files\Content.IE5\62XF59CA\MC9004398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6" y="1844675"/>
            <a:ext cx="3164116" cy="373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85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p:txBody>
          <a:bodyPr/>
          <a:lstStyle/>
          <a:p>
            <a:pPr eaLnBrk="1" hangingPunct="1"/>
            <a:r>
              <a:rPr lang="en-GB" altLang="en-US" dirty="0" smtClean="0"/>
              <a:t>Consider the Following...</a:t>
            </a:r>
          </a:p>
        </p:txBody>
      </p:sp>
      <p:sp>
        <p:nvSpPr>
          <p:cNvPr id="33795" name="Content Placeholder 2"/>
          <p:cNvSpPr>
            <a:spLocks noGrp="1" noChangeArrowheads="1"/>
          </p:cNvSpPr>
          <p:nvPr>
            <p:ph idx="1"/>
          </p:nvPr>
        </p:nvSpPr>
        <p:spPr>
          <a:xfrm>
            <a:off x="1981199" y="1600200"/>
            <a:ext cx="9424737" cy="4781550"/>
          </a:xfrm>
        </p:spPr>
        <p:txBody>
          <a:bodyPr>
            <a:normAutofit fontScale="40000" lnSpcReduction="20000"/>
          </a:bodyPr>
          <a:lstStyle/>
          <a:p>
            <a:pPr marL="0" indent="0">
              <a:buNone/>
            </a:pPr>
            <a:endParaRPr lang="en-GB" altLang="en-US" dirty="0" smtClean="0"/>
          </a:p>
          <a:p>
            <a:pPr eaLnBrk="1" hangingPunct="1">
              <a:buFont typeface="Wingdings" panose="05000000000000000000" pitchFamily="2" charset="2"/>
              <a:buNone/>
            </a:pPr>
            <a:r>
              <a:rPr lang="en-GB" altLang="en-US" sz="4000" dirty="0"/>
              <a:t>WHO       </a:t>
            </a:r>
            <a:r>
              <a:rPr lang="en-GB" altLang="en-US" sz="4500" dirty="0"/>
              <a:t>..</a:t>
            </a:r>
            <a:r>
              <a:rPr lang="en-GB" altLang="en-US" sz="4500" i="1" dirty="0"/>
              <a:t>is present when the problem occurs?</a:t>
            </a:r>
          </a:p>
          <a:p>
            <a:pPr eaLnBrk="1" hangingPunct="1">
              <a:buFont typeface="Wingdings" panose="05000000000000000000" pitchFamily="2" charset="2"/>
              <a:buNone/>
            </a:pPr>
            <a:r>
              <a:rPr lang="en-GB" altLang="en-US" sz="4500" i="1" dirty="0"/>
              <a:t>.            </a:t>
            </a:r>
          </a:p>
          <a:p>
            <a:pPr eaLnBrk="1" hangingPunct="1">
              <a:buFont typeface="Wingdings" panose="05000000000000000000" pitchFamily="2" charset="2"/>
              <a:buNone/>
            </a:pPr>
            <a:endParaRPr lang="en-GB" altLang="en-US" sz="4500" i="1" dirty="0"/>
          </a:p>
          <a:p>
            <a:pPr eaLnBrk="1" hangingPunct="1">
              <a:buFont typeface="Wingdings" panose="05000000000000000000" pitchFamily="2" charset="2"/>
              <a:buNone/>
            </a:pPr>
            <a:r>
              <a:rPr lang="en-GB" altLang="en-US" sz="4500" i="1" dirty="0"/>
              <a:t>WHAT    ...is happening just before the problem occurs,                           </a:t>
            </a:r>
          </a:p>
          <a:p>
            <a:pPr eaLnBrk="1" hangingPunct="1">
              <a:buFont typeface="Wingdings" panose="05000000000000000000" pitchFamily="2" charset="2"/>
              <a:buNone/>
            </a:pPr>
            <a:r>
              <a:rPr lang="en-GB" altLang="en-US" sz="4500" i="1" dirty="0"/>
              <a:t>               and what happens immediately after the behaviour?</a:t>
            </a:r>
          </a:p>
          <a:p>
            <a:pPr eaLnBrk="1" hangingPunct="1">
              <a:buFont typeface="Wingdings" panose="05000000000000000000" pitchFamily="2" charset="2"/>
              <a:buNone/>
            </a:pPr>
            <a:endParaRPr lang="en-GB" altLang="en-US" sz="4500" dirty="0"/>
          </a:p>
          <a:p>
            <a:pPr eaLnBrk="1" hangingPunct="1">
              <a:buFont typeface="Wingdings" panose="05000000000000000000" pitchFamily="2" charset="2"/>
              <a:buNone/>
            </a:pPr>
            <a:r>
              <a:rPr lang="en-GB" altLang="en-US" sz="4500" dirty="0"/>
              <a:t>WHEN</a:t>
            </a:r>
            <a:r>
              <a:rPr lang="en-GB" altLang="en-US" sz="4500" dirty="0" smtClean="0"/>
              <a:t>   </a:t>
            </a:r>
            <a:r>
              <a:rPr lang="en-GB" altLang="en-US" sz="4500" i="1" dirty="0"/>
              <a:t>…does the problem behaviour</a:t>
            </a:r>
            <a:r>
              <a:rPr lang="en-GB" altLang="en-US" sz="4000" i="1" dirty="0"/>
              <a:t> occur?</a:t>
            </a:r>
          </a:p>
          <a:p>
            <a:pPr eaLnBrk="1" hangingPunct="1">
              <a:buFont typeface="Wingdings" panose="05000000000000000000" pitchFamily="2" charset="2"/>
              <a:buNone/>
            </a:pPr>
            <a:r>
              <a:rPr lang="en-GB" altLang="en-US" sz="4000" dirty="0"/>
              <a:t>          </a:t>
            </a:r>
          </a:p>
          <a:p>
            <a:pPr eaLnBrk="1" hangingPunct="1">
              <a:buFont typeface="Wingdings" panose="05000000000000000000" pitchFamily="2" charset="2"/>
              <a:buNone/>
            </a:pPr>
            <a:endParaRPr lang="en-GB" altLang="en-US" sz="4000" dirty="0"/>
          </a:p>
          <a:p>
            <a:pPr eaLnBrk="1" hangingPunct="1">
              <a:buFont typeface="Wingdings" panose="05000000000000000000" pitchFamily="2" charset="2"/>
              <a:buNone/>
            </a:pPr>
            <a:r>
              <a:rPr lang="en-GB" altLang="en-US" sz="4000" dirty="0"/>
              <a:t>WHERE  </a:t>
            </a:r>
            <a:r>
              <a:rPr lang="en-GB" altLang="en-US" sz="4000" i="1" dirty="0"/>
              <a:t>…does the problem behaviour take place?</a:t>
            </a:r>
          </a:p>
        </p:txBody>
      </p:sp>
    </p:spTree>
    <p:extLst>
      <p:ext uri="{BB962C8B-B14F-4D97-AF65-F5344CB8AC3E}">
        <p14:creationId xmlns:p14="http://schemas.microsoft.com/office/powerpoint/2010/main" val="92731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p:txBody>
          <a:bodyPr/>
          <a:lstStyle/>
          <a:p>
            <a:pPr eaLnBrk="1" hangingPunct="1"/>
            <a:r>
              <a:rPr lang="en-GB" altLang="en-US" dirty="0" smtClean="0"/>
              <a:t>Think about the ‘exceptions?’</a:t>
            </a:r>
            <a:br>
              <a:rPr lang="en-GB" altLang="en-US" dirty="0" smtClean="0"/>
            </a:br>
            <a:r>
              <a:rPr lang="en-GB" altLang="en-US" dirty="0" smtClean="0"/>
              <a:t>(Be Solution-Focused!)</a:t>
            </a:r>
          </a:p>
        </p:txBody>
      </p:sp>
      <p:sp>
        <p:nvSpPr>
          <p:cNvPr id="33795" name="Content Placeholder 2"/>
          <p:cNvSpPr>
            <a:spLocks noGrp="1" noChangeArrowheads="1"/>
          </p:cNvSpPr>
          <p:nvPr>
            <p:ph idx="1"/>
          </p:nvPr>
        </p:nvSpPr>
        <p:spPr>
          <a:xfrm>
            <a:off x="299545" y="1600200"/>
            <a:ext cx="11892455" cy="4781550"/>
          </a:xfrm>
        </p:spPr>
        <p:txBody>
          <a:bodyPr>
            <a:normAutofit fontScale="62500" lnSpcReduction="20000"/>
          </a:bodyPr>
          <a:lstStyle/>
          <a:p>
            <a:pPr marL="0" indent="0">
              <a:buNone/>
            </a:pPr>
            <a:endParaRPr lang="en-GB" altLang="en-US" dirty="0" smtClean="0"/>
          </a:p>
          <a:p>
            <a:pPr eaLnBrk="1" hangingPunct="1">
              <a:buFont typeface="Wingdings" panose="05000000000000000000" pitchFamily="2" charset="2"/>
              <a:buNone/>
            </a:pPr>
            <a:r>
              <a:rPr lang="en-GB" altLang="en-US" sz="4000" dirty="0"/>
              <a:t>WHO       </a:t>
            </a:r>
            <a:r>
              <a:rPr lang="en-GB" altLang="en-US" sz="4500" dirty="0"/>
              <a:t>..</a:t>
            </a:r>
            <a:r>
              <a:rPr lang="en-GB" altLang="en-US" sz="4500" i="1" dirty="0"/>
              <a:t>is present when the problem </a:t>
            </a:r>
            <a:r>
              <a:rPr lang="en-GB" altLang="en-US" sz="4500" i="1" dirty="0" smtClean="0"/>
              <a:t>is NOT there</a:t>
            </a:r>
            <a:r>
              <a:rPr lang="en-GB" altLang="en-US" sz="4500" i="1" dirty="0"/>
              <a:t>?</a:t>
            </a:r>
            <a:r>
              <a:rPr lang="en-GB" altLang="en-US" sz="4500" i="1" dirty="0" smtClean="0"/>
              <a:t>       </a:t>
            </a:r>
            <a:endParaRPr lang="en-GB" altLang="en-US" sz="4500" i="1" dirty="0"/>
          </a:p>
          <a:p>
            <a:pPr eaLnBrk="1" hangingPunct="1">
              <a:buFont typeface="Wingdings" panose="05000000000000000000" pitchFamily="2" charset="2"/>
              <a:buNone/>
            </a:pPr>
            <a:endParaRPr lang="en-GB" altLang="en-US" sz="4500" i="1" dirty="0"/>
          </a:p>
          <a:p>
            <a:pPr eaLnBrk="1" hangingPunct="1">
              <a:buFont typeface="Wingdings" panose="05000000000000000000" pitchFamily="2" charset="2"/>
              <a:buNone/>
            </a:pPr>
            <a:r>
              <a:rPr lang="en-GB" altLang="en-US" sz="4500" i="1" dirty="0"/>
              <a:t>WHAT    ...is </a:t>
            </a:r>
            <a:r>
              <a:rPr lang="en-GB" altLang="en-US" sz="4500" i="1" dirty="0" smtClean="0"/>
              <a:t>the child doing when the behaviour is not present? </a:t>
            </a:r>
          </a:p>
          <a:p>
            <a:pPr eaLnBrk="1" hangingPunct="1">
              <a:buFont typeface="Wingdings" panose="05000000000000000000" pitchFamily="2" charset="2"/>
              <a:buNone/>
            </a:pPr>
            <a:endParaRPr lang="en-GB" altLang="en-US" sz="4500" dirty="0"/>
          </a:p>
          <a:p>
            <a:pPr eaLnBrk="1" hangingPunct="1">
              <a:buFont typeface="Wingdings" panose="05000000000000000000" pitchFamily="2" charset="2"/>
              <a:buNone/>
            </a:pPr>
            <a:r>
              <a:rPr lang="en-GB" altLang="en-US" sz="4500" dirty="0"/>
              <a:t>WHEN</a:t>
            </a:r>
            <a:r>
              <a:rPr lang="en-GB" altLang="en-US" sz="4500" dirty="0" smtClean="0"/>
              <a:t>   </a:t>
            </a:r>
            <a:r>
              <a:rPr lang="en-GB" altLang="en-US" sz="4500" i="1" dirty="0" smtClean="0"/>
              <a:t>…is the child engaging in an activity?</a:t>
            </a:r>
          </a:p>
          <a:p>
            <a:pPr eaLnBrk="1" hangingPunct="1">
              <a:buFont typeface="Wingdings" panose="05000000000000000000" pitchFamily="2" charset="2"/>
              <a:buNone/>
            </a:pPr>
            <a:endParaRPr lang="en-GB" altLang="en-US" sz="4000" dirty="0"/>
          </a:p>
          <a:p>
            <a:pPr eaLnBrk="1" hangingPunct="1">
              <a:buFont typeface="Wingdings" panose="05000000000000000000" pitchFamily="2" charset="2"/>
              <a:buNone/>
            </a:pPr>
            <a:r>
              <a:rPr lang="en-GB" altLang="en-US" sz="4000" dirty="0"/>
              <a:t>WHERE  </a:t>
            </a:r>
            <a:r>
              <a:rPr lang="en-GB" altLang="en-US" sz="4000" i="1" dirty="0" smtClean="0"/>
              <a:t>… in the nursery does the child cope well?</a:t>
            </a:r>
            <a:endParaRPr lang="en-GB" altLang="en-US" sz="4000" i="1" dirty="0"/>
          </a:p>
        </p:txBody>
      </p:sp>
    </p:spTree>
    <p:extLst>
      <p:ext uri="{BB962C8B-B14F-4D97-AF65-F5344CB8AC3E}">
        <p14:creationId xmlns:p14="http://schemas.microsoft.com/office/powerpoint/2010/main" val="357084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 1: Universal Supports </a:t>
            </a:r>
            <a:endParaRPr lang="en-GB" dirty="0"/>
          </a:p>
        </p:txBody>
      </p:sp>
      <p:sp>
        <p:nvSpPr>
          <p:cNvPr id="3" name="Content Placeholder 2"/>
          <p:cNvSpPr>
            <a:spLocks noGrp="1"/>
          </p:cNvSpPr>
          <p:nvPr>
            <p:ph idx="1"/>
          </p:nvPr>
        </p:nvSpPr>
        <p:spPr>
          <a:xfrm>
            <a:off x="1065214" y="1847850"/>
            <a:ext cx="10058400" cy="4229100"/>
          </a:xfrm>
        </p:spPr>
        <p:txBody>
          <a:bodyPr>
            <a:normAutofit/>
          </a:bodyPr>
          <a:lstStyle/>
          <a:p>
            <a:pPr marL="0" indent="0">
              <a:buNone/>
            </a:pPr>
            <a:endParaRPr lang="en-GB" i="1" dirty="0" smtClean="0"/>
          </a:p>
          <a:p>
            <a:pPr marL="0" indent="0">
              <a:buNone/>
            </a:pPr>
            <a:r>
              <a:rPr lang="en-GB" dirty="0" smtClean="0"/>
              <a:t>Aim: To provide an opportunity to reflect on how effectively your </a:t>
            </a:r>
            <a:r>
              <a:rPr lang="en-GB" b="1" dirty="0" smtClean="0"/>
              <a:t>learning environment</a:t>
            </a:r>
            <a:r>
              <a:rPr lang="en-GB" dirty="0" smtClean="0"/>
              <a:t>, </a:t>
            </a:r>
            <a:r>
              <a:rPr lang="en-GB" b="1" dirty="0" smtClean="0"/>
              <a:t>interactions</a:t>
            </a:r>
            <a:r>
              <a:rPr lang="en-GB" dirty="0" smtClean="0"/>
              <a:t> and </a:t>
            </a:r>
            <a:r>
              <a:rPr lang="en-GB" b="1" dirty="0" smtClean="0"/>
              <a:t>relationships</a:t>
            </a:r>
            <a:r>
              <a:rPr lang="en-GB" dirty="0" smtClean="0"/>
              <a:t> meet children’s additional support needs</a:t>
            </a:r>
          </a:p>
          <a:p>
            <a:endParaRPr lang="en-GB" dirty="0" smtClean="0"/>
          </a:p>
        </p:txBody>
      </p:sp>
    </p:spTree>
    <p:extLst>
      <p:ext uri="{BB962C8B-B14F-4D97-AF65-F5344CB8AC3E}">
        <p14:creationId xmlns:p14="http://schemas.microsoft.com/office/powerpoint/2010/main" val="10577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p:txBody>
          <a:bodyPr/>
          <a:lstStyle/>
          <a:p>
            <a:pPr eaLnBrk="1" hangingPunct="1"/>
            <a:r>
              <a:rPr lang="en-GB" altLang="en-US" b="1" dirty="0" smtClean="0">
                <a:latin typeface="+mn-lt"/>
              </a:rPr>
              <a:t>Influencing Factors</a:t>
            </a:r>
          </a:p>
        </p:txBody>
      </p:sp>
      <p:sp>
        <p:nvSpPr>
          <p:cNvPr id="34819" name="Content Placeholder 2"/>
          <p:cNvSpPr>
            <a:spLocks noGrp="1" noChangeArrowheads="1"/>
          </p:cNvSpPr>
          <p:nvPr>
            <p:ph idx="1"/>
          </p:nvPr>
        </p:nvSpPr>
        <p:spPr>
          <a:xfrm>
            <a:off x="1065213" y="1600201"/>
            <a:ext cx="9276966" cy="4525963"/>
          </a:xfrm>
        </p:spPr>
        <p:txBody>
          <a:bodyPr>
            <a:normAutofit/>
          </a:bodyPr>
          <a:lstStyle/>
          <a:p>
            <a:pPr eaLnBrk="1" hangingPunct="1"/>
            <a:endParaRPr lang="en-GB" altLang="en-US" dirty="0" smtClean="0">
              <a:latin typeface="+mj-lt"/>
            </a:endParaRPr>
          </a:p>
          <a:p>
            <a:pPr eaLnBrk="1" hangingPunct="1"/>
            <a:r>
              <a:rPr lang="en-GB" altLang="en-US" dirty="0" smtClean="0">
                <a:latin typeface="+mj-lt"/>
              </a:rPr>
              <a:t>Physiological</a:t>
            </a:r>
          </a:p>
          <a:p>
            <a:pPr eaLnBrk="1" hangingPunct="1"/>
            <a:r>
              <a:rPr lang="en-GB" altLang="en-US" dirty="0">
                <a:latin typeface="+mj-lt"/>
              </a:rPr>
              <a:t>Environmental</a:t>
            </a:r>
          </a:p>
          <a:p>
            <a:pPr eaLnBrk="1" hangingPunct="1"/>
            <a:r>
              <a:rPr lang="en-GB" altLang="en-US" dirty="0" smtClean="0">
                <a:latin typeface="+mj-lt"/>
              </a:rPr>
              <a:t>Activities and Demands </a:t>
            </a:r>
          </a:p>
          <a:p>
            <a:pPr eaLnBrk="1" hangingPunct="1"/>
            <a:r>
              <a:rPr lang="en-GB" altLang="en-US" dirty="0" smtClean="0">
                <a:latin typeface="+mj-lt"/>
              </a:rPr>
              <a:t>Events or incidents that occur some time before problem behaviour </a:t>
            </a:r>
          </a:p>
        </p:txBody>
      </p:sp>
    </p:spTree>
    <p:extLst>
      <p:ext uri="{BB962C8B-B14F-4D97-AF65-F5344CB8AC3E}">
        <p14:creationId xmlns:p14="http://schemas.microsoft.com/office/powerpoint/2010/main" val="15490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p:txBody>
          <a:bodyPr/>
          <a:lstStyle/>
          <a:p>
            <a:pPr eaLnBrk="1" hangingPunct="1"/>
            <a:r>
              <a:rPr lang="en-GB" altLang="en-US" smtClean="0"/>
              <a:t>Activity</a:t>
            </a:r>
          </a:p>
        </p:txBody>
      </p:sp>
      <p:sp>
        <p:nvSpPr>
          <p:cNvPr id="36867" name="Content Placeholder 2"/>
          <p:cNvSpPr>
            <a:spLocks noGrp="1" noChangeArrowheads="1"/>
          </p:cNvSpPr>
          <p:nvPr>
            <p:ph idx="1"/>
          </p:nvPr>
        </p:nvSpPr>
        <p:spPr/>
        <p:txBody>
          <a:bodyPr/>
          <a:lstStyle/>
          <a:p>
            <a:pPr eaLnBrk="1" hangingPunct="1"/>
            <a:endParaRPr lang="en-GB" altLang="en-US" dirty="0" smtClean="0"/>
          </a:p>
          <a:p>
            <a:pPr eaLnBrk="1" hangingPunct="1">
              <a:buFont typeface="Wingdings" panose="05000000000000000000" pitchFamily="2" charset="2"/>
              <a:buNone/>
            </a:pPr>
            <a:r>
              <a:rPr lang="en-GB" altLang="en-US" i="1" dirty="0" smtClean="0"/>
              <a:t>	</a:t>
            </a:r>
            <a:r>
              <a:rPr lang="en-GB" altLang="en-US" i="1" dirty="0" smtClean="0">
                <a:latin typeface="+mj-lt"/>
              </a:rPr>
              <a:t>Complete the ‘Motivational Assessment’ for a young person with whom  you work .</a:t>
            </a:r>
          </a:p>
          <a:p>
            <a:pPr eaLnBrk="1" hangingPunct="1">
              <a:buFont typeface="Wingdings" panose="05000000000000000000" pitchFamily="2" charset="2"/>
              <a:buNone/>
            </a:pPr>
            <a:endParaRPr lang="en-GB" altLang="en-US" i="1" dirty="0" smtClean="0">
              <a:latin typeface="+mj-lt"/>
            </a:endParaRPr>
          </a:p>
          <a:p>
            <a:pPr eaLnBrk="1" hangingPunct="1">
              <a:buFont typeface="Wingdings" panose="05000000000000000000" pitchFamily="2" charset="2"/>
              <a:buNone/>
            </a:pPr>
            <a:r>
              <a:rPr lang="en-GB" altLang="en-US" i="1" dirty="0" smtClean="0">
                <a:latin typeface="+mj-lt"/>
              </a:rPr>
              <a:t>   NB Think carefully about the target behaviour</a:t>
            </a:r>
            <a:endParaRPr lang="en-GB" altLang="en-US" dirty="0" smtClean="0">
              <a:latin typeface="+mj-lt"/>
            </a:endParaRPr>
          </a:p>
        </p:txBody>
      </p:sp>
    </p:spTree>
    <p:extLst>
      <p:ext uri="{BB962C8B-B14F-4D97-AF65-F5344CB8AC3E}">
        <p14:creationId xmlns:p14="http://schemas.microsoft.com/office/powerpoint/2010/main" val="237981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p:txBody>
          <a:bodyPr/>
          <a:lstStyle/>
          <a:p>
            <a:pPr eaLnBrk="1" hangingPunct="1"/>
            <a:r>
              <a:rPr lang="en-GB" altLang="en-US" dirty="0" smtClean="0"/>
              <a:t>Case Study – Can you now do the following?</a:t>
            </a:r>
          </a:p>
        </p:txBody>
      </p:sp>
      <p:sp>
        <p:nvSpPr>
          <p:cNvPr id="3" name="Content Placeholder 2">
            <a:extLst>
              <a:ext uri="{FF2B5EF4-FFF2-40B4-BE49-F238E27FC236}"/>
            </a:extLst>
          </p:cNvPr>
          <p:cNvSpPr>
            <a:spLocks noGrp="1"/>
          </p:cNvSpPr>
          <p:nvPr>
            <p:ph idx="1"/>
          </p:nvPr>
        </p:nvSpPr>
        <p:spPr>
          <a:xfrm>
            <a:off x="1981201" y="1847851"/>
            <a:ext cx="5600699" cy="4525963"/>
          </a:xfrm>
        </p:spPr>
        <p:txBody>
          <a:bodyPr rtlCol="0">
            <a:normAutofit/>
          </a:bodyPr>
          <a:lstStyle/>
          <a:p>
            <a:pPr marL="0" indent="0">
              <a:buNone/>
              <a:defRPr/>
            </a:pPr>
            <a:r>
              <a:rPr lang="en-GB" sz="3200" dirty="0">
                <a:latin typeface="+mj-lt"/>
              </a:rPr>
              <a:t>Identified Behaviours</a:t>
            </a:r>
          </a:p>
          <a:p>
            <a:pPr marL="0" indent="0">
              <a:buNone/>
              <a:defRPr/>
            </a:pPr>
            <a:endParaRPr lang="en-GB" sz="3200" dirty="0">
              <a:latin typeface="+mj-lt"/>
            </a:endParaRPr>
          </a:p>
          <a:p>
            <a:pPr marL="0" indent="0">
              <a:buNone/>
              <a:defRPr/>
            </a:pPr>
            <a:r>
              <a:rPr lang="en-GB" sz="3200" dirty="0">
                <a:latin typeface="+mj-lt"/>
              </a:rPr>
              <a:t>Reasons for Behaviours (from your </a:t>
            </a:r>
            <a:r>
              <a:rPr lang="en-GB" sz="3200" dirty="0" smtClean="0">
                <a:latin typeface="+mj-lt"/>
              </a:rPr>
              <a:t>assessment)</a:t>
            </a:r>
            <a:endParaRPr lang="en-GB" sz="3200" dirty="0">
              <a:latin typeface="+mj-lt"/>
            </a:endParaRPr>
          </a:p>
          <a:p>
            <a:pPr marL="0" indent="0">
              <a:buNone/>
              <a:defRPr/>
            </a:pPr>
            <a:endParaRPr lang="en-GB" sz="3200" dirty="0" smtClean="0">
              <a:latin typeface="+mj-lt"/>
            </a:endParaRPr>
          </a:p>
          <a:p>
            <a:pPr marL="0" indent="0">
              <a:buNone/>
              <a:defRPr/>
            </a:pPr>
            <a:r>
              <a:rPr lang="en-GB" sz="3200" dirty="0" smtClean="0">
                <a:latin typeface="+mj-lt"/>
              </a:rPr>
              <a:t>‘Exceptions?’</a:t>
            </a:r>
            <a:endParaRPr lang="en-GB" sz="3200" dirty="0">
              <a:latin typeface="+mj-lt"/>
            </a:endParaRPr>
          </a:p>
          <a:p>
            <a:pPr marL="0" indent="0">
              <a:buNone/>
              <a:defRPr/>
            </a:pPr>
            <a:endParaRPr lang="en-GB" dirty="0">
              <a:latin typeface="Helvigate"/>
            </a:endParaRPr>
          </a:p>
        </p:txBody>
      </p:sp>
    </p:spTree>
    <p:extLst>
      <p:ext uri="{BB962C8B-B14F-4D97-AF65-F5344CB8AC3E}">
        <p14:creationId xmlns:p14="http://schemas.microsoft.com/office/powerpoint/2010/main" val="191375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4440238" y="0"/>
            <a:ext cx="6227762" cy="6858000"/>
          </a:xfrm>
        </p:spPr>
        <p:txBody>
          <a:bodyPr/>
          <a:lstStyle/>
          <a:p>
            <a:pPr eaLnBrk="1" hangingPunct="1"/>
            <a:r>
              <a:rPr lang="en-GB" altLang="en-US" sz="3200" dirty="0">
                <a:latin typeface="Helivigate"/>
              </a:rPr>
              <a:t>       </a:t>
            </a:r>
            <a:br>
              <a:rPr lang="en-GB" altLang="en-US" sz="3200" dirty="0">
                <a:latin typeface="Helivigate"/>
              </a:rPr>
            </a:br>
            <a:r>
              <a:rPr lang="en-GB" altLang="en-US" sz="3200" dirty="0">
                <a:latin typeface="Helivigate"/>
              </a:rPr>
              <a:t>	</a:t>
            </a:r>
          </a:p>
        </p:txBody>
      </p:sp>
      <p:sp>
        <p:nvSpPr>
          <p:cNvPr id="37891" name="TextBox 5"/>
          <p:cNvSpPr txBox="1">
            <a:spLocks noChangeArrowheads="1"/>
          </p:cNvSpPr>
          <p:nvPr/>
        </p:nvSpPr>
        <p:spPr bwMode="auto">
          <a:xfrm>
            <a:off x="1524001" y="309564"/>
            <a:ext cx="8461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dirty="0">
                <a:latin typeface="+mj-lt"/>
              </a:rPr>
              <a:t>Addressing the Behaviour</a:t>
            </a:r>
          </a:p>
        </p:txBody>
      </p:sp>
      <p:sp>
        <p:nvSpPr>
          <p:cNvPr id="37892" name="TextBox 2"/>
          <p:cNvSpPr txBox="1">
            <a:spLocks noChangeArrowheads="1"/>
          </p:cNvSpPr>
          <p:nvPr/>
        </p:nvSpPr>
        <p:spPr bwMode="auto">
          <a:xfrm>
            <a:off x="2279576" y="1116852"/>
            <a:ext cx="691276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000" dirty="0">
              <a:latin typeface="Helvigate"/>
            </a:endParaRPr>
          </a:p>
          <a:p>
            <a:pPr eaLnBrk="1" hangingPunct="1">
              <a:lnSpc>
                <a:spcPct val="100000"/>
              </a:lnSpc>
              <a:spcBef>
                <a:spcPct val="0"/>
              </a:spcBef>
              <a:buFontTx/>
              <a:buNone/>
            </a:pPr>
            <a:r>
              <a:rPr lang="en-GB" altLang="en-US" sz="2400" b="1" dirty="0">
                <a:latin typeface="+mn-lt"/>
              </a:rPr>
              <a:t>Putting together a Behaviour Plan</a:t>
            </a:r>
            <a:endParaRPr lang="en-GB" altLang="en-US" sz="2400" dirty="0">
              <a:latin typeface="+mn-lt"/>
            </a:endParaRPr>
          </a:p>
          <a:p>
            <a:pPr eaLnBrk="1" hangingPunct="1">
              <a:lnSpc>
                <a:spcPct val="100000"/>
              </a:lnSpc>
              <a:spcBef>
                <a:spcPct val="0"/>
              </a:spcBef>
              <a:buFontTx/>
              <a:buNone/>
            </a:pPr>
            <a:endParaRPr lang="en-GB" altLang="en-US" sz="2400" dirty="0" smtClean="0">
              <a:latin typeface="+mn-lt"/>
            </a:endParaRPr>
          </a:p>
          <a:p>
            <a:pPr eaLnBrk="1" hangingPunct="1">
              <a:lnSpc>
                <a:spcPct val="100000"/>
              </a:lnSpc>
              <a:spcBef>
                <a:spcPct val="0"/>
              </a:spcBef>
              <a:buFontTx/>
              <a:buNone/>
            </a:pPr>
            <a:endParaRPr lang="en-GB" altLang="en-US" sz="2400" dirty="0">
              <a:latin typeface="+mn-lt"/>
            </a:endParaRPr>
          </a:p>
          <a:p>
            <a:pPr eaLnBrk="1" hangingPunct="1">
              <a:lnSpc>
                <a:spcPct val="100000"/>
              </a:lnSpc>
              <a:spcBef>
                <a:spcPct val="0"/>
              </a:spcBef>
              <a:buFontTx/>
              <a:buNone/>
            </a:pPr>
            <a:endParaRPr lang="en-GB" altLang="en-US" sz="2400" dirty="0">
              <a:latin typeface="+mn-lt"/>
            </a:endParaRPr>
          </a:p>
          <a:p>
            <a:pPr marL="342900" indent="-342900">
              <a:lnSpc>
                <a:spcPct val="100000"/>
              </a:lnSpc>
              <a:spcBef>
                <a:spcPct val="0"/>
              </a:spcBef>
            </a:pPr>
            <a:r>
              <a:rPr lang="en-GB" altLang="en-US" sz="2400" dirty="0">
                <a:latin typeface="+mn-lt"/>
              </a:rPr>
              <a:t>Environmental changes</a:t>
            </a:r>
          </a:p>
          <a:p>
            <a:pPr marL="342900" indent="-342900">
              <a:lnSpc>
                <a:spcPct val="100000"/>
              </a:lnSpc>
              <a:spcBef>
                <a:spcPct val="0"/>
              </a:spcBef>
            </a:pPr>
            <a:r>
              <a:rPr lang="en-GB" altLang="en-US" sz="2400" dirty="0">
                <a:latin typeface="+mn-lt"/>
              </a:rPr>
              <a:t>curriculum changes to meet pupil’s need</a:t>
            </a:r>
          </a:p>
          <a:p>
            <a:pPr marL="342900" indent="-342900">
              <a:lnSpc>
                <a:spcPct val="100000"/>
              </a:lnSpc>
              <a:spcBef>
                <a:spcPct val="0"/>
              </a:spcBef>
            </a:pPr>
            <a:r>
              <a:rPr lang="en-GB" altLang="en-US" sz="2400" dirty="0">
                <a:latin typeface="+mn-lt"/>
              </a:rPr>
              <a:t>Interventions to reduce/replace behaviours </a:t>
            </a:r>
          </a:p>
          <a:p>
            <a:pPr marL="342900" indent="-342900">
              <a:lnSpc>
                <a:spcPct val="100000"/>
              </a:lnSpc>
              <a:spcBef>
                <a:spcPct val="0"/>
              </a:spcBef>
            </a:pPr>
            <a:r>
              <a:rPr lang="en-GB" altLang="en-US" sz="2400" dirty="0">
                <a:latin typeface="+mn-lt"/>
              </a:rPr>
              <a:t>teaching new skills </a:t>
            </a:r>
            <a:endParaRPr lang="en-GB" altLang="en-US" sz="2400" dirty="0" smtClean="0">
              <a:latin typeface="+mn-lt"/>
            </a:endParaRPr>
          </a:p>
          <a:p>
            <a:pPr marL="342900" indent="-342900">
              <a:lnSpc>
                <a:spcPct val="100000"/>
              </a:lnSpc>
              <a:spcBef>
                <a:spcPct val="0"/>
              </a:spcBef>
            </a:pPr>
            <a:endParaRPr lang="en-GB" altLang="en-US" sz="2400" dirty="0">
              <a:latin typeface="+mn-lt"/>
            </a:endParaRPr>
          </a:p>
          <a:p>
            <a:pPr marL="342900" indent="-342900">
              <a:lnSpc>
                <a:spcPct val="100000"/>
              </a:lnSpc>
              <a:spcBef>
                <a:spcPct val="0"/>
              </a:spcBef>
            </a:pPr>
            <a:endParaRPr lang="en-GB" altLang="en-US" sz="2400" dirty="0">
              <a:latin typeface="+mn-lt"/>
            </a:endParaRPr>
          </a:p>
          <a:p>
            <a:pPr eaLnBrk="1" hangingPunct="1">
              <a:lnSpc>
                <a:spcPct val="100000"/>
              </a:lnSpc>
              <a:spcBef>
                <a:spcPct val="0"/>
              </a:spcBef>
              <a:buFontTx/>
              <a:buNone/>
            </a:pPr>
            <a:endParaRPr lang="en-GB" altLang="en-US" sz="2800" dirty="0">
              <a:latin typeface="+mn-lt"/>
            </a:endParaRPr>
          </a:p>
          <a:p>
            <a:pPr eaLnBrk="1" hangingPunct="1">
              <a:lnSpc>
                <a:spcPct val="100000"/>
              </a:lnSpc>
              <a:spcBef>
                <a:spcPct val="0"/>
              </a:spcBef>
              <a:buFontTx/>
              <a:buNone/>
            </a:pPr>
            <a:r>
              <a:rPr lang="en-GB" altLang="en-US" sz="2000" i="1" dirty="0">
                <a:latin typeface="+mn-lt"/>
              </a:rPr>
              <a:t>e.g. to increase communication skills</a:t>
            </a:r>
          </a:p>
        </p:txBody>
      </p:sp>
    </p:spTree>
    <p:extLst>
      <p:ext uri="{BB962C8B-B14F-4D97-AF65-F5344CB8AC3E}">
        <p14:creationId xmlns:p14="http://schemas.microsoft.com/office/powerpoint/2010/main" val="48693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8788"/>
            <a:ext cx="9297988" cy="722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3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Writing a Plan for David </a:t>
            </a:r>
            <a:endParaRPr lang="en-GB" dirty="0"/>
          </a:p>
        </p:txBody>
      </p:sp>
      <p:sp>
        <p:nvSpPr>
          <p:cNvPr id="3" name="Content Placeholder 2"/>
          <p:cNvSpPr>
            <a:spLocks noGrp="1"/>
          </p:cNvSpPr>
          <p:nvPr>
            <p:ph idx="1"/>
          </p:nvPr>
        </p:nvSpPr>
        <p:spPr/>
        <p:txBody>
          <a:bodyPr/>
          <a:lstStyle/>
          <a:p>
            <a:r>
              <a:rPr lang="en-GB" dirty="0" smtClean="0"/>
              <a:t>Remember to focus on times when the behaviour is not present/</a:t>
            </a:r>
          </a:p>
          <a:p>
            <a:endParaRPr lang="en-GB" dirty="0"/>
          </a:p>
        </p:txBody>
      </p:sp>
    </p:spTree>
    <p:extLst>
      <p:ext uri="{BB962C8B-B14F-4D97-AF65-F5344CB8AC3E}">
        <p14:creationId xmlns:p14="http://schemas.microsoft.com/office/powerpoint/2010/main" val="373162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noChangeArrowheads="1"/>
          </p:cNvSpPr>
          <p:nvPr>
            <p:ph type="title"/>
          </p:nvPr>
        </p:nvSpPr>
        <p:spPr/>
        <p:txBody>
          <a:bodyPr/>
          <a:lstStyle/>
          <a:p>
            <a:pPr eaLnBrk="1" hangingPunct="1"/>
            <a:r>
              <a:rPr lang="en-GB" altLang="en-US" smtClean="0"/>
              <a:t>Supporting One Another </a:t>
            </a:r>
          </a:p>
        </p:txBody>
      </p:sp>
      <p:pic>
        <p:nvPicPr>
          <p:cNvPr id="419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3" y="1412876"/>
            <a:ext cx="862012" cy="4525963"/>
          </a:xfrm>
          <a:noFill/>
        </p:spPr>
      </p:pic>
      <p:sp>
        <p:nvSpPr>
          <p:cNvPr id="4" name="TextBox 3">
            <a:extLst>
              <a:ext uri="{FF2B5EF4-FFF2-40B4-BE49-F238E27FC236}"/>
            </a:extLst>
          </p:cNvPr>
          <p:cNvSpPr txBox="1"/>
          <p:nvPr/>
        </p:nvSpPr>
        <p:spPr>
          <a:xfrm>
            <a:off x="3719514" y="1902797"/>
            <a:ext cx="5832475" cy="5570756"/>
          </a:xfrm>
          <a:prstGeom prst="rect">
            <a:avLst/>
          </a:prstGeom>
          <a:noFill/>
        </p:spPr>
        <p:txBody>
          <a:bodyPr>
            <a:spAutoFit/>
          </a:bodyPr>
          <a:lstStyle/>
          <a:p>
            <a:pPr marL="285750" indent="-285750">
              <a:buFont typeface="Arial" panose="020B0604020202020204" pitchFamily="34" charset="0"/>
              <a:buChar char="•"/>
              <a:defRPr/>
            </a:pPr>
            <a:r>
              <a:rPr lang="en-GB" sz="2000" dirty="0" smtClean="0"/>
              <a:t>On-going, open </a:t>
            </a:r>
            <a:r>
              <a:rPr lang="en-GB" sz="2000" dirty="0"/>
              <a:t>discussions with colleagues and at staff meetings; liaison with parents, staff and other </a:t>
            </a:r>
            <a:r>
              <a:rPr lang="en-GB" sz="2000" dirty="0" smtClean="0"/>
              <a:t>agencies</a:t>
            </a:r>
          </a:p>
          <a:p>
            <a:pPr marL="285750" indent="-285750">
              <a:buFont typeface="Arial" panose="020B0604020202020204" pitchFamily="34" charset="0"/>
              <a:buChar char="•"/>
              <a:defRPr/>
            </a:pPr>
            <a:endParaRPr lang="en-GB" sz="2000" dirty="0" smtClean="0"/>
          </a:p>
          <a:p>
            <a:pPr marL="285750" indent="-285750">
              <a:buFont typeface="Arial" panose="020B0604020202020204" pitchFamily="34" charset="0"/>
              <a:buChar char="•"/>
              <a:defRPr/>
            </a:pPr>
            <a:r>
              <a:rPr lang="en-GB" sz="2000" dirty="0" smtClean="0"/>
              <a:t>Solution-Focused discussion</a:t>
            </a:r>
            <a:endParaRPr lang="en-GB" sz="2000" dirty="0"/>
          </a:p>
          <a:p>
            <a:pPr>
              <a:defRPr/>
            </a:pPr>
            <a:endParaRPr lang="en-GB" sz="2000" dirty="0"/>
          </a:p>
          <a:p>
            <a:pPr marL="285750" indent="-285750">
              <a:buFont typeface="Arial" panose="020B0604020202020204" pitchFamily="34" charset="0"/>
              <a:buChar char="•"/>
              <a:defRPr/>
            </a:pPr>
            <a:r>
              <a:rPr lang="en-GB" sz="2000" dirty="0"/>
              <a:t>Input into </a:t>
            </a:r>
            <a:r>
              <a:rPr lang="en-GB" sz="2000" b="1" dirty="0"/>
              <a:t>positive behaviour support pla</a:t>
            </a:r>
            <a:r>
              <a:rPr lang="en-GB" sz="2000" dirty="0"/>
              <a:t>ns (including proactive and reactive strategies; environmental changes; clarification of strategies everyone should use) </a:t>
            </a:r>
          </a:p>
          <a:p>
            <a:pPr>
              <a:defRPr/>
            </a:pPr>
            <a:endParaRPr lang="en-GB" sz="2000" dirty="0"/>
          </a:p>
          <a:p>
            <a:pPr marL="285750" indent="-285750">
              <a:buFont typeface="Arial" panose="020B0604020202020204" pitchFamily="34" charset="0"/>
              <a:buChar char="•"/>
              <a:defRPr/>
            </a:pPr>
            <a:r>
              <a:rPr lang="en-GB" sz="2000" dirty="0"/>
              <a:t>Sharing of Resources</a:t>
            </a:r>
          </a:p>
          <a:p>
            <a:pPr>
              <a:defRPr/>
            </a:pPr>
            <a:endParaRPr lang="en-GB" sz="2000" dirty="0"/>
          </a:p>
          <a:p>
            <a:pPr>
              <a:defRPr/>
            </a:pPr>
            <a:endParaRPr lang="en-GB" sz="2000" dirty="0"/>
          </a:p>
          <a:p>
            <a:pPr marL="285750" indent="-285750">
              <a:buFont typeface="Arial" panose="020B0604020202020204" pitchFamily="34" charset="0"/>
              <a:buChar char="•"/>
              <a:defRPr/>
            </a:pPr>
            <a:endParaRPr lang="en-GB" sz="2800" dirty="0">
              <a:latin typeface="Helvigate"/>
            </a:endParaRPr>
          </a:p>
          <a:p>
            <a:pPr marL="285750" indent="-285750">
              <a:buFont typeface="Arial" panose="020B0604020202020204" pitchFamily="34" charset="0"/>
              <a:buChar char="•"/>
              <a:defRPr/>
            </a:pPr>
            <a:endParaRPr lang="en-GB" sz="2800" dirty="0">
              <a:latin typeface="Helvigate"/>
            </a:endParaRPr>
          </a:p>
        </p:txBody>
      </p:sp>
    </p:spTree>
    <p:extLst>
      <p:ext uri="{BB962C8B-B14F-4D97-AF65-F5344CB8AC3E}">
        <p14:creationId xmlns:p14="http://schemas.microsoft.com/office/powerpoint/2010/main" val="6568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Lunch </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317774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185333"/>
            <a:ext cx="6858002" cy="1964267"/>
          </a:xfrm>
        </p:spPr>
        <p:txBody>
          <a:bodyPr rtlCol="0">
            <a:noAutofit/>
          </a:bodyPr>
          <a:lstStyle/>
          <a:p>
            <a:r>
              <a:rPr lang="en-GB" sz="2800" dirty="0" smtClean="0"/>
              <a:t>Supporting children </a:t>
            </a:r>
            <a:r>
              <a:rPr lang="en-GB" sz="2800" dirty="0"/>
              <a:t>with autism </a:t>
            </a:r>
            <a:r>
              <a:rPr lang="en-GB" sz="2800" dirty="0" smtClean="0"/>
              <a:t>in the Early Years.</a:t>
            </a:r>
            <a:endParaRPr lang="en-GB" sz="2800" dirty="0"/>
          </a:p>
        </p:txBody>
      </p:sp>
      <p:sp>
        <p:nvSpPr>
          <p:cNvPr id="3" name="Subtitle 2"/>
          <p:cNvSpPr>
            <a:spLocks noGrp="1"/>
          </p:cNvSpPr>
          <p:nvPr>
            <p:ph type="subTitle" idx="1"/>
          </p:nvPr>
        </p:nvSpPr>
        <p:spPr/>
        <p:txBody>
          <a:bodyPr rtlCol="0">
            <a:normAutofit/>
          </a:bodyPr>
          <a:lstStyle/>
          <a:p>
            <a:pPr algn="r" rtl="0"/>
            <a:r>
              <a:rPr lang="en-GB" dirty="0" smtClean="0"/>
              <a:t> </a:t>
            </a:r>
            <a:endParaRPr lang="en-GB" dirty="0"/>
          </a:p>
        </p:txBody>
      </p:sp>
    </p:spTree>
    <p:extLst>
      <p:ext uri="{BB962C8B-B14F-4D97-AF65-F5344CB8AC3E}">
        <p14:creationId xmlns:p14="http://schemas.microsoft.com/office/powerpoint/2010/main" val="7997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a:t>
            </a:r>
            <a:endParaRPr lang="en-GB" dirty="0"/>
          </a:p>
        </p:txBody>
      </p:sp>
      <p:sp>
        <p:nvSpPr>
          <p:cNvPr id="3" name="Content Placeholder 2"/>
          <p:cNvSpPr>
            <a:spLocks noGrp="1"/>
          </p:cNvSpPr>
          <p:nvPr>
            <p:ph idx="1"/>
          </p:nvPr>
        </p:nvSpPr>
        <p:spPr/>
        <p:txBody>
          <a:bodyPr/>
          <a:lstStyle/>
          <a:p>
            <a:r>
              <a:rPr lang="en-GB" dirty="0"/>
              <a:t>What is autism spectrum </a:t>
            </a:r>
            <a:r>
              <a:rPr lang="en-GB" dirty="0" smtClean="0"/>
              <a:t>disorder?</a:t>
            </a:r>
          </a:p>
          <a:p>
            <a:r>
              <a:rPr lang="en-GB" dirty="0" smtClean="0"/>
              <a:t>What are the common traits and challenges?</a:t>
            </a:r>
            <a:endParaRPr lang="en-GB" dirty="0"/>
          </a:p>
        </p:txBody>
      </p:sp>
    </p:spTree>
    <p:extLst>
      <p:ext uri="{BB962C8B-B14F-4D97-AF65-F5344CB8AC3E}">
        <p14:creationId xmlns:p14="http://schemas.microsoft.com/office/powerpoint/2010/main" val="134442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8022000" y="1177986"/>
            <a:ext cx="4014681" cy="205869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522773" y="354326"/>
            <a:ext cx="10515600" cy="1325563"/>
          </a:xfrm>
        </p:spPr>
        <p:txBody>
          <a:bodyPr/>
          <a:lstStyle/>
          <a:p>
            <a:r>
              <a:rPr lang="en-GB" dirty="0" smtClean="0">
                <a:solidFill>
                  <a:schemeClr val="tx2"/>
                </a:solidFill>
              </a:rPr>
              <a:t>Universal Supports</a:t>
            </a:r>
            <a:endParaRPr lang="en-GB" dirty="0">
              <a:solidFill>
                <a:schemeClr val="tx2"/>
              </a:solidFill>
            </a:endParaRPr>
          </a:p>
        </p:txBody>
      </p:sp>
      <p:sp>
        <p:nvSpPr>
          <p:cNvPr id="5" name="Content Placeholder 2"/>
          <p:cNvSpPr txBox="1">
            <a:spLocks/>
          </p:cNvSpPr>
          <p:nvPr/>
        </p:nvSpPr>
        <p:spPr>
          <a:xfrm>
            <a:off x="8149992" y="1867368"/>
            <a:ext cx="3699933" cy="1137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smtClean="0">
                <a:solidFill>
                  <a:srgbClr val="FF0000"/>
                </a:solidFill>
              </a:rPr>
              <a:t>Adult communication and interaction</a:t>
            </a:r>
            <a:endParaRPr lang="en-GB" sz="2400"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138" y="2207336"/>
            <a:ext cx="3810000" cy="2476500"/>
          </a:xfrm>
          <a:prstGeom prst="rect">
            <a:avLst/>
          </a:prstGeom>
        </p:spPr>
      </p:pic>
      <p:sp>
        <p:nvSpPr>
          <p:cNvPr id="11" name="Cloud 10"/>
          <p:cNvSpPr/>
          <p:nvPr/>
        </p:nvSpPr>
        <p:spPr>
          <a:xfrm>
            <a:off x="522773" y="4374558"/>
            <a:ext cx="3584448" cy="163935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Content Placeholder 2"/>
          <p:cNvSpPr txBox="1">
            <a:spLocks/>
          </p:cNvSpPr>
          <p:nvPr/>
        </p:nvSpPr>
        <p:spPr>
          <a:xfrm>
            <a:off x="465030" y="4876200"/>
            <a:ext cx="3699933" cy="1137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smtClean="0">
                <a:solidFill>
                  <a:srgbClr val="FF0000"/>
                </a:solidFill>
              </a:rPr>
              <a:t>Learning  environment </a:t>
            </a:r>
            <a:endParaRPr lang="en-GB" sz="2400" dirty="0">
              <a:solidFill>
                <a:srgbClr val="FF0000"/>
              </a:solidFill>
            </a:endParaRPr>
          </a:p>
        </p:txBody>
      </p:sp>
    </p:spTree>
    <p:extLst>
      <p:ext uri="{BB962C8B-B14F-4D97-AF65-F5344CB8AC3E}">
        <p14:creationId xmlns:p14="http://schemas.microsoft.com/office/powerpoint/2010/main" val="150160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rtlCol="0"/>
          <a:lstStyle/>
          <a:p>
            <a:r>
              <a:rPr lang="en-GB" dirty="0" smtClean="0"/>
              <a:t>What is autism spectrum disorder?</a:t>
            </a:r>
            <a:endParaRPr lang="en-GB" dirty="0"/>
          </a:p>
        </p:txBody>
      </p:sp>
      <p:sp>
        <p:nvSpPr>
          <p:cNvPr id="14" name="Content Placeholder 13"/>
          <p:cNvSpPr>
            <a:spLocks noGrp="1"/>
          </p:cNvSpPr>
          <p:nvPr>
            <p:ph idx="1"/>
          </p:nvPr>
        </p:nvSpPr>
        <p:spPr/>
        <p:txBody>
          <a:bodyPr rtlCol="0">
            <a:normAutofit/>
          </a:bodyPr>
          <a:lstStyle/>
          <a:p>
            <a:pPr marL="0" indent="0">
              <a:buNone/>
            </a:pPr>
            <a:r>
              <a:rPr lang="en-GB" dirty="0" smtClean="0"/>
              <a:t>DSM V definition</a:t>
            </a:r>
            <a:endParaRPr lang="en-GB" dirty="0"/>
          </a:p>
          <a:p>
            <a:r>
              <a:rPr lang="en-GB" i="1" dirty="0"/>
              <a:t>“persistent difficulties with social communication and social interaction</a:t>
            </a:r>
            <a:r>
              <a:rPr lang="en-GB" i="1" dirty="0" smtClean="0"/>
              <a:t>”</a:t>
            </a:r>
            <a:endParaRPr lang="en-GB" dirty="0"/>
          </a:p>
          <a:p>
            <a:r>
              <a:rPr lang="en-GB" i="1" dirty="0"/>
              <a:t>“restricted and repetitive patterns of behaviours, activities or interests” </a:t>
            </a:r>
            <a:r>
              <a:rPr lang="en-GB" dirty="0"/>
              <a:t>(this includes sensory </a:t>
            </a:r>
            <a:r>
              <a:rPr lang="en-GB" dirty="0" smtClean="0"/>
              <a:t>behaviour)</a:t>
            </a:r>
          </a:p>
          <a:p>
            <a:r>
              <a:rPr lang="en-GB" dirty="0" smtClean="0"/>
              <a:t>present </a:t>
            </a:r>
            <a:r>
              <a:rPr lang="en-GB" dirty="0"/>
              <a:t>since </a:t>
            </a:r>
            <a:r>
              <a:rPr lang="en-GB" i="1" dirty="0"/>
              <a:t>early childhood</a:t>
            </a:r>
            <a:r>
              <a:rPr lang="en-GB" dirty="0"/>
              <a:t>, to the extent that these </a:t>
            </a:r>
            <a:r>
              <a:rPr lang="en-GB" b="1" dirty="0"/>
              <a:t>“limit and impair everyday functioning</a:t>
            </a:r>
            <a:r>
              <a:rPr lang="en-GB" b="1" dirty="0" smtClean="0"/>
              <a:t>”</a:t>
            </a:r>
          </a:p>
          <a:p>
            <a:pPr marL="0" indent="0" algn="r">
              <a:buNone/>
            </a:pPr>
            <a:r>
              <a:rPr lang="en-GB" b="1" dirty="0" smtClean="0"/>
              <a:t>Source: NAS</a:t>
            </a:r>
            <a:endParaRPr lang="en-GB" b="1" dirty="0"/>
          </a:p>
        </p:txBody>
      </p:sp>
    </p:spTree>
    <p:extLst>
      <p:ext uri="{BB962C8B-B14F-4D97-AF65-F5344CB8AC3E}">
        <p14:creationId xmlns:p14="http://schemas.microsoft.com/office/powerpoint/2010/main" val="122419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Identifying Autism</a:t>
            </a:r>
            <a:endParaRPr lang="en-GB" dirty="0"/>
          </a:p>
        </p:txBody>
      </p:sp>
      <p:sp>
        <p:nvSpPr>
          <p:cNvPr id="5" name="Text Placeholder 4"/>
          <p:cNvSpPr>
            <a:spLocks noGrp="1"/>
          </p:cNvSpPr>
          <p:nvPr>
            <p:ph type="body" idx="1"/>
          </p:nvPr>
        </p:nvSpPr>
        <p:spPr/>
        <p:txBody>
          <a:bodyPr/>
          <a:lstStyle/>
          <a:p>
            <a:r>
              <a:rPr lang="en-GB" dirty="0" smtClean="0"/>
              <a:t>Common Traits and Challenges</a:t>
            </a:r>
            <a:endParaRPr lang="en-GB" dirty="0"/>
          </a:p>
        </p:txBody>
      </p:sp>
    </p:spTree>
    <p:extLst>
      <p:ext uri="{BB962C8B-B14F-4D97-AF65-F5344CB8AC3E}">
        <p14:creationId xmlns:p14="http://schemas.microsoft.com/office/powerpoint/2010/main" val="329021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11200"/>
          </a:xfrm>
        </p:spPr>
        <p:txBody>
          <a:bodyPr/>
          <a:lstStyle/>
          <a:p>
            <a:r>
              <a:rPr lang="en-GB" dirty="0"/>
              <a:t>Common Traits and Challenges</a:t>
            </a:r>
          </a:p>
        </p:txBody>
      </p:sp>
      <p:sp>
        <p:nvSpPr>
          <p:cNvPr id="3" name="Content Placeholder 2"/>
          <p:cNvSpPr>
            <a:spLocks noGrp="1"/>
          </p:cNvSpPr>
          <p:nvPr>
            <p:ph idx="1"/>
          </p:nvPr>
        </p:nvSpPr>
        <p:spPr>
          <a:xfrm>
            <a:off x="1065214" y="1270000"/>
            <a:ext cx="10058400" cy="4965700"/>
          </a:xfrm>
        </p:spPr>
        <p:txBody>
          <a:bodyPr>
            <a:normAutofit/>
          </a:bodyPr>
          <a:lstStyle/>
          <a:p>
            <a:r>
              <a:rPr lang="en-GB" dirty="0" smtClean="0"/>
              <a:t>Difficulty understanding and using non-verbal communication skills:</a:t>
            </a:r>
          </a:p>
          <a:p>
            <a:pPr marL="0" indent="0">
              <a:buNone/>
            </a:pPr>
            <a:r>
              <a:rPr lang="en-GB" dirty="0" smtClean="0"/>
              <a:t>-</a:t>
            </a:r>
            <a:r>
              <a:rPr lang="en-GB" dirty="0"/>
              <a:t>E</a:t>
            </a:r>
            <a:r>
              <a:rPr lang="en-GB" dirty="0" smtClean="0"/>
              <a:t>ye contact (Do they look at you when you talk to them and play with them?)</a:t>
            </a:r>
          </a:p>
          <a:p>
            <a:pPr marL="0" indent="0">
              <a:buNone/>
            </a:pPr>
            <a:r>
              <a:rPr lang="en-GB" dirty="0" smtClean="0"/>
              <a:t>-</a:t>
            </a:r>
            <a:r>
              <a:rPr lang="en-GB" dirty="0"/>
              <a:t>G</a:t>
            </a:r>
            <a:r>
              <a:rPr lang="en-GB" dirty="0" smtClean="0"/>
              <a:t>aze (Will they look at something that you are looking at?)</a:t>
            </a:r>
          </a:p>
          <a:p>
            <a:pPr marL="0" indent="0">
              <a:buNone/>
            </a:pPr>
            <a:r>
              <a:rPr lang="en-GB" dirty="0" smtClean="0"/>
              <a:t>-Facial expressions (e.g. Do they show emotion in their facial expressions? Understand your facial expressions? </a:t>
            </a:r>
            <a:r>
              <a:rPr lang="en-GB" dirty="0"/>
              <a:t>R</a:t>
            </a:r>
            <a:r>
              <a:rPr lang="en-GB" dirty="0" smtClean="0"/>
              <a:t>eciprocate a smile? Do they know when you are sad?)</a:t>
            </a:r>
          </a:p>
          <a:p>
            <a:pPr marL="0" indent="0">
              <a:buNone/>
            </a:pPr>
            <a:r>
              <a:rPr lang="en-GB" dirty="0" smtClean="0"/>
              <a:t>-Gesture (Do they point at things they are interested in? Do they follow your point?) </a:t>
            </a:r>
            <a:endParaRPr lang="en-GB" dirty="0"/>
          </a:p>
        </p:txBody>
      </p:sp>
    </p:spTree>
    <p:extLst>
      <p:ext uri="{BB962C8B-B14F-4D97-AF65-F5344CB8AC3E}">
        <p14:creationId xmlns:p14="http://schemas.microsoft.com/office/powerpoint/2010/main" val="330518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145" y="931333"/>
            <a:ext cx="10058402" cy="237067"/>
          </a:xfrm>
        </p:spPr>
        <p:txBody>
          <a:bodyPr>
            <a:normAutofit fontScale="90000"/>
          </a:bodyPr>
          <a:lstStyle/>
          <a:p>
            <a:r>
              <a:rPr lang="en-GB" dirty="0"/>
              <a:t>Common Traits and Challenges</a:t>
            </a:r>
          </a:p>
        </p:txBody>
      </p:sp>
      <p:sp>
        <p:nvSpPr>
          <p:cNvPr id="3" name="Content Placeholder 2"/>
          <p:cNvSpPr>
            <a:spLocks noGrp="1"/>
          </p:cNvSpPr>
          <p:nvPr>
            <p:ph idx="1"/>
          </p:nvPr>
        </p:nvSpPr>
        <p:spPr>
          <a:xfrm>
            <a:off x="1048278" y="1405467"/>
            <a:ext cx="10058400" cy="5757333"/>
          </a:xfrm>
        </p:spPr>
        <p:txBody>
          <a:bodyPr>
            <a:normAutofit/>
          </a:bodyPr>
          <a:lstStyle/>
          <a:p>
            <a:pPr marL="0" indent="0">
              <a:buNone/>
            </a:pPr>
            <a:r>
              <a:rPr lang="en-GB" sz="2800" dirty="0" smtClean="0"/>
              <a:t>Difficulty with play and social interaction:</a:t>
            </a:r>
          </a:p>
          <a:p>
            <a:r>
              <a:rPr lang="en-GB" sz="2800" dirty="0" smtClean="0"/>
              <a:t>Do they show interest in other children and adults? (e.g. watching others, showing or telling you things, inviting you to join their play) </a:t>
            </a:r>
          </a:p>
          <a:p>
            <a:r>
              <a:rPr lang="en-GB" sz="2800" dirty="0" smtClean="0"/>
              <a:t>Reciprocity – will they copy/respond to your actions (e.g. clapping, waving, noises, language?))</a:t>
            </a:r>
          </a:p>
          <a:p>
            <a:r>
              <a:rPr lang="en-GB" sz="2800" dirty="0" smtClean="0"/>
              <a:t>Are their play skills at an appropriate level for their age? </a:t>
            </a:r>
          </a:p>
          <a:p>
            <a:pPr marL="0" indent="0">
              <a:buNone/>
            </a:pPr>
            <a:r>
              <a:rPr lang="en-GB" sz="2800" dirty="0"/>
              <a:t> </a:t>
            </a:r>
            <a:r>
              <a:rPr lang="en-GB" sz="2800" dirty="0" smtClean="0"/>
              <a:t>  </a:t>
            </a:r>
            <a:endParaRPr lang="en-GB" sz="2800" dirty="0"/>
          </a:p>
        </p:txBody>
      </p:sp>
    </p:spTree>
    <p:extLst>
      <p:ext uri="{BB962C8B-B14F-4D97-AF65-F5344CB8AC3E}">
        <p14:creationId xmlns:p14="http://schemas.microsoft.com/office/powerpoint/2010/main" val="367825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991" y="289983"/>
            <a:ext cx="10058402" cy="1219200"/>
          </a:xfrm>
        </p:spPr>
        <p:txBody>
          <a:bodyPr>
            <a:normAutofit/>
          </a:bodyPr>
          <a:lstStyle/>
          <a:p>
            <a:r>
              <a:rPr lang="en-GB" dirty="0" smtClean="0"/>
              <a:t>Development of Social </a:t>
            </a:r>
            <a:r>
              <a:rPr lang="en-GB" dirty="0"/>
              <a:t>Play </a:t>
            </a:r>
            <a:br>
              <a:rPr lang="en-GB" dirty="0"/>
            </a:br>
            <a:endParaRPr lang="en-GB" dirty="0"/>
          </a:p>
        </p:txBody>
      </p:sp>
      <p:sp>
        <p:nvSpPr>
          <p:cNvPr id="3" name="Content Placeholder 2"/>
          <p:cNvSpPr>
            <a:spLocks noGrp="1"/>
          </p:cNvSpPr>
          <p:nvPr>
            <p:ph idx="1"/>
          </p:nvPr>
        </p:nvSpPr>
        <p:spPr>
          <a:xfrm>
            <a:off x="1894950" y="823383"/>
            <a:ext cx="10058400" cy="3901017"/>
          </a:xfrm>
        </p:spPr>
        <p:txBody>
          <a:bodyPr>
            <a:normAutofit fontScale="32500" lnSpcReduction="20000"/>
          </a:bodyPr>
          <a:lstStyle/>
          <a:p>
            <a:pPr marL="0" indent="0">
              <a:buNone/>
            </a:pPr>
            <a:endParaRPr lang="en-GB" sz="7300" dirty="0"/>
          </a:p>
          <a:p>
            <a:r>
              <a:rPr lang="en-GB" sz="11200" dirty="0" smtClean="0"/>
              <a:t>Solitary play (0-2 years)</a:t>
            </a:r>
            <a:endParaRPr lang="en-GB" sz="11200" dirty="0"/>
          </a:p>
          <a:p>
            <a:r>
              <a:rPr lang="en-GB" sz="11200" dirty="0"/>
              <a:t>Spectator </a:t>
            </a:r>
            <a:r>
              <a:rPr lang="en-GB" sz="11200" dirty="0" smtClean="0"/>
              <a:t>play (18-30 months)</a:t>
            </a:r>
            <a:endParaRPr lang="en-GB" sz="11200" dirty="0"/>
          </a:p>
          <a:p>
            <a:r>
              <a:rPr lang="en-GB" sz="11200" dirty="0" smtClean="0"/>
              <a:t>Parallel play (2-3 years)</a:t>
            </a:r>
            <a:endParaRPr lang="en-GB" sz="11200" dirty="0"/>
          </a:p>
          <a:p>
            <a:r>
              <a:rPr lang="en-GB" sz="11200" dirty="0" smtClean="0"/>
              <a:t>Associative play (3 – 4 years)</a:t>
            </a:r>
            <a:endParaRPr lang="en-GB" sz="11200" dirty="0"/>
          </a:p>
          <a:p>
            <a:r>
              <a:rPr lang="en-GB" sz="11200" dirty="0" smtClean="0"/>
              <a:t>Co-operative play (4 years     )</a:t>
            </a:r>
            <a:endParaRPr lang="en-GB" sz="11200" dirty="0"/>
          </a:p>
          <a:p>
            <a:pPr marL="0" indent="0">
              <a:buNone/>
            </a:pPr>
            <a:endParaRPr lang="en-GB" dirty="0" smtClean="0"/>
          </a:p>
          <a:p>
            <a:endParaRPr lang="en-GB" dirty="0"/>
          </a:p>
        </p:txBody>
      </p:sp>
      <p:cxnSp>
        <p:nvCxnSpPr>
          <p:cNvPr id="5" name="Straight Arrow Connector 4"/>
          <p:cNvCxnSpPr/>
          <p:nvPr/>
        </p:nvCxnSpPr>
        <p:spPr>
          <a:xfrm>
            <a:off x="8697517" y="4233334"/>
            <a:ext cx="694267" cy="1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 y="4724400"/>
            <a:ext cx="2143125"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025" y="5257800"/>
            <a:ext cx="2857500" cy="1600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179" y="4953000"/>
            <a:ext cx="1905000" cy="1905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7855" y="5107517"/>
            <a:ext cx="2284145" cy="175048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3834" y="5312833"/>
            <a:ext cx="1807366" cy="1428750"/>
          </a:xfrm>
          <a:prstGeom prst="rect">
            <a:avLst/>
          </a:prstGeom>
        </p:spPr>
      </p:pic>
    </p:spTree>
    <p:extLst>
      <p:ext uri="{BB962C8B-B14F-4D97-AF65-F5344CB8AC3E}">
        <p14:creationId xmlns:p14="http://schemas.microsoft.com/office/powerpoint/2010/main" val="2326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Play Developmental milestones  </a:t>
            </a:r>
            <a:endParaRPr lang="en-GB" dirty="0"/>
          </a:p>
        </p:txBody>
      </p:sp>
      <p:sp>
        <p:nvSpPr>
          <p:cNvPr id="3" name="Content Placeholder 2"/>
          <p:cNvSpPr>
            <a:spLocks noGrp="1"/>
          </p:cNvSpPr>
          <p:nvPr>
            <p:ph idx="1"/>
          </p:nvPr>
        </p:nvSpPr>
        <p:spPr>
          <a:xfrm>
            <a:off x="1065214" y="2277534"/>
            <a:ext cx="10058400" cy="4229100"/>
          </a:xfrm>
        </p:spPr>
        <p:txBody>
          <a:bodyPr/>
          <a:lstStyle/>
          <a:p>
            <a:r>
              <a:rPr lang="en-GB" dirty="0" smtClean="0"/>
              <a:t>Exploratory    1 – 12 months</a:t>
            </a:r>
          </a:p>
          <a:p>
            <a:r>
              <a:rPr lang="en-GB" dirty="0" smtClean="0"/>
              <a:t>Functional     12 – 18 months</a:t>
            </a:r>
          </a:p>
          <a:p>
            <a:r>
              <a:rPr lang="en-GB" dirty="0" smtClean="0"/>
              <a:t>Pretend        2 years </a:t>
            </a:r>
            <a:endParaRPr lang="en-GB" dirty="0"/>
          </a:p>
        </p:txBody>
      </p:sp>
      <p:cxnSp>
        <p:nvCxnSpPr>
          <p:cNvPr id="6" name="Straight Arrow Connector 5"/>
          <p:cNvCxnSpPr/>
          <p:nvPr/>
        </p:nvCxnSpPr>
        <p:spPr>
          <a:xfrm>
            <a:off x="5063067" y="3691467"/>
            <a:ext cx="4402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515" y="4534958"/>
            <a:ext cx="3107795" cy="20626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734" y="4534958"/>
            <a:ext cx="2770186" cy="21198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7333" y="4363509"/>
            <a:ext cx="2826281" cy="2291291"/>
          </a:xfrm>
          <a:prstGeom prst="rect">
            <a:avLst/>
          </a:prstGeom>
        </p:spPr>
      </p:pic>
    </p:spTree>
    <p:extLst>
      <p:ext uri="{BB962C8B-B14F-4D97-AF65-F5344CB8AC3E}">
        <p14:creationId xmlns:p14="http://schemas.microsoft.com/office/powerpoint/2010/main" val="11585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 their language develops you may start to notice….</a:t>
            </a:r>
            <a:endParaRPr lang="en-GB" dirty="0"/>
          </a:p>
        </p:txBody>
      </p:sp>
      <p:sp>
        <p:nvSpPr>
          <p:cNvPr id="3" name="Content Placeholder 2"/>
          <p:cNvSpPr>
            <a:spLocks noGrp="1"/>
          </p:cNvSpPr>
          <p:nvPr>
            <p:ph idx="1"/>
          </p:nvPr>
        </p:nvSpPr>
        <p:spPr>
          <a:xfrm>
            <a:off x="1065214" y="1752599"/>
            <a:ext cx="10058400" cy="4665133"/>
          </a:xfrm>
        </p:spPr>
        <p:txBody>
          <a:bodyPr>
            <a:normAutofit/>
          </a:bodyPr>
          <a:lstStyle/>
          <a:p>
            <a:r>
              <a:rPr lang="en-GB" sz="2800" dirty="0"/>
              <a:t>Language not used meaningfully – e.g. copying words heard (echolalia)</a:t>
            </a:r>
          </a:p>
          <a:p>
            <a:r>
              <a:rPr lang="en-GB" sz="2800" dirty="0"/>
              <a:t>Pronoun </a:t>
            </a:r>
            <a:r>
              <a:rPr lang="en-GB" sz="2800" dirty="0" smtClean="0"/>
              <a:t>confusion </a:t>
            </a:r>
            <a:r>
              <a:rPr lang="en-GB" sz="2800" dirty="0"/>
              <a:t>(saying ‘you’ for ‘I’)</a:t>
            </a:r>
          </a:p>
          <a:p>
            <a:r>
              <a:rPr lang="en-GB" sz="2800" dirty="0"/>
              <a:t>Literal understanding of </a:t>
            </a:r>
            <a:r>
              <a:rPr lang="en-GB" sz="2800" dirty="0" smtClean="0"/>
              <a:t>language (e.g. find it difficult to understand jokes)</a:t>
            </a:r>
            <a:endParaRPr lang="en-GB" sz="2800" dirty="0"/>
          </a:p>
          <a:p>
            <a:r>
              <a:rPr lang="en-GB" sz="2800" dirty="0"/>
              <a:t>Difficulty sustaining a two-way conversation</a:t>
            </a:r>
          </a:p>
          <a:p>
            <a:r>
              <a:rPr lang="en-GB" sz="2800" dirty="0"/>
              <a:t>Differences in speech – e.g. tone and volume </a:t>
            </a:r>
          </a:p>
          <a:p>
            <a:endParaRPr lang="en-GB" sz="2800" dirty="0"/>
          </a:p>
        </p:txBody>
      </p:sp>
    </p:spTree>
    <p:extLst>
      <p:ext uri="{BB962C8B-B14F-4D97-AF65-F5344CB8AC3E}">
        <p14:creationId xmlns:p14="http://schemas.microsoft.com/office/powerpoint/2010/main" val="117127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677333"/>
          </a:xfrm>
        </p:spPr>
        <p:txBody>
          <a:bodyPr/>
          <a:lstStyle/>
          <a:p>
            <a:r>
              <a:rPr lang="en-GB" dirty="0" smtClean="0"/>
              <a:t>   Common </a:t>
            </a:r>
            <a:r>
              <a:rPr lang="en-GB" dirty="0"/>
              <a:t>Traits and Challenges</a:t>
            </a:r>
          </a:p>
        </p:txBody>
      </p:sp>
      <p:sp>
        <p:nvSpPr>
          <p:cNvPr id="3" name="Content Placeholder 2"/>
          <p:cNvSpPr>
            <a:spLocks noGrp="1"/>
          </p:cNvSpPr>
          <p:nvPr>
            <p:ph idx="1"/>
          </p:nvPr>
        </p:nvSpPr>
        <p:spPr>
          <a:xfrm>
            <a:off x="1065214" y="1202267"/>
            <a:ext cx="10058400" cy="4779433"/>
          </a:xfrm>
        </p:spPr>
        <p:txBody>
          <a:bodyPr>
            <a:noAutofit/>
          </a:bodyPr>
          <a:lstStyle/>
          <a:p>
            <a:r>
              <a:rPr lang="en-GB" sz="2800" dirty="0" smtClean="0"/>
              <a:t>Repetitive behaviours (e.g. lining up toys, spinning wheels, repetitive phrases)</a:t>
            </a:r>
          </a:p>
          <a:p>
            <a:r>
              <a:rPr lang="en-GB" sz="2800" dirty="0" smtClean="0"/>
              <a:t>Repetitive movements (e.g. flapping hands, waving fingers on front of eyes)</a:t>
            </a:r>
          </a:p>
          <a:p>
            <a:r>
              <a:rPr lang="en-GB" sz="2800" dirty="0" smtClean="0"/>
              <a:t>Like a set routine. Distressed by changes to usual routine. </a:t>
            </a:r>
          </a:p>
          <a:p>
            <a:r>
              <a:rPr lang="en-GB" sz="2800" dirty="0" smtClean="0"/>
              <a:t>Unsettled at points of transition, particularly moving from preferred to non-preferred task. </a:t>
            </a:r>
          </a:p>
          <a:p>
            <a:r>
              <a:rPr lang="en-GB" sz="2800" dirty="0" smtClean="0"/>
              <a:t>Fixated interests </a:t>
            </a:r>
            <a:endParaRPr lang="en-GB" sz="2800" dirty="0"/>
          </a:p>
        </p:txBody>
      </p:sp>
    </p:spTree>
    <p:extLst>
      <p:ext uri="{BB962C8B-B14F-4D97-AF65-F5344CB8AC3E}">
        <p14:creationId xmlns:p14="http://schemas.microsoft.com/office/powerpoint/2010/main" val="40537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Senses are Hypersensitive (over-sensitive) or Hyposensitive (under-sensitive) </a:t>
            </a:r>
            <a:endParaRPr lang="en-GB" dirty="0"/>
          </a:p>
        </p:txBody>
      </p:sp>
      <p:sp>
        <p:nvSpPr>
          <p:cNvPr id="3" name="Content Placeholder 2"/>
          <p:cNvSpPr>
            <a:spLocks noGrp="1"/>
          </p:cNvSpPr>
          <p:nvPr>
            <p:ph idx="1"/>
          </p:nvPr>
        </p:nvSpPr>
        <p:spPr>
          <a:xfrm>
            <a:off x="1065214" y="2065867"/>
            <a:ext cx="10058400" cy="4453465"/>
          </a:xfrm>
        </p:spPr>
        <p:txBody>
          <a:bodyPr>
            <a:normAutofit/>
          </a:bodyPr>
          <a:lstStyle/>
          <a:p>
            <a:r>
              <a:rPr lang="en-GB" sz="2800" dirty="0" smtClean="0"/>
              <a:t>Often sensitive to loud noises, busy environments</a:t>
            </a:r>
          </a:p>
          <a:p>
            <a:r>
              <a:rPr lang="en-GB" sz="2800" dirty="0" smtClean="0"/>
              <a:t>Can be sensitive to certain textures (reluctant to eat certain foods, wear certain clothes)</a:t>
            </a:r>
          </a:p>
          <a:p>
            <a:r>
              <a:rPr lang="en-GB" sz="2800" dirty="0" smtClean="0"/>
              <a:t>Can be sensitive to smell</a:t>
            </a:r>
          </a:p>
          <a:p>
            <a:r>
              <a:rPr lang="en-GB" sz="2800" dirty="0" smtClean="0"/>
              <a:t>Can be sensitive to light , or fascinated with lights</a:t>
            </a:r>
          </a:p>
          <a:p>
            <a:r>
              <a:rPr lang="en-GB" sz="2800" dirty="0" smtClean="0"/>
              <a:t>Can be indifferent to pain</a:t>
            </a:r>
            <a:endParaRPr lang="en-GB" sz="2800" dirty="0"/>
          </a:p>
        </p:txBody>
      </p:sp>
    </p:spTree>
    <p:extLst>
      <p:ext uri="{BB962C8B-B14F-4D97-AF65-F5344CB8AC3E}">
        <p14:creationId xmlns:p14="http://schemas.microsoft.com/office/powerpoint/2010/main" val="174427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11200"/>
          </a:xfrm>
        </p:spPr>
        <p:txBody>
          <a:bodyPr/>
          <a:lstStyle/>
          <a:p>
            <a:r>
              <a:rPr lang="en-GB" dirty="0" smtClean="0"/>
              <a:t>Experience it</a:t>
            </a:r>
            <a:endParaRPr lang="en-GB" dirty="0"/>
          </a:p>
        </p:txBody>
      </p:sp>
      <p:sp>
        <p:nvSpPr>
          <p:cNvPr id="3" name="Content Placeholder 2"/>
          <p:cNvSpPr>
            <a:spLocks noGrp="1"/>
          </p:cNvSpPr>
          <p:nvPr>
            <p:ph idx="1"/>
          </p:nvPr>
        </p:nvSpPr>
        <p:spPr>
          <a:xfrm>
            <a:off x="1559943" y="5638800"/>
            <a:ext cx="8839200" cy="1066800"/>
          </a:xfrm>
        </p:spPr>
        <p:txBody>
          <a:bodyPr/>
          <a:lstStyle/>
          <a:p>
            <a:pPr marL="137160" indent="0">
              <a:buNone/>
            </a:pPr>
            <a:r>
              <a:rPr lang="en-GB" dirty="0">
                <a:hlinkClick r:id="rId3"/>
              </a:rPr>
              <a:t>https://</a:t>
            </a:r>
            <a:r>
              <a:rPr lang="en-GB" dirty="0" smtClean="0">
                <a:hlinkClick r:id="rId3"/>
              </a:rPr>
              <a:t>www.youtube.com/watch?v=Lr4_dOorquQ</a:t>
            </a:r>
            <a:endParaRPr lang="en-GB" dirty="0" smtClean="0"/>
          </a:p>
        </p:txBody>
      </p:sp>
      <p:pic>
        <p:nvPicPr>
          <p:cNvPr id="3074" name="Picture 2" descr="Image result for autism senso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1733" y="1607565"/>
            <a:ext cx="5046134" cy="39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82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036" y="2668767"/>
            <a:ext cx="11111388" cy="900046"/>
          </a:xfrm>
        </p:spPr>
        <p:txBody>
          <a:bodyPr>
            <a:normAutofit fontScale="90000"/>
          </a:bodyPr>
          <a:lstStyle/>
          <a:p>
            <a:pPr algn="ctr"/>
            <a:r>
              <a:rPr lang="en-GB" b="1" dirty="0" smtClean="0">
                <a:solidFill>
                  <a:srgbClr val="FF0000"/>
                </a:solidFill>
              </a:rPr>
              <a:t>A physical environment that enhances and promotes opportunities for communication for all children</a:t>
            </a:r>
            <a:endParaRPr lang="en-GB" b="1" dirty="0">
              <a:solidFill>
                <a:srgbClr val="FF0000"/>
              </a:solidFill>
            </a:endParaRP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4670" y="3794026"/>
            <a:ext cx="2098467" cy="27979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737" y="4376909"/>
            <a:ext cx="2870649" cy="1791026"/>
          </a:xfrm>
          <a:prstGeom prst="rect">
            <a:avLst/>
          </a:prstGeom>
        </p:spPr>
      </p:pic>
      <p:pic>
        <p:nvPicPr>
          <p:cNvPr id="7" name="Picture 6">
            <a:hlinkClick r:id="" action="ppaction://hlinkshowjump?jump=previousslide"/>
          </p:cNvPr>
          <p:cNvPicPr>
            <a:picLocks noChangeAspect="1"/>
          </p:cNvPicPr>
          <p:nvPr/>
        </p:nvPicPr>
        <p:blipFill rotWithShape="1">
          <a:blip r:embed="rId5" cstate="print">
            <a:extLst>
              <a:ext uri="{28A0092B-C50C-407E-A947-70E740481C1C}">
                <a14:useLocalDpi xmlns:a14="http://schemas.microsoft.com/office/drawing/2010/main" val="0"/>
              </a:ext>
            </a:extLst>
          </a:blip>
          <a:srcRect t="33617"/>
          <a:stretch/>
        </p:blipFill>
        <p:spPr>
          <a:xfrm>
            <a:off x="4406558" y="4582323"/>
            <a:ext cx="3329349" cy="1971570"/>
          </a:xfrm>
          <a:prstGeom prst="rect">
            <a:avLst/>
          </a:prstGeom>
        </p:spPr>
      </p:pic>
      <p:pic>
        <p:nvPicPr>
          <p:cNvPr id="9" name="Picture 2" descr="https://s-media-cache-ak0.pinimg.com/originals/d8/8f/05/d88f0560dfefb2da4ec2bb21c4bc3cd2.jp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0978" y="297929"/>
            <a:ext cx="2620508" cy="196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7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 they become older you may notice..</a:t>
            </a:r>
            <a:endParaRPr lang="en-GB" dirty="0"/>
          </a:p>
        </p:txBody>
      </p:sp>
      <p:sp>
        <p:nvSpPr>
          <p:cNvPr id="3" name="Content Placeholder 2"/>
          <p:cNvSpPr>
            <a:spLocks noGrp="1"/>
          </p:cNvSpPr>
          <p:nvPr>
            <p:ph idx="1"/>
          </p:nvPr>
        </p:nvSpPr>
        <p:spPr/>
        <p:txBody>
          <a:bodyPr/>
          <a:lstStyle/>
          <a:p>
            <a:r>
              <a:rPr lang="en-GB" dirty="0"/>
              <a:t>‘Inappropriate’ comments and actions</a:t>
            </a:r>
          </a:p>
          <a:p>
            <a:r>
              <a:rPr lang="en-GB" dirty="0"/>
              <a:t>Difficulty understanding norms of social proximity</a:t>
            </a:r>
          </a:p>
          <a:p>
            <a:r>
              <a:rPr lang="en-GB" dirty="0"/>
              <a:t>Require support to help them to understand other people’s feelings</a:t>
            </a:r>
          </a:p>
          <a:p>
            <a:r>
              <a:rPr lang="en-GB" dirty="0"/>
              <a:t>Difficulty understanding other people’s thoughts (can give too much or too little information when </a:t>
            </a:r>
            <a:r>
              <a:rPr lang="en-GB" dirty="0" smtClean="0"/>
              <a:t>talking, can misinterpret people’s actions and intentions)</a:t>
            </a:r>
          </a:p>
          <a:p>
            <a:r>
              <a:rPr lang="en-GB" dirty="0"/>
              <a:t>Need / desire to do things my way - predictability</a:t>
            </a:r>
          </a:p>
          <a:p>
            <a:endParaRPr lang="en-GB" dirty="0"/>
          </a:p>
        </p:txBody>
      </p:sp>
    </p:spTree>
    <p:extLst>
      <p:ext uri="{BB962C8B-B14F-4D97-AF65-F5344CB8AC3E}">
        <p14:creationId xmlns:p14="http://schemas.microsoft.com/office/powerpoint/2010/main" val="134501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10803466" cy="660400"/>
          </a:xfrm>
        </p:spPr>
        <p:txBody>
          <a:bodyPr/>
          <a:lstStyle/>
          <a:p>
            <a:pPr algn="ctr"/>
            <a:r>
              <a:rPr lang="en-GB" dirty="0" smtClean="0"/>
              <a:t>Associated Difficulties </a:t>
            </a:r>
            <a:endParaRPr lang="en-GB" dirty="0"/>
          </a:p>
        </p:txBody>
      </p:sp>
      <p:sp>
        <p:nvSpPr>
          <p:cNvPr id="3" name="Content Placeholder 2"/>
          <p:cNvSpPr>
            <a:spLocks noGrp="1"/>
          </p:cNvSpPr>
          <p:nvPr>
            <p:ph idx="1"/>
          </p:nvPr>
        </p:nvSpPr>
        <p:spPr>
          <a:xfrm>
            <a:off x="560387" y="1337734"/>
            <a:ext cx="11631613" cy="4741333"/>
          </a:xfrm>
        </p:spPr>
        <p:txBody>
          <a:bodyPr>
            <a:normAutofit/>
          </a:bodyPr>
          <a:lstStyle/>
          <a:p>
            <a:r>
              <a:rPr lang="en-GB" sz="2800" dirty="0" smtClean="0"/>
              <a:t>Delayed Speech and Language</a:t>
            </a:r>
          </a:p>
          <a:p>
            <a:r>
              <a:rPr lang="en-GB" sz="2800" dirty="0" smtClean="0"/>
              <a:t>Delayed motor development </a:t>
            </a:r>
          </a:p>
          <a:p>
            <a:r>
              <a:rPr lang="en-GB" sz="2800" dirty="0" smtClean="0"/>
              <a:t>Anxiety</a:t>
            </a:r>
          </a:p>
          <a:p>
            <a:r>
              <a:rPr lang="en-GB" sz="2800" dirty="0" smtClean="0"/>
              <a:t>Distressed behaviour </a:t>
            </a:r>
            <a:endParaRPr lang="en-GB" sz="2800" dirty="0"/>
          </a:p>
        </p:txBody>
      </p:sp>
      <p:pic>
        <p:nvPicPr>
          <p:cNvPr id="4" name="Picture 3"/>
          <p:cNvPicPr>
            <a:picLocks noChangeAspect="1"/>
          </p:cNvPicPr>
          <p:nvPr/>
        </p:nvPicPr>
        <p:blipFill>
          <a:blip r:embed="rId3"/>
          <a:stretch>
            <a:fillRect/>
          </a:stretch>
        </p:blipFill>
        <p:spPr>
          <a:xfrm>
            <a:off x="6959600" y="2980267"/>
            <a:ext cx="5232400" cy="3877733"/>
          </a:xfrm>
          <a:prstGeom prst="rect">
            <a:avLst/>
          </a:prstGeom>
        </p:spPr>
      </p:pic>
      <p:sp>
        <p:nvSpPr>
          <p:cNvPr id="5" name="Rectangle 4"/>
          <p:cNvSpPr/>
          <p:nvPr/>
        </p:nvSpPr>
        <p:spPr>
          <a:xfrm>
            <a:off x="1024555" y="5574122"/>
            <a:ext cx="3509294" cy="523220"/>
          </a:xfrm>
          <a:prstGeom prst="rect">
            <a:avLst/>
          </a:prstGeom>
        </p:spPr>
        <p:txBody>
          <a:bodyPr wrap="none">
            <a:spAutoFit/>
          </a:bodyPr>
          <a:lstStyle/>
          <a:p>
            <a:r>
              <a:rPr lang="en-GB" dirty="0" smtClean="0"/>
              <a:t>    </a:t>
            </a:r>
            <a:r>
              <a:rPr lang="en-GB" sz="2800" dirty="0" smtClean="0"/>
              <a:t>Temple </a:t>
            </a:r>
            <a:r>
              <a:rPr lang="en-GB" sz="2800" dirty="0"/>
              <a:t>Grandin</a:t>
            </a:r>
          </a:p>
        </p:txBody>
      </p:sp>
      <p:sp>
        <p:nvSpPr>
          <p:cNvPr id="6" name="Rectangle 5"/>
          <p:cNvSpPr/>
          <p:nvPr/>
        </p:nvSpPr>
        <p:spPr>
          <a:xfrm>
            <a:off x="1024555" y="4318968"/>
            <a:ext cx="4722768" cy="1200329"/>
          </a:xfrm>
          <a:prstGeom prst="rect">
            <a:avLst/>
          </a:prstGeom>
        </p:spPr>
        <p:txBody>
          <a:bodyPr wrap="none">
            <a:spAutoFit/>
          </a:bodyPr>
          <a:lstStyle/>
          <a:p>
            <a:r>
              <a:rPr lang="en-GB" sz="3600" dirty="0"/>
              <a:t>“Fear is the main </a:t>
            </a:r>
            <a:endParaRPr lang="en-GB" sz="3600" dirty="0" smtClean="0"/>
          </a:p>
          <a:p>
            <a:r>
              <a:rPr lang="en-GB" sz="3600" dirty="0" smtClean="0"/>
              <a:t>emotion </a:t>
            </a:r>
            <a:r>
              <a:rPr lang="en-GB" sz="3600" dirty="0"/>
              <a:t>in autism”</a:t>
            </a:r>
          </a:p>
        </p:txBody>
      </p:sp>
    </p:spTree>
    <p:extLst>
      <p:ext uri="{BB962C8B-B14F-4D97-AF65-F5344CB8AC3E}">
        <p14:creationId xmlns:p14="http://schemas.microsoft.com/office/powerpoint/2010/main" val="387708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Meeting the Needs of Children with Autism</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7487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04800"/>
            <a:ext cx="10587586" cy="1219200"/>
          </a:xfrm>
        </p:spPr>
        <p:txBody>
          <a:bodyPr>
            <a:normAutofit/>
          </a:bodyPr>
          <a:lstStyle/>
          <a:p>
            <a:r>
              <a:rPr lang="en-GB" dirty="0" smtClean="0"/>
              <a:t>Activity: David</a:t>
            </a:r>
            <a:endParaRPr lang="en-GB" dirty="0"/>
          </a:p>
        </p:txBody>
      </p:sp>
      <p:sp>
        <p:nvSpPr>
          <p:cNvPr id="3" name="Content Placeholder 2"/>
          <p:cNvSpPr>
            <a:spLocks noGrp="1"/>
          </p:cNvSpPr>
          <p:nvPr>
            <p:ph idx="1"/>
          </p:nvPr>
        </p:nvSpPr>
        <p:spPr>
          <a:xfrm>
            <a:off x="331075" y="2948152"/>
            <a:ext cx="11524593" cy="3033548"/>
          </a:xfrm>
        </p:spPr>
        <p:txBody>
          <a:bodyPr/>
          <a:lstStyle/>
          <a:p>
            <a:r>
              <a:rPr lang="en-GB" sz="3200" dirty="0" smtClean="0"/>
              <a:t>What assessment tool(s) would you use to identify targets for David and to plan additional supports? </a:t>
            </a:r>
          </a:p>
          <a:p>
            <a:endParaRPr lang="en-GB" sz="3200" dirty="0" smtClean="0"/>
          </a:p>
          <a:p>
            <a:endParaRPr lang="en-GB" dirty="0"/>
          </a:p>
        </p:txBody>
      </p:sp>
    </p:spTree>
    <p:extLst>
      <p:ext uri="{BB962C8B-B14F-4D97-AF65-F5344CB8AC3E}">
        <p14:creationId xmlns:p14="http://schemas.microsoft.com/office/powerpoint/2010/main" val="44304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Communication Assessment and Planning: THE SELF</a:t>
            </a:r>
            <a:endParaRPr lang="en-GB" dirty="0"/>
          </a:p>
        </p:txBody>
      </p:sp>
      <p:sp>
        <p:nvSpPr>
          <p:cNvPr id="3" name="Content Placeholder 2"/>
          <p:cNvSpPr>
            <a:spLocks noGrp="1"/>
          </p:cNvSpPr>
          <p:nvPr>
            <p:ph idx="1"/>
          </p:nvPr>
        </p:nvSpPr>
        <p:spPr>
          <a:xfrm>
            <a:off x="5909736" y="1841497"/>
            <a:ext cx="5655732" cy="4326468"/>
          </a:xfrm>
        </p:spPr>
        <p:txBody>
          <a:bodyPr>
            <a:normAutofit lnSpcReduction="10000"/>
          </a:bodyPr>
          <a:lstStyle/>
          <a:p>
            <a:r>
              <a:rPr lang="en-GB" sz="2400" b="1" dirty="0" smtClean="0">
                <a:solidFill>
                  <a:schemeClr val="accent6">
                    <a:lumMod val="50000"/>
                  </a:schemeClr>
                </a:solidFill>
              </a:rPr>
              <a:t>Language and Communication</a:t>
            </a:r>
            <a:endParaRPr lang="en-GB" sz="2400" dirty="0" smtClean="0"/>
          </a:p>
          <a:p>
            <a:pPr lvl="1"/>
            <a:r>
              <a:rPr lang="en-GB" sz="2400" dirty="0" smtClean="0"/>
              <a:t>Listening </a:t>
            </a:r>
          </a:p>
          <a:p>
            <a:pPr lvl="1"/>
            <a:r>
              <a:rPr lang="en-GB" sz="2400" dirty="0" smtClean="0"/>
              <a:t>Talking </a:t>
            </a:r>
          </a:p>
          <a:p>
            <a:pPr lvl="1"/>
            <a:r>
              <a:rPr lang="en-GB" sz="2400" dirty="0" smtClean="0"/>
              <a:t>Understanding</a:t>
            </a:r>
          </a:p>
          <a:p>
            <a:r>
              <a:rPr lang="en-GB" sz="2400" b="1" dirty="0" smtClean="0">
                <a:solidFill>
                  <a:srgbClr val="00B0F0"/>
                </a:solidFill>
              </a:rPr>
              <a:t>Flexibility</a:t>
            </a:r>
          </a:p>
          <a:p>
            <a:pPr lvl="1"/>
            <a:r>
              <a:rPr lang="en-GB" sz="2400" dirty="0" smtClean="0"/>
              <a:t>Accepting another’s point of view</a:t>
            </a:r>
          </a:p>
          <a:p>
            <a:pPr lvl="1"/>
            <a:r>
              <a:rPr lang="en-GB" sz="2400" dirty="0" smtClean="0"/>
              <a:t>Coping with change</a:t>
            </a:r>
          </a:p>
          <a:p>
            <a:pPr lvl="1"/>
            <a:r>
              <a:rPr lang="en-GB" sz="2400" dirty="0" smtClean="0"/>
              <a:t>Obsessions </a:t>
            </a:r>
            <a:r>
              <a:rPr lang="en-GB" sz="2400" dirty="0"/>
              <a:t>vs interests </a:t>
            </a:r>
            <a:endParaRPr lang="en-GB" sz="2400" dirty="0" smtClean="0"/>
          </a:p>
          <a:p>
            <a:endParaRPr lang="en-GB" dirty="0"/>
          </a:p>
          <a:p>
            <a:pPr marL="457200" lvl="1" indent="0">
              <a:buNone/>
            </a:pPr>
            <a:endParaRPr lang="en-GB" dirty="0" smtClean="0"/>
          </a:p>
          <a:p>
            <a:pPr lvl="1"/>
            <a:endParaRPr lang="en-GB" dirty="0"/>
          </a:p>
          <a:p>
            <a:pPr marL="457200" lvl="1" indent="0">
              <a:buNone/>
            </a:pPr>
            <a:endParaRPr lang="en-GB" dirty="0"/>
          </a:p>
        </p:txBody>
      </p:sp>
      <p:sp>
        <p:nvSpPr>
          <p:cNvPr id="5" name="Content Placeholder 2"/>
          <p:cNvSpPr txBox="1">
            <a:spLocks/>
          </p:cNvSpPr>
          <p:nvPr/>
        </p:nvSpPr>
        <p:spPr>
          <a:xfrm>
            <a:off x="855135" y="1841497"/>
            <a:ext cx="6045199" cy="457200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2400" b="1" dirty="0">
                <a:solidFill>
                  <a:srgbClr val="FFC000"/>
                </a:solidFill>
              </a:rPr>
              <a:t>Social Interaction</a:t>
            </a:r>
          </a:p>
          <a:p>
            <a:pPr lvl="1"/>
            <a:r>
              <a:rPr lang="en-GB" sz="2400" dirty="0"/>
              <a:t>Social conversations</a:t>
            </a:r>
          </a:p>
          <a:p>
            <a:pPr lvl="1"/>
            <a:r>
              <a:rPr lang="en-GB" sz="2400" dirty="0"/>
              <a:t>Social conventions</a:t>
            </a:r>
          </a:p>
          <a:p>
            <a:pPr lvl="1"/>
            <a:r>
              <a:rPr lang="en-GB" sz="2400" dirty="0"/>
              <a:t>Social play</a:t>
            </a:r>
          </a:p>
          <a:p>
            <a:pPr lvl="1"/>
            <a:r>
              <a:rPr lang="en-GB" sz="2400" dirty="0"/>
              <a:t>Friendships</a:t>
            </a:r>
          </a:p>
          <a:p>
            <a:pPr lvl="1"/>
            <a:r>
              <a:rPr lang="en-GB" sz="2400" dirty="0"/>
              <a:t>learning</a:t>
            </a:r>
          </a:p>
          <a:p>
            <a:r>
              <a:rPr lang="en-GB" sz="2400" b="1" dirty="0" smtClean="0">
                <a:solidFill>
                  <a:srgbClr val="00B050"/>
                </a:solidFill>
              </a:rPr>
              <a:t>Emotional </a:t>
            </a:r>
            <a:r>
              <a:rPr lang="en-GB" sz="2400" b="1" dirty="0">
                <a:solidFill>
                  <a:srgbClr val="00B050"/>
                </a:solidFill>
              </a:rPr>
              <a:t>Literacy</a:t>
            </a:r>
          </a:p>
          <a:p>
            <a:pPr lvl="1"/>
            <a:r>
              <a:rPr lang="en-GB" sz="2400" dirty="0"/>
              <a:t>Self awareness</a:t>
            </a:r>
          </a:p>
          <a:p>
            <a:pPr lvl="1"/>
            <a:r>
              <a:rPr lang="en-GB" sz="2400" dirty="0"/>
              <a:t>Awareness of others</a:t>
            </a:r>
          </a:p>
          <a:p>
            <a:pPr lvl="1"/>
            <a:r>
              <a:rPr lang="en-GB" sz="2400" dirty="0" smtClean="0"/>
              <a:t>Self </a:t>
            </a:r>
            <a:r>
              <a:rPr lang="en-GB" sz="2400" dirty="0"/>
              <a:t>management</a:t>
            </a:r>
          </a:p>
          <a:p>
            <a:endParaRPr lang="en-GB" dirty="0" smtClean="0"/>
          </a:p>
          <a:p>
            <a:pPr marL="457200" lvl="1" indent="0">
              <a:buFont typeface="Wingdings 3" charset="2"/>
              <a:buNone/>
            </a:pPr>
            <a:endParaRPr lang="en-GB" dirty="0" smtClean="0"/>
          </a:p>
          <a:p>
            <a:pPr lvl="1"/>
            <a:endParaRPr lang="en-GB" dirty="0" smtClean="0"/>
          </a:p>
          <a:p>
            <a:pPr marL="457200" lvl="1" indent="0">
              <a:buFont typeface="Wingdings 3" charset="2"/>
              <a:buNone/>
            </a:pPr>
            <a:endParaRPr lang="en-GB" dirty="0"/>
          </a:p>
        </p:txBody>
      </p:sp>
    </p:spTree>
    <p:extLst>
      <p:ext uri="{BB962C8B-B14F-4D97-AF65-F5344CB8AC3E}">
        <p14:creationId xmlns:p14="http://schemas.microsoft.com/office/powerpoint/2010/main" val="265408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Toddlers </a:t>
            </a:r>
            <a:endParaRPr lang="en-GB" dirty="0"/>
          </a:p>
        </p:txBody>
      </p:sp>
      <p:sp>
        <p:nvSpPr>
          <p:cNvPr id="3" name="Content Placeholder 2"/>
          <p:cNvSpPr>
            <a:spLocks noGrp="1"/>
          </p:cNvSpPr>
          <p:nvPr>
            <p:ph idx="1"/>
          </p:nvPr>
        </p:nvSpPr>
        <p:spPr>
          <a:xfrm>
            <a:off x="597959" y="1837266"/>
            <a:ext cx="10058400" cy="4229100"/>
          </a:xfrm>
        </p:spPr>
        <p:txBody>
          <a:bodyPr>
            <a:normAutofit fontScale="92500" lnSpcReduction="10000"/>
          </a:bodyPr>
          <a:lstStyle/>
          <a:p>
            <a:r>
              <a:rPr lang="en-GB" dirty="0" smtClean="0"/>
              <a:t>The CHAT </a:t>
            </a:r>
          </a:p>
          <a:p>
            <a:pPr marL="0" indent="0">
              <a:buNone/>
            </a:pPr>
            <a:r>
              <a:rPr lang="en-GB" dirty="0"/>
              <a:t> </a:t>
            </a:r>
            <a:r>
              <a:rPr lang="en-GB" dirty="0" smtClean="0"/>
              <a:t>  (Checklist for Autism in Toddlers,</a:t>
            </a:r>
          </a:p>
          <a:p>
            <a:pPr marL="0" indent="0">
              <a:buNone/>
            </a:pPr>
            <a:r>
              <a:rPr lang="en-GB" dirty="0"/>
              <a:t> </a:t>
            </a:r>
            <a:r>
              <a:rPr lang="en-GB" dirty="0" smtClean="0"/>
              <a:t>   Baron-Cohen 2000) </a:t>
            </a:r>
          </a:p>
          <a:p>
            <a:r>
              <a:rPr lang="en-GB" dirty="0" smtClean="0"/>
              <a:t>QCHAT</a:t>
            </a:r>
          </a:p>
          <a:p>
            <a:pPr marL="0" indent="0">
              <a:buNone/>
            </a:pPr>
            <a:r>
              <a:rPr lang="en-GB" dirty="0"/>
              <a:t> </a:t>
            </a:r>
            <a:r>
              <a:rPr lang="en-GB" dirty="0" smtClean="0"/>
              <a:t> (Quantitative Checklist for Autism in </a:t>
            </a:r>
          </a:p>
          <a:p>
            <a:pPr marL="0" indent="0">
              <a:buNone/>
            </a:pPr>
            <a:r>
              <a:rPr lang="en-GB" dirty="0"/>
              <a:t> </a:t>
            </a:r>
            <a:r>
              <a:rPr lang="en-GB" dirty="0" smtClean="0"/>
              <a:t>  Toddlers, Allison et al 2008)</a:t>
            </a:r>
          </a:p>
          <a:p>
            <a:r>
              <a:rPr lang="en-GB" dirty="0" smtClean="0"/>
              <a:t>For children around 18-24 months </a:t>
            </a:r>
          </a:p>
          <a:p>
            <a:r>
              <a:rPr lang="en-GB" dirty="0" smtClean="0"/>
              <a:t>Available online  </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575" y="914400"/>
            <a:ext cx="4018491" cy="4813300"/>
          </a:xfrm>
          <a:prstGeom prst="rect">
            <a:avLst/>
          </a:prstGeom>
        </p:spPr>
      </p:pic>
    </p:spTree>
    <p:extLst>
      <p:ext uri="{BB962C8B-B14F-4D97-AF65-F5344CB8AC3E}">
        <p14:creationId xmlns:p14="http://schemas.microsoft.com/office/powerpoint/2010/main" val="102971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065214" y="1752600"/>
            <a:ext cx="10058400" cy="4632434"/>
          </a:xfrm>
        </p:spPr>
        <p:txBody>
          <a:bodyPr>
            <a:normAutofit/>
          </a:bodyPr>
          <a:lstStyle/>
          <a:p>
            <a:r>
              <a:rPr lang="en-GB" sz="3200" dirty="0" smtClean="0"/>
              <a:t>Social Play Record </a:t>
            </a:r>
          </a:p>
          <a:p>
            <a:r>
              <a:rPr lang="en-GB" sz="3200" dirty="0" smtClean="0"/>
              <a:t>Coventry Grid (ASD vs Attachment)</a:t>
            </a:r>
          </a:p>
          <a:p>
            <a:r>
              <a:rPr lang="en-GB" sz="3200" dirty="0" smtClean="0"/>
              <a:t>Speech and Language Scales </a:t>
            </a:r>
          </a:p>
          <a:p>
            <a:r>
              <a:rPr lang="en-GB" sz="3200" dirty="0" smtClean="0"/>
              <a:t>Observation template </a:t>
            </a:r>
            <a:endParaRPr lang="en-GB" sz="3200" dirty="0"/>
          </a:p>
        </p:txBody>
      </p:sp>
    </p:spTree>
    <p:extLst>
      <p:ext uri="{BB962C8B-B14F-4D97-AF65-F5344CB8AC3E}">
        <p14:creationId xmlns:p14="http://schemas.microsoft.com/office/powerpoint/2010/main" val="1867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Creating an Early Years Environment which Reduces Anxiety</a:t>
            </a:r>
            <a:endParaRPr lang="en-GB" dirty="0"/>
          </a:p>
        </p:txBody>
      </p:sp>
      <p:sp>
        <p:nvSpPr>
          <p:cNvPr id="4" name="Oval 3"/>
          <p:cNvSpPr/>
          <p:nvPr/>
        </p:nvSpPr>
        <p:spPr>
          <a:xfrm>
            <a:off x="626533" y="1797945"/>
            <a:ext cx="3919709" cy="1292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make it visual</a:t>
            </a:r>
            <a:endParaRPr lang="en-GB" b="1" dirty="0"/>
          </a:p>
        </p:txBody>
      </p:sp>
      <p:sp>
        <p:nvSpPr>
          <p:cNvPr id="9" name="Oval 8"/>
          <p:cNvSpPr/>
          <p:nvPr/>
        </p:nvSpPr>
        <p:spPr>
          <a:xfrm>
            <a:off x="7761272" y="1524000"/>
            <a:ext cx="3668728" cy="1246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
            </a:r>
            <a:r>
              <a:rPr lang="en-GB" b="1" dirty="0" smtClean="0"/>
              <a:t>ake it predictable</a:t>
            </a:r>
            <a:endParaRPr lang="en-GB" b="1" dirty="0"/>
          </a:p>
        </p:txBody>
      </p:sp>
      <p:sp>
        <p:nvSpPr>
          <p:cNvPr id="10" name="Oval 9"/>
          <p:cNvSpPr/>
          <p:nvPr/>
        </p:nvSpPr>
        <p:spPr>
          <a:xfrm>
            <a:off x="4289142" y="2854473"/>
            <a:ext cx="4088886" cy="1452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m</a:t>
            </a:r>
            <a:r>
              <a:rPr lang="en-GB" sz="3200" dirty="0" smtClean="0"/>
              <a:t>ake it consistent</a:t>
            </a:r>
            <a:endParaRPr lang="en-GB" sz="3200" dirty="0"/>
          </a:p>
        </p:txBody>
      </p:sp>
      <p:sp>
        <p:nvSpPr>
          <p:cNvPr id="11" name="Oval 10"/>
          <p:cNvSpPr/>
          <p:nvPr/>
        </p:nvSpPr>
        <p:spPr>
          <a:xfrm>
            <a:off x="1065213" y="4369426"/>
            <a:ext cx="4095482" cy="1278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
            </a:r>
            <a:r>
              <a:rPr lang="en-GB" b="1" dirty="0" smtClean="0"/>
              <a:t>ake it explicit</a:t>
            </a:r>
            <a:endParaRPr lang="en-GB" b="1" dirty="0"/>
          </a:p>
        </p:txBody>
      </p:sp>
      <p:sp>
        <p:nvSpPr>
          <p:cNvPr id="13" name="Oval 12"/>
          <p:cNvSpPr/>
          <p:nvPr/>
        </p:nvSpPr>
        <p:spPr>
          <a:xfrm>
            <a:off x="8104947" y="4101443"/>
            <a:ext cx="3612920" cy="15149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
            </a:r>
            <a:r>
              <a:rPr lang="en-GB" b="1" dirty="0" smtClean="0"/>
              <a:t>ake it easy to process</a:t>
            </a:r>
            <a:endParaRPr lang="en-GB" b="1" dirty="0"/>
          </a:p>
        </p:txBody>
      </p:sp>
    </p:spTree>
    <p:extLst>
      <p:ext uri="{BB962C8B-B14F-4D97-AF65-F5344CB8AC3E}">
        <p14:creationId xmlns:p14="http://schemas.microsoft.com/office/powerpoint/2010/main" val="5873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Considering Sensory Needs – Examples</a:t>
            </a:r>
            <a:br>
              <a:rPr lang="en-GB" dirty="0" smtClean="0"/>
            </a:br>
            <a:r>
              <a:rPr lang="en-GB" dirty="0" smtClean="0"/>
              <a:t>Remember to use visuals to cue/plan/transition</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I need to shut out noise or other senses – ear defenders; black out tent; planned time away from the group; sensory room</a:t>
            </a:r>
          </a:p>
          <a:p>
            <a:r>
              <a:rPr lang="en-GB" dirty="0" smtClean="0"/>
              <a:t>I need to make a mess with water/sand/slime – define an area for messy play </a:t>
            </a:r>
          </a:p>
          <a:p>
            <a:r>
              <a:rPr lang="en-GB" dirty="0" smtClean="0"/>
              <a:t>I need to touch – make a sensory box with different materials</a:t>
            </a:r>
          </a:p>
          <a:p>
            <a:r>
              <a:rPr lang="en-GB" dirty="0" smtClean="0"/>
              <a:t>I need to taste/bite – provide alternative food items to taste or chewable items</a:t>
            </a:r>
          </a:p>
          <a:p>
            <a:r>
              <a:rPr lang="en-GB" dirty="0" smtClean="0"/>
              <a:t>I need deep touch – provide tight cuddles (set time limits); fill a rucksack with items for the child to carry; keep a supply of heavy blankets</a:t>
            </a:r>
            <a:endParaRPr lang="en-GB" dirty="0"/>
          </a:p>
        </p:txBody>
      </p:sp>
    </p:spTree>
    <p:extLst>
      <p:ext uri="{BB962C8B-B14F-4D97-AF65-F5344CB8AC3E}">
        <p14:creationId xmlns:p14="http://schemas.microsoft.com/office/powerpoint/2010/main" val="2563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694267"/>
          </a:xfrm>
        </p:spPr>
        <p:txBody>
          <a:bodyPr>
            <a:normAutofit fontScale="90000"/>
          </a:bodyPr>
          <a:lstStyle/>
          <a:p>
            <a:r>
              <a:rPr lang="en-GB" sz="5300" dirty="0" smtClean="0">
                <a:solidFill>
                  <a:schemeClr val="tx1"/>
                </a:solidFill>
                <a:cs typeface="Andalus" panose="02020603050405020304" pitchFamily="18" charset="-78"/>
              </a:rPr>
              <a:t>Make it Visual</a:t>
            </a:r>
            <a:endParaRPr lang="en-GB" sz="5300" dirty="0">
              <a:solidFill>
                <a:schemeClr val="tx1"/>
              </a:solidFill>
              <a:cs typeface="Andalus" panose="02020603050405020304" pitchFamily="18" charset="-78"/>
            </a:endParaRPr>
          </a:p>
        </p:txBody>
      </p:sp>
      <p:sp>
        <p:nvSpPr>
          <p:cNvPr id="3" name="Content Placeholder 2"/>
          <p:cNvSpPr>
            <a:spLocks noGrp="1"/>
          </p:cNvSpPr>
          <p:nvPr>
            <p:ph idx="1"/>
          </p:nvPr>
        </p:nvSpPr>
        <p:spPr>
          <a:xfrm>
            <a:off x="928963" y="685800"/>
            <a:ext cx="10873570" cy="5638799"/>
          </a:xfrm>
        </p:spPr>
        <p:txBody>
          <a:bodyPr>
            <a:normAutofit fontScale="70000" lnSpcReduction="20000"/>
          </a:bodyPr>
          <a:lstStyle/>
          <a:p>
            <a:endParaRPr lang="en-GB" sz="3600" b="1" dirty="0"/>
          </a:p>
          <a:p>
            <a:r>
              <a:rPr lang="en-GB" sz="3600" dirty="0"/>
              <a:t>Knowing </a:t>
            </a:r>
            <a:r>
              <a:rPr lang="en-GB" sz="3600" dirty="0" smtClean="0"/>
              <a:t>what to expect </a:t>
            </a:r>
            <a:r>
              <a:rPr lang="en-GB" sz="3600" b="1" dirty="0" smtClean="0"/>
              <a:t>reduces </a:t>
            </a:r>
            <a:r>
              <a:rPr lang="en-GB" sz="3600" b="1" dirty="0"/>
              <a:t>anxiety </a:t>
            </a:r>
          </a:p>
          <a:p>
            <a:pPr>
              <a:lnSpc>
                <a:spcPct val="170000"/>
              </a:lnSpc>
            </a:pPr>
            <a:r>
              <a:rPr lang="en-GB" sz="3600" dirty="0"/>
              <a:t>Language processing difficulties affects the ability to </a:t>
            </a:r>
            <a:r>
              <a:rPr lang="en-GB" sz="3600" dirty="0" smtClean="0"/>
              <a:t>understand verbal instructions</a:t>
            </a:r>
            <a:endParaRPr lang="en-GB" sz="3600" dirty="0"/>
          </a:p>
          <a:p>
            <a:r>
              <a:rPr lang="en-GB" sz="3600" dirty="0" smtClean="0"/>
              <a:t>Words </a:t>
            </a:r>
            <a:r>
              <a:rPr lang="en-GB" sz="3600" dirty="0"/>
              <a:t>‘disappear’ –  symbols / pictures can be held on </a:t>
            </a:r>
            <a:r>
              <a:rPr lang="en-GB" sz="3600" dirty="0" smtClean="0"/>
              <a:t>to</a:t>
            </a:r>
          </a:p>
          <a:p>
            <a:r>
              <a:rPr lang="en-GB" sz="3600" dirty="0" smtClean="0"/>
              <a:t>Nature of the visual can be flexible to fit the need:</a:t>
            </a:r>
          </a:p>
          <a:p>
            <a:pPr lvl="1"/>
            <a:r>
              <a:rPr lang="en-GB" sz="2900" dirty="0"/>
              <a:t>Real objects</a:t>
            </a:r>
          </a:p>
          <a:p>
            <a:pPr lvl="1"/>
            <a:r>
              <a:rPr lang="en-GB" sz="2900" dirty="0"/>
              <a:t>Tactile symbols / object of reference, for example swimming trunks, packaging, food labels</a:t>
            </a:r>
          </a:p>
          <a:p>
            <a:pPr lvl="1"/>
            <a:r>
              <a:rPr lang="en-GB" sz="2900" dirty="0"/>
              <a:t>Photographs</a:t>
            </a:r>
          </a:p>
          <a:p>
            <a:pPr lvl="1"/>
            <a:r>
              <a:rPr lang="en-GB" sz="2900" dirty="0"/>
              <a:t>Miniatures of real objects</a:t>
            </a:r>
          </a:p>
          <a:p>
            <a:pPr lvl="1"/>
            <a:r>
              <a:rPr lang="en-GB" sz="2900" dirty="0"/>
              <a:t>Coloured pictures</a:t>
            </a:r>
          </a:p>
          <a:p>
            <a:endParaRPr lang="en-GB" dirty="0"/>
          </a:p>
        </p:txBody>
      </p:sp>
    </p:spTree>
    <p:extLst>
      <p:ext uri="{BB962C8B-B14F-4D97-AF65-F5344CB8AC3E}">
        <p14:creationId xmlns:p14="http://schemas.microsoft.com/office/powerpoint/2010/main" val="40930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033" y="191631"/>
            <a:ext cx="6986016" cy="6986528"/>
          </a:xfrm>
          <a:prstGeom prst="rect">
            <a:avLst/>
          </a:prstGeom>
        </p:spPr>
        <p:txBody>
          <a:bodyPr wrap="square">
            <a:spAutoFit/>
          </a:bodyPr>
          <a:lstStyle/>
          <a:p>
            <a:endParaRPr lang="en-GB" sz="2800" dirty="0" smtClean="0">
              <a:solidFill>
                <a:schemeClr val="tx2"/>
              </a:solidFill>
            </a:endParaRPr>
          </a:p>
          <a:p>
            <a:r>
              <a:rPr lang="en-GB" sz="2800" dirty="0">
                <a:solidFill>
                  <a:schemeClr val="tx2"/>
                </a:solidFill>
              </a:rPr>
              <a:t>Do you provide recourses that are accessible and encourage child led learning? </a:t>
            </a:r>
            <a:endParaRPr lang="en-GB" sz="2800" dirty="0" smtClean="0">
              <a:solidFill>
                <a:schemeClr val="tx2"/>
              </a:solidFill>
            </a:endParaRPr>
          </a:p>
          <a:p>
            <a:endParaRPr lang="en-GB" sz="2800" dirty="0" smtClean="0">
              <a:solidFill>
                <a:schemeClr val="tx2"/>
              </a:solidFill>
            </a:endParaRPr>
          </a:p>
          <a:p>
            <a:endParaRPr lang="en-GB" sz="2800" dirty="0">
              <a:solidFill>
                <a:schemeClr val="tx2"/>
              </a:solidFill>
            </a:endParaRPr>
          </a:p>
          <a:p>
            <a:endParaRPr lang="en-GB" sz="2800" dirty="0" smtClean="0">
              <a:solidFill>
                <a:schemeClr val="tx2"/>
              </a:solidFill>
            </a:endParaRPr>
          </a:p>
          <a:p>
            <a:endParaRPr lang="en-GB" sz="2800" dirty="0">
              <a:solidFill>
                <a:schemeClr val="tx2"/>
              </a:solidFill>
            </a:endParaRPr>
          </a:p>
          <a:p>
            <a:endParaRPr lang="en-GB" sz="2800" dirty="0" smtClean="0">
              <a:solidFill>
                <a:schemeClr val="tx2"/>
              </a:solidFill>
            </a:endParaRPr>
          </a:p>
          <a:p>
            <a:endParaRPr lang="en-GB" sz="2800" dirty="0">
              <a:solidFill>
                <a:schemeClr val="tx2"/>
              </a:solidFill>
            </a:endParaRPr>
          </a:p>
          <a:p>
            <a:endParaRPr lang="en-GB" sz="2800" dirty="0" smtClean="0">
              <a:solidFill>
                <a:schemeClr val="tx2"/>
              </a:solidFill>
            </a:endParaRPr>
          </a:p>
          <a:p>
            <a:r>
              <a:rPr lang="en-GB" sz="2800" dirty="0">
                <a:solidFill>
                  <a:schemeClr val="tx2"/>
                </a:solidFill>
              </a:rPr>
              <a:t>Are you providing equipment that is accessible and clearly labelled with a picture of symbol? </a:t>
            </a:r>
          </a:p>
          <a:p>
            <a:endParaRPr lang="en-GB" sz="2800" dirty="0">
              <a:solidFill>
                <a:schemeClr val="tx2"/>
              </a:solidFill>
            </a:endParaRPr>
          </a:p>
          <a:p>
            <a:endParaRPr lang="en-GB" sz="2800" dirty="0">
              <a:solidFill>
                <a:schemeClr val="tx2"/>
              </a:solidFill>
            </a:endParaRPr>
          </a:p>
        </p:txBody>
      </p:sp>
      <p:pic>
        <p:nvPicPr>
          <p:cNvPr id="6" name="Content Placeholder 3">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t="15415" r="3854" b="10002"/>
          <a:stretch/>
        </p:blipFill>
        <p:spPr>
          <a:xfrm>
            <a:off x="8491462" y="43453"/>
            <a:ext cx="3700538" cy="2074062"/>
          </a:xfrm>
          <a:prstGeom prst="rect">
            <a:avLst/>
          </a:prstGeom>
        </p:spPr>
      </p:pic>
      <p:pic>
        <p:nvPicPr>
          <p:cNvPr id="7"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14441" b="5543"/>
          <a:stretch/>
        </p:blipFill>
        <p:spPr>
          <a:xfrm>
            <a:off x="9237760" y="3900338"/>
            <a:ext cx="2807936" cy="2995197"/>
          </a:xfrm>
          <a:prstGeom prst="rect">
            <a:avLst/>
          </a:prstGeom>
        </p:spPr>
      </p:pic>
      <p:pic>
        <p:nvPicPr>
          <p:cNvPr id="4" name="Content Placeholder 3"/>
          <p:cNvPicPr>
            <a:picLocks noGrp="1" noChangeAspect="1"/>
          </p:cNvPicPr>
          <p:nvPr>
            <p:ph idx="4294967295"/>
          </p:nvPr>
        </p:nvPicPr>
        <p:blipFill>
          <a:blip r:embed="rId6" cstate="print">
            <a:extLst>
              <a:ext uri="{28A0092B-C50C-407E-A947-70E740481C1C}">
                <a14:useLocalDpi xmlns:a14="http://schemas.microsoft.com/office/drawing/2010/main" val="0"/>
              </a:ext>
            </a:extLst>
          </a:blip>
          <a:stretch>
            <a:fillRect/>
          </a:stretch>
        </p:blipFill>
        <p:spPr>
          <a:xfrm>
            <a:off x="6888225" y="1561357"/>
            <a:ext cx="2495839" cy="3328416"/>
          </a:xfrm>
        </p:spPr>
      </p:pic>
    </p:spTree>
    <p:extLst>
      <p:ext uri="{BB962C8B-B14F-4D97-AF65-F5344CB8AC3E}">
        <p14:creationId xmlns:p14="http://schemas.microsoft.com/office/powerpoint/2010/main" val="130516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5594"/>
            <a:ext cx="10058402" cy="908139"/>
          </a:xfrm>
        </p:spPr>
        <p:txBody>
          <a:bodyPr/>
          <a:lstStyle/>
          <a:p>
            <a:r>
              <a:rPr lang="en-GB" dirty="0" smtClean="0"/>
              <a:t>Stages and Purposes of Visuals</a:t>
            </a:r>
            <a:endParaRPr lang="en-GB" dirty="0"/>
          </a:p>
        </p:txBody>
      </p:sp>
      <p:sp>
        <p:nvSpPr>
          <p:cNvPr id="3" name="Content Placeholder 2"/>
          <p:cNvSpPr>
            <a:spLocks noGrp="1"/>
          </p:cNvSpPr>
          <p:nvPr>
            <p:ph idx="1"/>
          </p:nvPr>
        </p:nvSpPr>
        <p:spPr>
          <a:xfrm>
            <a:off x="406400" y="1374371"/>
            <a:ext cx="10717214" cy="4986867"/>
          </a:xfrm>
        </p:spPr>
        <p:txBody>
          <a:bodyPr>
            <a:normAutofit fontScale="77500" lnSpcReduction="20000"/>
          </a:bodyPr>
          <a:lstStyle/>
          <a:p>
            <a:pPr marL="457200" indent="-457200">
              <a:buFont typeface="+mj-lt"/>
              <a:buAutoNum type="arabicPeriod"/>
            </a:pPr>
            <a:r>
              <a:rPr lang="en-GB" dirty="0" smtClean="0"/>
              <a:t>Symbolise the environment</a:t>
            </a:r>
          </a:p>
          <a:p>
            <a:pPr marL="457200" indent="-457200">
              <a:buFont typeface="+mj-lt"/>
              <a:buAutoNum type="arabicPeriod"/>
            </a:pPr>
            <a:r>
              <a:rPr lang="en-GB" dirty="0" smtClean="0"/>
              <a:t>Visualise routines</a:t>
            </a:r>
            <a:r>
              <a:rPr lang="en-GB" dirty="0"/>
              <a:t> </a:t>
            </a:r>
            <a:r>
              <a:rPr lang="en-GB" dirty="0" smtClean="0"/>
              <a:t>e.g. </a:t>
            </a:r>
            <a:r>
              <a:rPr lang="en-GB" dirty="0" err="1" smtClean="0"/>
              <a:t>snacktime</a:t>
            </a:r>
            <a:r>
              <a:rPr lang="en-GB" dirty="0" smtClean="0"/>
              <a:t>, handwashing</a:t>
            </a:r>
          </a:p>
          <a:p>
            <a:pPr marL="457200" indent="-457200">
              <a:buFont typeface="+mj-lt"/>
              <a:buAutoNum type="arabicPeriod"/>
            </a:pPr>
            <a:r>
              <a:rPr lang="en-GB" dirty="0" smtClean="0"/>
              <a:t>Song or story choice</a:t>
            </a:r>
          </a:p>
          <a:p>
            <a:pPr marL="457200" indent="-457200">
              <a:buFont typeface="+mj-lt"/>
              <a:buAutoNum type="arabicPeriod"/>
            </a:pPr>
            <a:r>
              <a:rPr lang="en-GB" dirty="0" smtClean="0"/>
              <a:t>Objects of Reference</a:t>
            </a:r>
          </a:p>
          <a:p>
            <a:pPr marL="457200" indent="-457200">
              <a:buFont typeface="+mj-lt"/>
              <a:buAutoNum type="arabicPeriod"/>
            </a:pPr>
            <a:r>
              <a:rPr lang="en-GB" dirty="0" smtClean="0"/>
              <a:t>Personalised ‘Now’ boards</a:t>
            </a:r>
          </a:p>
          <a:p>
            <a:pPr marL="457200" indent="-457200">
              <a:buFont typeface="+mj-lt"/>
              <a:buAutoNum type="arabicPeriod"/>
            </a:pPr>
            <a:r>
              <a:rPr lang="en-GB" dirty="0" smtClean="0"/>
              <a:t>Personalised ‘Now and Next’ boards</a:t>
            </a:r>
          </a:p>
          <a:p>
            <a:pPr marL="457200" indent="-457200">
              <a:buFont typeface="+mj-lt"/>
              <a:buAutoNum type="arabicPeriod"/>
            </a:pPr>
            <a:r>
              <a:rPr lang="en-GB" dirty="0"/>
              <a:t>Visual timetables</a:t>
            </a:r>
          </a:p>
          <a:p>
            <a:pPr marL="457200" indent="-457200">
              <a:buFont typeface="+mj-lt"/>
              <a:buAutoNum type="arabicPeriod"/>
            </a:pPr>
            <a:r>
              <a:rPr lang="en-GB" dirty="0" smtClean="0"/>
              <a:t>Develop </a:t>
            </a:r>
            <a:r>
              <a:rPr lang="en-GB" dirty="0"/>
              <a:t>language</a:t>
            </a:r>
          </a:p>
          <a:p>
            <a:pPr marL="457200" indent="-457200">
              <a:buFont typeface="+mj-lt"/>
              <a:buAutoNum type="arabicPeriod"/>
            </a:pPr>
            <a:r>
              <a:rPr lang="en-GB" dirty="0" smtClean="0"/>
              <a:t>Emotional Regulation</a:t>
            </a:r>
          </a:p>
          <a:p>
            <a:pPr marL="457200" indent="-457200">
              <a:buFont typeface="+mj-lt"/>
              <a:buAutoNum type="arabicPeriod"/>
            </a:pPr>
            <a:r>
              <a:rPr lang="en-GB" dirty="0" smtClean="0"/>
              <a:t>Social Stories</a:t>
            </a:r>
          </a:p>
          <a:p>
            <a:pPr marL="457200" indent="-457200">
              <a:buFont typeface="+mj-lt"/>
              <a:buAutoNum type="arabicPeriod"/>
            </a:pPr>
            <a:r>
              <a:rPr lang="en-GB" dirty="0" smtClean="0"/>
              <a:t>Restoring Relationships</a:t>
            </a:r>
            <a:endParaRPr lang="en-GB" dirty="0"/>
          </a:p>
        </p:txBody>
      </p:sp>
      <p:pic>
        <p:nvPicPr>
          <p:cNvPr id="4" name="Picture 3"/>
          <p:cNvPicPr>
            <a:picLocks noChangeAspect="1"/>
          </p:cNvPicPr>
          <p:nvPr/>
        </p:nvPicPr>
        <p:blipFill>
          <a:blip r:embed="rId3"/>
          <a:stretch>
            <a:fillRect/>
          </a:stretch>
        </p:blipFill>
        <p:spPr>
          <a:xfrm>
            <a:off x="8646355" y="466232"/>
            <a:ext cx="3298222" cy="2572735"/>
          </a:xfrm>
          <a:prstGeom prst="rect">
            <a:avLst/>
          </a:prstGeom>
        </p:spPr>
      </p:pic>
      <p:pic>
        <p:nvPicPr>
          <p:cNvPr id="5" name="Picture 4"/>
          <p:cNvPicPr>
            <a:picLocks noChangeAspect="1"/>
          </p:cNvPicPr>
          <p:nvPr/>
        </p:nvPicPr>
        <p:blipFill>
          <a:blip r:embed="rId4"/>
          <a:stretch>
            <a:fillRect/>
          </a:stretch>
        </p:blipFill>
        <p:spPr>
          <a:xfrm>
            <a:off x="8646355" y="3396772"/>
            <a:ext cx="3298222" cy="3192800"/>
          </a:xfrm>
          <a:prstGeom prst="rect">
            <a:avLst/>
          </a:prstGeom>
        </p:spPr>
      </p:pic>
    </p:spTree>
    <p:extLst>
      <p:ext uri="{BB962C8B-B14F-4D97-AF65-F5344CB8AC3E}">
        <p14:creationId xmlns:p14="http://schemas.microsoft.com/office/powerpoint/2010/main" val="116438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photo-6"/>
          <p:cNvPicPr>
            <a:picLocks noChangeAspect="1" noChangeArrowheads="1"/>
          </p:cNvPicPr>
          <p:nvPr/>
        </p:nvPicPr>
        <p:blipFill>
          <a:blip r:embed="rId3" cstate="print"/>
          <a:srcRect/>
          <a:stretch>
            <a:fillRect/>
          </a:stretch>
        </p:blipFill>
        <p:spPr bwMode="auto">
          <a:xfrm>
            <a:off x="541867" y="245534"/>
            <a:ext cx="4087381" cy="3048000"/>
          </a:xfrm>
          <a:prstGeom prst="rect">
            <a:avLst/>
          </a:prstGeom>
          <a:noFill/>
        </p:spPr>
      </p:pic>
      <p:sp>
        <p:nvSpPr>
          <p:cNvPr id="6" name="TextBox 5"/>
          <p:cNvSpPr txBox="1"/>
          <p:nvPr/>
        </p:nvSpPr>
        <p:spPr>
          <a:xfrm>
            <a:off x="541867" y="3657600"/>
            <a:ext cx="11176000"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smtClean="0"/>
              <a:t>Start with Now and build up to now/next</a:t>
            </a:r>
          </a:p>
          <a:p>
            <a:pPr marL="457200" indent="-457200">
              <a:buFont typeface="Arial" panose="020B0604020202020204" pitchFamily="34" charset="0"/>
              <a:buChar char="•"/>
            </a:pPr>
            <a:r>
              <a:rPr lang="en-GB" sz="2800" dirty="0" smtClean="0"/>
              <a:t>Helps </a:t>
            </a:r>
            <a:r>
              <a:rPr lang="en-GB" sz="2800" dirty="0"/>
              <a:t>understanding of a 2 step sequence</a:t>
            </a:r>
          </a:p>
          <a:p>
            <a:pPr marL="457200" indent="-457200">
              <a:buFont typeface="Arial" panose="020B0604020202020204" pitchFamily="34" charset="0"/>
              <a:buChar char="•"/>
            </a:pPr>
            <a:r>
              <a:rPr lang="en-GB" sz="2800" dirty="0"/>
              <a:t>Reduces uncertainty of what is coming next and what is expected</a:t>
            </a:r>
          </a:p>
          <a:p>
            <a:pPr marL="457200" indent="-457200">
              <a:buFont typeface="Arial" panose="020B0604020202020204" pitchFamily="34" charset="0"/>
              <a:buChar char="•"/>
            </a:pPr>
            <a:r>
              <a:rPr lang="en-GB" sz="2800" dirty="0" smtClean="0"/>
              <a:t>Use as a motivator for less preferred activities</a:t>
            </a:r>
          </a:p>
          <a:p>
            <a:pPr marL="457200" indent="-457200">
              <a:buFont typeface="Arial" panose="020B0604020202020204" pitchFamily="34" charset="0"/>
              <a:buChar char="•"/>
            </a:pPr>
            <a:r>
              <a:rPr lang="en-GB" sz="2800" dirty="0" smtClean="0"/>
              <a:t>Encourages the child to move between activities</a:t>
            </a:r>
            <a:endParaRPr lang="en-GB" sz="2800" dirty="0"/>
          </a:p>
          <a:p>
            <a:pPr marL="457200" indent="-457200">
              <a:buFont typeface="Arial" panose="020B0604020202020204" pitchFamily="34" charset="0"/>
              <a:buChar char="•"/>
            </a:pPr>
            <a:r>
              <a:rPr lang="en-GB" sz="2800" dirty="0" smtClean="0"/>
              <a:t>Personalised photographs or google images?</a:t>
            </a:r>
            <a:endParaRPr lang="en-GB" sz="2800" dirty="0"/>
          </a:p>
        </p:txBody>
      </p:sp>
      <p:pic>
        <p:nvPicPr>
          <p:cNvPr id="2" name="Picture 1"/>
          <p:cNvPicPr>
            <a:picLocks noChangeAspect="1"/>
          </p:cNvPicPr>
          <p:nvPr/>
        </p:nvPicPr>
        <p:blipFill>
          <a:blip r:embed="rId4"/>
          <a:stretch>
            <a:fillRect/>
          </a:stretch>
        </p:blipFill>
        <p:spPr>
          <a:xfrm>
            <a:off x="4936843" y="208691"/>
            <a:ext cx="5535648" cy="3084843"/>
          </a:xfrm>
          <a:prstGeom prst="rect">
            <a:avLst/>
          </a:prstGeom>
        </p:spPr>
      </p:pic>
      <p:pic>
        <p:nvPicPr>
          <p:cNvPr id="3" name="Picture 2"/>
          <p:cNvPicPr>
            <a:picLocks noChangeAspect="1"/>
          </p:cNvPicPr>
          <p:nvPr/>
        </p:nvPicPr>
        <p:blipFill>
          <a:blip r:embed="rId5"/>
          <a:stretch>
            <a:fillRect/>
          </a:stretch>
        </p:blipFill>
        <p:spPr>
          <a:xfrm>
            <a:off x="10641824" y="208691"/>
            <a:ext cx="1550176" cy="2870199"/>
          </a:xfrm>
          <a:prstGeom prst="rect">
            <a:avLst/>
          </a:prstGeom>
        </p:spPr>
      </p:pic>
    </p:spTree>
    <p:extLst>
      <p:ext uri="{BB962C8B-B14F-4D97-AF65-F5344CB8AC3E}">
        <p14:creationId xmlns:p14="http://schemas.microsoft.com/office/powerpoint/2010/main" val="231112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38" y="397935"/>
            <a:ext cx="10190379" cy="706964"/>
          </a:xfrm>
        </p:spPr>
        <p:txBody>
          <a:bodyPr>
            <a:normAutofit/>
          </a:bodyPr>
          <a:lstStyle/>
          <a:p>
            <a:r>
              <a:rPr lang="en-GB" b="1" dirty="0" smtClean="0">
                <a:solidFill>
                  <a:srgbClr val="00B0F0"/>
                </a:solidFill>
              </a:rPr>
              <a:t>Visual Timetables</a:t>
            </a:r>
            <a:endParaRPr lang="en-GB" dirty="0"/>
          </a:p>
        </p:txBody>
      </p:sp>
      <p:sp>
        <p:nvSpPr>
          <p:cNvPr id="3" name="Content Placeholder 2"/>
          <p:cNvSpPr>
            <a:spLocks noGrp="1"/>
          </p:cNvSpPr>
          <p:nvPr>
            <p:ph idx="1"/>
          </p:nvPr>
        </p:nvSpPr>
        <p:spPr>
          <a:xfrm>
            <a:off x="-1" y="1388534"/>
            <a:ext cx="5300133" cy="5202287"/>
          </a:xfrm>
        </p:spPr>
        <p:txBody>
          <a:bodyPr>
            <a:normAutofit lnSpcReduction="10000"/>
          </a:bodyPr>
          <a:lstStyle/>
          <a:p>
            <a:pPr lvl="1"/>
            <a:r>
              <a:rPr lang="en-GB" sz="2800" dirty="0" smtClean="0"/>
              <a:t>Using a visual timetable to provide a structure- </a:t>
            </a:r>
            <a:r>
              <a:rPr lang="en-GB" sz="2800" dirty="0"/>
              <a:t>a clear beginning middle and end </a:t>
            </a:r>
            <a:r>
              <a:rPr lang="en-GB" sz="2800" dirty="0" smtClean="0"/>
              <a:t>point</a:t>
            </a:r>
          </a:p>
          <a:p>
            <a:pPr lvl="1"/>
            <a:r>
              <a:rPr lang="en-GB" sz="2800" dirty="0" smtClean="0"/>
              <a:t>The child knows what to expect</a:t>
            </a:r>
          </a:p>
          <a:p>
            <a:pPr lvl="1"/>
            <a:r>
              <a:rPr lang="en-GB" sz="2800" dirty="0" smtClean="0"/>
              <a:t>Helps with transitions – remove each activity as its completed (finished box?)</a:t>
            </a:r>
          </a:p>
          <a:p>
            <a:pPr lvl="1"/>
            <a:r>
              <a:rPr lang="en-GB" sz="2800" dirty="0" smtClean="0"/>
              <a:t>Can use at nursery and home</a:t>
            </a:r>
          </a:p>
          <a:p>
            <a:pPr lvl="1"/>
            <a:endParaRPr lang="en-GB" sz="2800" dirty="0" smtClean="0"/>
          </a:p>
          <a:p>
            <a:pPr lvl="1"/>
            <a:endParaRPr lang="en-GB" sz="2200" dirty="0" smtClean="0"/>
          </a:p>
          <a:p>
            <a:pPr marL="457200" lvl="1" indent="0">
              <a:buNone/>
            </a:pPr>
            <a:endParaRPr lang="en-GB" sz="2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411" y="397935"/>
            <a:ext cx="5950374" cy="3074359"/>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88450" y="2275486"/>
            <a:ext cx="2680296" cy="5950374"/>
          </a:xfrm>
          <a:prstGeom prst="rect">
            <a:avLst/>
          </a:prstGeom>
        </p:spPr>
      </p:pic>
    </p:spTree>
    <p:extLst>
      <p:ext uri="{BB962C8B-B14F-4D97-AF65-F5344CB8AC3E}">
        <p14:creationId xmlns:p14="http://schemas.microsoft.com/office/powerpoint/2010/main" val="316930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0" y="0"/>
            <a:ext cx="12444413" cy="6999983"/>
          </a:xfrm>
          <a:prstGeom prst="rect">
            <a:avLst/>
          </a:prstGeom>
        </p:spPr>
      </p:pic>
    </p:spTree>
    <p:extLst>
      <p:ext uri="{BB962C8B-B14F-4D97-AF65-F5344CB8AC3E}">
        <p14:creationId xmlns:p14="http://schemas.microsoft.com/office/powerpoint/2010/main" val="22265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Modelling and Scaffolding through child led play </a:t>
            </a:r>
            <a:endParaRPr lang="en-GB" dirty="0"/>
          </a:p>
        </p:txBody>
      </p:sp>
      <p:sp>
        <p:nvSpPr>
          <p:cNvPr id="3" name="Content Placeholder 2"/>
          <p:cNvSpPr>
            <a:spLocks noGrp="1"/>
          </p:cNvSpPr>
          <p:nvPr>
            <p:ph idx="1"/>
          </p:nvPr>
        </p:nvSpPr>
        <p:spPr>
          <a:xfrm>
            <a:off x="1691748" y="2226733"/>
            <a:ext cx="10058400" cy="4229100"/>
          </a:xfrm>
        </p:spPr>
        <p:txBody>
          <a:bodyPr/>
          <a:lstStyle/>
          <a:p>
            <a:r>
              <a:rPr lang="en-GB" dirty="0" smtClean="0"/>
              <a:t>Join child in their play</a:t>
            </a:r>
          </a:p>
          <a:p>
            <a:r>
              <a:rPr lang="en-GB" dirty="0" smtClean="0"/>
              <a:t>Model language and appropriate social behaviour </a:t>
            </a:r>
          </a:p>
          <a:p>
            <a:r>
              <a:rPr lang="en-GB" dirty="0" smtClean="0"/>
              <a:t>Praise and encourage positive behaviours </a:t>
            </a:r>
          </a:p>
          <a:p>
            <a:r>
              <a:rPr lang="en-GB" dirty="0" smtClean="0"/>
              <a:t>Model play skills e.g. functional play or pretend play </a:t>
            </a:r>
            <a:endParaRPr lang="en-GB" dirty="0"/>
          </a:p>
        </p:txBody>
      </p:sp>
    </p:spTree>
    <p:extLst>
      <p:ext uri="{BB962C8B-B14F-4D97-AF65-F5344CB8AC3E}">
        <p14:creationId xmlns:p14="http://schemas.microsoft.com/office/powerpoint/2010/main" val="192047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114924"/>
            <a:ext cx="10058402" cy="999344"/>
          </a:xfrm>
        </p:spPr>
        <p:txBody>
          <a:bodyPr/>
          <a:lstStyle/>
          <a:p>
            <a:r>
              <a:rPr lang="en-GB" dirty="0" smtClean="0"/>
              <a:t>           Planned play sessions </a:t>
            </a:r>
            <a:endParaRPr lang="en-GB" dirty="0"/>
          </a:p>
        </p:txBody>
      </p:sp>
      <p:sp>
        <p:nvSpPr>
          <p:cNvPr id="3" name="Content Placeholder 2"/>
          <p:cNvSpPr>
            <a:spLocks noGrp="1"/>
          </p:cNvSpPr>
          <p:nvPr>
            <p:ph idx="1"/>
          </p:nvPr>
        </p:nvSpPr>
        <p:spPr>
          <a:xfrm>
            <a:off x="1065214" y="884420"/>
            <a:ext cx="10058400" cy="5336498"/>
          </a:xfrm>
        </p:spPr>
        <p:txBody>
          <a:bodyPr>
            <a:normAutofit fontScale="92500" lnSpcReduction="10000"/>
          </a:bodyPr>
          <a:lstStyle/>
          <a:p>
            <a:r>
              <a:rPr lang="en-GB" dirty="0" smtClean="0"/>
              <a:t>A little more adult led e.g. social play group with planned target outcomes  </a:t>
            </a:r>
          </a:p>
          <a:p>
            <a:r>
              <a:rPr lang="en-GB" dirty="0" smtClean="0"/>
              <a:t>Can start 1:1 then increase size of group to include more children (gradually)</a:t>
            </a:r>
          </a:p>
          <a:p>
            <a:r>
              <a:rPr lang="en-GB" dirty="0" smtClean="0"/>
              <a:t>Targets such as:</a:t>
            </a:r>
          </a:p>
          <a:p>
            <a:pPr marL="0" indent="0">
              <a:buNone/>
            </a:pPr>
            <a:r>
              <a:rPr lang="en-GB" dirty="0" smtClean="0"/>
              <a:t>-Developing emotional vocabulary </a:t>
            </a:r>
          </a:p>
          <a:p>
            <a:pPr marL="0" indent="0">
              <a:buNone/>
            </a:pPr>
            <a:r>
              <a:rPr lang="en-GB" dirty="0" smtClean="0"/>
              <a:t>-Understanding emotions and facial expressions</a:t>
            </a:r>
          </a:p>
          <a:p>
            <a:pPr marL="0" indent="0">
              <a:buNone/>
            </a:pPr>
            <a:r>
              <a:rPr lang="en-GB" dirty="0"/>
              <a:t>-Managing strong emotions </a:t>
            </a:r>
            <a:r>
              <a:rPr lang="en-GB" dirty="0" smtClean="0"/>
              <a:t> </a:t>
            </a:r>
          </a:p>
          <a:p>
            <a:pPr marL="0" indent="0">
              <a:buNone/>
            </a:pPr>
            <a:r>
              <a:rPr lang="en-GB" dirty="0" smtClean="0"/>
              <a:t>-Sharing and turn taking </a:t>
            </a:r>
          </a:p>
          <a:p>
            <a:pPr marL="0" indent="0">
              <a:buNone/>
            </a:pPr>
            <a:r>
              <a:rPr lang="en-GB" dirty="0" smtClean="0"/>
              <a:t>-Developing functional or pretend play skills </a:t>
            </a:r>
          </a:p>
          <a:p>
            <a:pPr marL="0" indent="0">
              <a:buNone/>
            </a:pPr>
            <a:r>
              <a:rPr lang="en-GB" dirty="0" smtClean="0"/>
              <a:t>-Language development </a:t>
            </a:r>
            <a:endParaRPr lang="en-GB" dirty="0"/>
          </a:p>
        </p:txBody>
      </p:sp>
    </p:spTree>
    <p:extLst>
      <p:ext uri="{BB962C8B-B14F-4D97-AF65-F5344CB8AC3E}">
        <p14:creationId xmlns:p14="http://schemas.microsoft.com/office/powerpoint/2010/main" val="246322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04" y="-322964"/>
            <a:ext cx="10058402" cy="1219200"/>
          </a:xfrm>
        </p:spPr>
        <p:txBody>
          <a:bodyPr/>
          <a:lstStyle/>
          <a:p>
            <a:r>
              <a:rPr lang="en-GB" dirty="0" smtClean="0"/>
              <a:t>Supporting Emotional Regulation</a:t>
            </a:r>
            <a:endParaRPr lang="en-GB" dirty="0"/>
          </a:p>
        </p:txBody>
      </p:sp>
      <p:pic>
        <p:nvPicPr>
          <p:cNvPr id="5" name="Content Placeholder 4"/>
          <p:cNvPicPr>
            <a:picLocks noGrp="1" noChangeAspect="1"/>
          </p:cNvPicPr>
          <p:nvPr>
            <p:ph idx="1"/>
          </p:nvPr>
        </p:nvPicPr>
        <p:blipFill>
          <a:blip r:embed="rId3"/>
          <a:stretch>
            <a:fillRect/>
          </a:stretch>
        </p:blipFill>
        <p:spPr>
          <a:xfrm>
            <a:off x="2688226" y="1184103"/>
            <a:ext cx="5477082" cy="4092573"/>
          </a:xfrm>
          <a:prstGeom prst="rect">
            <a:avLst/>
          </a:prstGeom>
        </p:spPr>
      </p:pic>
      <p:pic>
        <p:nvPicPr>
          <p:cNvPr id="4" name="Picture 3"/>
          <p:cNvPicPr>
            <a:picLocks noChangeAspect="1"/>
          </p:cNvPicPr>
          <p:nvPr/>
        </p:nvPicPr>
        <p:blipFill>
          <a:blip r:embed="rId4"/>
          <a:stretch>
            <a:fillRect/>
          </a:stretch>
        </p:blipFill>
        <p:spPr>
          <a:xfrm>
            <a:off x="145357" y="896237"/>
            <a:ext cx="2547043" cy="3882788"/>
          </a:xfrm>
          <a:prstGeom prst="rect">
            <a:avLst/>
          </a:prstGeom>
        </p:spPr>
      </p:pic>
      <p:pic>
        <p:nvPicPr>
          <p:cNvPr id="6" name="Picture 5"/>
          <p:cNvPicPr>
            <a:picLocks noChangeAspect="1"/>
          </p:cNvPicPr>
          <p:nvPr/>
        </p:nvPicPr>
        <p:blipFill>
          <a:blip r:embed="rId5"/>
          <a:stretch>
            <a:fillRect/>
          </a:stretch>
        </p:blipFill>
        <p:spPr>
          <a:xfrm>
            <a:off x="822688" y="4318000"/>
            <a:ext cx="1865538" cy="2540000"/>
          </a:xfrm>
          <a:prstGeom prst="rect">
            <a:avLst/>
          </a:prstGeom>
        </p:spPr>
      </p:pic>
      <p:pic>
        <p:nvPicPr>
          <p:cNvPr id="7" name="Picture 6"/>
          <p:cNvPicPr>
            <a:picLocks noChangeAspect="1"/>
          </p:cNvPicPr>
          <p:nvPr/>
        </p:nvPicPr>
        <p:blipFill>
          <a:blip r:embed="rId6"/>
          <a:stretch>
            <a:fillRect/>
          </a:stretch>
        </p:blipFill>
        <p:spPr>
          <a:xfrm>
            <a:off x="8103660" y="0"/>
            <a:ext cx="4026692" cy="3223732"/>
          </a:xfrm>
          <a:prstGeom prst="rect">
            <a:avLst/>
          </a:prstGeom>
        </p:spPr>
      </p:pic>
      <p:pic>
        <p:nvPicPr>
          <p:cNvPr id="8" name="Picture 7"/>
          <p:cNvPicPr>
            <a:picLocks noChangeAspect="1"/>
          </p:cNvPicPr>
          <p:nvPr/>
        </p:nvPicPr>
        <p:blipFill>
          <a:blip r:embed="rId7"/>
          <a:stretch>
            <a:fillRect/>
          </a:stretch>
        </p:blipFill>
        <p:spPr>
          <a:xfrm>
            <a:off x="9040924" y="3285434"/>
            <a:ext cx="2780017" cy="3572566"/>
          </a:xfrm>
          <a:prstGeom prst="rect">
            <a:avLst/>
          </a:prstGeom>
        </p:spPr>
      </p:pic>
      <p:pic>
        <p:nvPicPr>
          <p:cNvPr id="9" name="Picture 8"/>
          <p:cNvPicPr>
            <a:picLocks noChangeAspect="1"/>
          </p:cNvPicPr>
          <p:nvPr/>
        </p:nvPicPr>
        <p:blipFill>
          <a:blip r:embed="rId8"/>
          <a:stretch>
            <a:fillRect/>
          </a:stretch>
        </p:blipFill>
        <p:spPr>
          <a:xfrm>
            <a:off x="5689600" y="5276676"/>
            <a:ext cx="1579562" cy="1579562"/>
          </a:xfrm>
          <a:prstGeom prst="rect">
            <a:avLst/>
          </a:prstGeom>
        </p:spPr>
      </p:pic>
    </p:spTree>
    <p:extLst>
      <p:ext uri="{BB962C8B-B14F-4D97-AF65-F5344CB8AC3E}">
        <p14:creationId xmlns:p14="http://schemas.microsoft.com/office/powerpoint/2010/main" val="134234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02" y="3166533"/>
            <a:ext cx="2768600" cy="3691467"/>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27880" b="13136"/>
          <a:stretch/>
        </p:blipFill>
        <p:spPr>
          <a:xfrm>
            <a:off x="122769" y="1153581"/>
            <a:ext cx="3270066" cy="2571751"/>
          </a:xfrm>
          <a:prstGeom prst="rect">
            <a:avLst/>
          </a:prstGeom>
        </p:spPr>
      </p:pic>
      <p:sp>
        <p:nvSpPr>
          <p:cNvPr id="8" name="Title 1"/>
          <p:cNvSpPr>
            <a:spLocks noGrp="1"/>
          </p:cNvSpPr>
          <p:nvPr>
            <p:ph type="title"/>
          </p:nvPr>
        </p:nvSpPr>
        <p:spPr>
          <a:xfrm>
            <a:off x="360894" y="313268"/>
            <a:ext cx="10430932" cy="706964"/>
          </a:xfrm>
        </p:spPr>
        <p:txBody>
          <a:bodyPr>
            <a:normAutofit/>
          </a:bodyPr>
          <a:lstStyle/>
          <a:p>
            <a:r>
              <a:rPr lang="en-GB" b="1" dirty="0" smtClean="0">
                <a:solidFill>
                  <a:srgbClr val="00B050"/>
                </a:solidFill>
              </a:rPr>
              <a:t>Supporting Emotional Regulation</a:t>
            </a:r>
            <a:endParaRPr lang="en-GB" dirty="0"/>
          </a:p>
        </p:txBody>
      </p:sp>
      <p:pic>
        <p:nvPicPr>
          <p:cNvPr id="3" name="Picture 2"/>
          <p:cNvPicPr>
            <a:picLocks noChangeAspect="1"/>
          </p:cNvPicPr>
          <p:nvPr/>
        </p:nvPicPr>
        <p:blipFill>
          <a:blip r:embed="rId5"/>
          <a:stretch>
            <a:fillRect/>
          </a:stretch>
        </p:blipFill>
        <p:spPr>
          <a:xfrm>
            <a:off x="9696450" y="0"/>
            <a:ext cx="2495550" cy="1838325"/>
          </a:xfrm>
          <a:prstGeom prst="rect">
            <a:avLst/>
          </a:prstGeom>
        </p:spPr>
      </p:pic>
      <p:pic>
        <p:nvPicPr>
          <p:cNvPr id="2" name="Picture 1"/>
          <p:cNvPicPr>
            <a:picLocks noChangeAspect="1"/>
          </p:cNvPicPr>
          <p:nvPr/>
        </p:nvPicPr>
        <p:blipFill>
          <a:blip r:embed="rId6"/>
          <a:stretch>
            <a:fillRect/>
          </a:stretch>
        </p:blipFill>
        <p:spPr>
          <a:xfrm>
            <a:off x="4464418" y="1224416"/>
            <a:ext cx="5641516" cy="2590952"/>
          </a:xfrm>
          <a:prstGeom prst="rect">
            <a:avLst/>
          </a:prstGeom>
        </p:spPr>
      </p:pic>
      <p:pic>
        <p:nvPicPr>
          <p:cNvPr id="4" name="Picture 3"/>
          <p:cNvPicPr>
            <a:picLocks noChangeAspect="1"/>
          </p:cNvPicPr>
          <p:nvPr/>
        </p:nvPicPr>
        <p:blipFill>
          <a:blip r:embed="rId7"/>
          <a:stretch>
            <a:fillRect/>
          </a:stretch>
        </p:blipFill>
        <p:spPr>
          <a:xfrm>
            <a:off x="3003067" y="3361267"/>
            <a:ext cx="2985067" cy="2971800"/>
          </a:xfrm>
          <a:prstGeom prst="rect">
            <a:avLst/>
          </a:prstGeom>
        </p:spPr>
      </p:pic>
      <p:pic>
        <p:nvPicPr>
          <p:cNvPr id="9" name="Picture 8"/>
          <p:cNvPicPr>
            <a:picLocks noChangeAspect="1"/>
          </p:cNvPicPr>
          <p:nvPr/>
        </p:nvPicPr>
        <p:blipFill>
          <a:blip r:embed="rId8"/>
          <a:stretch>
            <a:fillRect/>
          </a:stretch>
        </p:blipFill>
        <p:spPr>
          <a:xfrm>
            <a:off x="6706657" y="3647017"/>
            <a:ext cx="4470859" cy="3096484"/>
          </a:xfrm>
          <a:prstGeom prst="rect">
            <a:avLst/>
          </a:prstGeom>
        </p:spPr>
      </p:pic>
    </p:spTree>
    <p:extLst>
      <p:ext uri="{BB962C8B-B14F-4D97-AF65-F5344CB8AC3E}">
        <p14:creationId xmlns:p14="http://schemas.microsoft.com/office/powerpoint/2010/main" val="36723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3212" y="152400"/>
            <a:ext cx="10058402" cy="795867"/>
          </a:xfrm>
        </p:spPr>
        <p:txBody>
          <a:bodyPr/>
          <a:lstStyle/>
          <a:p>
            <a:r>
              <a:rPr lang="en-GB" dirty="0" smtClean="0">
                <a:solidFill>
                  <a:schemeClr val="tx2"/>
                </a:solidFill>
              </a:rPr>
              <a:t>Make it Explicit – Social Stories</a:t>
            </a:r>
            <a:endParaRPr lang="en-GB" dirty="0">
              <a:solidFill>
                <a:schemeClr val="tx2"/>
              </a:solidFill>
            </a:endParaRPr>
          </a:p>
        </p:txBody>
      </p:sp>
      <p:sp>
        <p:nvSpPr>
          <p:cNvPr id="34819" name="Rectangle 3"/>
          <p:cNvSpPr>
            <a:spLocks noGrp="1" noChangeArrowheads="1"/>
          </p:cNvSpPr>
          <p:nvPr>
            <p:ph idx="1"/>
          </p:nvPr>
        </p:nvSpPr>
        <p:spPr>
          <a:xfrm>
            <a:off x="303211" y="1278467"/>
            <a:ext cx="6088385" cy="4936066"/>
          </a:xfrm>
        </p:spPr>
        <p:txBody>
          <a:bodyPr>
            <a:normAutofit lnSpcReduction="10000"/>
          </a:bodyPr>
          <a:lstStyle/>
          <a:p>
            <a:pPr>
              <a:lnSpc>
                <a:spcPct val="80000"/>
              </a:lnSpc>
            </a:pPr>
            <a:r>
              <a:rPr lang="en-GB" sz="3200" dirty="0"/>
              <a:t>Visually teaches the rules of a situation</a:t>
            </a:r>
          </a:p>
          <a:p>
            <a:pPr>
              <a:lnSpc>
                <a:spcPct val="80000"/>
              </a:lnSpc>
            </a:pPr>
            <a:r>
              <a:rPr lang="en-GB" sz="3200" dirty="0"/>
              <a:t>Can be modified to suit the child’s interests, developmental stage and communication needs</a:t>
            </a:r>
          </a:p>
          <a:p>
            <a:pPr>
              <a:lnSpc>
                <a:spcPct val="80000"/>
              </a:lnSpc>
            </a:pPr>
            <a:r>
              <a:rPr lang="en-GB" sz="3200" dirty="0"/>
              <a:t>Read regularly and during times when the child is relaxed</a:t>
            </a:r>
          </a:p>
          <a:p>
            <a:pPr>
              <a:lnSpc>
                <a:spcPct val="80000"/>
              </a:lnSpc>
            </a:pPr>
            <a:r>
              <a:rPr lang="en-GB" sz="3200" dirty="0"/>
              <a:t>Can be linked to a reward system</a:t>
            </a:r>
          </a:p>
        </p:txBody>
      </p:sp>
      <p:pic>
        <p:nvPicPr>
          <p:cNvPr id="2" name="Picture 1"/>
          <p:cNvPicPr>
            <a:picLocks noChangeAspect="1"/>
          </p:cNvPicPr>
          <p:nvPr/>
        </p:nvPicPr>
        <p:blipFill>
          <a:blip r:embed="rId3"/>
          <a:stretch>
            <a:fillRect/>
          </a:stretch>
        </p:blipFill>
        <p:spPr>
          <a:xfrm>
            <a:off x="6391597" y="715433"/>
            <a:ext cx="5800403" cy="6062133"/>
          </a:xfrm>
          <a:prstGeom prst="rect">
            <a:avLst/>
          </a:prstGeom>
        </p:spPr>
      </p:pic>
    </p:spTree>
    <p:extLst>
      <p:ext uri="{BB962C8B-B14F-4D97-AF65-F5344CB8AC3E}">
        <p14:creationId xmlns:p14="http://schemas.microsoft.com/office/powerpoint/2010/main" val="100231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Make it Explicit – Social Stories</a:t>
            </a:r>
            <a:endParaRPr lang="en-GB" dirty="0"/>
          </a:p>
        </p:txBody>
      </p:sp>
      <p:pic>
        <p:nvPicPr>
          <p:cNvPr id="4" name="Picture 3"/>
          <p:cNvPicPr>
            <a:picLocks noChangeAspect="1"/>
          </p:cNvPicPr>
          <p:nvPr/>
        </p:nvPicPr>
        <p:blipFill>
          <a:blip r:embed="rId3"/>
          <a:stretch>
            <a:fillRect/>
          </a:stretch>
        </p:blipFill>
        <p:spPr>
          <a:xfrm>
            <a:off x="1065212" y="1691216"/>
            <a:ext cx="10547010" cy="4591051"/>
          </a:xfrm>
          <a:prstGeom prst="rect">
            <a:avLst/>
          </a:prstGeom>
        </p:spPr>
      </p:pic>
    </p:spTree>
    <p:extLst>
      <p:ext uri="{BB962C8B-B14F-4D97-AF65-F5344CB8AC3E}">
        <p14:creationId xmlns:p14="http://schemas.microsoft.com/office/powerpoint/2010/main" val="396196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2170"/>
            <a:ext cx="6492240" cy="4832092"/>
          </a:xfrm>
          <a:prstGeom prst="rect">
            <a:avLst/>
          </a:prstGeom>
        </p:spPr>
        <p:txBody>
          <a:bodyPr wrap="square">
            <a:spAutoFit/>
          </a:bodyPr>
          <a:lstStyle/>
          <a:p>
            <a:r>
              <a:rPr lang="en-GB" sz="2800" dirty="0" smtClean="0">
                <a:solidFill>
                  <a:schemeClr val="tx2"/>
                </a:solidFill>
              </a:rPr>
              <a:t>Does your environment have well defined learning areas? </a:t>
            </a:r>
          </a:p>
          <a:p>
            <a:endParaRPr lang="en-GB" sz="2800" dirty="0">
              <a:solidFill>
                <a:schemeClr val="tx2"/>
              </a:solidFill>
            </a:endParaRPr>
          </a:p>
          <a:p>
            <a:r>
              <a:rPr lang="en-GB" sz="2800" dirty="0">
                <a:solidFill>
                  <a:schemeClr val="tx2"/>
                </a:solidFill>
              </a:rPr>
              <a:t>Do you have quiet areas that are less </a:t>
            </a:r>
            <a:r>
              <a:rPr lang="en-GB" sz="2800" dirty="0" smtClean="0">
                <a:solidFill>
                  <a:schemeClr val="tx2"/>
                </a:solidFill>
              </a:rPr>
              <a:t>visually distracting/stimulating?</a:t>
            </a:r>
          </a:p>
          <a:p>
            <a:endParaRPr lang="en-GB" sz="2800" dirty="0">
              <a:solidFill>
                <a:schemeClr val="tx2"/>
              </a:solidFill>
            </a:endParaRPr>
          </a:p>
          <a:p>
            <a:endParaRPr lang="en-GB" sz="2800" dirty="0">
              <a:solidFill>
                <a:schemeClr val="tx2"/>
              </a:solidFill>
            </a:endParaRPr>
          </a:p>
          <a:p>
            <a:r>
              <a:rPr lang="en-GB" sz="2800" dirty="0">
                <a:solidFill>
                  <a:schemeClr val="tx2"/>
                </a:solidFill>
              </a:rPr>
              <a:t>Are symbols and pictures used to aid children’s understanding</a:t>
            </a:r>
            <a:r>
              <a:rPr lang="en-GB" sz="2800" dirty="0" smtClean="0">
                <a:solidFill>
                  <a:schemeClr val="tx2"/>
                </a:solidFill>
              </a:rPr>
              <a:t>?</a:t>
            </a:r>
            <a:endParaRPr lang="en-GB" sz="2800" dirty="0">
              <a:solidFill>
                <a:schemeClr val="tx2"/>
              </a:solidFill>
            </a:endParaRPr>
          </a:p>
          <a:p>
            <a:endParaRPr lang="en-GB" sz="2800" dirty="0" smtClean="0">
              <a:solidFill>
                <a:schemeClr val="tx2"/>
              </a:solidFill>
            </a:endParaRPr>
          </a:p>
        </p:txBody>
      </p:sp>
      <p:pic>
        <p:nvPicPr>
          <p:cNvPr id="3" name="Picture 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t="17041"/>
          <a:stretch/>
        </p:blipFill>
        <p:spPr>
          <a:xfrm>
            <a:off x="8271883" y="0"/>
            <a:ext cx="3920117" cy="293736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2240" y="2487167"/>
            <a:ext cx="2935996" cy="2201997"/>
          </a:xfrm>
          <a:prstGeom prst="rect">
            <a:avLst/>
          </a:prstGeom>
        </p:spPr>
      </p:pic>
      <p:pic>
        <p:nvPicPr>
          <p:cNvPr id="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1092" y="3310128"/>
            <a:ext cx="2338051" cy="3117401"/>
          </a:xfrm>
          <a:prstGeom prst="rect">
            <a:avLst/>
          </a:prstGeom>
        </p:spPr>
      </p:pic>
      <p:pic>
        <p:nvPicPr>
          <p:cNvPr id="6"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4513" t="14188" r="19485" b="49187"/>
          <a:stretch/>
        </p:blipFill>
        <p:spPr>
          <a:xfrm>
            <a:off x="6239863" y="4941980"/>
            <a:ext cx="2839722" cy="1824564"/>
          </a:xfrm>
          <a:prstGeom prst="rect">
            <a:avLst/>
          </a:prstGeom>
        </p:spPr>
      </p:pic>
    </p:spTree>
    <p:extLst>
      <p:ext uri="{BB962C8B-B14F-4D97-AF65-F5344CB8AC3E}">
        <p14:creationId xmlns:p14="http://schemas.microsoft.com/office/powerpoint/2010/main" val="342804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a:t>
            </a:r>
            <a:endParaRPr lang="en-GB" dirty="0"/>
          </a:p>
        </p:txBody>
      </p:sp>
      <p:sp>
        <p:nvSpPr>
          <p:cNvPr id="3" name="Content Placeholder 2"/>
          <p:cNvSpPr>
            <a:spLocks noGrp="1"/>
          </p:cNvSpPr>
          <p:nvPr>
            <p:ph idx="1"/>
          </p:nvPr>
        </p:nvSpPr>
        <p:spPr/>
        <p:txBody>
          <a:bodyPr>
            <a:normAutofit/>
          </a:bodyPr>
          <a:lstStyle/>
          <a:p>
            <a:r>
              <a:rPr lang="en-GB" dirty="0" smtClean="0"/>
              <a:t>Discuss the approaches and additional supports which are commonly used in your establishment already </a:t>
            </a:r>
            <a:r>
              <a:rPr lang="en-GB" dirty="0"/>
              <a:t>to support children with </a:t>
            </a:r>
            <a:r>
              <a:rPr lang="en-GB" dirty="0" smtClean="0"/>
              <a:t>ASD</a:t>
            </a:r>
            <a:r>
              <a:rPr lang="en-GB" dirty="0"/>
              <a:t>?</a:t>
            </a:r>
            <a:endParaRPr lang="en-GB" dirty="0" smtClean="0"/>
          </a:p>
          <a:p>
            <a:endParaRPr lang="en-GB" dirty="0"/>
          </a:p>
          <a:p>
            <a:r>
              <a:rPr lang="en-GB" dirty="0" smtClean="0"/>
              <a:t>Discuss ways in which your approaches could be </a:t>
            </a:r>
            <a:r>
              <a:rPr lang="en-GB" smtClean="0"/>
              <a:t>further developed.</a:t>
            </a:r>
            <a:endParaRPr lang="en-GB" dirty="0"/>
          </a:p>
        </p:txBody>
      </p:sp>
    </p:spTree>
    <p:extLst>
      <p:ext uri="{BB962C8B-B14F-4D97-AF65-F5344CB8AC3E}">
        <p14:creationId xmlns:p14="http://schemas.microsoft.com/office/powerpoint/2010/main" val="397342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10266" y="1716162"/>
            <a:ext cx="4968552" cy="1584176"/>
          </a:xfrm>
        </p:spPr>
        <p:txBody>
          <a:bodyPr>
            <a:noAutofit/>
          </a:bodyPr>
          <a:lstStyle/>
          <a:p>
            <a:pPr marL="182880" algn="ctr">
              <a:defRPr/>
            </a:pPr>
            <a:r>
              <a:rPr lang="en-GB" altLang="en-US" sz="4000" dirty="0">
                <a:latin typeface="Comic Sans MS" pitchFamily="66" charset="0"/>
              </a:rPr>
              <a:t/>
            </a:r>
            <a:br>
              <a:rPr lang="en-GB" altLang="en-US" sz="4000" dirty="0">
                <a:latin typeface="Comic Sans MS" pitchFamily="66" charset="0"/>
              </a:rPr>
            </a:br>
            <a:r>
              <a:rPr lang="en-GB" altLang="en-US" sz="4000" dirty="0">
                <a:latin typeface="Comic Sans MS" pitchFamily="66" charset="0"/>
              </a:rPr>
              <a:t/>
            </a:r>
            <a:br>
              <a:rPr lang="en-GB" altLang="en-US" sz="4000" dirty="0">
                <a:latin typeface="Comic Sans MS" pitchFamily="66" charset="0"/>
              </a:rPr>
            </a:br>
            <a:r>
              <a:rPr lang="en-GB" altLang="en-US" sz="4000" dirty="0">
                <a:latin typeface="Comic Sans MS" pitchFamily="66" charset="0"/>
              </a:rPr>
              <a:t/>
            </a:r>
            <a:br>
              <a:rPr lang="en-GB" altLang="en-US" sz="4000" dirty="0">
                <a:latin typeface="Comic Sans MS" pitchFamily="66" charset="0"/>
              </a:rPr>
            </a:br>
            <a:r>
              <a:rPr lang="en-GB" altLang="en-US" sz="4000" dirty="0">
                <a:solidFill>
                  <a:srgbClr val="002060"/>
                </a:solidFill>
                <a:latin typeface="Comic Sans MS" pitchFamily="66" charset="0"/>
              </a:rPr>
              <a:t>Intensive Interaction:</a:t>
            </a:r>
            <a:br>
              <a:rPr lang="en-GB" altLang="en-US" sz="4000" dirty="0">
                <a:solidFill>
                  <a:srgbClr val="002060"/>
                </a:solidFill>
                <a:latin typeface="Comic Sans MS" pitchFamily="66" charset="0"/>
              </a:rPr>
            </a:br>
            <a:r>
              <a:rPr lang="en-GB" altLang="en-US" sz="4000" dirty="0">
                <a:solidFill>
                  <a:srgbClr val="002060"/>
                </a:solidFill>
                <a:latin typeface="Comic Sans MS" pitchFamily="66" charset="0"/>
              </a:rPr>
              <a:t>Learning through Social Connection</a:t>
            </a:r>
          </a:p>
        </p:txBody>
      </p:sp>
      <p:sp>
        <p:nvSpPr>
          <p:cNvPr id="6147" name="Rectangle 3"/>
          <p:cNvSpPr>
            <a:spLocks noGrp="1" noChangeArrowheads="1"/>
          </p:cNvSpPr>
          <p:nvPr>
            <p:ph type="subTitle" idx="1"/>
          </p:nvPr>
        </p:nvSpPr>
        <p:spPr>
          <a:xfrm>
            <a:off x="3000375" y="3736976"/>
            <a:ext cx="6408738" cy="1852613"/>
          </a:xfrm>
        </p:spPr>
        <p:txBody>
          <a:bodyPr/>
          <a:lstStyle/>
          <a:p>
            <a:pPr eaLnBrk="1" hangingPunct="1"/>
            <a:endParaRPr lang="en-GB" altLang="en-US" dirty="0" smtClean="0"/>
          </a:p>
          <a:p>
            <a:pPr eaLnBrk="1" hangingPunct="1"/>
            <a:endParaRPr lang="en-GB" altLang="en-US" dirty="0" smtClean="0">
              <a:latin typeface="Comic Sans MS" panose="030F0702030302020204" pitchFamily="66" charset="0"/>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2" y="585787"/>
            <a:ext cx="4057569" cy="227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547" y="2508250"/>
            <a:ext cx="3028662" cy="340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13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692150"/>
            <a:ext cx="7543800" cy="1295400"/>
          </a:xfrm>
        </p:spPr>
        <p:txBody>
          <a:bodyPr>
            <a:normAutofit fontScale="90000"/>
          </a:bodyPr>
          <a:lstStyle/>
          <a:p>
            <a:pPr algn="ctr"/>
            <a:r>
              <a:rPr lang="en-GB" altLang="en-US" sz="4000"/>
              <a:t/>
            </a:r>
            <a:br>
              <a:rPr lang="en-GB" altLang="en-US" sz="4000"/>
            </a:br>
            <a:r>
              <a:rPr lang="en-GB" altLang="en-US" sz="4000"/>
              <a:t/>
            </a:r>
            <a:br>
              <a:rPr lang="en-GB" altLang="en-US" sz="4000"/>
            </a:br>
            <a:r>
              <a:rPr lang="en-GB" altLang="en-US" sz="3200"/>
              <a:t>Training, books and DVDs Dave Hewett or Pheobe Caldwell</a:t>
            </a:r>
            <a:r>
              <a:rPr lang="en-US" altLang="en-US" sz="3200"/>
              <a:t/>
            </a:r>
            <a:br>
              <a:rPr lang="en-US" altLang="en-US" sz="3200"/>
            </a:br>
            <a:endParaRPr lang="en-GB" altLang="en-US" sz="3200"/>
          </a:p>
        </p:txBody>
      </p:sp>
      <p:pic>
        <p:nvPicPr>
          <p:cNvPr id="819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rot="20974886">
            <a:off x="2751139" y="2252664"/>
            <a:ext cx="2879725" cy="3883025"/>
          </a:xfrm>
        </p:spPr>
      </p:pic>
      <p:pic>
        <p:nvPicPr>
          <p:cNvPr id="81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94243">
            <a:off x="6584950" y="2279650"/>
            <a:ext cx="2801938"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5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03388" y="333375"/>
            <a:ext cx="7993062" cy="1143000"/>
          </a:xfrm>
        </p:spPr>
        <p:txBody>
          <a:bodyPr/>
          <a:lstStyle/>
          <a:p>
            <a:pPr eaLnBrk="1" hangingPunct="1"/>
            <a:r>
              <a:rPr lang="en-US" altLang="en-US" sz="3500" dirty="0">
                <a:latin typeface="Segoe Print" panose="02000600000000000000" pitchFamily="2" charset="0"/>
              </a:rPr>
              <a:t>Intensive Interaction - Who is it for?</a:t>
            </a:r>
          </a:p>
        </p:txBody>
      </p:sp>
      <p:sp>
        <p:nvSpPr>
          <p:cNvPr id="10243" name="Rectangle 3"/>
          <p:cNvSpPr>
            <a:spLocks noChangeArrowheads="1"/>
          </p:cNvSpPr>
          <p:nvPr/>
        </p:nvSpPr>
        <p:spPr bwMode="auto">
          <a:xfrm>
            <a:off x="6148388" y="40449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latin typeface="Times" panose="02020603050405020304" pitchFamily="18" charset="0"/>
            </a:endParaRPr>
          </a:p>
        </p:txBody>
      </p:sp>
      <p:sp>
        <p:nvSpPr>
          <p:cNvPr id="10244" name="Rectangle 4"/>
          <p:cNvSpPr>
            <a:spLocks noChangeArrowheads="1"/>
          </p:cNvSpPr>
          <p:nvPr/>
        </p:nvSpPr>
        <p:spPr bwMode="auto">
          <a:xfrm>
            <a:off x="2286000" y="1371600"/>
            <a:ext cx="761523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endParaRPr lang="en-US" altLang="en-US" sz="2400">
              <a:latin typeface="Stone Sans ITC TT-SemiIta" charset="0"/>
            </a:endParaRPr>
          </a:p>
        </p:txBody>
      </p:sp>
      <p:sp>
        <p:nvSpPr>
          <p:cNvPr id="10245" name="Text Box 5"/>
          <p:cNvSpPr txBox="1">
            <a:spLocks noChangeArrowheads="1"/>
          </p:cNvSpPr>
          <p:nvPr/>
        </p:nvSpPr>
        <p:spPr bwMode="auto">
          <a:xfrm>
            <a:off x="1703388" y="1273175"/>
            <a:ext cx="8558212"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400" dirty="0">
              <a:latin typeface="Stone Sans ITC TT-SemiIta" charset="0"/>
            </a:endParaRPr>
          </a:p>
          <a:p>
            <a:pPr>
              <a:spcBef>
                <a:spcPct val="50000"/>
              </a:spcBef>
              <a:buFontTx/>
              <a:buChar char="•"/>
            </a:pPr>
            <a:r>
              <a:rPr lang="en-GB" altLang="en-US" sz="2800" dirty="0">
                <a:latin typeface="Segoe Print" panose="02000600000000000000" pitchFamily="2" charset="0"/>
              </a:rPr>
              <a:t>Children and adults with severe and complex needs including those with ASD</a:t>
            </a:r>
            <a:endParaRPr lang="en-US" altLang="en-US" sz="2800" dirty="0">
              <a:latin typeface="Segoe Print" panose="02000600000000000000" pitchFamily="2" charset="0"/>
            </a:endParaRPr>
          </a:p>
          <a:p>
            <a:pPr>
              <a:spcBef>
                <a:spcPct val="50000"/>
              </a:spcBef>
              <a:buFontTx/>
              <a:buChar char="•"/>
            </a:pPr>
            <a:r>
              <a:rPr lang="en-US" altLang="en-US" sz="2800" dirty="0">
                <a:latin typeface="Segoe Print" panose="02000600000000000000" pitchFamily="2" charset="0"/>
              </a:rPr>
              <a:t>Pupils who may be pre-verbal, with few or limited communicative </a:t>
            </a:r>
            <a:r>
              <a:rPr lang="en-US" altLang="en-US" sz="2800" dirty="0" err="1">
                <a:latin typeface="Segoe Print" panose="02000600000000000000" pitchFamily="2" charset="0"/>
              </a:rPr>
              <a:t>behaviours</a:t>
            </a:r>
            <a:endParaRPr lang="en-US" altLang="en-US" sz="2800" dirty="0">
              <a:latin typeface="Segoe Print" panose="02000600000000000000" pitchFamily="2" charset="0"/>
            </a:endParaRPr>
          </a:p>
          <a:p>
            <a:pPr>
              <a:spcBef>
                <a:spcPct val="50000"/>
              </a:spcBef>
              <a:buFontTx/>
              <a:buChar char="•"/>
            </a:pPr>
            <a:r>
              <a:rPr lang="en-US" altLang="en-US" sz="2800" dirty="0">
                <a:latin typeface="Segoe Print" panose="02000600000000000000" pitchFamily="2" charset="0"/>
              </a:rPr>
              <a:t>Pupils who are extremely socially withdrawn, and who show little interest in other people</a:t>
            </a:r>
          </a:p>
          <a:p>
            <a:pPr>
              <a:spcBef>
                <a:spcPct val="50000"/>
              </a:spcBef>
              <a:buFontTx/>
              <a:buChar char="•"/>
            </a:pPr>
            <a:r>
              <a:rPr lang="en-US" altLang="en-US" sz="2800" dirty="0">
                <a:latin typeface="Segoe Print" panose="02000600000000000000" pitchFamily="2" charset="0"/>
              </a:rPr>
              <a:t>Pupils who display various stereotyped self-stimulatory </a:t>
            </a:r>
            <a:r>
              <a:rPr lang="en-US" altLang="en-US" sz="2800" dirty="0" err="1">
                <a:latin typeface="Segoe Print" panose="02000600000000000000" pitchFamily="2" charset="0"/>
              </a:rPr>
              <a:t>behaviours</a:t>
            </a:r>
            <a:endParaRPr lang="en-US" altLang="en-US" sz="2800" dirty="0">
              <a:latin typeface="Segoe Print" panose="02000600000000000000" pitchFamily="2" charset="0"/>
            </a:endParaRPr>
          </a:p>
        </p:txBody>
      </p:sp>
    </p:spTree>
    <p:extLst>
      <p:ext uri="{BB962C8B-B14F-4D97-AF65-F5344CB8AC3E}">
        <p14:creationId xmlns:p14="http://schemas.microsoft.com/office/powerpoint/2010/main" val="12112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dirty="0">
              <a:solidFill>
                <a:schemeClr val="accent6">
                  <a:tint val="1000"/>
                </a:schemeClr>
              </a:solidFill>
            </a:endParaRPr>
          </a:p>
        </p:txBody>
      </p:sp>
      <p:sp>
        <p:nvSpPr>
          <p:cNvPr id="11267" name="Content Placeholder 2"/>
          <p:cNvSpPr>
            <a:spLocks noGrp="1"/>
          </p:cNvSpPr>
          <p:nvPr>
            <p:ph idx="1"/>
          </p:nvPr>
        </p:nvSpPr>
        <p:spPr>
          <a:xfrm>
            <a:off x="620533" y="497114"/>
            <a:ext cx="8825659" cy="3416300"/>
          </a:xfrm>
        </p:spPr>
        <p:txBody>
          <a:bodyPr/>
          <a:lstStyle/>
          <a:p>
            <a:pPr marL="0" indent="0" algn="ctr">
              <a:buNone/>
            </a:pPr>
            <a:r>
              <a:rPr lang="en-GB" altLang="en-US" sz="4800" dirty="0" smtClean="0"/>
              <a:t>Behaviour as a language they can respond to</a:t>
            </a:r>
            <a:endParaRPr lang="en-GB" altLang="en-US" sz="4800" dirty="0">
              <a:solidFill>
                <a:schemeClr val="tx1"/>
              </a:solidFill>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234" y="2205264"/>
            <a:ext cx="5983798" cy="389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12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92313" y="260350"/>
            <a:ext cx="7772400" cy="591705"/>
          </a:xfrm>
        </p:spPr>
        <p:txBody>
          <a:bodyPr/>
          <a:lstStyle/>
          <a:p>
            <a:pPr algn="ctr" eaLnBrk="1" hangingPunct="1"/>
            <a:r>
              <a:rPr lang="en-GB" altLang="en-US" dirty="0" smtClean="0"/>
              <a:t>How is it done?</a:t>
            </a:r>
            <a:endParaRPr lang="en-US" altLang="en-US" dirty="0" smtClean="0"/>
          </a:p>
        </p:txBody>
      </p:sp>
      <p:sp>
        <p:nvSpPr>
          <p:cNvPr id="17411" name="Rectangle 3"/>
          <p:cNvSpPr>
            <a:spLocks noGrp="1" noChangeArrowheads="1"/>
          </p:cNvSpPr>
          <p:nvPr>
            <p:ph type="body" idx="1"/>
          </p:nvPr>
        </p:nvSpPr>
        <p:spPr>
          <a:xfrm>
            <a:off x="935182" y="1628776"/>
            <a:ext cx="9286731" cy="4411663"/>
          </a:xfrm>
        </p:spPr>
        <p:txBody>
          <a:bodyPr>
            <a:normAutofit fontScale="85000" lnSpcReduction="20000"/>
          </a:bodyPr>
          <a:lstStyle/>
          <a:p>
            <a:pPr marL="609600" indent="-609600">
              <a:lnSpc>
                <a:spcPct val="80000"/>
              </a:lnSpc>
              <a:buNone/>
            </a:pPr>
            <a:r>
              <a:rPr lang="en-GB" altLang="en-US" dirty="0"/>
              <a:t>1)    Observation (whole body)</a:t>
            </a:r>
          </a:p>
          <a:p>
            <a:pPr marL="609600" indent="-609600">
              <a:lnSpc>
                <a:spcPct val="80000"/>
              </a:lnSpc>
              <a:buNone/>
            </a:pPr>
            <a:endParaRPr lang="en-GB" altLang="en-US" dirty="0"/>
          </a:p>
          <a:p>
            <a:pPr marL="609600" indent="-609600">
              <a:lnSpc>
                <a:spcPct val="80000"/>
              </a:lnSpc>
              <a:buNone/>
            </a:pPr>
            <a:r>
              <a:rPr lang="en-GB" altLang="en-US" dirty="0"/>
              <a:t>2)   Gain attention – Use behaviours/sounds which are in their repertoire</a:t>
            </a:r>
          </a:p>
          <a:p>
            <a:pPr marL="609600" indent="-609600">
              <a:lnSpc>
                <a:spcPct val="80000"/>
              </a:lnSpc>
              <a:buNone/>
            </a:pPr>
            <a:r>
              <a:rPr lang="en-GB" altLang="en-US" dirty="0"/>
              <a:t>	</a:t>
            </a:r>
            <a:r>
              <a:rPr lang="en-GB" altLang="en-US" i="1" dirty="0"/>
              <a:t>e.g. ‘That’s my sound </a:t>
            </a:r>
            <a:r>
              <a:rPr lang="en-GB" altLang="en-US" i="1" dirty="0" err="1"/>
              <a:t>etc</a:t>
            </a:r>
            <a:r>
              <a:rPr lang="en-GB" altLang="en-US" i="1" dirty="0"/>
              <a:t> but where is it coming from?’</a:t>
            </a:r>
          </a:p>
          <a:p>
            <a:pPr marL="609600" indent="-609600">
              <a:lnSpc>
                <a:spcPct val="80000"/>
              </a:lnSpc>
              <a:buNone/>
            </a:pPr>
            <a:endParaRPr lang="en-GB" altLang="en-US" i="1" dirty="0"/>
          </a:p>
          <a:p>
            <a:pPr marL="609600" indent="-609600">
              <a:lnSpc>
                <a:spcPct val="80000"/>
              </a:lnSpc>
              <a:buNone/>
            </a:pPr>
            <a:r>
              <a:rPr lang="en-GB" altLang="en-US" dirty="0"/>
              <a:t>3)    Surprise and pause to encourage engagement</a:t>
            </a:r>
          </a:p>
          <a:p>
            <a:pPr marL="609600" indent="-609600">
              <a:lnSpc>
                <a:spcPct val="80000"/>
              </a:lnSpc>
              <a:buNone/>
            </a:pPr>
            <a:r>
              <a:rPr lang="en-GB" altLang="en-US" dirty="0"/>
              <a:t>       </a:t>
            </a:r>
          </a:p>
          <a:p>
            <a:pPr marL="609600" indent="-609600">
              <a:lnSpc>
                <a:spcPct val="80000"/>
              </a:lnSpc>
              <a:buFontTx/>
              <a:buChar char="•"/>
            </a:pPr>
            <a:r>
              <a:rPr lang="en-GB" altLang="en-US" i="1" dirty="0"/>
              <a:t>That’s my sound but it sounds a bit different e.g. echoed on a kazoo, different pitch, different timing, different rhythm</a:t>
            </a:r>
          </a:p>
          <a:p>
            <a:pPr marL="609600" indent="-609600">
              <a:lnSpc>
                <a:spcPct val="80000"/>
              </a:lnSpc>
              <a:buFontTx/>
              <a:buChar char="•"/>
            </a:pPr>
            <a:r>
              <a:rPr lang="en-GB" altLang="en-US" i="1" dirty="0"/>
              <a:t>That’s my rhythm but it’s in a different context – e.g. tap along to the rhythm of their vocalisations</a:t>
            </a:r>
          </a:p>
          <a:p>
            <a:pPr marL="609600" indent="-609600">
              <a:lnSpc>
                <a:spcPct val="80000"/>
              </a:lnSpc>
              <a:buNone/>
            </a:pPr>
            <a:endParaRPr lang="en-GB" altLang="en-US" i="1" dirty="0"/>
          </a:p>
          <a:p>
            <a:pPr marL="609600" indent="-609600">
              <a:lnSpc>
                <a:spcPct val="80000"/>
              </a:lnSpc>
            </a:pPr>
            <a:endParaRPr lang="en-US" altLang="en-US" i="1" dirty="0"/>
          </a:p>
        </p:txBody>
      </p:sp>
    </p:spTree>
    <p:extLst>
      <p:ext uri="{BB962C8B-B14F-4D97-AF65-F5344CB8AC3E}">
        <p14:creationId xmlns:p14="http://schemas.microsoft.com/office/powerpoint/2010/main" val="94459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GB" altLang="en-US" smtClean="0"/>
              <a:t>Examples</a:t>
            </a:r>
            <a:endParaRPr lang="en-US" altLang="en-US" smtClean="0"/>
          </a:p>
        </p:txBody>
      </p:sp>
      <p:sp>
        <p:nvSpPr>
          <p:cNvPr id="13315" name="Rectangle 3"/>
          <p:cNvSpPr>
            <a:spLocks noGrp="1" noChangeArrowheads="1"/>
          </p:cNvSpPr>
          <p:nvPr>
            <p:ph type="body" idx="1"/>
          </p:nvPr>
        </p:nvSpPr>
        <p:spPr/>
        <p:txBody>
          <a:bodyPr>
            <a:normAutofit fontScale="92500" lnSpcReduction="20000"/>
          </a:bodyPr>
          <a:lstStyle/>
          <a:p>
            <a:pPr eaLnBrk="1" hangingPunct="1">
              <a:lnSpc>
                <a:spcPct val="90000"/>
              </a:lnSpc>
            </a:pPr>
            <a:r>
              <a:rPr lang="en-GB" altLang="en-US" sz="2500"/>
              <a:t>Mirror their actions</a:t>
            </a:r>
          </a:p>
          <a:p>
            <a:pPr eaLnBrk="1" hangingPunct="1">
              <a:lnSpc>
                <a:spcPct val="90000"/>
              </a:lnSpc>
            </a:pPr>
            <a:r>
              <a:rPr lang="en-GB" altLang="en-US" sz="2500"/>
              <a:t>Use their sounds (even if they are not using them at the time)</a:t>
            </a:r>
          </a:p>
          <a:p>
            <a:pPr eaLnBrk="1" hangingPunct="1">
              <a:lnSpc>
                <a:spcPct val="90000"/>
              </a:lnSpc>
            </a:pPr>
            <a:r>
              <a:rPr lang="en-GB" altLang="en-US" sz="2500"/>
              <a:t>Use name within ‘safe noises’ e.g. ‘Ah ah John ah ah’</a:t>
            </a:r>
          </a:p>
          <a:p>
            <a:pPr eaLnBrk="1" hangingPunct="1">
              <a:lnSpc>
                <a:spcPct val="90000"/>
              </a:lnSpc>
            </a:pPr>
            <a:r>
              <a:rPr lang="en-GB" altLang="en-US" sz="2500"/>
              <a:t>Clap rhythm of rocking</a:t>
            </a:r>
          </a:p>
          <a:p>
            <a:pPr eaLnBrk="1" hangingPunct="1">
              <a:lnSpc>
                <a:spcPct val="90000"/>
              </a:lnSpc>
            </a:pPr>
            <a:r>
              <a:rPr lang="en-GB" altLang="en-US" sz="2500"/>
              <a:t>Tap wall</a:t>
            </a:r>
          </a:p>
          <a:p>
            <a:pPr eaLnBrk="1" hangingPunct="1">
              <a:lnSpc>
                <a:spcPct val="90000"/>
              </a:lnSpc>
            </a:pPr>
            <a:r>
              <a:rPr lang="en-GB" altLang="en-US" sz="2500"/>
              <a:t>Touch child</a:t>
            </a:r>
          </a:p>
          <a:p>
            <a:pPr eaLnBrk="1" hangingPunct="1">
              <a:lnSpc>
                <a:spcPct val="90000"/>
              </a:lnSpc>
            </a:pPr>
            <a:r>
              <a:rPr lang="en-GB" altLang="en-US" sz="2500"/>
              <a:t>Tap feet</a:t>
            </a:r>
          </a:p>
          <a:p>
            <a:pPr eaLnBrk="1" hangingPunct="1">
              <a:lnSpc>
                <a:spcPct val="90000"/>
              </a:lnSpc>
            </a:pPr>
            <a:r>
              <a:rPr lang="en-GB" altLang="en-US" sz="2500"/>
              <a:t>Pause to allow time for a response</a:t>
            </a:r>
          </a:p>
          <a:p>
            <a:pPr eaLnBrk="1" hangingPunct="1">
              <a:lnSpc>
                <a:spcPct val="90000"/>
              </a:lnSpc>
            </a:pPr>
            <a:r>
              <a:rPr lang="en-GB" altLang="en-US" sz="2500"/>
              <a:t>Positive response to any behaviour which is interactive</a:t>
            </a:r>
          </a:p>
          <a:p>
            <a:pPr eaLnBrk="1" hangingPunct="1">
              <a:lnSpc>
                <a:spcPct val="90000"/>
              </a:lnSpc>
            </a:pPr>
            <a:endParaRPr lang="en-US" altLang="en-US" sz="2500"/>
          </a:p>
        </p:txBody>
      </p:sp>
    </p:spTree>
    <p:extLst>
      <p:ext uri="{BB962C8B-B14F-4D97-AF65-F5344CB8AC3E}">
        <p14:creationId xmlns:p14="http://schemas.microsoft.com/office/powerpoint/2010/main" val="345013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200681" y="1862667"/>
            <a:ext cx="10058400" cy="4525433"/>
          </a:xfrm>
        </p:spPr>
        <p:txBody>
          <a:bodyPr>
            <a:normAutofit/>
          </a:bodyPr>
          <a:lstStyle/>
          <a:p>
            <a:r>
              <a:rPr lang="en-GB" sz="2800" dirty="0" smtClean="0">
                <a:latin typeface="+mj-lt"/>
              </a:rPr>
              <a:t>Be attuned</a:t>
            </a:r>
          </a:p>
          <a:p>
            <a:r>
              <a:rPr lang="en-GB" sz="2800" dirty="0" smtClean="0">
                <a:latin typeface="+mj-lt"/>
              </a:rPr>
              <a:t>Follow the child’s lead</a:t>
            </a:r>
          </a:p>
          <a:p>
            <a:r>
              <a:rPr lang="en-GB" sz="2800" dirty="0" smtClean="0">
                <a:latin typeface="+mj-lt"/>
              </a:rPr>
              <a:t>Pause and allow time for response</a:t>
            </a:r>
          </a:p>
          <a:p>
            <a:r>
              <a:rPr lang="en-GB" sz="2800" dirty="0" smtClean="0">
                <a:latin typeface="+mj-lt"/>
              </a:rPr>
              <a:t>Read the child’s behaviour and stop when they need a break.</a:t>
            </a:r>
            <a:endParaRPr lang="en-GB" sz="2800" dirty="0">
              <a:latin typeface="+mj-lt"/>
            </a:endParaRPr>
          </a:p>
        </p:txBody>
      </p:sp>
    </p:spTree>
    <p:extLst>
      <p:ext uri="{BB962C8B-B14F-4D97-AF65-F5344CB8AC3E}">
        <p14:creationId xmlns:p14="http://schemas.microsoft.com/office/powerpoint/2010/main" val="309090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304800"/>
            <a:ext cx="11209865" cy="778933"/>
          </a:xfrm>
        </p:spPr>
        <p:txBody>
          <a:bodyPr>
            <a:normAutofit/>
          </a:bodyPr>
          <a:lstStyle/>
          <a:p>
            <a:pPr>
              <a:defRPr/>
            </a:pPr>
            <a:r>
              <a:rPr lang="en-GB" dirty="0" smtClean="0">
                <a:solidFill>
                  <a:schemeClr val="tx1"/>
                </a:solidFill>
                <a:latin typeface="Comic Sans MS" panose="030F0702030302020204" pitchFamily="66" charset="0"/>
              </a:rPr>
              <a:t>Promotes the fundamentals of early communication</a:t>
            </a:r>
            <a:endParaRPr lang="en-GB" dirty="0">
              <a:solidFill>
                <a:schemeClr val="tx1"/>
              </a:solidFill>
              <a:latin typeface="Comic Sans MS" panose="030F0702030302020204" pitchFamily="66" charset="0"/>
            </a:endParaRPr>
          </a:p>
        </p:txBody>
      </p:sp>
      <p:sp>
        <p:nvSpPr>
          <p:cNvPr id="3" name="Content Placeholder 2"/>
          <p:cNvSpPr>
            <a:spLocks noGrp="1"/>
          </p:cNvSpPr>
          <p:nvPr>
            <p:ph idx="1"/>
          </p:nvPr>
        </p:nvSpPr>
        <p:spPr>
          <a:xfrm>
            <a:off x="440267" y="1253067"/>
            <a:ext cx="10683347" cy="5147733"/>
          </a:xfrm>
        </p:spPr>
        <p:txBody>
          <a:bodyPr rtlCol="0">
            <a:normAutofit fontScale="85000" lnSpcReduction="20000"/>
          </a:bodyPr>
          <a:lstStyle/>
          <a:p>
            <a:pPr marL="274320" indent="-274320">
              <a:buClr>
                <a:schemeClr val="accent1">
                  <a:lumMod val="60000"/>
                  <a:lumOff val="40000"/>
                </a:schemeClr>
              </a:buClr>
              <a:defRPr/>
            </a:pPr>
            <a:r>
              <a:rPr lang="en-GB" sz="2900" dirty="0">
                <a:latin typeface="Comic Sans MS" panose="030F0702030302020204" pitchFamily="66" charset="0"/>
              </a:rPr>
              <a:t>Learning to </a:t>
            </a:r>
            <a:r>
              <a:rPr lang="en-GB" sz="2900" dirty="0" smtClean="0">
                <a:latin typeface="Comic Sans MS" panose="030F0702030302020204" pitchFamily="66" charset="0"/>
              </a:rPr>
              <a:t>give </a:t>
            </a:r>
            <a:r>
              <a:rPr lang="en-GB" sz="2900" dirty="0">
                <a:latin typeface="Comic Sans MS" panose="030F0702030302020204" pitchFamily="66" charset="0"/>
              </a:rPr>
              <a:t>attention to another person. </a:t>
            </a:r>
          </a:p>
          <a:p>
            <a:pPr marL="274320" indent="-274320">
              <a:buClr>
                <a:schemeClr val="accent1">
                  <a:lumMod val="60000"/>
                  <a:lumOff val="40000"/>
                </a:schemeClr>
              </a:buClr>
              <a:defRPr/>
            </a:pPr>
            <a:r>
              <a:rPr lang="en-GB" sz="2900" dirty="0">
                <a:latin typeface="Comic Sans MS" panose="030F0702030302020204" pitchFamily="66" charset="0"/>
              </a:rPr>
              <a:t>To share attention with another person. </a:t>
            </a:r>
          </a:p>
          <a:p>
            <a:pPr marL="274320" indent="-274320">
              <a:buClr>
                <a:schemeClr val="accent1">
                  <a:lumMod val="60000"/>
                  <a:lumOff val="40000"/>
                </a:schemeClr>
              </a:buClr>
              <a:defRPr/>
            </a:pPr>
            <a:r>
              <a:rPr lang="en-GB" sz="2900" dirty="0" smtClean="0">
                <a:latin typeface="Comic Sans MS" panose="030F0702030302020204" pitchFamily="66" charset="0"/>
              </a:rPr>
              <a:t>Learning to imitate</a:t>
            </a:r>
            <a:endParaRPr lang="en-GB" sz="2900" dirty="0">
              <a:latin typeface="Comic Sans MS" panose="030F0702030302020204" pitchFamily="66" charset="0"/>
            </a:endParaRPr>
          </a:p>
          <a:p>
            <a:pPr marL="274320" indent="-274320">
              <a:buClr>
                <a:schemeClr val="accent1">
                  <a:lumMod val="60000"/>
                  <a:lumOff val="40000"/>
                </a:schemeClr>
              </a:buClr>
              <a:defRPr/>
            </a:pPr>
            <a:r>
              <a:rPr lang="en-GB" sz="2900" dirty="0">
                <a:latin typeface="Comic Sans MS" panose="030F0702030302020204" pitchFamily="66" charset="0"/>
              </a:rPr>
              <a:t>Taking turns in exchanges of behaviour. </a:t>
            </a:r>
          </a:p>
          <a:p>
            <a:pPr marL="274320" indent="-274320">
              <a:buClr>
                <a:schemeClr val="accent1">
                  <a:lumMod val="60000"/>
                  <a:lumOff val="40000"/>
                </a:schemeClr>
              </a:buClr>
              <a:defRPr/>
            </a:pPr>
            <a:r>
              <a:rPr lang="en-GB" sz="2900" dirty="0">
                <a:latin typeface="Comic Sans MS" panose="030F0702030302020204" pitchFamily="66" charset="0"/>
              </a:rPr>
              <a:t>To have fun, to play. </a:t>
            </a:r>
            <a:r>
              <a:rPr lang="en-GB" sz="2900" dirty="0" smtClean="0">
                <a:latin typeface="Comic Sans MS" panose="030F0702030302020204" pitchFamily="66" charset="0"/>
              </a:rPr>
              <a:t>Develop concentration on a play activity. </a:t>
            </a:r>
            <a:endParaRPr lang="en-GB" sz="2900" dirty="0">
              <a:latin typeface="Comic Sans MS" panose="030F0702030302020204" pitchFamily="66" charset="0"/>
            </a:endParaRPr>
          </a:p>
          <a:p>
            <a:pPr marL="274320" indent="-274320">
              <a:buClr>
                <a:schemeClr val="accent1">
                  <a:lumMod val="60000"/>
                  <a:lumOff val="40000"/>
                </a:schemeClr>
              </a:buClr>
              <a:defRPr/>
            </a:pPr>
            <a:r>
              <a:rPr lang="en-GB" sz="2900" dirty="0">
                <a:latin typeface="Comic Sans MS" panose="030F0702030302020204" pitchFamily="66" charset="0"/>
              </a:rPr>
              <a:t>Using and understanding </a:t>
            </a:r>
            <a:r>
              <a:rPr lang="en-GB" sz="2900" dirty="0" smtClean="0">
                <a:latin typeface="Comic Sans MS" panose="030F0702030302020204" pitchFamily="66" charset="0"/>
              </a:rPr>
              <a:t>non-verbal </a:t>
            </a:r>
            <a:r>
              <a:rPr lang="en-GB" sz="2900" dirty="0">
                <a:latin typeface="Comic Sans MS" panose="030F0702030302020204" pitchFamily="66" charset="0"/>
              </a:rPr>
              <a:t>communication such as </a:t>
            </a:r>
            <a:r>
              <a:rPr lang="en-GB" sz="2900" dirty="0" smtClean="0">
                <a:latin typeface="Comic Sans MS" panose="030F0702030302020204" pitchFamily="66" charset="0"/>
              </a:rPr>
              <a:t>eye contact gesture, facial expressions, body </a:t>
            </a:r>
            <a:r>
              <a:rPr lang="en-GB" sz="2900" dirty="0">
                <a:latin typeface="Comic Sans MS" panose="030F0702030302020204" pitchFamily="66" charset="0"/>
              </a:rPr>
              <a:t>language. </a:t>
            </a:r>
          </a:p>
          <a:p>
            <a:pPr marL="274320" indent="-274320">
              <a:buClr>
                <a:schemeClr val="accent1">
                  <a:lumMod val="60000"/>
                  <a:lumOff val="40000"/>
                </a:schemeClr>
              </a:buClr>
              <a:defRPr/>
            </a:pPr>
            <a:r>
              <a:rPr lang="en-GB" sz="2900" dirty="0" smtClean="0">
                <a:latin typeface="Comic Sans MS" panose="030F0702030302020204" pitchFamily="66" charset="0"/>
              </a:rPr>
              <a:t>Learning to </a:t>
            </a:r>
            <a:r>
              <a:rPr lang="en-GB" sz="2900" dirty="0">
                <a:latin typeface="Comic Sans MS" panose="030F0702030302020204" pitchFamily="66" charset="0"/>
              </a:rPr>
              <a:t>use and </a:t>
            </a:r>
            <a:r>
              <a:rPr lang="en-GB" sz="2900" dirty="0" smtClean="0">
                <a:latin typeface="Comic Sans MS" panose="030F0702030302020204" pitchFamily="66" charset="0"/>
              </a:rPr>
              <a:t>understand vocalisations</a:t>
            </a:r>
          </a:p>
          <a:p>
            <a:pPr marL="0" indent="0">
              <a:buClr>
                <a:schemeClr val="accent1">
                  <a:lumMod val="60000"/>
                  <a:lumOff val="40000"/>
                </a:schemeClr>
              </a:buClr>
              <a:buNone/>
              <a:defRPr/>
            </a:pPr>
            <a:r>
              <a:rPr lang="en-GB" sz="2900" dirty="0" smtClean="0">
                <a:latin typeface="Comic Sans MS" panose="030F0702030302020204" pitchFamily="66" charset="0"/>
              </a:rPr>
              <a:t>**An opportunity to model language e.g. ah </a:t>
            </a:r>
            <a:r>
              <a:rPr lang="en-GB" sz="2900" dirty="0" err="1" smtClean="0">
                <a:latin typeface="Comic Sans MS" panose="030F0702030302020204" pitchFamily="66" charset="0"/>
              </a:rPr>
              <a:t>ah</a:t>
            </a:r>
            <a:r>
              <a:rPr lang="en-GB" sz="2900" dirty="0" smtClean="0">
                <a:latin typeface="Comic Sans MS" panose="030F0702030302020204" pitchFamily="66" charset="0"/>
              </a:rPr>
              <a:t>.. John.. ah </a:t>
            </a:r>
            <a:r>
              <a:rPr lang="en-GB" sz="2900" dirty="0" err="1" smtClean="0">
                <a:latin typeface="Comic Sans MS" panose="030F0702030302020204" pitchFamily="66" charset="0"/>
              </a:rPr>
              <a:t>ah</a:t>
            </a:r>
            <a:endParaRPr lang="en-GB" sz="2900" dirty="0" smtClean="0">
              <a:latin typeface="Comic Sans MS" panose="030F0702030302020204" pitchFamily="66" charset="0"/>
            </a:endParaRPr>
          </a:p>
          <a:p>
            <a:pPr marL="0" indent="0">
              <a:buClr>
                <a:schemeClr val="accent1">
                  <a:lumMod val="60000"/>
                  <a:lumOff val="40000"/>
                </a:schemeClr>
              </a:buClr>
              <a:buNone/>
              <a:defRPr/>
            </a:pPr>
            <a:r>
              <a:rPr lang="en-GB" sz="2900" dirty="0" smtClean="0">
                <a:latin typeface="Comic Sans MS" panose="030F0702030302020204" pitchFamily="66" charset="0"/>
              </a:rPr>
              <a:t>**Reduction in distressed behaviours   </a:t>
            </a:r>
          </a:p>
          <a:p>
            <a:pPr marL="0" indent="0">
              <a:buClr>
                <a:schemeClr val="accent1">
                  <a:lumMod val="60000"/>
                  <a:lumOff val="40000"/>
                </a:schemeClr>
              </a:buClr>
              <a:buNone/>
              <a:defRPr/>
            </a:pPr>
            <a:endParaRPr lang="en-GB" sz="2900" dirty="0">
              <a:latin typeface="Comic Sans MS" panose="030F0702030302020204" pitchFamily="66" charset="0"/>
            </a:endParaRPr>
          </a:p>
          <a:p>
            <a:pPr marL="274320" indent="-274320">
              <a:buClr>
                <a:schemeClr val="accent1">
                  <a:lumMod val="60000"/>
                  <a:lumOff val="40000"/>
                </a:schemeClr>
              </a:buClr>
              <a:defRPr/>
            </a:pPr>
            <a:endParaRPr lang="en-GB" sz="1200" dirty="0"/>
          </a:p>
        </p:txBody>
      </p:sp>
    </p:spTree>
    <p:extLst>
      <p:ext uri="{BB962C8B-B14F-4D97-AF65-F5344CB8AC3E}">
        <p14:creationId xmlns:p14="http://schemas.microsoft.com/office/powerpoint/2010/main" val="8485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defRPr/>
            </a:pPr>
            <a:r>
              <a:rPr lang="en-US" altLang="en-US" dirty="0" smtClean="0">
                <a:solidFill>
                  <a:srgbClr val="002060"/>
                </a:solidFill>
              </a:rPr>
              <a:t>Sasha and Riana</a:t>
            </a:r>
          </a:p>
        </p:txBody>
      </p:sp>
      <p:sp>
        <p:nvSpPr>
          <p:cNvPr id="16387" name="Content Placeholder 2"/>
          <p:cNvSpPr>
            <a:spLocks noGrp="1"/>
          </p:cNvSpPr>
          <p:nvPr>
            <p:ph idx="1"/>
          </p:nvPr>
        </p:nvSpPr>
        <p:spPr/>
        <p:txBody>
          <a:bodyPr>
            <a:normAutofit fontScale="92500" lnSpcReduction="10000"/>
          </a:bodyPr>
          <a:lstStyle/>
          <a:p>
            <a:pPr eaLnBrk="1" hangingPunct="1"/>
            <a:endParaRPr lang="en-GB" altLang="en-US" smtClean="0">
              <a:hlinkClick r:id=""/>
            </a:endParaRPr>
          </a:p>
          <a:p>
            <a:pPr eaLnBrk="1" hangingPunct="1"/>
            <a:endParaRPr lang="en-GB" altLang="en-US" smtClean="0">
              <a:hlinkClick r:id=""/>
            </a:endParaRPr>
          </a:p>
          <a:p>
            <a:pPr eaLnBrk="1" hangingPunct="1"/>
            <a:endParaRPr lang="en-GB" altLang="en-US" smtClean="0">
              <a:hlinkClick r:id=""/>
            </a:endParaRPr>
          </a:p>
          <a:p>
            <a:pPr eaLnBrk="1" hangingPunct="1"/>
            <a:endParaRPr lang="en-GB" altLang="en-US" smtClean="0">
              <a:hlinkClick r:id=""/>
            </a:endParaRPr>
          </a:p>
          <a:p>
            <a:pPr eaLnBrk="1" hangingPunct="1"/>
            <a:r>
              <a:rPr lang="en-GB" altLang="en-US" smtClean="0">
                <a:hlinkClick r:id=""/>
              </a:rPr>
              <a:t>https://www.youtube.com/watch?v=qkJKktBaTRY</a:t>
            </a:r>
          </a:p>
          <a:p>
            <a:pPr eaLnBrk="1" hangingPunct="1"/>
            <a:endParaRPr lang="en-GB" altLang="en-US" smtClean="0">
              <a:hlinkClick r:id=""/>
            </a:endParaRPr>
          </a:p>
          <a:p>
            <a:pPr eaLnBrk="1" hangingPunct="1"/>
            <a:endParaRPr lang="en-GB" altLang="en-US" smtClean="0">
              <a:hlinkClick r:id=""/>
            </a:endParaRPr>
          </a:p>
          <a:p>
            <a:pPr eaLnBrk="1" hangingPunct="1"/>
            <a:r>
              <a:rPr lang="en-GB" altLang="en-US" smtClean="0">
                <a:hlinkClick r:id=""/>
              </a:rPr>
              <a:t>https://www.youtube.com/watch?v=UvIEwUbzF4c</a:t>
            </a:r>
            <a:endParaRPr lang="en-GB" altLang="en-US" smtClean="0"/>
          </a:p>
          <a:p>
            <a:pPr eaLnBrk="1" hangingPunct="1"/>
            <a:endParaRPr lang="en-GB" altLang="en-US" smtClean="0"/>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620713"/>
            <a:ext cx="4500563"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1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3614" y="115888"/>
            <a:ext cx="5329237" cy="6697662"/>
            <a:chOff x="3503614" y="115888"/>
            <a:chExt cx="5329237" cy="6697662"/>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t="-2310" r="12701" b="75597"/>
            <a:stretch>
              <a:fillRect/>
            </a:stretch>
          </p:blipFill>
          <p:spPr bwMode="auto">
            <a:xfrm>
              <a:off x="5016501" y="908051"/>
              <a:ext cx="18002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t="1166" r="-2611" b="82289"/>
            <a:stretch>
              <a:fillRect/>
            </a:stretch>
          </p:blipFill>
          <p:spPr bwMode="auto">
            <a:xfrm>
              <a:off x="4727575" y="2636838"/>
              <a:ext cx="28082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t="1176" r="10001" b="76691"/>
            <a:stretch>
              <a:fillRect/>
            </a:stretch>
          </p:blipFill>
          <p:spPr bwMode="auto">
            <a:xfrm>
              <a:off x="5016500" y="3141664"/>
              <a:ext cx="19431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6">
              <a:extLst>
                <a:ext uri="{28A0092B-C50C-407E-A947-70E740481C1C}">
                  <a14:useLocalDpi xmlns:a14="http://schemas.microsoft.com/office/drawing/2010/main" val="0"/>
                </a:ext>
              </a:extLst>
            </a:blip>
            <a:srcRect t="1166" r="6538" b="75655"/>
            <a:stretch>
              <a:fillRect/>
            </a:stretch>
          </p:blipFill>
          <p:spPr bwMode="auto">
            <a:xfrm>
              <a:off x="5016501" y="3644901"/>
              <a:ext cx="20875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p:cNvPicPr>
              <a:picLocks noChangeAspect="1" noChangeArrowheads="1"/>
            </p:cNvPicPr>
            <p:nvPr/>
          </p:nvPicPr>
          <p:blipFill>
            <a:blip r:embed="rId7">
              <a:extLst>
                <a:ext uri="{28A0092B-C50C-407E-A947-70E740481C1C}">
                  <a14:useLocalDpi xmlns:a14="http://schemas.microsoft.com/office/drawing/2010/main" val="0"/>
                </a:ext>
              </a:extLst>
            </a:blip>
            <a:srcRect r="17528" b="73599"/>
            <a:stretch>
              <a:fillRect/>
            </a:stretch>
          </p:blipFill>
          <p:spPr bwMode="auto">
            <a:xfrm>
              <a:off x="5016501" y="4124326"/>
              <a:ext cx="1800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p:cNvPicPr>
              <a:picLocks noChangeAspect="1" noChangeArrowheads="1"/>
            </p:cNvPicPr>
            <p:nvPr/>
          </p:nvPicPr>
          <p:blipFill>
            <a:blip r:embed="rId8">
              <a:extLst>
                <a:ext uri="{28A0092B-C50C-407E-A947-70E740481C1C}">
                  <a14:useLocalDpi xmlns:a14="http://schemas.microsoft.com/office/drawing/2010/main" val="0"/>
                </a:ext>
              </a:extLst>
            </a:blip>
            <a:srcRect t="-2182" r="10982" b="76872"/>
            <a:stretch>
              <a:fillRect/>
            </a:stretch>
          </p:blipFill>
          <p:spPr bwMode="auto">
            <a:xfrm>
              <a:off x="5016500" y="4508500"/>
              <a:ext cx="19431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p:cNvPicPr>
              <a:picLocks noChangeAspect="1" noChangeArrowheads="1"/>
            </p:cNvPicPr>
            <p:nvPr/>
          </p:nvPicPr>
          <p:blipFill>
            <a:blip r:embed="rId9">
              <a:extLst>
                <a:ext uri="{28A0092B-C50C-407E-A947-70E740481C1C}">
                  <a14:useLocalDpi xmlns:a14="http://schemas.microsoft.com/office/drawing/2010/main" val="0"/>
                </a:ext>
              </a:extLst>
            </a:blip>
            <a:srcRect r="16960" b="77692"/>
            <a:stretch>
              <a:fillRect/>
            </a:stretch>
          </p:blipFill>
          <p:spPr bwMode="auto">
            <a:xfrm>
              <a:off x="4943475" y="5013325"/>
              <a:ext cx="18732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p:cNvPicPr>
              <a:picLocks noChangeAspect="1" noChangeArrowheads="1"/>
            </p:cNvPicPr>
            <p:nvPr/>
          </p:nvPicPr>
          <p:blipFill>
            <a:blip r:embed="rId10">
              <a:extLst>
                <a:ext uri="{28A0092B-C50C-407E-A947-70E740481C1C}">
                  <a14:useLocalDpi xmlns:a14="http://schemas.microsoft.com/office/drawing/2010/main" val="0"/>
                </a:ext>
              </a:extLst>
            </a:blip>
            <a:srcRect t="67" r="8102" b="78528"/>
            <a:stretch>
              <a:fillRect/>
            </a:stretch>
          </p:blipFill>
          <p:spPr bwMode="auto">
            <a:xfrm>
              <a:off x="5014914" y="5734050"/>
              <a:ext cx="21605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noChangeArrowheads="1"/>
            </p:cNvPicPr>
            <p:nvPr/>
          </p:nvPicPr>
          <p:blipFill>
            <a:blip r:embed="rId11">
              <a:extLst>
                <a:ext uri="{28A0092B-C50C-407E-A947-70E740481C1C}">
                  <a14:useLocalDpi xmlns:a14="http://schemas.microsoft.com/office/drawing/2010/main" val="0"/>
                </a:ext>
              </a:extLst>
            </a:blip>
            <a:srcRect l="18182" t="-1938" r="21190" b="74666"/>
            <a:stretch>
              <a:fillRect/>
            </a:stretch>
          </p:blipFill>
          <p:spPr bwMode="auto">
            <a:xfrm>
              <a:off x="5376863" y="6165850"/>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6501" y="115888"/>
              <a:ext cx="20875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angle 12"/>
            <p:cNvSpPr>
              <a:spLocks noChangeArrowheads="1"/>
            </p:cNvSpPr>
            <p:nvPr/>
          </p:nvSpPr>
          <p:spPr bwMode="auto">
            <a:xfrm>
              <a:off x="3503614" y="144464"/>
              <a:ext cx="5329237" cy="6524625"/>
            </a:xfrm>
            <a:prstGeom prst="rect">
              <a:avLst/>
            </a:prstGeom>
            <a:noFill/>
            <a:ln w="57150" cmpd="thinThick">
              <a:solidFill>
                <a:srgbClr val="99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GB" altLang="en-US" sz="2400" dirty="0">
                <a:solidFill>
                  <a:schemeClr val="hlink"/>
                </a:solidFill>
                <a:latin typeface="Tahoma" pitchFamily="34" charset="0"/>
              </a:endParaRPr>
            </a:p>
          </p:txBody>
        </p:sp>
        <p:sp>
          <p:nvSpPr>
            <p:cNvPr id="26637" name="Text Box 13"/>
            <p:cNvSpPr txBox="1">
              <a:spLocks noChangeArrowheads="1"/>
            </p:cNvSpPr>
            <p:nvPr/>
          </p:nvSpPr>
          <p:spPr bwMode="auto">
            <a:xfrm>
              <a:off x="5662614" y="2349500"/>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26638" name="Text Box 14"/>
            <p:cNvSpPr txBox="1">
              <a:spLocks noChangeArrowheads="1"/>
            </p:cNvSpPr>
            <p:nvPr/>
          </p:nvSpPr>
          <p:spPr bwMode="auto">
            <a:xfrm>
              <a:off x="5662614" y="3933825"/>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sp>
          <p:nvSpPr>
            <p:cNvPr id="26639" name="Text Box 15"/>
            <p:cNvSpPr txBox="1">
              <a:spLocks noChangeArrowheads="1"/>
            </p:cNvSpPr>
            <p:nvPr/>
          </p:nvSpPr>
          <p:spPr bwMode="auto">
            <a:xfrm>
              <a:off x="5664200" y="5429250"/>
              <a:ext cx="865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1400" dirty="0">
                  <a:latin typeface="Tahoma" pitchFamily="34" charset="0"/>
                  <a:sym typeface="Wingdings" pitchFamily="2" charset="2"/>
                </a:rPr>
                <a:t>  </a:t>
              </a:r>
            </a:p>
          </p:txBody>
        </p:sp>
        <p:pic>
          <p:nvPicPr>
            <p:cNvPr id="26641" name="Picture 17"/>
            <p:cNvPicPr>
              <a:picLocks noChangeAspect="1" noChangeArrowheads="1"/>
            </p:cNvPicPr>
            <p:nvPr/>
          </p:nvPicPr>
          <p:blipFill>
            <a:blip r:embed="rId13">
              <a:extLst>
                <a:ext uri="{28A0092B-C50C-407E-A947-70E740481C1C}">
                  <a14:useLocalDpi xmlns:a14="http://schemas.microsoft.com/office/drawing/2010/main" val="0"/>
                </a:ext>
              </a:extLst>
            </a:blip>
            <a:srcRect r="18747" b="78152"/>
            <a:stretch>
              <a:fillRect/>
            </a:stretch>
          </p:blipFill>
          <p:spPr bwMode="auto">
            <a:xfrm>
              <a:off x="5016501" y="1412875"/>
              <a:ext cx="18716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19"/>
            <p:cNvPicPr>
              <a:picLocks noChangeAspect="1" noChangeArrowheads="1"/>
            </p:cNvPicPr>
            <p:nvPr/>
          </p:nvPicPr>
          <p:blipFill>
            <a:blip r:embed="rId14">
              <a:extLst>
                <a:ext uri="{28A0092B-C50C-407E-A947-70E740481C1C}">
                  <a14:useLocalDpi xmlns:a14="http://schemas.microsoft.com/office/drawing/2010/main" val="0"/>
                </a:ext>
              </a:extLst>
            </a:blip>
            <a:srcRect r="9425" b="-2831"/>
            <a:stretch>
              <a:fillRect/>
            </a:stretch>
          </p:blipFill>
          <p:spPr bwMode="auto">
            <a:xfrm>
              <a:off x="5087939" y="1901826"/>
              <a:ext cx="1800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29"/>
            <p:cNvPicPr>
              <a:picLocks noChangeAspect="1" noChangeArrowheads="1"/>
            </p:cNvPicPr>
            <p:nvPr/>
          </p:nvPicPr>
          <p:blipFill>
            <a:blip r:embed="rId15">
              <a:extLst>
                <a:ext uri="{28A0092B-C50C-407E-A947-70E740481C1C}">
                  <a14:useLocalDpi xmlns:a14="http://schemas.microsoft.com/office/drawing/2010/main" val="0"/>
                </a:ext>
              </a:extLst>
            </a:blip>
            <a:srcRect l="15889" t="18196" r="22707"/>
            <a:stretch>
              <a:fillRect/>
            </a:stretch>
          </p:blipFill>
          <p:spPr bwMode="auto">
            <a:xfrm>
              <a:off x="3648076" y="260350"/>
              <a:ext cx="7016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03189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Pheobe</a:t>
            </a:r>
            <a:r>
              <a:rPr lang="en-GB" dirty="0" smtClean="0"/>
              <a:t> Caldwell - Reaching Ricki </a:t>
            </a:r>
            <a:endParaRPr lang="en-GB" dirty="0"/>
          </a:p>
        </p:txBody>
      </p:sp>
      <p:sp>
        <p:nvSpPr>
          <p:cNvPr id="3" name="Content Placeholder 2"/>
          <p:cNvSpPr>
            <a:spLocks noGrp="1"/>
          </p:cNvSpPr>
          <p:nvPr>
            <p:ph idx="1"/>
          </p:nvPr>
        </p:nvSpPr>
        <p:spPr/>
        <p:txBody>
          <a:bodyPr/>
          <a:lstStyle/>
          <a:p>
            <a:pPr marL="0" indent="0">
              <a:buNone/>
            </a:pPr>
            <a:r>
              <a:rPr lang="en-GB" dirty="0" smtClean="0">
                <a:hlinkClick r:id="rId3"/>
              </a:rPr>
              <a:t>https</a:t>
            </a:r>
            <a:r>
              <a:rPr lang="en-GB" dirty="0">
                <a:hlinkClick r:id="rId3"/>
              </a:rPr>
              <a:t>://</a:t>
            </a:r>
            <a:r>
              <a:rPr lang="en-GB" dirty="0" smtClean="0">
                <a:hlinkClick r:id="rId3"/>
              </a:rPr>
              <a:t>www.youtube.com/watch?v=kyU92EUjgf4</a:t>
            </a:r>
            <a:endParaRPr lang="en-GB" dirty="0" smtClean="0"/>
          </a:p>
          <a:p>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096" y="2762562"/>
            <a:ext cx="4708317" cy="2209175"/>
          </a:xfrm>
          <a:prstGeom prst="rect">
            <a:avLst/>
          </a:prstGeom>
        </p:spPr>
      </p:pic>
    </p:spTree>
    <p:extLst>
      <p:ext uri="{BB962C8B-B14F-4D97-AF65-F5344CB8AC3E}">
        <p14:creationId xmlns:p14="http://schemas.microsoft.com/office/powerpoint/2010/main" val="360334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92313" y="115888"/>
            <a:ext cx="7389812" cy="1295400"/>
          </a:xfrm>
        </p:spPr>
        <p:txBody>
          <a:bodyPr/>
          <a:lstStyle/>
          <a:p>
            <a:pPr eaLnBrk="1" hangingPunct="1"/>
            <a:r>
              <a:rPr lang="en-GB" altLang="en-US"/>
              <a:t>Reducing ‘problem’ behaviours</a:t>
            </a:r>
            <a:endParaRPr lang="en-US" altLang="en-US"/>
          </a:p>
        </p:txBody>
      </p:sp>
      <p:sp>
        <p:nvSpPr>
          <p:cNvPr id="16387" name="Rectangle 3"/>
          <p:cNvSpPr>
            <a:spLocks noGrp="1" noChangeArrowheads="1"/>
          </p:cNvSpPr>
          <p:nvPr>
            <p:ph type="body" idx="1"/>
          </p:nvPr>
        </p:nvSpPr>
        <p:spPr>
          <a:xfrm>
            <a:off x="1714500" y="1890714"/>
            <a:ext cx="8229600" cy="4949825"/>
          </a:xfrm>
        </p:spPr>
        <p:txBody>
          <a:bodyPr>
            <a:normAutofit fontScale="92500" lnSpcReduction="20000"/>
          </a:bodyPr>
          <a:lstStyle/>
          <a:p>
            <a:pPr marL="609600" indent="-609600">
              <a:buFontTx/>
              <a:buAutoNum type="arabicParenR"/>
              <a:defRPr/>
            </a:pPr>
            <a:r>
              <a:rPr lang="en-GB" altLang="en-US" sz="2800" dirty="0"/>
              <a:t>Remove stressors, attend to the function of the behaviour</a:t>
            </a:r>
          </a:p>
          <a:p>
            <a:pPr marL="609600" indent="-609600">
              <a:buNone/>
              <a:defRPr/>
            </a:pPr>
            <a:endParaRPr lang="en-GB" altLang="en-US" sz="2800" dirty="0"/>
          </a:p>
          <a:p>
            <a:pPr marL="609600" indent="-609600">
              <a:buFontTx/>
              <a:buAutoNum type="arabicParenR" startAt="2"/>
              <a:defRPr/>
            </a:pPr>
            <a:r>
              <a:rPr lang="en-GB" altLang="en-US" sz="2800" dirty="0"/>
              <a:t>Validate the young person’s feelings by responding to vocalisations/behaviour - empathise</a:t>
            </a:r>
          </a:p>
          <a:p>
            <a:pPr marL="609600" indent="-609600">
              <a:buNone/>
              <a:defRPr/>
            </a:pPr>
            <a:endParaRPr lang="en-GB" altLang="en-US" sz="2800" dirty="0"/>
          </a:p>
          <a:p>
            <a:pPr marL="609600" indent="-609600">
              <a:buFontTx/>
              <a:buAutoNum type="arabicParenR" startAt="2"/>
              <a:defRPr/>
            </a:pPr>
            <a:r>
              <a:rPr lang="en-GB" altLang="en-US" sz="2800" dirty="0"/>
              <a:t>Mirror behaviour to get attention </a:t>
            </a:r>
          </a:p>
          <a:p>
            <a:pPr marL="0" indent="0">
              <a:buNone/>
              <a:defRPr/>
            </a:pPr>
            <a:r>
              <a:rPr lang="en-GB" altLang="en-US" sz="2800" dirty="0"/>
              <a:t>      then calm it down/change the</a:t>
            </a:r>
          </a:p>
          <a:p>
            <a:pPr marL="0" indent="0">
              <a:buNone/>
              <a:defRPr/>
            </a:pPr>
            <a:r>
              <a:rPr lang="en-GB" altLang="en-US" sz="2800" dirty="0"/>
              <a:t>      behaviour</a:t>
            </a:r>
            <a:endParaRPr lang="en-US" altLang="en-US" sz="2800" dirty="0"/>
          </a:p>
        </p:txBody>
      </p:sp>
      <p:pic>
        <p:nvPicPr>
          <p:cNvPr id="256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12126" y="4398964"/>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6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a:t>
            </a:r>
            <a:endParaRPr lang="en-GB" dirty="0"/>
          </a:p>
        </p:txBody>
      </p:sp>
      <p:sp>
        <p:nvSpPr>
          <p:cNvPr id="3" name="Content Placeholder 2"/>
          <p:cNvSpPr>
            <a:spLocks noGrp="1"/>
          </p:cNvSpPr>
          <p:nvPr>
            <p:ph idx="1"/>
          </p:nvPr>
        </p:nvSpPr>
        <p:spPr/>
        <p:txBody>
          <a:bodyPr/>
          <a:lstStyle/>
          <a:p>
            <a:r>
              <a:rPr lang="en-GB" dirty="0"/>
              <a:t>S</a:t>
            </a:r>
            <a:r>
              <a:rPr lang="en-GB" dirty="0" smtClean="0"/>
              <a:t>houting </a:t>
            </a:r>
            <a:r>
              <a:rPr lang="en-GB" dirty="0"/>
              <a:t>– copy noise but a bit quieter</a:t>
            </a:r>
          </a:p>
          <a:p>
            <a:r>
              <a:rPr lang="en-GB" dirty="0"/>
              <a:t>B</a:t>
            </a:r>
            <a:r>
              <a:rPr lang="en-GB" dirty="0" smtClean="0"/>
              <a:t>iting </a:t>
            </a:r>
            <a:r>
              <a:rPr lang="en-GB" dirty="0"/>
              <a:t>– </a:t>
            </a:r>
            <a:r>
              <a:rPr lang="en-GB" dirty="0" smtClean="0"/>
              <a:t>hand to mouth to gain their attention</a:t>
            </a:r>
            <a:endParaRPr lang="en-GB" dirty="0"/>
          </a:p>
          <a:p>
            <a:r>
              <a:rPr lang="en-GB" dirty="0"/>
              <a:t>e.g. head banging  - bang </a:t>
            </a:r>
            <a:r>
              <a:rPr lang="en-GB" dirty="0" smtClean="0"/>
              <a:t>table with </a:t>
            </a:r>
            <a:r>
              <a:rPr lang="en-GB" dirty="0"/>
              <a:t>same rhythm</a:t>
            </a:r>
            <a:r>
              <a:rPr lang="en-GB" dirty="0" smtClean="0"/>
              <a:t>. </a:t>
            </a:r>
            <a:r>
              <a:rPr lang="en-GB" dirty="0"/>
              <a:t>Alter the rhythm </a:t>
            </a:r>
            <a:r>
              <a:rPr lang="en-GB" dirty="0" smtClean="0"/>
              <a:t>to </a:t>
            </a:r>
            <a:r>
              <a:rPr lang="en-GB" dirty="0"/>
              <a:t>keep </a:t>
            </a:r>
            <a:r>
              <a:rPr lang="en-GB" dirty="0" smtClean="0"/>
              <a:t>child interested. Then calm it down, divert attention. </a:t>
            </a:r>
            <a:endParaRPr lang="en-GB" dirty="0"/>
          </a:p>
          <a:p>
            <a:endParaRPr lang="en-GB" dirty="0"/>
          </a:p>
        </p:txBody>
      </p:sp>
    </p:spTree>
    <p:extLst>
      <p:ext uri="{BB962C8B-B14F-4D97-AF65-F5344CB8AC3E}">
        <p14:creationId xmlns:p14="http://schemas.microsoft.com/office/powerpoint/2010/main" val="91921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and Next Steps</a:t>
            </a:r>
            <a:endParaRPr lang="en-GB" dirty="0"/>
          </a:p>
        </p:txBody>
      </p:sp>
      <p:sp>
        <p:nvSpPr>
          <p:cNvPr id="3" name="Content Placeholder 2"/>
          <p:cNvSpPr>
            <a:spLocks noGrp="1"/>
          </p:cNvSpPr>
          <p:nvPr>
            <p:ph idx="1"/>
          </p:nvPr>
        </p:nvSpPr>
        <p:spPr/>
        <p:txBody>
          <a:bodyPr/>
          <a:lstStyle/>
          <a:p>
            <a:pPr marL="0" indent="0">
              <a:buNone/>
            </a:pPr>
            <a:r>
              <a:rPr lang="en-GB" b="1" dirty="0" smtClean="0"/>
              <a:t>Reflect on the information discussed today.</a:t>
            </a:r>
          </a:p>
          <a:p>
            <a:pPr marL="0" indent="0">
              <a:buNone/>
            </a:pPr>
            <a:endParaRPr lang="en-GB" b="1" dirty="0"/>
          </a:p>
          <a:p>
            <a:pPr marL="0" indent="0">
              <a:buNone/>
            </a:pPr>
            <a:r>
              <a:rPr lang="en-GB" b="1" dirty="0" smtClean="0"/>
              <a:t>What is your centre already </a:t>
            </a:r>
            <a:r>
              <a:rPr lang="en-GB" b="1" dirty="0"/>
              <a:t>doing well?</a:t>
            </a:r>
          </a:p>
          <a:p>
            <a:pPr marL="0" indent="0">
              <a:buNone/>
            </a:pPr>
            <a:r>
              <a:rPr lang="en-GB" b="1" dirty="0"/>
              <a:t>What </a:t>
            </a:r>
            <a:r>
              <a:rPr lang="en-GB" b="1" dirty="0" smtClean="0"/>
              <a:t>idea(s) could you take from the workshop today to develop practice within your centre? </a:t>
            </a:r>
            <a:endParaRPr lang="en-GB" b="1" dirty="0"/>
          </a:p>
          <a:p>
            <a:pPr marL="0" indent="0">
              <a:buNone/>
            </a:pPr>
            <a:endParaRPr lang="en-GB" b="1" dirty="0"/>
          </a:p>
        </p:txBody>
      </p:sp>
    </p:spTree>
    <p:extLst>
      <p:ext uri="{BB962C8B-B14F-4D97-AF65-F5344CB8AC3E}">
        <p14:creationId xmlns:p14="http://schemas.microsoft.com/office/powerpoint/2010/main" val="392831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2178</TotalTime>
  <Words>6555</Words>
  <Application>Microsoft Office PowerPoint</Application>
  <PresentationFormat>Widescreen</PresentationFormat>
  <Paragraphs>797</Paragraphs>
  <Slides>93</Slides>
  <Notes>91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93</vt:i4>
      </vt:variant>
    </vt:vector>
  </HeadingPairs>
  <TitlesOfParts>
    <vt:vector size="107" baseType="lpstr">
      <vt:lpstr>Andalus</vt:lpstr>
      <vt:lpstr>Arial</vt:lpstr>
      <vt:lpstr>Calibri</vt:lpstr>
      <vt:lpstr>Comic Sans MS</vt:lpstr>
      <vt:lpstr>Helivigate</vt:lpstr>
      <vt:lpstr>Helvigate</vt:lpstr>
      <vt:lpstr>Lucida Sans Unicode</vt:lpstr>
      <vt:lpstr>Segoe Print</vt:lpstr>
      <vt:lpstr>Stone Sans ITC TT-SemiIta</vt:lpstr>
      <vt:lpstr>Tahoma</vt:lpstr>
      <vt:lpstr>Times</vt:lpstr>
      <vt:lpstr>Wingdings</vt:lpstr>
      <vt:lpstr>Wingdings 3</vt:lpstr>
      <vt:lpstr>Nature Illustration 16x9</vt:lpstr>
      <vt:lpstr>Supporting Learners in the Early Years</vt:lpstr>
      <vt:lpstr>Plan of the day </vt:lpstr>
      <vt:lpstr>Activity: Introducing David!</vt:lpstr>
      <vt:lpstr>Part 1: Universal Supports </vt:lpstr>
      <vt:lpstr>Universal Supports</vt:lpstr>
      <vt:lpstr>A physical environment that enhances and promotes opportunities for communication for all children</vt:lpstr>
      <vt:lpstr>PowerPoint Presentation</vt:lpstr>
      <vt:lpstr>PowerPoint Presentation</vt:lpstr>
      <vt:lpstr>PowerPoint Presentation</vt:lpstr>
      <vt:lpstr>PowerPoint Presentation</vt:lpstr>
      <vt:lpstr>Stages of Establishing Universal Visuals</vt:lpstr>
      <vt:lpstr>Reflect on strengths and areas for development… (think about what evidence you have)</vt:lpstr>
      <vt:lpstr>PowerPoint Presentation</vt:lpstr>
      <vt:lpstr>Do you use simple repetitive language?  Do you gain children’s attention before delivering instructions?  Do you talk at an appropriate rate using short sentences?  Do you adapt language to the level of the child to offer support and challenge?</vt:lpstr>
      <vt:lpstr>Do you model correct language when you hear a child’s incorrect vocalisation?  Do you extend the child’s vocalisations?   Do you use vocabulary that children can understand?   Do you give children time to respond?  Do you support verbal language with gestures and visual cues?  Do you give choices? </vt:lpstr>
      <vt:lpstr>PowerPoint Presentation</vt:lpstr>
      <vt:lpstr>Do you speak sensitively to children?  Do you settle children when they arrive?   Do children have a consistent trusting relationship?</vt:lpstr>
      <vt:lpstr>Do you regularly join in play with children?  Do you model a range of positive behaviours and language?</vt:lpstr>
      <vt:lpstr>PowerPoint Presentation</vt:lpstr>
      <vt:lpstr>PowerPoint Presentation</vt:lpstr>
      <vt:lpstr>PowerPoint Presentation</vt:lpstr>
      <vt:lpstr>PowerPoint Presentation</vt:lpstr>
      <vt:lpstr>Reflect on strengths and areas for development… (think about what evidence you have)</vt:lpstr>
      <vt:lpstr>PowerPoint Presentation</vt:lpstr>
      <vt:lpstr> Supporting Learners with ASN:  Understanding and Addressing Behaviours </vt:lpstr>
      <vt:lpstr>Aim of Session</vt:lpstr>
      <vt:lpstr>Behaviour as Communication How do babies get our attention? </vt:lpstr>
      <vt:lpstr>PowerPoint Presentation</vt:lpstr>
      <vt:lpstr>Behaviour as Communication </vt:lpstr>
      <vt:lpstr> Poor Self-Regulation   Limited Understanding   Rigidity of Thought   Sensory Sensitivities  Spikey Profile </vt:lpstr>
      <vt:lpstr> There is always a reason for the behaviour.  </vt:lpstr>
      <vt:lpstr>PowerPoint Presentation</vt:lpstr>
      <vt:lpstr>Iceberg Analogy </vt:lpstr>
      <vt:lpstr>PowerPoint Presentation</vt:lpstr>
      <vt:lpstr>Define the behaviour</vt:lpstr>
      <vt:lpstr>2. Assess the behaviour: What are the Reasons for the Behaviour? </vt:lpstr>
      <vt:lpstr>Assessing Setting, Triggers and Consequences</vt:lpstr>
      <vt:lpstr>Consider the Following...</vt:lpstr>
      <vt:lpstr>Think about the ‘exceptions?’ (Be Solution-Focused!)</vt:lpstr>
      <vt:lpstr>Influencing Factors</vt:lpstr>
      <vt:lpstr>Activity</vt:lpstr>
      <vt:lpstr>Case Study – Can you now do the following?</vt:lpstr>
      <vt:lpstr>         </vt:lpstr>
      <vt:lpstr>PowerPoint Presentation</vt:lpstr>
      <vt:lpstr>Writing a Plan for David </vt:lpstr>
      <vt:lpstr>Supporting One Another </vt:lpstr>
      <vt:lpstr>Lunch </vt:lpstr>
      <vt:lpstr>Supporting children with autism in the Early Years.</vt:lpstr>
      <vt:lpstr>Discussion</vt:lpstr>
      <vt:lpstr>What is autism spectrum disorder?</vt:lpstr>
      <vt:lpstr>Identifying Autism</vt:lpstr>
      <vt:lpstr>Common Traits and Challenges</vt:lpstr>
      <vt:lpstr>Common Traits and Challenges</vt:lpstr>
      <vt:lpstr>Development of Social Play  </vt:lpstr>
      <vt:lpstr>      Play Developmental milestones  </vt:lpstr>
      <vt:lpstr>As their language develops you may start to notice….</vt:lpstr>
      <vt:lpstr>   Common Traits and Challenges</vt:lpstr>
      <vt:lpstr>Senses are Hypersensitive (over-sensitive) or Hyposensitive (under-sensitive) </vt:lpstr>
      <vt:lpstr>Experience it</vt:lpstr>
      <vt:lpstr>As they become older you may notice..</vt:lpstr>
      <vt:lpstr>Associated Difficulties </vt:lpstr>
      <vt:lpstr>Meeting the Needs of Children with Autism</vt:lpstr>
      <vt:lpstr>Activity: David</vt:lpstr>
      <vt:lpstr>Social Communication Assessment and Planning: THE SELF</vt:lpstr>
      <vt:lpstr>Toddlers </vt:lpstr>
      <vt:lpstr>PowerPoint Presentation</vt:lpstr>
      <vt:lpstr>Creating an Early Years Environment which Reduces Anxiety</vt:lpstr>
      <vt:lpstr>Considering Sensory Needs – Examples Remember to use visuals to cue/plan/transition</vt:lpstr>
      <vt:lpstr>Make it Visual</vt:lpstr>
      <vt:lpstr>Stages and Purposes of Visuals</vt:lpstr>
      <vt:lpstr>PowerPoint Presentation</vt:lpstr>
      <vt:lpstr>Visual Timetables</vt:lpstr>
      <vt:lpstr>PowerPoint Presentation</vt:lpstr>
      <vt:lpstr>Modelling and Scaffolding through child led play </vt:lpstr>
      <vt:lpstr>           Planned play sessions </vt:lpstr>
      <vt:lpstr>Supporting Emotional Regulation</vt:lpstr>
      <vt:lpstr>Supporting Emotional Regulation</vt:lpstr>
      <vt:lpstr>Make it Explicit – Social Stories</vt:lpstr>
      <vt:lpstr>Make it Explicit – Social Stories</vt:lpstr>
      <vt:lpstr>Activity </vt:lpstr>
      <vt:lpstr>   Intensive Interaction: Learning through Social Connection</vt:lpstr>
      <vt:lpstr>  Training, books and DVDs Dave Hewett or Pheobe Caldwell </vt:lpstr>
      <vt:lpstr>Intensive Interaction - Who is it for?</vt:lpstr>
      <vt:lpstr>PowerPoint Presentation</vt:lpstr>
      <vt:lpstr>How is it done?</vt:lpstr>
      <vt:lpstr>Examples</vt:lpstr>
      <vt:lpstr>PowerPoint Presentation</vt:lpstr>
      <vt:lpstr>Promotes the fundamentals of early communication</vt:lpstr>
      <vt:lpstr>Sasha and Riana</vt:lpstr>
      <vt:lpstr>Pheobe Caldwell - Reaching Ricki </vt:lpstr>
      <vt:lpstr>Reducing ‘problem’ behaviours</vt:lpstr>
      <vt:lpstr>Examples </vt:lpstr>
      <vt:lpstr>Evaluation and 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Atherton, Chris</dc:creator>
  <cp:lastModifiedBy>Frost, Kirsty</cp:lastModifiedBy>
  <cp:revision>123</cp:revision>
  <cp:lastPrinted>2019-08-14T16:15:27Z</cp:lastPrinted>
  <dcterms:created xsi:type="dcterms:W3CDTF">2016-08-25T01:25:58Z</dcterms:created>
  <dcterms:modified xsi:type="dcterms:W3CDTF">2020-03-13T10:30:30Z</dcterms:modified>
</cp:coreProperties>
</file>