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9"/>
  </p:notesMasterIdLst>
  <p:handoutMasterIdLst>
    <p:handoutMasterId r:id="rId40"/>
  </p:handoutMasterIdLst>
  <p:sldIdLst>
    <p:sldId id="256" r:id="rId2"/>
    <p:sldId id="275" r:id="rId3"/>
    <p:sldId id="257" r:id="rId4"/>
    <p:sldId id="276" r:id="rId5"/>
    <p:sldId id="303" r:id="rId6"/>
    <p:sldId id="301" r:id="rId7"/>
    <p:sldId id="304" r:id="rId8"/>
    <p:sldId id="305" r:id="rId9"/>
    <p:sldId id="307" r:id="rId10"/>
    <p:sldId id="258" r:id="rId11"/>
    <p:sldId id="286" r:id="rId12"/>
    <p:sldId id="287" r:id="rId13"/>
    <p:sldId id="277" r:id="rId14"/>
    <p:sldId id="285" r:id="rId15"/>
    <p:sldId id="278" r:id="rId16"/>
    <p:sldId id="298" r:id="rId17"/>
    <p:sldId id="259" r:id="rId18"/>
    <p:sldId id="260" r:id="rId19"/>
    <p:sldId id="261" r:id="rId20"/>
    <p:sldId id="262" r:id="rId21"/>
    <p:sldId id="263" r:id="rId22"/>
    <p:sldId id="264" r:id="rId23"/>
    <p:sldId id="265" r:id="rId24"/>
    <p:sldId id="266" r:id="rId25"/>
    <p:sldId id="267" r:id="rId26"/>
    <p:sldId id="268" r:id="rId27"/>
    <p:sldId id="284" r:id="rId28"/>
    <p:sldId id="272" r:id="rId29"/>
    <p:sldId id="279" r:id="rId30"/>
    <p:sldId id="280" r:id="rId31"/>
    <p:sldId id="273" r:id="rId32"/>
    <p:sldId id="296" r:id="rId33"/>
    <p:sldId id="274" r:id="rId34"/>
    <p:sldId id="290" r:id="rId35"/>
    <p:sldId id="269" r:id="rId36"/>
    <p:sldId id="300" r:id="rId37"/>
    <p:sldId id="297" r:id="rId38"/>
  </p:sldIdLst>
  <p:sldSz cx="12192000" cy="6858000"/>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67325" autoAdjust="0"/>
  </p:normalViewPr>
  <p:slideViewPr>
    <p:cSldViewPr snapToGrid="0">
      <p:cViewPr varScale="1">
        <p:scale>
          <a:sx n="50" d="100"/>
          <a:sy n="50" d="100"/>
        </p:scale>
        <p:origin x="1506"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5348"/>
          </a:xfrm>
          <a:prstGeom prst="rect">
            <a:avLst/>
          </a:prstGeom>
        </p:spPr>
        <p:txBody>
          <a:bodyPr vert="horz" lIns="91440" tIns="45720" rIns="91440" bIns="45720" rtlCol="0"/>
          <a:lstStyle>
            <a:lvl1pPr algn="r">
              <a:defRPr sz="1200"/>
            </a:lvl1pPr>
          </a:lstStyle>
          <a:p>
            <a:fld id="{AC408B65-9432-4B50-893A-539A4B6C04B5}" type="datetimeFigureOut">
              <a:rPr lang="en-GB" smtClean="0"/>
              <a:t>21/02/2020</a:t>
            </a:fld>
            <a:endParaRPr lang="en-GB"/>
          </a:p>
        </p:txBody>
      </p:sp>
      <p:sp>
        <p:nvSpPr>
          <p:cNvPr id="4" name="Footer Placeholder 3"/>
          <p:cNvSpPr>
            <a:spLocks noGrp="1"/>
          </p:cNvSpPr>
          <p:nvPr>
            <p:ph type="ftr" sz="quarter" idx="2"/>
          </p:nvPr>
        </p:nvSpPr>
        <p:spPr>
          <a:xfrm>
            <a:off x="0" y="9377317"/>
            <a:ext cx="2889938" cy="49534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377317"/>
            <a:ext cx="2889938" cy="495347"/>
          </a:xfrm>
          <a:prstGeom prst="rect">
            <a:avLst/>
          </a:prstGeom>
        </p:spPr>
        <p:txBody>
          <a:bodyPr vert="horz" lIns="91440" tIns="45720" rIns="91440" bIns="45720" rtlCol="0" anchor="b"/>
          <a:lstStyle>
            <a:lvl1pPr algn="r">
              <a:defRPr sz="1200"/>
            </a:lvl1pPr>
          </a:lstStyle>
          <a:p>
            <a:fld id="{B1082079-21FD-49F8-A5FC-BF12EBB4E1EB}" type="slidenum">
              <a:rPr lang="en-GB" smtClean="0"/>
              <a:t>‹#›</a:t>
            </a:fld>
            <a:endParaRPr lang="en-GB"/>
          </a:p>
        </p:txBody>
      </p:sp>
    </p:spTree>
    <p:extLst>
      <p:ext uri="{BB962C8B-B14F-4D97-AF65-F5344CB8AC3E}">
        <p14:creationId xmlns:p14="http://schemas.microsoft.com/office/powerpoint/2010/main" val="17419122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8040F167-5A51-4B81-AE3B-A8E6C3EE11AF}" type="datetimeFigureOut">
              <a:rPr lang="en-GB" smtClean="0"/>
              <a:t>21/02/2020</a:t>
            </a:fld>
            <a:endParaRPr lang="en-GB"/>
          </a:p>
        </p:txBody>
      </p:sp>
      <p:sp>
        <p:nvSpPr>
          <p:cNvPr id="4" name="Slide Image Placeholder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B2566469-60E5-42F4-AED0-DF49868A71FB}" type="slidenum">
              <a:rPr lang="en-GB" smtClean="0"/>
              <a:t>‹#›</a:t>
            </a:fld>
            <a:endParaRPr lang="en-GB"/>
          </a:p>
        </p:txBody>
      </p:sp>
    </p:spTree>
    <p:extLst>
      <p:ext uri="{BB962C8B-B14F-4D97-AF65-F5344CB8AC3E}">
        <p14:creationId xmlns:p14="http://schemas.microsoft.com/office/powerpoint/2010/main" val="767114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566469-60E5-42F4-AED0-DF49868A71FB}" type="slidenum">
              <a:rPr lang="en-GB" smtClean="0"/>
              <a:t>1</a:t>
            </a:fld>
            <a:endParaRPr lang="en-GB" dirty="0"/>
          </a:p>
        </p:txBody>
      </p:sp>
    </p:spTree>
    <p:extLst>
      <p:ext uri="{BB962C8B-B14F-4D97-AF65-F5344CB8AC3E}">
        <p14:creationId xmlns:p14="http://schemas.microsoft.com/office/powerpoint/2010/main" val="503320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566469-60E5-42F4-AED0-DF49868A71FB}" type="slidenum">
              <a:rPr lang="en-GB" smtClean="0"/>
              <a:t>11</a:t>
            </a:fld>
            <a:endParaRPr lang="en-GB" dirty="0"/>
          </a:p>
        </p:txBody>
      </p:sp>
    </p:spTree>
    <p:extLst>
      <p:ext uri="{BB962C8B-B14F-4D97-AF65-F5344CB8AC3E}">
        <p14:creationId xmlns:p14="http://schemas.microsoft.com/office/powerpoint/2010/main" val="1058591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566469-60E5-42F4-AED0-DF49868A71FB}" type="slidenum">
              <a:rPr lang="en-GB" smtClean="0"/>
              <a:t>12</a:t>
            </a:fld>
            <a:endParaRPr lang="en-GB" dirty="0"/>
          </a:p>
        </p:txBody>
      </p:sp>
    </p:spTree>
    <p:extLst>
      <p:ext uri="{BB962C8B-B14F-4D97-AF65-F5344CB8AC3E}">
        <p14:creationId xmlns:p14="http://schemas.microsoft.com/office/powerpoint/2010/main" val="3766342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Running commentary</a:t>
            </a:r>
            <a:r>
              <a:rPr lang="en-GB" baseline="0" dirty="0" smtClean="0"/>
              <a:t> rather than asking questions all the time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Encouraging children to speak within groups as well as in free play? – Even</a:t>
            </a:r>
            <a:r>
              <a:rPr lang="en-GB" sz="1200" baseline="0" dirty="0" smtClean="0"/>
              <a:t> the least verbal children</a:t>
            </a:r>
            <a:endParaRPr lang="en-GB" sz="1200" dirty="0" smtClean="0"/>
          </a:p>
          <a:p>
            <a:endParaRPr lang="en-GB" dirty="0"/>
          </a:p>
        </p:txBody>
      </p:sp>
      <p:sp>
        <p:nvSpPr>
          <p:cNvPr id="4" name="Slide Number Placeholder 3"/>
          <p:cNvSpPr>
            <a:spLocks noGrp="1"/>
          </p:cNvSpPr>
          <p:nvPr>
            <p:ph type="sldNum" sz="quarter" idx="10"/>
          </p:nvPr>
        </p:nvSpPr>
        <p:spPr/>
        <p:txBody>
          <a:bodyPr/>
          <a:lstStyle/>
          <a:p>
            <a:fld id="{B2566469-60E5-42F4-AED0-DF49868A71FB}" type="slidenum">
              <a:rPr lang="en-GB" smtClean="0"/>
              <a:t>13</a:t>
            </a:fld>
            <a:endParaRPr lang="en-GB" dirty="0"/>
          </a:p>
        </p:txBody>
      </p:sp>
    </p:spTree>
    <p:extLst>
      <p:ext uri="{BB962C8B-B14F-4D97-AF65-F5344CB8AC3E}">
        <p14:creationId xmlns:p14="http://schemas.microsoft.com/office/powerpoint/2010/main" val="3143217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Forced</a:t>
            </a:r>
            <a:r>
              <a:rPr lang="en-GB" baseline="0" dirty="0" smtClean="0"/>
              <a:t> choice, closed questions open questions</a:t>
            </a:r>
          </a:p>
          <a:p>
            <a:endParaRPr lang="en-GB" baseline="0" dirty="0" smtClean="0"/>
          </a:p>
          <a:p>
            <a:r>
              <a:rPr lang="en-GB" baseline="0" dirty="0" smtClean="0"/>
              <a:t>I can see you’re feeling angry is that right, is it – Be honest!  I see you smiling are you happy, You said you are angry at xx are you sad that he doesn’t want to play just now?</a:t>
            </a:r>
          </a:p>
          <a:p>
            <a:endParaRPr lang="en-GB" dirty="0"/>
          </a:p>
        </p:txBody>
      </p:sp>
      <p:sp>
        <p:nvSpPr>
          <p:cNvPr id="4" name="Slide Number Placeholder 3"/>
          <p:cNvSpPr>
            <a:spLocks noGrp="1"/>
          </p:cNvSpPr>
          <p:nvPr>
            <p:ph type="sldNum" sz="quarter" idx="10"/>
          </p:nvPr>
        </p:nvSpPr>
        <p:spPr/>
        <p:txBody>
          <a:bodyPr/>
          <a:lstStyle/>
          <a:p>
            <a:fld id="{B2566469-60E5-42F4-AED0-DF49868A71FB}" type="slidenum">
              <a:rPr lang="en-GB" smtClean="0"/>
              <a:t>14</a:t>
            </a:fld>
            <a:endParaRPr lang="en-GB" dirty="0"/>
          </a:p>
        </p:txBody>
      </p:sp>
    </p:spTree>
    <p:extLst>
      <p:ext uri="{BB962C8B-B14F-4D97-AF65-F5344CB8AC3E}">
        <p14:creationId xmlns:p14="http://schemas.microsoft.com/office/powerpoint/2010/main" val="4150543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566469-60E5-42F4-AED0-DF49868A71FB}" type="slidenum">
              <a:rPr lang="en-GB" smtClean="0"/>
              <a:t>15</a:t>
            </a:fld>
            <a:endParaRPr lang="en-GB" dirty="0"/>
          </a:p>
        </p:txBody>
      </p:sp>
    </p:spTree>
    <p:extLst>
      <p:ext uri="{BB962C8B-B14F-4D97-AF65-F5344CB8AC3E}">
        <p14:creationId xmlns:p14="http://schemas.microsoft.com/office/powerpoint/2010/main" val="2307321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566469-60E5-42F4-AED0-DF49868A71FB}" type="slidenum">
              <a:rPr lang="en-GB" smtClean="0"/>
              <a:t>16</a:t>
            </a:fld>
            <a:endParaRPr lang="en-GB" dirty="0"/>
          </a:p>
        </p:txBody>
      </p:sp>
    </p:spTree>
    <p:extLst>
      <p:ext uri="{BB962C8B-B14F-4D97-AF65-F5344CB8AC3E}">
        <p14:creationId xmlns:p14="http://schemas.microsoft.com/office/powerpoint/2010/main" val="2322374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Thinking</a:t>
            </a:r>
            <a:r>
              <a:rPr lang="en-GB" baseline="0" dirty="0" smtClean="0"/>
              <a:t> about targeted support. </a:t>
            </a:r>
          </a:p>
          <a:p>
            <a:pPr marL="228600" indent="-228600">
              <a:buAutoNum type="arabicPeriod"/>
            </a:pPr>
            <a:r>
              <a:rPr lang="en-GB" baseline="0" dirty="0" smtClean="0"/>
              <a:t>Identifying the areas you wish to provide targeted support </a:t>
            </a:r>
          </a:p>
          <a:p>
            <a:pPr marL="228600" indent="-228600">
              <a:buAutoNum type="arabicPeriod"/>
            </a:pPr>
            <a:r>
              <a:rPr lang="en-GB" baseline="0" dirty="0" smtClean="0"/>
              <a:t>Consider appropriate targets – might want to focus on 3 at one given time</a:t>
            </a:r>
          </a:p>
          <a:p>
            <a:pPr marL="228600" indent="-228600">
              <a:buAutoNum type="arabicPeriod"/>
            </a:pPr>
            <a:r>
              <a:rPr lang="en-GB" baseline="0" dirty="0" smtClean="0"/>
              <a:t>Consider what strategies would support the child to meet this target- really important to ensure target is right</a:t>
            </a:r>
          </a:p>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fld id="{B2566469-60E5-42F4-AED0-DF49868A71FB}" type="slidenum">
              <a:rPr lang="en-GB" smtClean="0"/>
              <a:t>17</a:t>
            </a:fld>
            <a:endParaRPr lang="en-GB" dirty="0"/>
          </a:p>
        </p:txBody>
      </p:sp>
    </p:spTree>
    <p:extLst>
      <p:ext uri="{BB962C8B-B14F-4D97-AF65-F5344CB8AC3E}">
        <p14:creationId xmlns:p14="http://schemas.microsoft.com/office/powerpoint/2010/main" val="2664636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thinking about needs-</a:t>
            </a:r>
            <a:r>
              <a:rPr lang="en-GB" baseline="0" dirty="0" smtClean="0"/>
              <a:t> might be helpful to use this as a guide</a:t>
            </a:r>
          </a:p>
          <a:p>
            <a:r>
              <a:rPr lang="en-GB" baseline="0" dirty="0" smtClean="0"/>
              <a:t>Important to note that there's not a specific score you are trying to reach- scaling so you are considering small manageable steps to move forward. So a target around they will develop their emotional literacy – not focused enough and difficult to see tangible progress. However if you break that down you will see tangible steps forward.</a:t>
            </a:r>
          </a:p>
          <a:p>
            <a:endParaRPr lang="en-GB" baseline="0" dirty="0" smtClean="0"/>
          </a:p>
          <a:p>
            <a:r>
              <a:rPr lang="en-GB" baseline="0" dirty="0" smtClean="0"/>
              <a:t>The SELF is broadly categorised in to 4 areas… </a:t>
            </a:r>
            <a:endParaRPr lang="en-GB" dirty="0"/>
          </a:p>
        </p:txBody>
      </p:sp>
      <p:sp>
        <p:nvSpPr>
          <p:cNvPr id="4" name="Slide Number Placeholder 3"/>
          <p:cNvSpPr>
            <a:spLocks noGrp="1"/>
          </p:cNvSpPr>
          <p:nvPr>
            <p:ph type="sldNum" sz="quarter" idx="10"/>
          </p:nvPr>
        </p:nvSpPr>
        <p:spPr/>
        <p:txBody>
          <a:bodyPr/>
          <a:lstStyle/>
          <a:p>
            <a:fld id="{B2566469-60E5-42F4-AED0-DF49868A71FB}" type="slidenum">
              <a:rPr lang="en-GB" smtClean="0"/>
              <a:t>18</a:t>
            </a:fld>
            <a:endParaRPr lang="en-GB" dirty="0"/>
          </a:p>
        </p:txBody>
      </p:sp>
    </p:spTree>
    <p:extLst>
      <p:ext uri="{BB962C8B-B14F-4D97-AF65-F5344CB8AC3E}">
        <p14:creationId xmlns:p14="http://schemas.microsoft.com/office/powerpoint/2010/main" val="11896176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566469-60E5-42F4-AED0-DF49868A71FB}" type="slidenum">
              <a:rPr lang="en-GB" smtClean="0"/>
              <a:t>19</a:t>
            </a:fld>
            <a:endParaRPr lang="en-GB" dirty="0"/>
          </a:p>
        </p:txBody>
      </p:sp>
    </p:spTree>
    <p:extLst>
      <p:ext uri="{BB962C8B-B14F-4D97-AF65-F5344CB8AC3E}">
        <p14:creationId xmlns:p14="http://schemas.microsoft.com/office/powerpoint/2010/main" val="30030040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566469-60E5-42F4-AED0-DF49868A71FB}" type="slidenum">
              <a:rPr lang="en-GB" smtClean="0"/>
              <a:t>20</a:t>
            </a:fld>
            <a:endParaRPr lang="en-GB" dirty="0"/>
          </a:p>
        </p:txBody>
      </p:sp>
    </p:spTree>
    <p:extLst>
      <p:ext uri="{BB962C8B-B14F-4D97-AF65-F5344CB8AC3E}">
        <p14:creationId xmlns:p14="http://schemas.microsoft.com/office/powerpoint/2010/main" val="3176366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a:t>
            </a:r>
            <a:r>
              <a:rPr lang="en-GB" baseline="0" dirty="0" smtClean="0"/>
              <a:t> these are high quality that is your children feel safe, they trust the adults, and they are engaged that will reduce the amount of additional targeted support that children will </a:t>
            </a:r>
            <a:r>
              <a:rPr lang="en-GB" baseline="0" dirty="0" err="1" smtClean="0"/>
              <a:t>eg</a:t>
            </a:r>
            <a:r>
              <a:rPr lang="en-GB" baseline="0" dirty="0" smtClean="0"/>
              <a:t> wheelchair, anxious party</a:t>
            </a:r>
          </a:p>
          <a:p>
            <a:endParaRPr lang="en-GB" baseline="0" dirty="0" smtClean="0"/>
          </a:p>
          <a:p>
            <a:r>
              <a:rPr lang="en-GB" baseline="0" dirty="0" smtClean="0"/>
              <a:t>Targets need to be meaningful support you to measure progress, opportunity to open dialogue with parents in a positive way</a:t>
            </a:r>
            <a:endParaRPr lang="en-GB" dirty="0"/>
          </a:p>
        </p:txBody>
      </p:sp>
      <p:sp>
        <p:nvSpPr>
          <p:cNvPr id="4" name="Slide Number Placeholder 3"/>
          <p:cNvSpPr>
            <a:spLocks noGrp="1"/>
          </p:cNvSpPr>
          <p:nvPr>
            <p:ph type="sldNum" sz="quarter" idx="10"/>
          </p:nvPr>
        </p:nvSpPr>
        <p:spPr/>
        <p:txBody>
          <a:bodyPr/>
          <a:lstStyle/>
          <a:p>
            <a:fld id="{B2566469-60E5-42F4-AED0-DF49868A71FB}" type="slidenum">
              <a:rPr lang="en-GB" smtClean="0"/>
              <a:t>2</a:t>
            </a:fld>
            <a:endParaRPr lang="en-GB"/>
          </a:p>
        </p:txBody>
      </p:sp>
    </p:spTree>
    <p:extLst>
      <p:ext uri="{BB962C8B-B14F-4D97-AF65-F5344CB8AC3E}">
        <p14:creationId xmlns:p14="http://schemas.microsoft.com/office/powerpoint/2010/main" val="1892035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566469-60E5-42F4-AED0-DF49868A71FB}" type="slidenum">
              <a:rPr lang="en-GB" smtClean="0"/>
              <a:t>21</a:t>
            </a:fld>
            <a:endParaRPr lang="en-GB" dirty="0"/>
          </a:p>
        </p:txBody>
      </p:sp>
    </p:spTree>
    <p:extLst>
      <p:ext uri="{BB962C8B-B14F-4D97-AF65-F5344CB8AC3E}">
        <p14:creationId xmlns:p14="http://schemas.microsoft.com/office/powerpoint/2010/main" val="7801391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Outcome</a:t>
            </a:r>
            <a:r>
              <a:rPr lang="en-GB" sz="1200" baseline="0" dirty="0" smtClean="0"/>
              <a:t> is not a description of the service being provided (working 1:1 with keyworker once a week) Its what you will hope to achieve during this time.</a:t>
            </a:r>
          </a:p>
          <a:p>
            <a:endParaRPr lang="en-GB" sz="1200" baseline="0" dirty="0" smtClean="0"/>
          </a:p>
          <a:p>
            <a:r>
              <a:rPr lang="en-GB" sz="1200" baseline="0" dirty="0" smtClean="0"/>
              <a:t>Specific- clear simple language describing exactly what a child will be able to do. Working on small next steps.</a:t>
            </a:r>
          </a:p>
          <a:p>
            <a:r>
              <a:rPr lang="en-GB" sz="1200" baseline="0" dirty="0" smtClean="0"/>
              <a:t>	ex, they will know numbers 1-10 -&gt; they will be able to say numbers 1-10 or point to the number when named</a:t>
            </a:r>
          </a:p>
          <a:p>
            <a:r>
              <a:rPr lang="en-GB" sz="1200" baseline="0" dirty="0" smtClean="0"/>
              <a:t>Measurable – How are you going to measure… if a child spontaneously points to the right number on one occasion would we say they know numbers 1-10? </a:t>
            </a:r>
          </a:p>
          <a:p>
            <a:r>
              <a:rPr lang="en-GB" sz="1200" baseline="0" dirty="0" smtClean="0"/>
              <a:t>Achievable </a:t>
            </a:r>
          </a:p>
          <a:p>
            <a:r>
              <a:rPr lang="en-GB" sz="1200" baseline="0" dirty="0" smtClean="0"/>
              <a:t>Realistic</a:t>
            </a:r>
          </a:p>
          <a:p>
            <a:r>
              <a:rPr lang="en-GB" sz="1200" dirty="0" smtClean="0"/>
              <a:t>Relevant</a:t>
            </a:r>
            <a:r>
              <a:rPr lang="en-GB" sz="1200" baseline="0" dirty="0" smtClean="0"/>
              <a:t> – don’t just work on what you know they can do. What are the key needs? If a child has good visual recall so can sequence numbers but isn’t using language to communicate their needs the plan should be focused on language targets.</a:t>
            </a:r>
          </a:p>
        </p:txBody>
      </p:sp>
      <p:sp>
        <p:nvSpPr>
          <p:cNvPr id="4" name="Slide Number Placeholder 3"/>
          <p:cNvSpPr>
            <a:spLocks noGrp="1"/>
          </p:cNvSpPr>
          <p:nvPr>
            <p:ph type="sldNum" sz="quarter" idx="10"/>
          </p:nvPr>
        </p:nvSpPr>
        <p:spPr/>
        <p:txBody>
          <a:bodyPr/>
          <a:lstStyle/>
          <a:p>
            <a:fld id="{EE10DE63-4BCF-448F-A146-E481B01A5DB4}" type="slidenum">
              <a:rPr lang="en-GB" smtClean="0"/>
              <a:t>22</a:t>
            </a:fld>
            <a:endParaRPr lang="en-GB" dirty="0"/>
          </a:p>
        </p:txBody>
      </p:sp>
    </p:spTree>
    <p:extLst>
      <p:ext uri="{BB962C8B-B14F-4D97-AF65-F5344CB8AC3E}">
        <p14:creationId xmlns:p14="http://schemas.microsoft.com/office/powerpoint/2010/main" val="495133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aseline="0" dirty="0" smtClean="0">
                <a:latin typeface="+mn-lt"/>
              </a:rPr>
              <a:t>So once you identify an appropriate area to focus on from the SELF then make it a SMART target </a:t>
            </a:r>
          </a:p>
          <a:p>
            <a:pPr lvl="0"/>
            <a:r>
              <a:rPr lang="en-GB" sz="1200" baseline="0" dirty="0" smtClean="0">
                <a:latin typeface="+mn-lt"/>
              </a:rPr>
              <a:t>Social interaction – Learning - </a:t>
            </a:r>
          </a:p>
          <a:p>
            <a:pPr lvl="0"/>
            <a:endParaRPr lang="en-GB" sz="1200" baseline="0" dirty="0" smtClean="0">
              <a:latin typeface="+mn-lt"/>
            </a:endParaRPr>
          </a:p>
          <a:p>
            <a:pPr lvl="0"/>
            <a:r>
              <a:rPr lang="en-GB" sz="1200" baseline="0" dirty="0" smtClean="0">
                <a:latin typeface="+mn-lt"/>
              </a:rPr>
              <a:t>TIME</a:t>
            </a:r>
          </a:p>
          <a:p>
            <a:pPr lvl="0"/>
            <a:r>
              <a:rPr lang="en-GB" sz="1200" baseline="0" dirty="0" smtClean="0">
                <a:latin typeface="+mn-lt"/>
              </a:rPr>
              <a:t>FREQUENCY</a:t>
            </a:r>
          </a:p>
          <a:p>
            <a:pPr lvl="0"/>
            <a:r>
              <a:rPr lang="en-GB" sz="1200" baseline="0" dirty="0" smtClean="0">
                <a:latin typeface="+mn-lt"/>
              </a:rPr>
              <a:t>ADULT SUPPORT </a:t>
            </a:r>
          </a:p>
        </p:txBody>
      </p:sp>
      <p:sp>
        <p:nvSpPr>
          <p:cNvPr id="4" name="Slide Number Placeholder 3"/>
          <p:cNvSpPr>
            <a:spLocks noGrp="1"/>
          </p:cNvSpPr>
          <p:nvPr>
            <p:ph type="sldNum" sz="quarter" idx="10"/>
          </p:nvPr>
        </p:nvSpPr>
        <p:spPr/>
        <p:txBody>
          <a:bodyPr/>
          <a:lstStyle/>
          <a:p>
            <a:fld id="{EE10DE63-4BCF-448F-A146-E481B01A5DB4}" type="slidenum">
              <a:rPr lang="en-GB" smtClean="0"/>
              <a:t>23</a:t>
            </a:fld>
            <a:endParaRPr lang="en-GB" dirty="0"/>
          </a:p>
        </p:txBody>
      </p:sp>
    </p:spTree>
    <p:extLst>
      <p:ext uri="{BB962C8B-B14F-4D97-AF65-F5344CB8AC3E}">
        <p14:creationId xmlns:p14="http://schemas.microsoft.com/office/powerpoint/2010/main" val="3813718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dirty="0"/>
          </a:p>
        </p:txBody>
      </p:sp>
      <p:sp>
        <p:nvSpPr>
          <p:cNvPr id="4" name="Slide Number Placeholder 3"/>
          <p:cNvSpPr>
            <a:spLocks noGrp="1"/>
          </p:cNvSpPr>
          <p:nvPr>
            <p:ph type="sldNum" sz="quarter" idx="10"/>
          </p:nvPr>
        </p:nvSpPr>
        <p:spPr/>
        <p:txBody>
          <a:bodyPr/>
          <a:lstStyle/>
          <a:p>
            <a:fld id="{EE10DE63-4BCF-448F-A146-E481B01A5DB4}" type="slidenum">
              <a:rPr lang="en-GB" smtClean="0"/>
              <a:t>24</a:t>
            </a:fld>
            <a:endParaRPr lang="en-GB" dirty="0"/>
          </a:p>
        </p:txBody>
      </p:sp>
    </p:spTree>
    <p:extLst>
      <p:ext uri="{BB962C8B-B14F-4D97-AF65-F5344CB8AC3E}">
        <p14:creationId xmlns:p14="http://schemas.microsoft.com/office/powerpoint/2010/main" val="19105094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Next- think about supports</a:t>
            </a:r>
            <a:r>
              <a:rPr lang="en-GB" sz="1200" baseline="0" dirty="0" smtClean="0"/>
              <a:t> – what does the child need to get there? </a:t>
            </a:r>
          </a:p>
          <a:p>
            <a:r>
              <a:rPr lang="en-GB" sz="1200" dirty="0" smtClean="0"/>
              <a:t>How much do</a:t>
            </a:r>
            <a:r>
              <a:rPr lang="en-GB" sz="1200" baseline="0" dirty="0" smtClean="0"/>
              <a:t> you think you will need to intervene? Sit with the child/ provide prompting/ set up activity </a:t>
            </a:r>
          </a:p>
          <a:p>
            <a:r>
              <a:rPr lang="en-GB" sz="1200" baseline="0" dirty="0" smtClean="0"/>
              <a:t>What resources will help the child get there- a book, an egg timer </a:t>
            </a:r>
            <a:r>
              <a:rPr lang="en-GB" sz="1200" baseline="0" dirty="0" err="1" smtClean="0"/>
              <a:t>etc</a:t>
            </a:r>
            <a:endParaRPr lang="en-GB" sz="1200" dirty="0" smtClean="0"/>
          </a:p>
          <a:p>
            <a:r>
              <a:rPr lang="en-GB" sz="1200" dirty="0" smtClean="0"/>
              <a:t>If your working on flexibility you might</a:t>
            </a:r>
            <a:r>
              <a:rPr lang="en-GB" sz="1200" baseline="0" dirty="0" smtClean="0"/>
              <a:t> want to consider making frequent planned changes to the routine in order to work on that target.</a:t>
            </a:r>
            <a:endParaRPr lang="en-GB" sz="1200" dirty="0"/>
          </a:p>
        </p:txBody>
      </p:sp>
      <p:sp>
        <p:nvSpPr>
          <p:cNvPr id="4" name="Slide Number Placeholder 3"/>
          <p:cNvSpPr>
            <a:spLocks noGrp="1"/>
          </p:cNvSpPr>
          <p:nvPr>
            <p:ph type="sldNum" sz="quarter" idx="10"/>
          </p:nvPr>
        </p:nvSpPr>
        <p:spPr/>
        <p:txBody>
          <a:bodyPr/>
          <a:lstStyle/>
          <a:p>
            <a:fld id="{EE10DE63-4BCF-448F-A146-E481B01A5DB4}" type="slidenum">
              <a:rPr lang="en-GB" smtClean="0"/>
              <a:t>25</a:t>
            </a:fld>
            <a:endParaRPr lang="en-GB"/>
          </a:p>
        </p:txBody>
      </p:sp>
    </p:spTree>
    <p:extLst>
      <p:ext uri="{BB962C8B-B14F-4D97-AF65-F5344CB8AC3E}">
        <p14:creationId xmlns:p14="http://schemas.microsoft.com/office/powerpoint/2010/main" val="5567741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566469-60E5-42F4-AED0-DF49868A71FB}" type="slidenum">
              <a:rPr lang="en-GB" smtClean="0"/>
              <a:t>26</a:t>
            </a:fld>
            <a:endParaRPr lang="en-GB"/>
          </a:p>
        </p:txBody>
      </p:sp>
    </p:spTree>
    <p:extLst>
      <p:ext uri="{BB962C8B-B14F-4D97-AF65-F5344CB8AC3E}">
        <p14:creationId xmlns:p14="http://schemas.microsoft.com/office/powerpoint/2010/main" val="37330941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‘Safe</a:t>
            </a:r>
            <a:r>
              <a:rPr lang="en-GB" baseline="0" dirty="0" smtClean="0"/>
              <a:t> hands’ instead of ‘no hitting’</a:t>
            </a:r>
          </a:p>
          <a:p>
            <a:r>
              <a:rPr lang="en-GB" baseline="0" dirty="0" smtClean="0"/>
              <a:t>Ensure all staff are aware of the chosen phrases </a:t>
            </a:r>
            <a:endParaRPr lang="en-GB" dirty="0"/>
          </a:p>
        </p:txBody>
      </p:sp>
      <p:sp>
        <p:nvSpPr>
          <p:cNvPr id="4" name="Slide Number Placeholder 3"/>
          <p:cNvSpPr>
            <a:spLocks noGrp="1"/>
          </p:cNvSpPr>
          <p:nvPr>
            <p:ph type="sldNum" sz="quarter" idx="10"/>
          </p:nvPr>
        </p:nvSpPr>
        <p:spPr/>
        <p:txBody>
          <a:bodyPr/>
          <a:lstStyle/>
          <a:p>
            <a:fld id="{B2566469-60E5-42F4-AED0-DF49868A71FB}" type="slidenum">
              <a:rPr lang="en-GB" smtClean="0"/>
              <a:t>27</a:t>
            </a:fld>
            <a:endParaRPr lang="en-GB"/>
          </a:p>
        </p:txBody>
      </p:sp>
    </p:spTree>
    <p:extLst>
      <p:ext uri="{BB962C8B-B14F-4D97-AF65-F5344CB8AC3E}">
        <p14:creationId xmlns:p14="http://schemas.microsoft.com/office/powerpoint/2010/main" val="9230525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80000"/>
              </a:lnSpc>
              <a:spcBef>
                <a:spcPts val="0"/>
              </a:spcBef>
              <a:spcAft>
                <a:spcPts val="0"/>
              </a:spcAft>
              <a:buClrTx/>
              <a:buSzTx/>
              <a:buFont typeface="Wingdings" pitchFamily="2" charset="2"/>
              <a:buNone/>
              <a:tabLst/>
              <a:defRPr/>
            </a:pPr>
            <a:r>
              <a:rPr lang="en-GB" sz="1200" dirty="0" smtClean="0"/>
              <a:t>Knowing what to do now and what to do next reduces anxiety. Words ‘disappear’ –  symbols / pictures can be held on to</a:t>
            </a:r>
          </a:p>
          <a:p>
            <a:pPr>
              <a:lnSpc>
                <a:spcPct val="80000"/>
              </a:lnSpc>
              <a:buFont typeface="Wingdings" pitchFamily="2" charset="2"/>
              <a:buNone/>
            </a:pPr>
            <a:r>
              <a:rPr lang="en-GB" altLang="en-US" sz="1200" b="1" dirty="0" smtClean="0">
                <a:latin typeface="Calibri" panose="020F0502020204030204" pitchFamily="34" charset="0"/>
              </a:rPr>
              <a:t>The person should always know:-</a:t>
            </a:r>
          </a:p>
          <a:p>
            <a:pPr lvl="1">
              <a:lnSpc>
                <a:spcPct val="80000"/>
              </a:lnSpc>
              <a:buClr>
                <a:schemeClr val="tx1"/>
              </a:buClr>
              <a:buFont typeface="Wingdings" pitchFamily="2" charset="2"/>
              <a:buChar char="v"/>
            </a:pPr>
            <a:r>
              <a:rPr lang="en-GB" altLang="en-US" sz="1200" dirty="0" smtClean="0">
                <a:latin typeface="Calibri" panose="020F0502020204030204" pitchFamily="34" charset="0"/>
              </a:rPr>
              <a:t>Where do I have to be?</a:t>
            </a:r>
          </a:p>
          <a:p>
            <a:pPr lvl="1">
              <a:lnSpc>
                <a:spcPct val="80000"/>
              </a:lnSpc>
              <a:buClr>
                <a:schemeClr val="tx1"/>
              </a:buClr>
              <a:buFont typeface="Wingdings" pitchFamily="2" charset="2"/>
              <a:buChar char="v"/>
            </a:pPr>
            <a:r>
              <a:rPr lang="en-GB" altLang="en-US" sz="1200" dirty="0" smtClean="0">
                <a:latin typeface="Calibri" panose="020F0502020204030204" pitchFamily="34" charset="0"/>
              </a:rPr>
              <a:t>What am I doing?</a:t>
            </a:r>
          </a:p>
          <a:p>
            <a:pPr lvl="1">
              <a:lnSpc>
                <a:spcPct val="80000"/>
              </a:lnSpc>
              <a:buClr>
                <a:schemeClr val="tx1"/>
              </a:buClr>
              <a:buFont typeface="Wingdings" pitchFamily="2" charset="2"/>
              <a:buChar char="v"/>
            </a:pPr>
            <a:r>
              <a:rPr lang="en-GB" altLang="en-US" sz="1200" dirty="0" smtClean="0">
                <a:latin typeface="Calibri" panose="020F0502020204030204" pitchFamily="34" charset="0"/>
              </a:rPr>
              <a:t>How much do I have to do?</a:t>
            </a:r>
          </a:p>
          <a:p>
            <a:pPr lvl="1">
              <a:lnSpc>
                <a:spcPct val="80000"/>
              </a:lnSpc>
              <a:buClr>
                <a:schemeClr val="tx1"/>
              </a:buClr>
              <a:buFont typeface="Wingdings" pitchFamily="2" charset="2"/>
              <a:buChar char="v"/>
            </a:pPr>
            <a:r>
              <a:rPr lang="en-GB" altLang="en-US" sz="1200" dirty="0" smtClean="0">
                <a:latin typeface="Calibri" panose="020F0502020204030204" pitchFamily="34" charset="0"/>
              </a:rPr>
              <a:t>When will I know when I have finished?</a:t>
            </a:r>
          </a:p>
          <a:p>
            <a:pPr lvl="1">
              <a:lnSpc>
                <a:spcPct val="80000"/>
              </a:lnSpc>
              <a:buClr>
                <a:schemeClr val="tx1"/>
              </a:buClr>
              <a:buFont typeface="Wingdings" pitchFamily="2" charset="2"/>
              <a:buChar char="v"/>
            </a:pPr>
            <a:r>
              <a:rPr lang="en-GB" altLang="en-US" sz="1200" dirty="0" smtClean="0">
                <a:latin typeface="Calibri" panose="020F0502020204030204" pitchFamily="34" charset="0"/>
              </a:rPr>
              <a:t>What will I do next?</a:t>
            </a:r>
          </a:p>
          <a:p>
            <a:pPr>
              <a:lnSpc>
                <a:spcPct val="80000"/>
              </a:lnSpc>
              <a:buClr>
                <a:schemeClr val="tx1"/>
              </a:buClr>
              <a:buFont typeface="Wingdings" pitchFamily="2" charset="2"/>
              <a:buNone/>
            </a:pPr>
            <a:endParaRPr lang="en-GB" altLang="en-US" sz="1200" b="1" dirty="0" smtClean="0">
              <a:latin typeface="Calibri" panose="020F0502020204030204" pitchFamily="34" charset="0"/>
            </a:endParaRPr>
          </a:p>
          <a:p>
            <a:pPr>
              <a:lnSpc>
                <a:spcPct val="80000"/>
              </a:lnSpc>
              <a:buClr>
                <a:schemeClr val="tx1"/>
              </a:buClr>
              <a:buFont typeface="Wingdings" pitchFamily="2" charset="2"/>
              <a:buNone/>
            </a:pPr>
            <a:r>
              <a:rPr lang="en-GB" altLang="en-US" sz="1200" b="1" dirty="0" smtClean="0">
                <a:latin typeface="Calibri" panose="020F0502020204030204" pitchFamily="34" charset="0"/>
              </a:rPr>
              <a:t>Things must have a beginning, middle and a clear ending.</a:t>
            </a:r>
          </a:p>
          <a:p>
            <a:pPr>
              <a:lnSpc>
                <a:spcPct val="80000"/>
              </a:lnSpc>
              <a:buClr>
                <a:schemeClr val="tx1"/>
              </a:buClr>
              <a:buFont typeface="Wingdings" pitchFamily="2" charset="2"/>
              <a:buNone/>
            </a:pPr>
            <a:endParaRPr lang="en-GB" altLang="en-US" sz="1200" b="1" dirty="0" smtClean="0">
              <a:latin typeface="Calibri" panose="020F0502020204030204" pitchFamily="34" charset="0"/>
            </a:endParaRPr>
          </a:p>
          <a:p>
            <a:pPr>
              <a:lnSpc>
                <a:spcPct val="80000"/>
              </a:lnSpc>
              <a:buClr>
                <a:schemeClr val="tx1"/>
              </a:buClr>
              <a:buFont typeface="Wingdings" pitchFamily="2" charset="2"/>
              <a:buNone/>
            </a:pPr>
            <a:r>
              <a:rPr lang="en-GB" altLang="en-US" sz="1200" b="1" dirty="0" smtClean="0">
                <a:latin typeface="Calibri" panose="020F0502020204030204" pitchFamily="34" charset="0"/>
              </a:rPr>
              <a:t>Children respond best in a structured environment where things are organised and clearly labelled. </a:t>
            </a:r>
          </a:p>
          <a:p>
            <a:endParaRPr lang="en-GB" sz="1200" dirty="0"/>
          </a:p>
        </p:txBody>
      </p:sp>
      <p:sp>
        <p:nvSpPr>
          <p:cNvPr id="4" name="Slide Number Placeholder 3"/>
          <p:cNvSpPr>
            <a:spLocks noGrp="1"/>
          </p:cNvSpPr>
          <p:nvPr>
            <p:ph type="sldNum" sz="quarter" idx="10"/>
          </p:nvPr>
        </p:nvSpPr>
        <p:spPr/>
        <p:txBody>
          <a:bodyPr/>
          <a:lstStyle/>
          <a:p>
            <a:fld id="{B2566469-60E5-42F4-AED0-DF49868A71FB}" type="slidenum">
              <a:rPr lang="en-GB" smtClean="0"/>
              <a:t>28</a:t>
            </a:fld>
            <a:endParaRPr lang="en-GB"/>
          </a:p>
        </p:txBody>
      </p:sp>
    </p:spTree>
    <p:extLst>
      <p:ext uri="{BB962C8B-B14F-4D97-AF65-F5344CB8AC3E}">
        <p14:creationId xmlns:p14="http://schemas.microsoft.com/office/powerpoint/2010/main" val="34534631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Outdoors-</a:t>
            </a:r>
            <a:r>
              <a:rPr lang="en-GB" baseline="0" dirty="0" smtClean="0"/>
              <a:t> a picture or wellies </a:t>
            </a:r>
          </a:p>
          <a:p>
            <a:r>
              <a:rPr lang="en-GB" baseline="0" dirty="0" smtClean="0"/>
              <a:t>**Give time for transitions  </a:t>
            </a:r>
            <a:r>
              <a:rPr lang="en-GB" baseline="0" dirty="0" err="1" smtClean="0"/>
              <a:t>i,e</a:t>
            </a:r>
            <a:r>
              <a:rPr lang="en-GB" baseline="0" dirty="0" smtClean="0"/>
              <a:t>. in 5 mins, in 2 mins, in 1 min, 10, 9, 8, 7, 6, 5, 4, 3, 2, 1</a:t>
            </a:r>
            <a:endParaRPr lang="en-GB" dirty="0"/>
          </a:p>
        </p:txBody>
      </p:sp>
      <p:sp>
        <p:nvSpPr>
          <p:cNvPr id="4" name="Slide Number Placeholder 3"/>
          <p:cNvSpPr>
            <a:spLocks noGrp="1"/>
          </p:cNvSpPr>
          <p:nvPr>
            <p:ph type="sldNum" sz="quarter" idx="10"/>
          </p:nvPr>
        </p:nvSpPr>
        <p:spPr/>
        <p:txBody>
          <a:bodyPr/>
          <a:lstStyle/>
          <a:p>
            <a:fld id="{B2566469-60E5-42F4-AED0-DF49868A71FB}" type="slidenum">
              <a:rPr lang="en-GB" smtClean="0"/>
              <a:t>29</a:t>
            </a:fld>
            <a:endParaRPr lang="en-GB"/>
          </a:p>
        </p:txBody>
      </p:sp>
    </p:spTree>
    <p:extLst>
      <p:ext uri="{BB962C8B-B14F-4D97-AF65-F5344CB8AC3E}">
        <p14:creationId xmlns:p14="http://schemas.microsoft.com/office/powerpoint/2010/main" val="11834212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Particularly</a:t>
            </a:r>
            <a:r>
              <a:rPr lang="en-GB" baseline="0" dirty="0" smtClean="0"/>
              <a:t> helpful if a child has quite specific interests, doesn't really explore all areas of the nursery or you are trying to carry out a focused activity to work on a target i.e. encouraging more interaction with peers. </a:t>
            </a:r>
            <a:endParaRPr lang="en-GB" dirty="0"/>
          </a:p>
        </p:txBody>
      </p:sp>
      <p:sp>
        <p:nvSpPr>
          <p:cNvPr id="4" name="Slide Number Placeholder 3"/>
          <p:cNvSpPr>
            <a:spLocks noGrp="1"/>
          </p:cNvSpPr>
          <p:nvPr>
            <p:ph type="sldNum" sz="quarter" idx="10"/>
          </p:nvPr>
        </p:nvSpPr>
        <p:spPr/>
        <p:txBody>
          <a:bodyPr/>
          <a:lstStyle/>
          <a:p>
            <a:fld id="{B2566469-60E5-42F4-AED0-DF49868A71FB}" type="slidenum">
              <a:rPr lang="en-GB" smtClean="0"/>
              <a:t>30</a:t>
            </a:fld>
            <a:endParaRPr lang="en-GB"/>
          </a:p>
        </p:txBody>
      </p:sp>
    </p:spTree>
    <p:extLst>
      <p:ext uri="{BB962C8B-B14F-4D97-AF65-F5344CB8AC3E}">
        <p14:creationId xmlns:p14="http://schemas.microsoft.com/office/powerpoint/2010/main" val="1432220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a:t>
            </a:r>
            <a:r>
              <a:rPr lang="en-GB" baseline="0" dirty="0" smtClean="0"/>
              <a:t> do we mean </a:t>
            </a:r>
            <a:r>
              <a:rPr lang="en-GB" baseline="0" dirty="0" err="1" smtClean="0"/>
              <a:t>bv</a:t>
            </a:r>
            <a:r>
              <a:rPr lang="en-GB" baseline="0" dirty="0" smtClean="0"/>
              <a:t> this, what might it look like:</a:t>
            </a:r>
          </a:p>
          <a:p>
            <a:endParaRPr lang="en-GB" baseline="0" dirty="0" smtClean="0"/>
          </a:p>
          <a:p>
            <a:r>
              <a:rPr lang="en-GB" baseline="0" dirty="0" smtClean="0"/>
              <a:t>Relationships, Environment, Interaction</a:t>
            </a:r>
            <a:endParaRPr lang="en-GB" dirty="0"/>
          </a:p>
        </p:txBody>
      </p:sp>
      <p:sp>
        <p:nvSpPr>
          <p:cNvPr id="4" name="Slide Number Placeholder 3"/>
          <p:cNvSpPr>
            <a:spLocks noGrp="1"/>
          </p:cNvSpPr>
          <p:nvPr>
            <p:ph type="sldNum" sz="quarter" idx="10"/>
          </p:nvPr>
        </p:nvSpPr>
        <p:spPr/>
        <p:txBody>
          <a:bodyPr/>
          <a:lstStyle/>
          <a:p>
            <a:fld id="{B2566469-60E5-42F4-AED0-DF49868A71FB}" type="slidenum">
              <a:rPr lang="en-GB" smtClean="0"/>
              <a:t>3</a:t>
            </a:fld>
            <a:endParaRPr lang="en-GB"/>
          </a:p>
        </p:txBody>
      </p:sp>
    </p:spTree>
    <p:extLst>
      <p:ext uri="{BB962C8B-B14F-4D97-AF65-F5344CB8AC3E}">
        <p14:creationId xmlns:p14="http://schemas.microsoft.com/office/powerpoint/2010/main" val="29787064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Time out.</a:t>
            </a:r>
            <a:r>
              <a:rPr lang="en-GB" baseline="0" dirty="0" smtClean="0"/>
              <a:t> Thinking time</a:t>
            </a:r>
          </a:p>
          <a:p>
            <a:r>
              <a:rPr lang="en-GB" sz="1200" dirty="0" smtClean="0"/>
              <a:t>Time to talk </a:t>
            </a:r>
          </a:p>
          <a:p>
            <a:r>
              <a:rPr lang="en-GB" sz="1200" dirty="0" smtClean="0"/>
              <a:t>Empathy-</a:t>
            </a:r>
          </a:p>
          <a:p>
            <a:r>
              <a:rPr lang="en-GB" sz="1200" dirty="0" smtClean="0"/>
              <a:t>Social stories </a:t>
            </a:r>
          </a:p>
          <a:p>
            <a:endParaRPr lang="en-GB" dirty="0"/>
          </a:p>
        </p:txBody>
      </p:sp>
      <p:sp>
        <p:nvSpPr>
          <p:cNvPr id="4" name="Slide Number Placeholder 3"/>
          <p:cNvSpPr>
            <a:spLocks noGrp="1"/>
          </p:cNvSpPr>
          <p:nvPr>
            <p:ph type="sldNum" sz="quarter" idx="10"/>
          </p:nvPr>
        </p:nvSpPr>
        <p:spPr/>
        <p:txBody>
          <a:bodyPr/>
          <a:lstStyle/>
          <a:p>
            <a:fld id="{B2566469-60E5-42F4-AED0-DF49868A71FB}" type="slidenum">
              <a:rPr lang="en-GB" smtClean="0"/>
              <a:t>31</a:t>
            </a:fld>
            <a:endParaRPr lang="en-GB"/>
          </a:p>
        </p:txBody>
      </p:sp>
    </p:spTree>
    <p:extLst>
      <p:ext uri="{BB962C8B-B14F-4D97-AF65-F5344CB8AC3E}">
        <p14:creationId xmlns:p14="http://schemas.microsoft.com/office/powerpoint/2010/main" val="23407417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Thermometer visuals, time to talk, social stories, using mirrors/ photographs </a:t>
            </a:r>
          </a:p>
          <a:p>
            <a:endParaRPr lang="en-GB" dirty="0"/>
          </a:p>
        </p:txBody>
      </p:sp>
      <p:sp>
        <p:nvSpPr>
          <p:cNvPr id="4" name="Slide Number Placeholder 3"/>
          <p:cNvSpPr>
            <a:spLocks noGrp="1"/>
          </p:cNvSpPr>
          <p:nvPr>
            <p:ph type="sldNum" sz="quarter" idx="10"/>
          </p:nvPr>
        </p:nvSpPr>
        <p:spPr/>
        <p:txBody>
          <a:bodyPr/>
          <a:lstStyle/>
          <a:p>
            <a:fld id="{B2566469-60E5-42F4-AED0-DF49868A71FB}" type="slidenum">
              <a:rPr lang="en-GB" smtClean="0"/>
              <a:t>32</a:t>
            </a:fld>
            <a:endParaRPr lang="en-GB"/>
          </a:p>
        </p:txBody>
      </p:sp>
    </p:spTree>
    <p:extLst>
      <p:ext uri="{BB962C8B-B14F-4D97-AF65-F5344CB8AC3E}">
        <p14:creationId xmlns:p14="http://schemas.microsoft.com/office/powerpoint/2010/main" val="31421184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Using sand timers</a:t>
            </a:r>
            <a:r>
              <a:rPr lang="en-GB" baseline="0" dirty="0" smtClean="0"/>
              <a:t> for taking talking turns or during play to work on turn taking/ sharing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Create opportunities for example to practice waiting</a:t>
            </a:r>
          </a:p>
          <a:p>
            <a:endParaRPr lang="en-GB" dirty="0"/>
          </a:p>
        </p:txBody>
      </p:sp>
      <p:sp>
        <p:nvSpPr>
          <p:cNvPr id="4" name="Slide Number Placeholder 3"/>
          <p:cNvSpPr>
            <a:spLocks noGrp="1"/>
          </p:cNvSpPr>
          <p:nvPr>
            <p:ph type="sldNum" sz="quarter" idx="10"/>
          </p:nvPr>
        </p:nvSpPr>
        <p:spPr/>
        <p:txBody>
          <a:bodyPr/>
          <a:lstStyle/>
          <a:p>
            <a:fld id="{B2566469-60E5-42F4-AED0-DF49868A71FB}" type="slidenum">
              <a:rPr lang="en-GB" smtClean="0"/>
              <a:t>33</a:t>
            </a:fld>
            <a:endParaRPr lang="en-GB"/>
          </a:p>
        </p:txBody>
      </p:sp>
    </p:spTree>
    <p:extLst>
      <p:ext uri="{BB962C8B-B14F-4D97-AF65-F5344CB8AC3E}">
        <p14:creationId xmlns:p14="http://schemas.microsoft.com/office/powerpoint/2010/main" val="22482764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2566469-60E5-42F4-AED0-DF49868A71FB}" type="slidenum">
              <a:rPr lang="en-GB" smtClean="0"/>
              <a:t>34</a:t>
            </a:fld>
            <a:endParaRPr lang="en-GB"/>
          </a:p>
        </p:txBody>
      </p:sp>
    </p:spTree>
    <p:extLst>
      <p:ext uri="{BB962C8B-B14F-4D97-AF65-F5344CB8AC3E}">
        <p14:creationId xmlns:p14="http://schemas.microsoft.com/office/powerpoint/2010/main" val="2555537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Really</a:t>
            </a:r>
            <a:r>
              <a:rPr lang="en-GB" baseline="0" dirty="0" smtClean="0"/>
              <a:t> thinking about what could I do/ what opportunities are there in our setting to work on these skills?</a:t>
            </a:r>
            <a:endParaRPr lang="en-GB" dirty="0"/>
          </a:p>
        </p:txBody>
      </p:sp>
      <p:sp>
        <p:nvSpPr>
          <p:cNvPr id="4" name="Slide Number Placeholder 3"/>
          <p:cNvSpPr>
            <a:spLocks noGrp="1"/>
          </p:cNvSpPr>
          <p:nvPr>
            <p:ph type="sldNum" sz="quarter" idx="10"/>
          </p:nvPr>
        </p:nvSpPr>
        <p:spPr/>
        <p:txBody>
          <a:bodyPr/>
          <a:lstStyle/>
          <a:p>
            <a:fld id="{B2566469-60E5-42F4-AED0-DF49868A71FB}" type="slidenum">
              <a:rPr lang="en-GB" smtClean="0"/>
              <a:t>35</a:t>
            </a:fld>
            <a:endParaRPr lang="en-GB"/>
          </a:p>
        </p:txBody>
      </p:sp>
    </p:spTree>
    <p:extLst>
      <p:ext uri="{BB962C8B-B14F-4D97-AF65-F5344CB8AC3E}">
        <p14:creationId xmlns:p14="http://schemas.microsoft.com/office/powerpoint/2010/main" val="9590123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2566469-60E5-42F4-AED0-DF49868A71FB}" type="slidenum">
              <a:rPr lang="en-GB" smtClean="0"/>
              <a:t>37</a:t>
            </a:fld>
            <a:endParaRPr lang="en-GB"/>
          </a:p>
        </p:txBody>
      </p:sp>
    </p:spTree>
    <p:extLst>
      <p:ext uri="{BB962C8B-B14F-4D97-AF65-F5344CB8AC3E}">
        <p14:creationId xmlns:p14="http://schemas.microsoft.com/office/powerpoint/2010/main" val="890668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566469-60E5-42F4-AED0-DF49868A71FB}" type="slidenum">
              <a:rPr lang="en-GB" smtClean="0"/>
              <a:t>4</a:t>
            </a:fld>
            <a:endParaRPr lang="en-GB" dirty="0"/>
          </a:p>
        </p:txBody>
      </p:sp>
    </p:spTree>
    <p:extLst>
      <p:ext uri="{BB962C8B-B14F-4D97-AF65-F5344CB8AC3E}">
        <p14:creationId xmlns:p14="http://schemas.microsoft.com/office/powerpoint/2010/main" val="4003698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566469-60E5-42F4-AED0-DF49868A71FB}" type="slidenum">
              <a:rPr lang="en-GB" smtClean="0"/>
              <a:t>5</a:t>
            </a:fld>
            <a:endParaRPr lang="en-GB" dirty="0"/>
          </a:p>
        </p:txBody>
      </p:sp>
    </p:spTree>
    <p:extLst>
      <p:ext uri="{BB962C8B-B14F-4D97-AF65-F5344CB8AC3E}">
        <p14:creationId xmlns:p14="http://schemas.microsoft.com/office/powerpoint/2010/main" val="3592907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566469-60E5-42F4-AED0-DF49868A71FB}" type="slidenum">
              <a:rPr lang="en-GB" smtClean="0"/>
              <a:t>6</a:t>
            </a:fld>
            <a:endParaRPr lang="en-GB"/>
          </a:p>
        </p:txBody>
      </p:sp>
    </p:spTree>
    <p:extLst>
      <p:ext uri="{BB962C8B-B14F-4D97-AF65-F5344CB8AC3E}">
        <p14:creationId xmlns:p14="http://schemas.microsoft.com/office/powerpoint/2010/main" val="1855809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2566469-60E5-42F4-AED0-DF49868A71FB}" type="slidenum">
              <a:rPr lang="en-GB" smtClean="0"/>
              <a:t>7</a:t>
            </a:fld>
            <a:endParaRPr lang="en-GB"/>
          </a:p>
        </p:txBody>
      </p:sp>
    </p:spTree>
    <p:extLst>
      <p:ext uri="{BB962C8B-B14F-4D97-AF65-F5344CB8AC3E}">
        <p14:creationId xmlns:p14="http://schemas.microsoft.com/office/powerpoint/2010/main" val="3145573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2566469-60E5-42F4-AED0-DF49868A71FB}" type="slidenum">
              <a:rPr lang="en-GB" smtClean="0"/>
              <a:t>9</a:t>
            </a:fld>
            <a:endParaRPr lang="en-GB"/>
          </a:p>
        </p:txBody>
      </p:sp>
    </p:spTree>
    <p:extLst>
      <p:ext uri="{BB962C8B-B14F-4D97-AF65-F5344CB8AC3E}">
        <p14:creationId xmlns:p14="http://schemas.microsoft.com/office/powerpoint/2010/main" val="717151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a:t>
            </a:r>
            <a:r>
              <a:rPr lang="en-GB" baseline="0" dirty="0" smtClean="0"/>
              <a:t> children know and understand what is expected of them, are you explicit so avoiding sit nicely, behave, be a good boy!  do they tell them what to do, not what not to do so positively framed… Pre empting risks, temptations making boundaries clear</a:t>
            </a:r>
          </a:p>
          <a:p>
            <a:endParaRPr lang="en-GB" baseline="0" dirty="0" smtClean="0"/>
          </a:p>
          <a:p>
            <a:r>
              <a:rPr lang="en-GB" baseline="0" dirty="0" smtClean="0"/>
              <a:t>We all feel more at ease when we know what to expect in a given situation, consistency helps children feel safe, helps them to trust that the adult is in control.  Make sure expectations are consistent (not all the same), how you react, the phrases you use around key rules so safe hands in nursery can be the prompt that is used by all staff, good waiting</a:t>
            </a:r>
            <a:endParaRPr lang="en-GB" dirty="0"/>
          </a:p>
        </p:txBody>
      </p:sp>
      <p:sp>
        <p:nvSpPr>
          <p:cNvPr id="4" name="Slide Number Placeholder 3"/>
          <p:cNvSpPr>
            <a:spLocks noGrp="1"/>
          </p:cNvSpPr>
          <p:nvPr>
            <p:ph type="sldNum" sz="quarter" idx="10"/>
          </p:nvPr>
        </p:nvSpPr>
        <p:spPr/>
        <p:txBody>
          <a:bodyPr/>
          <a:lstStyle/>
          <a:p>
            <a:fld id="{B2566469-60E5-42F4-AED0-DF49868A71FB}" type="slidenum">
              <a:rPr lang="en-GB" smtClean="0"/>
              <a:t>10</a:t>
            </a:fld>
            <a:endParaRPr lang="en-GB" dirty="0"/>
          </a:p>
        </p:txBody>
      </p:sp>
    </p:spTree>
    <p:extLst>
      <p:ext uri="{BB962C8B-B14F-4D97-AF65-F5344CB8AC3E}">
        <p14:creationId xmlns:p14="http://schemas.microsoft.com/office/powerpoint/2010/main" val="23256403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9D06C41E-1CBC-4DA5-858A-918AA587EA42}" type="datetimeFigureOut">
              <a:rPr lang="en-GB" smtClean="0"/>
              <a:t>21/02/2020</a:t>
            </a:fld>
            <a:endParaRPr lang="en-GB"/>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FB5F984B-30E8-4A95-BE8C-9F45CE44B8F4}" type="slidenum">
              <a:rPr lang="en-GB" smtClean="0"/>
              <a:t>‹#›</a:t>
            </a:fld>
            <a:endParaRPr lang="en-GB"/>
          </a:p>
        </p:txBody>
      </p:sp>
    </p:spTree>
    <p:extLst>
      <p:ext uri="{BB962C8B-B14F-4D97-AF65-F5344CB8AC3E}">
        <p14:creationId xmlns:p14="http://schemas.microsoft.com/office/powerpoint/2010/main" val="988405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06C41E-1CBC-4DA5-858A-918AA587EA42}" type="datetimeFigureOut">
              <a:rPr lang="en-GB" smtClean="0"/>
              <a:t>21/02/2020</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B5F984B-30E8-4A95-BE8C-9F45CE44B8F4}" type="slidenum">
              <a:rPr lang="en-GB" smtClean="0"/>
              <a:t>‹#›</a:t>
            </a:fld>
            <a:endParaRPr lang="en-GB"/>
          </a:p>
        </p:txBody>
      </p:sp>
    </p:spTree>
    <p:extLst>
      <p:ext uri="{BB962C8B-B14F-4D97-AF65-F5344CB8AC3E}">
        <p14:creationId xmlns:p14="http://schemas.microsoft.com/office/powerpoint/2010/main" val="753452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06C41E-1CBC-4DA5-858A-918AA587EA42}" type="datetimeFigureOut">
              <a:rPr lang="en-GB" smtClean="0"/>
              <a:t>21/02/2020</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B5F984B-30E8-4A95-BE8C-9F45CE44B8F4}" type="slidenum">
              <a:rPr lang="en-GB" smtClean="0"/>
              <a:t>‹#›</a:t>
            </a:fld>
            <a:endParaRPr lang="en-GB"/>
          </a:p>
        </p:txBody>
      </p:sp>
    </p:spTree>
    <p:extLst>
      <p:ext uri="{BB962C8B-B14F-4D97-AF65-F5344CB8AC3E}">
        <p14:creationId xmlns:p14="http://schemas.microsoft.com/office/powerpoint/2010/main" val="3688562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06C41E-1CBC-4DA5-858A-918AA587EA42}" type="datetimeFigureOut">
              <a:rPr lang="en-GB" smtClean="0"/>
              <a:t>21/02/2020</a:t>
            </a:fld>
            <a:endParaRPr lang="en-GB"/>
          </a:p>
        </p:txBody>
      </p:sp>
      <p:sp>
        <p:nvSpPr>
          <p:cNvPr id="5" name="Footer Placeholder 4"/>
          <p:cNvSpPr>
            <a:spLocks noGrp="1"/>
          </p:cNvSpPr>
          <p:nvPr>
            <p:ph type="ftr" sz="quarter" idx="11"/>
          </p:nvPr>
        </p:nvSpPr>
        <p:spPr/>
        <p:txBody>
          <a:bodyPr/>
          <a:lstStyle/>
          <a:p>
            <a:endParaRPr lang="en-GB"/>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B5F984B-30E8-4A95-BE8C-9F45CE44B8F4}" type="slidenum">
              <a:rPr lang="en-GB" smtClean="0"/>
              <a:t>‹#›</a:t>
            </a:fld>
            <a:endParaRPr lang="en-GB"/>
          </a:p>
        </p:txBody>
      </p:sp>
    </p:spTree>
    <p:extLst>
      <p:ext uri="{BB962C8B-B14F-4D97-AF65-F5344CB8AC3E}">
        <p14:creationId xmlns:p14="http://schemas.microsoft.com/office/powerpoint/2010/main" val="3802907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06C41E-1CBC-4DA5-858A-918AA587EA42}" type="datetimeFigureOut">
              <a:rPr lang="en-GB" smtClean="0"/>
              <a:t>21/02/2020</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B5F984B-30E8-4A95-BE8C-9F45CE44B8F4}" type="slidenum">
              <a:rPr lang="en-GB" smtClean="0"/>
              <a:t>‹#›</a:t>
            </a:fld>
            <a:endParaRPr lang="en-GB"/>
          </a:p>
        </p:txBody>
      </p:sp>
    </p:spTree>
    <p:extLst>
      <p:ext uri="{BB962C8B-B14F-4D97-AF65-F5344CB8AC3E}">
        <p14:creationId xmlns:p14="http://schemas.microsoft.com/office/powerpoint/2010/main" val="4059253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D06C41E-1CBC-4DA5-858A-918AA587EA42}" type="datetimeFigureOut">
              <a:rPr lang="en-GB" smtClean="0"/>
              <a:t>21/02/2020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B5F984B-30E8-4A95-BE8C-9F45CE44B8F4}" type="slidenum">
              <a:rPr lang="en-GB" smtClean="0"/>
              <a:t>‹#›</a:t>
            </a:fld>
            <a:endParaRPr lang="en-GB"/>
          </a:p>
        </p:txBody>
      </p:sp>
    </p:spTree>
    <p:extLst>
      <p:ext uri="{BB962C8B-B14F-4D97-AF65-F5344CB8AC3E}">
        <p14:creationId xmlns:p14="http://schemas.microsoft.com/office/powerpoint/2010/main" val="36833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D06C41E-1CBC-4DA5-858A-918AA587EA42}" type="datetimeFigureOut">
              <a:rPr lang="en-GB" smtClean="0"/>
              <a:t>21/02/2020</a:t>
            </a:fld>
            <a:endParaRPr lang="en-GB"/>
          </a:p>
        </p:txBody>
      </p:sp>
      <p:sp>
        <p:nvSpPr>
          <p:cNvPr id="8" name="Footer Placeholder 7"/>
          <p:cNvSpPr>
            <a:spLocks noGrp="1"/>
          </p:cNvSpPr>
          <p:nvPr>
            <p:ph type="ftr" sz="quarter" idx="11"/>
          </p:nvPr>
        </p:nvSpPr>
        <p:spPr>
          <a:xfrm>
            <a:off x="561111" y="6391838"/>
            <a:ext cx="3644282" cy="304801"/>
          </a:xfrm>
        </p:spPr>
        <p:txBody>
          <a:bodyPr/>
          <a:lstStyle/>
          <a:p>
            <a:endParaRPr lang="en-GB"/>
          </a:p>
        </p:txBody>
      </p:sp>
      <p:sp>
        <p:nvSpPr>
          <p:cNvPr id="9" name="Slide Number Placeholder 8"/>
          <p:cNvSpPr>
            <a:spLocks noGrp="1"/>
          </p:cNvSpPr>
          <p:nvPr>
            <p:ph type="sldNum" sz="quarter" idx="12"/>
          </p:nvPr>
        </p:nvSpPr>
        <p:spPr/>
        <p:txBody>
          <a:bodyPr/>
          <a:lstStyle/>
          <a:p>
            <a:fld id="{FB5F984B-30E8-4A95-BE8C-9F45CE44B8F4}" type="slidenum">
              <a:rPr lang="en-GB" smtClean="0"/>
              <a:t>‹#›</a:t>
            </a:fld>
            <a:endParaRPr lang="en-GB"/>
          </a:p>
        </p:txBody>
      </p:sp>
    </p:spTree>
    <p:extLst>
      <p:ext uri="{BB962C8B-B14F-4D97-AF65-F5344CB8AC3E}">
        <p14:creationId xmlns:p14="http://schemas.microsoft.com/office/powerpoint/2010/main" val="22245294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9D06C41E-1CBC-4DA5-858A-918AA587EA42}" type="datetimeFigureOut">
              <a:rPr lang="en-GB" smtClean="0"/>
              <a:t>21/02/2020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5F984B-30E8-4A95-BE8C-9F45CE44B8F4}" type="slidenum">
              <a:rPr lang="en-GB" smtClean="0"/>
              <a:t>‹#›</a:t>
            </a:fld>
            <a:endParaRPr lang="en-GB"/>
          </a:p>
        </p:txBody>
      </p:sp>
    </p:spTree>
    <p:extLst>
      <p:ext uri="{BB962C8B-B14F-4D97-AF65-F5344CB8AC3E}">
        <p14:creationId xmlns:p14="http://schemas.microsoft.com/office/powerpoint/2010/main" val="144307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9D06C41E-1CBC-4DA5-858A-918AA587EA42}" type="datetimeFigureOut">
              <a:rPr lang="en-GB" smtClean="0"/>
              <a:t>21/02/2020</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B5F984B-30E8-4A95-BE8C-9F45CE44B8F4}" type="slidenum">
              <a:rPr lang="en-GB" smtClean="0"/>
              <a:t>‹#›</a:t>
            </a:fld>
            <a:endParaRPr lang="en-GB"/>
          </a:p>
        </p:txBody>
      </p:sp>
    </p:spTree>
    <p:extLst>
      <p:ext uri="{BB962C8B-B14F-4D97-AF65-F5344CB8AC3E}">
        <p14:creationId xmlns:p14="http://schemas.microsoft.com/office/powerpoint/2010/main" val="2392617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06C41E-1CBC-4DA5-858A-918AA587EA42}" type="datetimeFigureOut">
              <a:rPr lang="en-GB" smtClean="0"/>
              <a:t>21/02/2020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5F984B-30E8-4A95-BE8C-9F45CE44B8F4}" type="slidenum">
              <a:rPr lang="en-GB" smtClean="0"/>
              <a:t>‹#›</a:t>
            </a:fld>
            <a:endParaRPr lang="en-GB"/>
          </a:p>
        </p:txBody>
      </p:sp>
    </p:spTree>
    <p:extLst>
      <p:ext uri="{BB962C8B-B14F-4D97-AF65-F5344CB8AC3E}">
        <p14:creationId xmlns:p14="http://schemas.microsoft.com/office/powerpoint/2010/main" val="4006986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06C41E-1CBC-4DA5-858A-918AA587EA42}" type="datetimeFigureOut">
              <a:rPr lang="en-GB" smtClean="0"/>
              <a:t>21/02/2020</a:t>
            </a:fld>
            <a:endParaRPr lang="en-GB"/>
          </a:p>
        </p:txBody>
      </p:sp>
      <p:sp>
        <p:nvSpPr>
          <p:cNvPr id="5" name="Footer Placeholder 4"/>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B5F984B-30E8-4A95-BE8C-9F45CE44B8F4}" type="slidenum">
              <a:rPr lang="en-GB" smtClean="0"/>
              <a:t>‹#›</a:t>
            </a:fld>
            <a:endParaRPr lang="en-GB"/>
          </a:p>
        </p:txBody>
      </p:sp>
    </p:spTree>
    <p:extLst>
      <p:ext uri="{BB962C8B-B14F-4D97-AF65-F5344CB8AC3E}">
        <p14:creationId xmlns:p14="http://schemas.microsoft.com/office/powerpoint/2010/main" val="3544297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D06C41E-1CBC-4DA5-858A-918AA587EA42}" type="datetimeFigureOut">
              <a:rPr lang="en-GB" smtClean="0"/>
              <a:t>21/02/2020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5F984B-30E8-4A95-BE8C-9F45CE44B8F4}" type="slidenum">
              <a:rPr lang="en-GB" smtClean="0"/>
              <a:t>‹#›</a:t>
            </a:fld>
            <a:endParaRPr lang="en-GB"/>
          </a:p>
        </p:txBody>
      </p:sp>
    </p:spTree>
    <p:extLst>
      <p:ext uri="{BB962C8B-B14F-4D97-AF65-F5344CB8AC3E}">
        <p14:creationId xmlns:p14="http://schemas.microsoft.com/office/powerpoint/2010/main" val="1283120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D06C41E-1CBC-4DA5-858A-918AA587EA42}" type="datetimeFigureOut">
              <a:rPr lang="en-GB" smtClean="0"/>
              <a:t>21/02/2020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B5F984B-30E8-4A95-BE8C-9F45CE44B8F4}" type="slidenum">
              <a:rPr lang="en-GB" smtClean="0"/>
              <a:t>‹#›</a:t>
            </a:fld>
            <a:endParaRPr lang="en-GB"/>
          </a:p>
        </p:txBody>
      </p:sp>
    </p:spTree>
    <p:extLst>
      <p:ext uri="{BB962C8B-B14F-4D97-AF65-F5344CB8AC3E}">
        <p14:creationId xmlns:p14="http://schemas.microsoft.com/office/powerpoint/2010/main" val="3804465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D06C41E-1CBC-4DA5-858A-918AA587EA42}" type="datetimeFigureOut">
              <a:rPr lang="en-GB" smtClean="0"/>
              <a:t>21/02/2020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B5F984B-30E8-4A95-BE8C-9F45CE44B8F4}" type="slidenum">
              <a:rPr lang="en-GB" smtClean="0"/>
              <a:t>‹#›</a:t>
            </a:fld>
            <a:endParaRPr lang="en-GB"/>
          </a:p>
        </p:txBody>
      </p:sp>
    </p:spTree>
    <p:extLst>
      <p:ext uri="{BB962C8B-B14F-4D97-AF65-F5344CB8AC3E}">
        <p14:creationId xmlns:p14="http://schemas.microsoft.com/office/powerpoint/2010/main" val="969183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06C41E-1CBC-4DA5-858A-918AA587EA42}" type="datetimeFigureOut">
              <a:rPr lang="en-GB" smtClean="0"/>
              <a:t>21/02/2020</a:t>
            </a:fld>
            <a:endParaRPr lang="en-GB"/>
          </a:p>
        </p:txBody>
      </p:sp>
      <p:sp>
        <p:nvSpPr>
          <p:cNvPr id="3" name="Footer Placeholder 2"/>
          <p:cNvSpPr>
            <a:spLocks noGrp="1"/>
          </p:cNvSpPr>
          <p:nvPr>
            <p:ph type="ftr" sz="quarter" idx="11"/>
          </p:nvPr>
        </p:nvSpPr>
        <p:spPr/>
        <p:txBody>
          <a:bodyPr/>
          <a:lstStyle/>
          <a:p>
            <a:endParaRPr lang="en-GB"/>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FB5F984B-30E8-4A95-BE8C-9F45CE44B8F4}" type="slidenum">
              <a:rPr lang="en-GB" smtClean="0"/>
              <a:t>‹#›</a:t>
            </a:fld>
            <a:endParaRPr lang="en-GB"/>
          </a:p>
        </p:txBody>
      </p:sp>
    </p:spTree>
    <p:extLst>
      <p:ext uri="{BB962C8B-B14F-4D97-AF65-F5344CB8AC3E}">
        <p14:creationId xmlns:p14="http://schemas.microsoft.com/office/powerpoint/2010/main" val="827085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06C41E-1CBC-4DA5-858A-918AA587EA42}" type="datetimeFigureOut">
              <a:rPr lang="en-GB" smtClean="0"/>
              <a:t>21/02/2020</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B5F984B-30E8-4A95-BE8C-9F45CE44B8F4}" type="slidenum">
              <a:rPr lang="en-GB" smtClean="0"/>
              <a:t>‹#›</a:t>
            </a:fld>
            <a:endParaRPr lang="en-GB"/>
          </a:p>
        </p:txBody>
      </p:sp>
    </p:spTree>
    <p:extLst>
      <p:ext uri="{BB962C8B-B14F-4D97-AF65-F5344CB8AC3E}">
        <p14:creationId xmlns:p14="http://schemas.microsoft.com/office/powerpoint/2010/main" val="1869362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06C41E-1CBC-4DA5-858A-918AA587EA42}" type="datetimeFigureOut">
              <a:rPr lang="en-GB" smtClean="0"/>
              <a:t>21/02/2020</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B5F984B-30E8-4A95-BE8C-9F45CE44B8F4}" type="slidenum">
              <a:rPr lang="en-GB" smtClean="0"/>
              <a:t>‹#›</a:t>
            </a:fld>
            <a:endParaRPr lang="en-GB"/>
          </a:p>
        </p:txBody>
      </p:sp>
    </p:spTree>
    <p:extLst>
      <p:ext uri="{BB962C8B-B14F-4D97-AF65-F5344CB8AC3E}">
        <p14:creationId xmlns:p14="http://schemas.microsoft.com/office/powerpoint/2010/main" val="3439119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9D06C41E-1CBC-4DA5-858A-918AA587EA42}" type="datetimeFigureOut">
              <a:rPr lang="en-GB" smtClean="0"/>
              <a:t>21/02/2020</a:t>
            </a:fld>
            <a:endParaRPr lang="en-GB"/>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FB5F984B-30E8-4A95-BE8C-9F45CE44B8F4}" type="slidenum">
              <a:rPr lang="en-GB" smtClean="0"/>
              <a:t>‹#›</a:t>
            </a:fld>
            <a:endParaRPr lang="en-GB"/>
          </a:p>
        </p:txBody>
      </p:sp>
    </p:spTree>
    <p:extLst>
      <p:ext uri="{BB962C8B-B14F-4D97-AF65-F5344CB8AC3E}">
        <p14:creationId xmlns:p14="http://schemas.microsoft.com/office/powerpoint/2010/main" val="183733940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0.jpg"/><Relationship Id="rId4" Type="http://schemas.openxmlformats.org/officeDocument/2006/relationships/image" Target="../media/image39.jpg"/></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8.xml"/><Relationship Id="rId4" Type="http://schemas.openxmlformats.org/officeDocument/2006/relationships/slide" Target="slide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slide" Target="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4.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3200" y="429564"/>
            <a:ext cx="9144000" cy="2387600"/>
          </a:xfrm>
        </p:spPr>
        <p:txBody>
          <a:bodyPr>
            <a:normAutofit/>
          </a:bodyPr>
          <a:lstStyle/>
          <a:p>
            <a:pPr algn="ctr"/>
            <a:r>
              <a:rPr lang="en-GB" dirty="0" smtClean="0"/>
              <a:t>Meeting Learner’s Needs in the Early Years </a:t>
            </a:r>
            <a:endParaRPr lang="en-GB" dirty="0"/>
          </a:p>
        </p:txBody>
      </p:sp>
      <p:sp>
        <p:nvSpPr>
          <p:cNvPr id="3" name="Subtitle 2"/>
          <p:cNvSpPr>
            <a:spLocks noGrp="1"/>
          </p:cNvSpPr>
          <p:nvPr>
            <p:ph type="subTitle" idx="1"/>
          </p:nvPr>
        </p:nvSpPr>
        <p:spPr>
          <a:xfrm>
            <a:off x="406400" y="5445457"/>
            <a:ext cx="11277600" cy="917812"/>
          </a:xfrm>
        </p:spPr>
        <p:txBody>
          <a:bodyPr>
            <a:noAutofit/>
          </a:bodyPr>
          <a:lstStyle/>
          <a:p>
            <a:pPr algn="ctr"/>
            <a:r>
              <a:rPr lang="en-GB" sz="2400" dirty="0" smtClean="0"/>
              <a:t>East Renfrewshire Educational Psychology Service</a:t>
            </a:r>
          </a:p>
          <a:p>
            <a:pPr algn="ctr"/>
            <a:r>
              <a:rPr lang="en-GB" sz="2400" dirty="0" smtClean="0"/>
              <a:t>Christine McGovern and Siobhan Drummond </a:t>
            </a:r>
            <a:endParaRPr lang="en-GB" sz="2400" dirty="0"/>
          </a:p>
        </p:txBody>
      </p:sp>
    </p:spTree>
    <p:extLst>
      <p:ext uri="{BB962C8B-B14F-4D97-AF65-F5344CB8AC3E}">
        <p14:creationId xmlns:p14="http://schemas.microsoft.com/office/powerpoint/2010/main" val="13424513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485" y="713678"/>
            <a:ext cx="8761413" cy="989257"/>
          </a:xfrm>
        </p:spPr>
        <p:txBody>
          <a:bodyPr/>
          <a:lstStyle/>
          <a:p>
            <a:r>
              <a:rPr lang="en-GB" sz="4000" b="1" dirty="0" smtClean="0"/>
              <a:t>Building Positive Relationships</a:t>
            </a:r>
            <a:endParaRPr lang="en-GB" sz="4000" b="1" dirty="0"/>
          </a:p>
        </p:txBody>
      </p:sp>
      <p:sp>
        <p:nvSpPr>
          <p:cNvPr id="3" name="Content Placeholder 2"/>
          <p:cNvSpPr>
            <a:spLocks noGrp="1"/>
          </p:cNvSpPr>
          <p:nvPr>
            <p:ph idx="1"/>
          </p:nvPr>
        </p:nvSpPr>
        <p:spPr>
          <a:xfrm>
            <a:off x="557561" y="2297150"/>
            <a:ext cx="11515905" cy="4192859"/>
          </a:xfrm>
        </p:spPr>
        <p:txBody>
          <a:bodyPr>
            <a:normAutofit lnSpcReduction="10000"/>
          </a:bodyPr>
          <a:lstStyle/>
          <a:p>
            <a:pPr marL="0" indent="0">
              <a:buNone/>
            </a:pPr>
            <a:r>
              <a:rPr lang="en-GB" sz="2400" b="1" dirty="0" smtClean="0"/>
              <a:t>Are you:</a:t>
            </a:r>
          </a:p>
          <a:p>
            <a:r>
              <a:rPr lang="en-GB" sz="2400" dirty="0" smtClean="0"/>
              <a:t>Giving clear explanations of expectations and boundaries?</a:t>
            </a:r>
          </a:p>
          <a:p>
            <a:r>
              <a:rPr lang="en-GB" sz="2400" dirty="0" smtClean="0"/>
              <a:t>Consistent – helping them to predict?</a:t>
            </a:r>
          </a:p>
          <a:p>
            <a:r>
              <a:rPr lang="en-GB" sz="2400" dirty="0" smtClean="0"/>
              <a:t>Modelling a range of positive behaviours (acceptance of making a mistake, problem solving)?</a:t>
            </a:r>
          </a:p>
          <a:p>
            <a:r>
              <a:rPr lang="en-GB" sz="2400" dirty="0" smtClean="0">
                <a:hlinkClick r:id="rId3" action="ppaction://hlinksldjump"/>
              </a:rPr>
              <a:t>Focussed on relationship repair?</a:t>
            </a:r>
            <a:endParaRPr lang="en-GB" sz="2400" dirty="0" smtClean="0"/>
          </a:p>
          <a:p>
            <a:r>
              <a:rPr lang="en-GB" sz="2400" dirty="0"/>
              <a:t>Using logical consequences</a:t>
            </a:r>
            <a:r>
              <a:rPr lang="en-GB" sz="2400" dirty="0" smtClean="0"/>
              <a:t>?</a:t>
            </a:r>
          </a:p>
          <a:p>
            <a:r>
              <a:rPr lang="en-GB" sz="2400" dirty="0" smtClean="0"/>
              <a:t>Attuned to non verbal communication?</a:t>
            </a:r>
          </a:p>
          <a:p>
            <a:r>
              <a:rPr lang="en-GB" sz="2400" dirty="0" smtClean="0"/>
              <a:t>Preparing children for  transitions?</a:t>
            </a:r>
          </a:p>
          <a:p>
            <a:pPr marL="0" indent="0">
              <a:buNone/>
            </a:pPr>
            <a:endParaRPr lang="en-GB" sz="2400" dirty="0"/>
          </a:p>
          <a:p>
            <a:pPr marL="0" indent="0">
              <a:buNone/>
            </a:pPr>
            <a:endParaRPr lang="en-GB" dirty="0" smtClean="0"/>
          </a:p>
          <a:p>
            <a:pPr marL="0" indent="0">
              <a:buNone/>
            </a:pPr>
            <a:endParaRPr lang="en-GB" b="1" dirty="0"/>
          </a:p>
        </p:txBody>
      </p:sp>
    </p:spTree>
    <p:extLst>
      <p:ext uri="{BB962C8B-B14F-4D97-AF65-F5344CB8AC3E}">
        <p14:creationId xmlns:p14="http://schemas.microsoft.com/office/powerpoint/2010/main" val="41076559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restorative cues"/>
          <p:cNvPicPr>
            <a:picLocks noChangeAspect="1" noChangeArrowheads="1"/>
          </p:cNvPicPr>
          <p:nvPr/>
        </p:nvPicPr>
        <p:blipFill>
          <a:blip r:embed="rId3"/>
          <a:srcRect t="10510" r="3981" b="11163"/>
          <a:stretch>
            <a:fillRect/>
          </a:stretch>
        </p:blipFill>
        <p:spPr bwMode="auto">
          <a:xfrm>
            <a:off x="646771" y="598604"/>
            <a:ext cx="10147610" cy="6210127"/>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3211552" y="229272"/>
            <a:ext cx="4683512" cy="369332"/>
          </a:xfrm>
          <a:prstGeom prst="rect">
            <a:avLst/>
          </a:prstGeom>
          <a:noFill/>
        </p:spPr>
        <p:txBody>
          <a:bodyPr wrap="square" rtlCol="0">
            <a:spAutoFit/>
          </a:bodyPr>
          <a:lstStyle/>
          <a:p>
            <a:pPr algn="ctr"/>
            <a:r>
              <a:rPr lang="en-GB" b="1" dirty="0" smtClean="0"/>
              <a:t>Restoring Relationships</a:t>
            </a:r>
            <a:endParaRPr lang="en-GB" b="1" dirty="0"/>
          </a:p>
        </p:txBody>
      </p:sp>
    </p:spTree>
    <p:extLst>
      <p:ext uri="{BB962C8B-B14F-4D97-AF65-F5344CB8AC3E}">
        <p14:creationId xmlns:p14="http://schemas.microsoft.com/office/powerpoint/2010/main" val="42122928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torative scritps"/>
          <p:cNvPicPr>
            <a:picLocks noChangeAspect="1" noChangeArrowheads="1"/>
          </p:cNvPicPr>
          <p:nvPr/>
        </p:nvPicPr>
        <p:blipFill>
          <a:blip r:embed="rId3"/>
          <a:srcRect/>
          <a:stretch>
            <a:fillRect/>
          </a:stretch>
        </p:blipFill>
        <p:spPr bwMode="auto">
          <a:xfrm>
            <a:off x="1315845" y="106342"/>
            <a:ext cx="9433932" cy="70763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410759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788" y="772946"/>
            <a:ext cx="8761413" cy="706964"/>
          </a:xfrm>
        </p:spPr>
        <p:txBody>
          <a:bodyPr/>
          <a:lstStyle/>
          <a:p>
            <a:r>
              <a:rPr lang="en-GB" sz="4000" b="1" dirty="0" smtClean="0"/>
              <a:t>Language</a:t>
            </a:r>
            <a:r>
              <a:rPr lang="en-GB" sz="4000" b="1" dirty="0"/>
              <a:t> </a:t>
            </a:r>
            <a:r>
              <a:rPr lang="en-GB" sz="4000" b="1" dirty="0" smtClean="0"/>
              <a:t>and Interaction</a:t>
            </a:r>
            <a:endParaRPr lang="en-GB" sz="4000" b="1" dirty="0"/>
          </a:p>
        </p:txBody>
      </p:sp>
      <p:sp>
        <p:nvSpPr>
          <p:cNvPr id="3" name="Content Placeholder 2"/>
          <p:cNvSpPr>
            <a:spLocks noGrp="1"/>
          </p:cNvSpPr>
          <p:nvPr>
            <p:ph idx="1"/>
          </p:nvPr>
        </p:nvSpPr>
        <p:spPr>
          <a:xfrm>
            <a:off x="463578" y="2425080"/>
            <a:ext cx="11401320" cy="4265652"/>
          </a:xfrm>
        </p:spPr>
        <p:txBody>
          <a:bodyPr>
            <a:normAutofit/>
          </a:bodyPr>
          <a:lstStyle/>
          <a:p>
            <a:pPr marL="0" indent="0">
              <a:buNone/>
            </a:pPr>
            <a:r>
              <a:rPr lang="en-GB" sz="2600" b="1" dirty="0" smtClean="0"/>
              <a:t>Do you:</a:t>
            </a:r>
          </a:p>
          <a:p>
            <a:r>
              <a:rPr lang="en-GB" sz="2400" dirty="0" smtClean="0"/>
              <a:t>Use simple repetitive language during everyday activities?</a:t>
            </a:r>
          </a:p>
          <a:p>
            <a:r>
              <a:rPr lang="en-GB" sz="2400" dirty="0" smtClean="0"/>
              <a:t>Gain children’s attention before delivering instructions?</a:t>
            </a:r>
          </a:p>
          <a:p>
            <a:r>
              <a:rPr lang="en-GB" sz="2400" dirty="0" smtClean="0"/>
              <a:t>Talk at an appropriate rate using short sentences?</a:t>
            </a:r>
          </a:p>
          <a:p>
            <a:r>
              <a:rPr lang="en-GB" sz="2400" dirty="0" smtClean="0"/>
              <a:t>Model correct language when you hear a child incorrect vocalisation?</a:t>
            </a:r>
          </a:p>
          <a:p>
            <a:r>
              <a:rPr lang="en-GB" sz="2400" dirty="0" smtClean="0"/>
              <a:t>Extend the child’s vocalisation?</a:t>
            </a:r>
          </a:p>
          <a:p>
            <a:r>
              <a:rPr lang="en-GB" sz="2400" dirty="0" smtClean="0"/>
              <a:t>Encourage children to ask questions?</a:t>
            </a:r>
          </a:p>
          <a:p>
            <a:r>
              <a:rPr lang="en-GB" sz="2400" dirty="0" smtClean="0"/>
              <a:t>Encouraging children to speak within groups as well as in free play?</a:t>
            </a:r>
          </a:p>
        </p:txBody>
      </p:sp>
    </p:spTree>
    <p:extLst>
      <p:ext uri="{BB962C8B-B14F-4D97-AF65-F5344CB8AC3E}">
        <p14:creationId xmlns:p14="http://schemas.microsoft.com/office/powerpoint/2010/main" val="3759512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52450" y="862013"/>
            <a:ext cx="8761413" cy="706437"/>
          </a:xfrm>
        </p:spPr>
        <p:txBody>
          <a:bodyPr/>
          <a:lstStyle/>
          <a:p>
            <a:r>
              <a:rPr lang="en-GB" sz="4000" b="1" dirty="0" smtClean="0"/>
              <a:t>Language</a:t>
            </a:r>
            <a:r>
              <a:rPr lang="en-GB" sz="4000" b="1" dirty="0"/>
              <a:t> </a:t>
            </a:r>
            <a:r>
              <a:rPr lang="en-GB" sz="4000" b="1" dirty="0" smtClean="0"/>
              <a:t>and Interaction</a:t>
            </a:r>
            <a:endParaRPr lang="en-GB" sz="4000" b="1" dirty="0"/>
          </a:p>
        </p:txBody>
      </p:sp>
      <p:sp>
        <p:nvSpPr>
          <p:cNvPr id="6" name="Content Placeholder 2"/>
          <p:cNvSpPr>
            <a:spLocks noGrp="1"/>
          </p:cNvSpPr>
          <p:nvPr>
            <p:ph idx="1"/>
          </p:nvPr>
        </p:nvSpPr>
        <p:spPr>
          <a:xfrm>
            <a:off x="530486" y="2413929"/>
            <a:ext cx="11401320" cy="4265652"/>
          </a:xfrm>
        </p:spPr>
        <p:txBody>
          <a:bodyPr>
            <a:normAutofit/>
          </a:bodyPr>
          <a:lstStyle/>
          <a:p>
            <a:pPr marL="0" indent="0">
              <a:buNone/>
            </a:pPr>
            <a:r>
              <a:rPr lang="en-GB" sz="2600" b="1" dirty="0" smtClean="0"/>
              <a:t>Do you:</a:t>
            </a:r>
          </a:p>
          <a:p>
            <a:r>
              <a:rPr lang="en-GB" sz="2600" dirty="0" smtClean="0"/>
              <a:t>Give children time to respond </a:t>
            </a:r>
          </a:p>
          <a:p>
            <a:r>
              <a:rPr lang="en-GB" sz="2600" dirty="0" smtClean="0"/>
              <a:t>Give a running commentary</a:t>
            </a:r>
          </a:p>
          <a:p>
            <a:r>
              <a:rPr lang="en-GB" sz="2600" dirty="0" smtClean="0"/>
              <a:t>Support verbal language with gestures and visual cues</a:t>
            </a:r>
          </a:p>
          <a:p>
            <a:r>
              <a:rPr lang="en-GB" sz="2600" dirty="0" smtClean="0"/>
              <a:t>Utilise a range of types of questions </a:t>
            </a:r>
          </a:p>
          <a:p>
            <a:r>
              <a:rPr lang="en-GB" sz="2600" dirty="0" smtClean="0"/>
              <a:t>Encourage peer interaction and facilitate shared turn taking and play</a:t>
            </a:r>
          </a:p>
          <a:p>
            <a:r>
              <a:rPr lang="en-GB" sz="2600" dirty="0" smtClean="0"/>
              <a:t>Develop children’s emotional vocabulary by naming and describing emotions and feelings</a:t>
            </a:r>
          </a:p>
          <a:p>
            <a:endParaRPr lang="en-GB" sz="2600" dirty="0" smtClean="0"/>
          </a:p>
          <a:p>
            <a:pPr marL="0" indent="0">
              <a:buNone/>
            </a:pPr>
            <a:endParaRPr lang="en-GB" sz="2600" b="1" dirty="0" smtClean="0"/>
          </a:p>
        </p:txBody>
      </p:sp>
    </p:spTree>
    <p:extLst>
      <p:ext uri="{BB962C8B-B14F-4D97-AF65-F5344CB8AC3E}">
        <p14:creationId xmlns:p14="http://schemas.microsoft.com/office/powerpoint/2010/main" val="26855085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quotes about visua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932" y="61461"/>
            <a:ext cx="11485755" cy="6700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2992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Visuals </a:t>
            </a: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18251685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591733"/>
            <a:ext cx="6536267" cy="1088536"/>
          </a:xfrm>
        </p:spPr>
        <p:txBody>
          <a:bodyPr>
            <a:normAutofit/>
          </a:bodyPr>
          <a:lstStyle/>
          <a:p>
            <a:r>
              <a:rPr lang="en-GB" dirty="0" smtClean="0"/>
              <a:t>Targeted Support </a:t>
            </a:r>
            <a:endParaRPr lang="en-GB" dirty="0"/>
          </a:p>
        </p:txBody>
      </p:sp>
    </p:spTree>
    <p:extLst>
      <p:ext uri="{BB962C8B-B14F-4D97-AF65-F5344CB8AC3E}">
        <p14:creationId xmlns:p14="http://schemas.microsoft.com/office/powerpoint/2010/main" val="3126888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Social Skills Assessment</a:t>
            </a:r>
            <a:endParaRPr lang="en-GB" dirty="0"/>
          </a:p>
        </p:txBody>
      </p:sp>
      <p:sp>
        <p:nvSpPr>
          <p:cNvPr id="3" name="Content Placeholder 2"/>
          <p:cNvSpPr>
            <a:spLocks noGrp="1"/>
          </p:cNvSpPr>
          <p:nvPr>
            <p:ph idx="1"/>
          </p:nvPr>
        </p:nvSpPr>
        <p:spPr>
          <a:xfrm>
            <a:off x="389468" y="2379132"/>
            <a:ext cx="5655732" cy="4326468"/>
          </a:xfrm>
        </p:spPr>
        <p:txBody>
          <a:bodyPr>
            <a:normAutofit/>
          </a:bodyPr>
          <a:lstStyle/>
          <a:p>
            <a:r>
              <a:rPr lang="en-GB" sz="2400" b="1" dirty="0" smtClean="0">
                <a:solidFill>
                  <a:schemeClr val="accent6">
                    <a:lumMod val="50000"/>
                  </a:schemeClr>
                </a:solidFill>
              </a:rPr>
              <a:t>Language and Communication</a:t>
            </a:r>
            <a:endParaRPr lang="en-GB" sz="2400" dirty="0" smtClean="0"/>
          </a:p>
          <a:p>
            <a:pPr lvl="1"/>
            <a:r>
              <a:rPr lang="en-GB" sz="2400" dirty="0" smtClean="0"/>
              <a:t>Listening </a:t>
            </a:r>
          </a:p>
          <a:p>
            <a:pPr lvl="1"/>
            <a:r>
              <a:rPr lang="en-GB" sz="2400" dirty="0" smtClean="0"/>
              <a:t>Talking </a:t>
            </a:r>
          </a:p>
          <a:p>
            <a:pPr lvl="1"/>
            <a:r>
              <a:rPr lang="en-GB" sz="2400" dirty="0" smtClean="0"/>
              <a:t>Understanding</a:t>
            </a:r>
          </a:p>
          <a:p>
            <a:r>
              <a:rPr lang="en-GB" sz="2400" b="1" dirty="0" smtClean="0">
                <a:solidFill>
                  <a:srgbClr val="00B0F0"/>
                </a:solidFill>
              </a:rPr>
              <a:t>Flexibility</a:t>
            </a:r>
          </a:p>
          <a:p>
            <a:pPr lvl="1"/>
            <a:r>
              <a:rPr lang="en-GB" sz="2400" dirty="0" smtClean="0"/>
              <a:t>Accepting another’s point of view</a:t>
            </a:r>
          </a:p>
          <a:p>
            <a:pPr lvl="1"/>
            <a:r>
              <a:rPr lang="en-GB" sz="2400" dirty="0" smtClean="0"/>
              <a:t>Coping with change</a:t>
            </a:r>
          </a:p>
          <a:p>
            <a:pPr lvl="1"/>
            <a:r>
              <a:rPr lang="en-GB" sz="2400" dirty="0" smtClean="0"/>
              <a:t>Obsessions </a:t>
            </a:r>
            <a:r>
              <a:rPr lang="en-GB" sz="2400" dirty="0"/>
              <a:t>vs interests </a:t>
            </a:r>
            <a:endParaRPr lang="en-GB" sz="2400" dirty="0" smtClean="0"/>
          </a:p>
          <a:p>
            <a:endParaRPr lang="en-GB" dirty="0"/>
          </a:p>
          <a:p>
            <a:pPr marL="457200" lvl="1" indent="0">
              <a:buNone/>
            </a:pPr>
            <a:endParaRPr lang="en-GB" dirty="0" smtClean="0"/>
          </a:p>
          <a:p>
            <a:pPr lvl="1"/>
            <a:endParaRPr lang="en-GB" dirty="0"/>
          </a:p>
          <a:p>
            <a:pPr marL="457200" lvl="1" indent="0">
              <a:buNone/>
            </a:pPr>
            <a:endParaRPr lang="en-GB" dirty="0"/>
          </a:p>
        </p:txBody>
      </p:sp>
      <p:sp>
        <p:nvSpPr>
          <p:cNvPr id="5" name="Content Placeholder 2"/>
          <p:cNvSpPr txBox="1">
            <a:spLocks/>
          </p:cNvSpPr>
          <p:nvPr/>
        </p:nvSpPr>
        <p:spPr>
          <a:xfrm>
            <a:off x="6942667" y="2438399"/>
            <a:ext cx="6045199" cy="4572001"/>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GB" sz="2400" b="1" dirty="0" smtClean="0">
                <a:solidFill>
                  <a:srgbClr val="00B050"/>
                </a:solidFill>
              </a:rPr>
              <a:t>Emotional </a:t>
            </a:r>
            <a:r>
              <a:rPr lang="en-GB" sz="2400" b="1" dirty="0">
                <a:solidFill>
                  <a:srgbClr val="00B050"/>
                </a:solidFill>
              </a:rPr>
              <a:t>Literacy</a:t>
            </a:r>
          </a:p>
          <a:p>
            <a:pPr lvl="1"/>
            <a:r>
              <a:rPr lang="en-GB" sz="2400" dirty="0"/>
              <a:t>Self awareness</a:t>
            </a:r>
          </a:p>
          <a:p>
            <a:pPr lvl="1"/>
            <a:r>
              <a:rPr lang="en-GB" sz="2400" dirty="0"/>
              <a:t>Awareness of others</a:t>
            </a:r>
          </a:p>
          <a:p>
            <a:pPr lvl="1"/>
            <a:r>
              <a:rPr lang="en-GB" sz="2400" dirty="0" smtClean="0"/>
              <a:t>Self </a:t>
            </a:r>
            <a:r>
              <a:rPr lang="en-GB" sz="2400" dirty="0"/>
              <a:t>management</a:t>
            </a:r>
          </a:p>
          <a:p>
            <a:r>
              <a:rPr lang="en-GB" sz="2400" b="1" dirty="0">
                <a:solidFill>
                  <a:srgbClr val="FFC000"/>
                </a:solidFill>
              </a:rPr>
              <a:t>Social Interaction</a:t>
            </a:r>
          </a:p>
          <a:p>
            <a:pPr lvl="1"/>
            <a:r>
              <a:rPr lang="en-GB" sz="2400" dirty="0" smtClean="0"/>
              <a:t>Social </a:t>
            </a:r>
            <a:r>
              <a:rPr lang="en-GB" sz="2400" dirty="0"/>
              <a:t>conversations</a:t>
            </a:r>
          </a:p>
          <a:p>
            <a:pPr lvl="1"/>
            <a:r>
              <a:rPr lang="en-GB" sz="2400" dirty="0" smtClean="0"/>
              <a:t>Social </a:t>
            </a:r>
            <a:r>
              <a:rPr lang="en-GB" sz="2400" dirty="0"/>
              <a:t>conventions</a:t>
            </a:r>
          </a:p>
          <a:p>
            <a:pPr lvl="1"/>
            <a:r>
              <a:rPr lang="en-GB" sz="2400" dirty="0" smtClean="0"/>
              <a:t>Social </a:t>
            </a:r>
            <a:r>
              <a:rPr lang="en-GB" sz="2400" dirty="0"/>
              <a:t>play</a:t>
            </a:r>
          </a:p>
          <a:p>
            <a:pPr lvl="1"/>
            <a:r>
              <a:rPr lang="en-GB" sz="2400" dirty="0"/>
              <a:t>Friendships</a:t>
            </a:r>
          </a:p>
          <a:p>
            <a:pPr lvl="1"/>
            <a:r>
              <a:rPr lang="en-GB" sz="2400" dirty="0"/>
              <a:t>learning</a:t>
            </a:r>
          </a:p>
          <a:p>
            <a:endParaRPr lang="en-GB" dirty="0" smtClean="0"/>
          </a:p>
          <a:p>
            <a:pPr marL="457200" lvl="1" indent="0">
              <a:buFont typeface="Wingdings 3" charset="2"/>
              <a:buNone/>
            </a:pPr>
            <a:endParaRPr lang="en-GB" dirty="0" smtClean="0"/>
          </a:p>
          <a:p>
            <a:pPr lvl="1"/>
            <a:endParaRPr lang="en-GB" dirty="0" smtClean="0"/>
          </a:p>
          <a:p>
            <a:pPr marL="457200" lvl="1" indent="0">
              <a:buFont typeface="Wingdings 3" charset="2"/>
              <a:buNone/>
            </a:pPr>
            <a:endParaRPr lang="en-GB" dirty="0"/>
          </a:p>
        </p:txBody>
      </p:sp>
    </p:spTree>
    <p:extLst>
      <p:ext uri="{BB962C8B-B14F-4D97-AF65-F5344CB8AC3E}">
        <p14:creationId xmlns:p14="http://schemas.microsoft.com/office/powerpoint/2010/main" val="448821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3" name="Picture 2"/>
          <p:cNvPicPr>
            <a:picLocks noChangeAspect="1"/>
          </p:cNvPicPr>
          <p:nvPr/>
        </p:nvPicPr>
        <p:blipFill rotWithShape="1">
          <a:blip r:embed="rId3"/>
          <a:srcRect l="27222" t="28733" r="29166" b="18165"/>
          <a:stretch/>
        </p:blipFill>
        <p:spPr>
          <a:xfrm>
            <a:off x="592666" y="762000"/>
            <a:ext cx="10837335" cy="5659930"/>
          </a:xfrm>
          <a:prstGeom prst="rect">
            <a:avLst/>
          </a:prstGeom>
        </p:spPr>
      </p:pic>
    </p:spTree>
    <p:extLst>
      <p:ext uri="{BB962C8B-B14F-4D97-AF65-F5344CB8AC3E}">
        <p14:creationId xmlns:p14="http://schemas.microsoft.com/office/powerpoint/2010/main" val="1759276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a:t>
            </a:r>
            <a:endParaRPr lang="en-GB" dirty="0"/>
          </a:p>
        </p:txBody>
      </p:sp>
      <p:sp>
        <p:nvSpPr>
          <p:cNvPr id="3" name="Content Placeholder 2"/>
          <p:cNvSpPr>
            <a:spLocks noGrp="1"/>
          </p:cNvSpPr>
          <p:nvPr>
            <p:ph idx="1"/>
          </p:nvPr>
        </p:nvSpPr>
        <p:spPr>
          <a:xfrm>
            <a:off x="508000" y="2425148"/>
            <a:ext cx="11159067" cy="4154555"/>
          </a:xfrm>
        </p:spPr>
        <p:txBody>
          <a:bodyPr>
            <a:normAutofit/>
          </a:bodyPr>
          <a:lstStyle/>
          <a:p>
            <a:pPr marL="0" indent="0">
              <a:buNone/>
            </a:pPr>
            <a:r>
              <a:rPr lang="en-GB" sz="2600" b="1" dirty="0" smtClean="0"/>
              <a:t>To provide an opportunity to :</a:t>
            </a:r>
          </a:p>
          <a:p>
            <a:r>
              <a:rPr lang="en-GB" sz="2600" dirty="0" smtClean="0"/>
              <a:t>reflect on how effectively your learning </a:t>
            </a:r>
            <a:r>
              <a:rPr lang="en-GB" sz="2600" b="1" dirty="0" smtClean="0"/>
              <a:t>environment</a:t>
            </a:r>
            <a:r>
              <a:rPr lang="en-GB" sz="2600" dirty="0" smtClean="0"/>
              <a:t>, </a:t>
            </a:r>
            <a:r>
              <a:rPr lang="en-GB" sz="2600" b="1" dirty="0" smtClean="0"/>
              <a:t>relationships</a:t>
            </a:r>
            <a:r>
              <a:rPr lang="en-GB" sz="2600" dirty="0" smtClean="0"/>
              <a:t> and </a:t>
            </a:r>
            <a:r>
              <a:rPr lang="en-GB" sz="2600" b="1" dirty="0" smtClean="0"/>
              <a:t>interactions</a:t>
            </a:r>
            <a:r>
              <a:rPr lang="en-GB" sz="2600" dirty="0" smtClean="0"/>
              <a:t> meet children’s additional support needs</a:t>
            </a:r>
          </a:p>
          <a:p>
            <a:r>
              <a:rPr lang="en-GB" sz="2600" dirty="0" smtClean="0"/>
              <a:t>consider when a targeted approach to meeting a child’s needs is necessary and how targets might be identified</a:t>
            </a:r>
          </a:p>
          <a:p>
            <a:r>
              <a:rPr lang="en-GB" sz="2600" dirty="0" smtClean="0"/>
              <a:t>understand and gain confidence in writing SMART targets</a:t>
            </a:r>
          </a:p>
          <a:p>
            <a:r>
              <a:rPr lang="en-GB" sz="2600" dirty="0" smtClean="0"/>
              <a:t>practice generating strategies that will support achievement of identified targets</a:t>
            </a:r>
            <a:endParaRPr lang="en-GB" sz="2600" dirty="0"/>
          </a:p>
          <a:p>
            <a:endParaRPr lang="en-GB" sz="2400" dirty="0" smtClean="0"/>
          </a:p>
        </p:txBody>
      </p:sp>
    </p:spTree>
    <p:extLst>
      <p:ext uri="{BB962C8B-B14F-4D97-AF65-F5344CB8AC3E}">
        <p14:creationId xmlns:p14="http://schemas.microsoft.com/office/powerpoint/2010/main" val="41948898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3" name="Picture 2"/>
          <p:cNvPicPr>
            <a:picLocks noChangeAspect="1"/>
          </p:cNvPicPr>
          <p:nvPr/>
        </p:nvPicPr>
        <p:blipFill rotWithShape="1">
          <a:blip r:embed="rId3"/>
          <a:srcRect l="27222" t="23836" r="29722" b="28991"/>
          <a:stretch/>
        </p:blipFill>
        <p:spPr>
          <a:xfrm>
            <a:off x="846664" y="855135"/>
            <a:ext cx="9906003" cy="5847736"/>
          </a:xfrm>
          <a:prstGeom prst="rect">
            <a:avLst/>
          </a:prstGeom>
        </p:spPr>
      </p:pic>
    </p:spTree>
    <p:extLst>
      <p:ext uri="{BB962C8B-B14F-4D97-AF65-F5344CB8AC3E}">
        <p14:creationId xmlns:p14="http://schemas.microsoft.com/office/powerpoint/2010/main" val="2604555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3" name="Picture 2"/>
          <p:cNvPicPr>
            <a:picLocks noChangeAspect="1"/>
          </p:cNvPicPr>
          <p:nvPr/>
        </p:nvPicPr>
        <p:blipFill rotWithShape="1">
          <a:blip r:embed="rId3"/>
          <a:srcRect l="29444" t="20622" r="31806" b="11841"/>
          <a:stretch/>
        </p:blipFill>
        <p:spPr>
          <a:xfrm>
            <a:off x="1574800" y="338362"/>
            <a:ext cx="8043333" cy="6519638"/>
          </a:xfrm>
          <a:prstGeom prst="rect">
            <a:avLst/>
          </a:prstGeom>
        </p:spPr>
      </p:pic>
    </p:spTree>
    <p:extLst>
      <p:ext uri="{BB962C8B-B14F-4D97-AF65-F5344CB8AC3E}">
        <p14:creationId xmlns:p14="http://schemas.microsoft.com/office/powerpoint/2010/main" val="3482474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868" y="863940"/>
            <a:ext cx="8761413" cy="706964"/>
          </a:xfrm>
        </p:spPr>
        <p:txBody>
          <a:bodyPr/>
          <a:lstStyle/>
          <a:p>
            <a:r>
              <a:rPr lang="en-GB" dirty="0" smtClean="0"/>
              <a:t>Outcome focused and SMART targets </a:t>
            </a:r>
            <a:endParaRPr lang="en-GB" dirty="0"/>
          </a:p>
        </p:txBody>
      </p:sp>
      <p:sp>
        <p:nvSpPr>
          <p:cNvPr id="3" name="Content Placeholder 2"/>
          <p:cNvSpPr>
            <a:spLocks noGrp="1"/>
          </p:cNvSpPr>
          <p:nvPr>
            <p:ph idx="1"/>
          </p:nvPr>
        </p:nvSpPr>
        <p:spPr>
          <a:xfrm>
            <a:off x="541868" y="2603499"/>
            <a:ext cx="11192932" cy="3576583"/>
          </a:xfrm>
        </p:spPr>
        <p:txBody>
          <a:bodyPr>
            <a:normAutofit lnSpcReduction="10000"/>
          </a:bodyPr>
          <a:lstStyle/>
          <a:p>
            <a:r>
              <a:rPr lang="en-GB" sz="2400" dirty="0" smtClean="0"/>
              <a:t>Outcome focused planning – </a:t>
            </a:r>
            <a:r>
              <a:rPr lang="en-GB" sz="2400" i="1" dirty="0" smtClean="0"/>
              <a:t>the benefit or difference made to an individual as a result of an intervention</a:t>
            </a:r>
          </a:p>
          <a:p>
            <a:r>
              <a:rPr lang="en-GB" sz="2400" dirty="0" smtClean="0"/>
              <a:t>SMART  Targets </a:t>
            </a:r>
          </a:p>
          <a:p>
            <a:pPr lvl="1"/>
            <a:r>
              <a:rPr lang="en-GB" sz="2400" dirty="0" smtClean="0"/>
              <a:t>Specific</a:t>
            </a:r>
          </a:p>
          <a:p>
            <a:pPr lvl="1"/>
            <a:r>
              <a:rPr lang="en-GB" sz="2400" dirty="0" smtClean="0"/>
              <a:t>Measurable</a:t>
            </a:r>
          </a:p>
          <a:p>
            <a:pPr lvl="1"/>
            <a:r>
              <a:rPr lang="en-GB" sz="2400" dirty="0" smtClean="0"/>
              <a:t>Achievable</a:t>
            </a:r>
          </a:p>
          <a:p>
            <a:pPr lvl="1"/>
            <a:r>
              <a:rPr lang="en-GB" sz="2400" dirty="0" smtClean="0"/>
              <a:t>Realistic/ relevant </a:t>
            </a:r>
          </a:p>
          <a:p>
            <a:pPr lvl="1"/>
            <a:r>
              <a:rPr lang="en-GB" sz="2400" dirty="0" smtClean="0"/>
              <a:t>Time bound</a:t>
            </a:r>
            <a:endParaRPr lang="en-GB" sz="2400" dirty="0"/>
          </a:p>
          <a:p>
            <a:pPr marL="0" indent="0">
              <a:buNone/>
            </a:pPr>
            <a:endParaRPr lang="en-GB" dirty="0" smtClean="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656" t="7431" r="5999" b="8291"/>
          <a:stretch/>
        </p:blipFill>
        <p:spPr>
          <a:xfrm>
            <a:off x="5099487" y="3562351"/>
            <a:ext cx="6806763" cy="3093982"/>
          </a:xfrm>
          <a:prstGeom prst="rect">
            <a:avLst/>
          </a:prstGeom>
        </p:spPr>
      </p:pic>
    </p:spTree>
    <p:extLst>
      <p:ext uri="{BB962C8B-B14F-4D97-AF65-F5344CB8AC3E}">
        <p14:creationId xmlns:p14="http://schemas.microsoft.com/office/powerpoint/2010/main" val="29651396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a:t>
            </a:r>
            <a:endParaRPr lang="en-GB" dirty="0"/>
          </a:p>
        </p:txBody>
      </p:sp>
      <p:sp>
        <p:nvSpPr>
          <p:cNvPr id="3" name="Content Placeholder 2"/>
          <p:cNvSpPr>
            <a:spLocks noGrp="1"/>
          </p:cNvSpPr>
          <p:nvPr>
            <p:ph idx="1"/>
          </p:nvPr>
        </p:nvSpPr>
        <p:spPr>
          <a:xfrm>
            <a:off x="1154954" y="2565778"/>
            <a:ext cx="10487317" cy="3454021"/>
          </a:xfrm>
        </p:spPr>
        <p:txBody>
          <a:bodyPr/>
          <a:lstStyle/>
          <a:p>
            <a:r>
              <a:rPr lang="en-GB" sz="2400" dirty="0"/>
              <a:t>I </a:t>
            </a:r>
            <a:r>
              <a:rPr lang="en-GB" sz="2400" dirty="0" smtClean="0"/>
              <a:t>can give my attention to a task for a set period of time</a:t>
            </a:r>
          </a:p>
          <a:p>
            <a:endParaRPr lang="en-GB" sz="2400" dirty="0"/>
          </a:p>
          <a:p>
            <a:r>
              <a:rPr lang="en-GB" sz="2400" dirty="0"/>
              <a:t>I can sustain attention at </a:t>
            </a:r>
            <a:r>
              <a:rPr lang="en-GB" sz="2400" dirty="0" smtClean="0"/>
              <a:t>a </a:t>
            </a:r>
            <a:r>
              <a:rPr lang="en-GB" sz="2400" dirty="0" smtClean="0">
                <a:solidFill>
                  <a:srgbClr val="0070C0"/>
                </a:solidFill>
              </a:rPr>
              <a:t>non-preferred</a:t>
            </a:r>
            <a:r>
              <a:rPr lang="en-GB" sz="2400" dirty="0" smtClean="0"/>
              <a:t> </a:t>
            </a:r>
            <a:r>
              <a:rPr lang="en-GB" sz="2400" dirty="0" smtClean="0">
                <a:solidFill>
                  <a:srgbClr val="0070C0"/>
                </a:solidFill>
              </a:rPr>
              <a:t>activity </a:t>
            </a:r>
            <a:r>
              <a:rPr lang="en-GB" sz="2400" dirty="0" smtClean="0"/>
              <a:t>for </a:t>
            </a:r>
            <a:r>
              <a:rPr lang="en-GB" sz="2400" dirty="0" smtClean="0">
                <a:solidFill>
                  <a:srgbClr val="00B050"/>
                </a:solidFill>
              </a:rPr>
              <a:t>5 </a:t>
            </a:r>
            <a:r>
              <a:rPr lang="en-GB" sz="2400" dirty="0">
                <a:solidFill>
                  <a:srgbClr val="00B050"/>
                </a:solidFill>
              </a:rPr>
              <a:t>minutes </a:t>
            </a:r>
            <a:r>
              <a:rPr lang="en-GB" sz="2400" dirty="0"/>
              <a:t>on </a:t>
            </a:r>
            <a:r>
              <a:rPr lang="en-GB" sz="2400" dirty="0">
                <a:solidFill>
                  <a:srgbClr val="FF0000"/>
                </a:solidFill>
              </a:rPr>
              <a:t>some occasions </a:t>
            </a:r>
            <a:r>
              <a:rPr lang="en-GB" sz="2400" dirty="0"/>
              <a:t>with </a:t>
            </a:r>
            <a:r>
              <a:rPr lang="en-GB" sz="2400" dirty="0">
                <a:solidFill>
                  <a:schemeClr val="accent1">
                    <a:lumMod val="60000"/>
                    <a:lumOff val="40000"/>
                  </a:schemeClr>
                </a:solidFill>
              </a:rPr>
              <a:t>full adult </a:t>
            </a:r>
            <a:r>
              <a:rPr lang="en-GB" sz="2400" dirty="0" smtClean="0">
                <a:solidFill>
                  <a:schemeClr val="accent1">
                    <a:lumMod val="60000"/>
                    <a:lumOff val="40000"/>
                  </a:schemeClr>
                </a:solidFill>
              </a:rPr>
              <a:t>support </a:t>
            </a:r>
            <a:r>
              <a:rPr lang="en-GB" sz="2400" dirty="0" smtClean="0">
                <a:solidFill>
                  <a:schemeClr val="accent4"/>
                </a:solidFill>
              </a:rPr>
              <a:t>(January- March 2019)</a:t>
            </a:r>
            <a:endParaRPr lang="en-GB" sz="2400" dirty="0">
              <a:solidFill>
                <a:schemeClr val="accent4"/>
              </a:solidFill>
            </a:endParaRPr>
          </a:p>
          <a:p>
            <a:endParaRPr lang="en-GB"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656" t="7431" r="5999" b="8291"/>
          <a:stretch/>
        </p:blipFill>
        <p:spPr>
          <a:xfrm>
            <a:off x="4076700" y="4572001"/>
            <a:ext cx="5029200" cy="2285999"/>
          </a:xfrm>
          <a:prstGeom prst="rect">
            <a:avLst/>
          </a:prstGeom>
        </p:spPr>
      </p:pic>
    </p:spTree>
    <p:extLst>
      <p:ext uri="{BB962C8B-B14F-4D97-AF65-F5344CB8AC3E}">
        <p14:creationId xmlns:p14="http://schemas.microsoft.com/office/powerpoint/2010/main" val="15747574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 Develop SMART targets</a:t>
            </a:r>
            <a:endParaRPr lang="en-GB" dirty="0"/>
          </a:p>
        </p:txBody>
      </p:sp>
      <p:sp>
        <p:nvSpPr>
          <p:cNvPr id="3" name="Content Placeholder 2"/>
          <p:cNvSpPr>
            <a:spLocks noGrp="1"/>
          </p:cNvSpPr>
          <p:nvPr>
            <p:ph idx="1"/>
          </p:nvPr>
        </p:nvSpPr>
        <p:spPr>
          <a:xfrm>
            <a:off x="865055" y="2874434"/>
            <a:ext cx="10945945" cy="3416300"/>
          </a:xfrm>
        </p:spPr>
        <p:txBody>
          <a:bodyPr>
            <a:normAutofit/>
          </a:bodyPr>
          <a:lstStyle/>
          <a:p>
            <a:pPr marL="0" indent="0">
              <a:buNone/>
            </a:pPr>
            <a:r>
              <a:rPr lang="en-GB" sz="2400" dirty="0" smtClean="0"/>
              <a:t>Consider a child you work with or previously worked with in your establishment and develop two appropriate SMART targets using the SELF as a guide</a:t>
            </a:r>
            <a:endParaRPr lang="en-GB" sz="2400"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656" t="7431" r="5999" b="8291"/>
          <a:stretch/>
        </p:blipFill>
        <p:spPr>
          <a:xfrm>
            <a:off x="3089907" y="4019550"/>
            <a:ext cx="6244593" cy="2838450"/>
          </a:xfrm>
          <a:prstGeom prst="rect">
            <a:avLst/>
          </a:prstGeom>
        </p:spPr>
      </p:pic>
    </p:spTree>
    <p:extLst>
      <p:ext uri="{BB962C8B-B14F-4D97-AF65-F5344CB8AC3E}">
        <p14:creationId xmlns:p14="http://schemas.microsoft.com/office/powerpoint/2010/main" val="1254418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354" y="821268"/>
            <a:ext cx="8761413" cy="706964"/>
          </a:xfrm>
        </p:spPr>
        <p:txBody>
          <a:bodyPr/>
          <a:lstStyle/>
          <a:p>
            <a:r>
              <a:rPr lang="en-GB" dirty="0" smtClean="0"/>
              <a:t>What does the child need to help them get there?</a:t>
            </a:r>
            <a:endParaRPr lang="en-GB" dirty="0"/>
          </a:p>
        </p:txBody>
      </p:sp>
      <p:sp>
        <p:nvSpPr>
          <p:cNvPr id="3" name="Content Placeholder 2"/>
          <p:cNvSpPr>
            <a:spLocks noGrp="1"/>
          </p:cNvSpPr>
          <p:nvPr>
            <p:ph idx="1"/>
          </p:nvPr>
        </p:nvSpPr>
        <p:spPr>
          <a:xfrm>
            <a:off x="545354" y="2603500"/>
            <a:ext cx="11208496" cy="3416300"/>
          </a:xfrm>
        </p:spPr>
        <p:txBody>
          <a:bodyPr/>
          <a:lstStyle/>
          <a:p>
            <a:r>
              <a:rPr lang="en-GB" sz="2400" dirty="0" smtClean="0"/>
              <a:t>Consider:</a:t>
            </a:r>
          </a:p>
          <a:p>
            <a:pPr lvl="1"/>
            <a:r>
              <a:rPr lang="en-GB" sz="2400" dirty="0"/>
              <a:t>A</a:t>
            </a:r>
            <a:r>
              <a:rPr lang="en-GB" sz="2400" dirty="0" smtClean="0"/>
              <a:t>dult intervention</a:t>
            </a:r>
          </a:p>
          <a:p>
            <a:pPr lvl="1"/>
            <a:r>
              <a:rPr lang="en-GB" sz="2400" dirty="0" smtClean="0"/>
              <a:t>Resources </a:t>
            </a:r>
          </a:p>
          <a:p>
            <a:pPr lvl="1"/>
            <a:r>
              <a:rPr lang="en-GB" sz="2400" dirty="0" smtClean="0"/>
              <a:t>Opportunities</a:t>
            </a:r>
          </a:p>
          <a:p>
            <a:pPr lvl="1"/>
            <a:r>
              <a:rPr lang="en-GB" sz="2400" dirty="0" smtClean="0"/>
              <a:t>A change in the environment or routine</a:t>
            </a:r>
          </a:p>
          <a:p>
            <a:pPr lvl="1"/>
            <a:endParaRPr lang="en-GB" dirty="0"/>
          </a:p>
        </p:txBody>
      </p:sp>
    </p:spTree>
    <p:extLst>
      <p:ext uri="{BB962C8B-B14F-4D97-AF65-F5344CB8AC3E}">
        <p14:creationId xmlns:p14="http://schemas.microsoft.com/office/powerpoint/2010/main" val="31288705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046" y="845143"/>
            <a:ext cx="9767045" cy="706964"/>
          </a:xfrm>
        </p:spPr>
        <p:txBody>
          <a:bodyPr/>
          <a:lstStyle/>
          <a:p>
            <a:r>
              <a:rPr lang="en-GB" b="1" dirty="0">
                <a:solidFill>
                  <a:schemeClr val="accent6">
                    <a:lumMod val="75000"/>
                  </a:schemeClr>
                </a:solidFill>
              </a:rPr>
              <a:t>Language and Communication</a:t>
            </a:r>
            <a:r>
              <a:rPr lang="en-GB" dirty="0"/>
              <a:t>: Listening, talking and understanding</a:t>
            </a:r>
          </a:p>
        </p:txBody>
      </p:sp>
      <p:sp>
        <p:nvSpPr>
          <p:cNvPr id="3" name="Content Placeholder 2"/>
          <p:cNvSpPr>
            <a:spLocks noGrp="1"/>
          </p:cNvSpPr>
          <p:nvPr>
            <p:ph idx="1"/>
          </p:nvPr>
        </p:nvSpPr>
        <p:spPr>
          <a:xfrm>
            <a:off x="409888" y="2269066"/>
            <a:ext cx="11494245" cy="4182533"/>
          </a:xfrm>
        </p:spPr>
        <p:txBody>
          <a:bodyPr>
            <a:normAutofit/>
          </a:bodyPr>
          <a:lstStyle/>
          <a:p>
            <a:r>
              <a:rPr lang="en-GB" sz="2400" dirty="0" smtClean="0"/>
              <a:t>Visual to communicate, show simple sentence structure and learn appropriate tone.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0241" y="3702985"/>
            <a:ext cx="3523486" cy="280872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1365" y="3642878"/>
            <a:ext cx="3833657" cy="286882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046" y="3241671"/>
            <a:ext cx="2832100" cy="3671241"/>
          </a:xfrm>
          <a:prstGeom prst="rect">
            <a:avLst/>
          </a:prstGeom>
        </p:spPr>
      </p:pic>
    </p:spTree>
    <p:extLst>
      <p:ext uri="{BB962C8B-B14F-4D97-AF65-F5344CB8AC3E}">
        <p14:creationId xmlns:p14="http://schemas.microsoft.com/office/powerpoint/2010/main" val="20479996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021" y="2891367"/>
            <a:ext cx="11223312" cy="3416300"/>
          </a:xfrm>
        </p:spPr>
        <p:txBody>
          <a:bodyPr/>
          <a:lstStyle/>
          <a:p>
            <a:r>
              <a:rPr lang="en-GB" sz="2400" dirty="0" smtClean="0"/>
              <a:t>Use simple consistent language </a:t>
            </a:r>
          </a:p>
          <a:p>
            <a:r>
              <a:rPr lang="en-GB" sz="2400" dirty="0" smtClean="0"/>
              <a:t>Use the child's name at the beginning of the instruction</a:t>
            </a:r>
          </a:p>
          <a:p>
            <a:r>
              <a:rPr lang="en-GB" sz="2400" dirty="0" smtClean="0"/>
              <a:t>Allow processing time</a:t>
            </a:r>
          </a:p>
          <a:p>
            <a:r>
              <a:rPr lang="en-GB" sz="2400" dirty="0" smtClean="0"/>
              <a:t>Check for understanding</a:t>
            </a:r>
          </a:p>
          <a:p>
            <a:r>
              <a:rPr lang="en-GB" sz="2400" dirty="0" smtClean="0"/>
              <a:t>Positive correction</a:t>
            </a:r>
          </a:p>
          <a:p>
            <a:endParaRPr lang="en-GB" dirty="0"/>
          </a:p>
        </p:txBody>
      </p:sp>
      <p:sp>
        <p:nvSpPr>
          <p:cNvPr id="4" name="Title 1"/>
          <p:cNvSpPr>
            <a:spLocks noGrp="1"/>
          </p:cNvSpPr>
          <p:nvPr>
            <p:ph type="title"/>
          </p:nvPr>
        </p:nvSpPr>
        <p:spPr>
          <a:xfrm>
            <a:off x="409888" y="702735"/>
            <a:ext cx="9767045" cy="706964"/>
          </a:xfrm>
        </p:spPr>
        <p:txBody>
          <a:bodyPr/>
          <a:lstStyle/>
          <a:p>
            <a:r>
              <a:rPr lang="en-GB" b="1" dirty="0">
                <a:solidFill>
                  <a:schemeClr val="accent6">
                    <a:lumMod val="75000"/>
                  </a:schemeClr>
                </a:solidFill>
              </a:rPr>
              <a:t>Language and Communication</a:t>
            </a:r>
            <a:r>
              <a:rPr lang="en-GB" dirty="0"/>
              <a:t>: Listening, talking and understanding</a:t>
            </a:r>
          </a:p>
        </p:txBody>
      </p:sp>
    </p:spTree>
    <p:extLst>
      <p:ext uri="{BB962C8B-B14F-4D97-AF65-F5344CB8AC3E}">
        <p14:creationId xmlns:p14="http://schemas.microsoft.com/office/powerpoint/2010/main" val="2786109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754" y="1159935"/>
            <a:ext cx="10190379" cy="706964"/>
          </a:xfrm>
        </p:spPr>
        <p:txBody>
          <a:bodyPr/>
          <a:lstStyle/>
          <a:p>
            <a:r>
              <a:rPr lang="en-GB" b="1" dirty="0">
                <a:solidFill>
                  <a:srgbClr val="00B0F0"/>
                </a:solidFill>
              </a:rPr>
              <a:t>Flexibility: </a:t>
            </a:r>
            <a:r>
              <a:rPr lang="en-GB" dirty="0"/>
              <a:t>Accepting another’s point of view, coping with change and obsessions vs interests</a:t>
            </a:r>
            <a:r>
              <a:rPr lang="en-GB" sz="3200" b="1" dirty="0"/>
              <a:t/>
            </a:r>
            <a:br>
              <a:rPr lang="en-GB" sz="3200" b="1" dirty="0"/>
            </a:br>
            <a:endParaRPr lang="en-GB" dirty="0"/>
          </a:p>
        </p:txBody>
      </p:sp>
      <p:sp>
        <p:nvSpPr>
          <p:cNvPr id="3" name="Content Placeholder 2"/>
          <p:cNvSpPr>
            <a:spLocks noGrp="1"/>
          </p:cNvSpPr>
          <p:nvPr>
            <p:ph idx="1"/>
          </p:nvPr>
        </p:nvSpPr>
        <p:spPr>
          <a:xfrm>
            <a:off x="169334" y="2434167"/>
            <a:ext cx="11785600" cy="3416300"/>
          </a:xfrm>
        </p:spPr>
        <p:txBody>
          <a:bodyPr>
            <a:normAutofit/>
          </a:bodyPr>
          <a:lstStyle/>
          <a:p>
            <a:pPr lvl="1"/>
            <a:r>
              <a:rPr lang="en-GB" sz="2200" dirty="0" smtClean="0"/>
              <a:t>Using a visual timetable to provide a structure- </a:t>
            </a:r>
            <a:r>
              <a:rPr lang="en-GB" sz="2200" dirty="0"/>
              <a:t>a clear beginning middle and end </a:t>
            </a:r>
            <a:r>
              <a:rPr lang="en-GB" sz="2200" dirty="0" smtClean="0"/>
              <a:t>point</a:t>
            </a:r>
          </a:p>
          <a:p>
            <a:pPr marL="457200" lvl="1" indent="0">
              <a:buNone/>
            </a:pPr>
            <a:endParaRPr lang="en-GB" sz="2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2800" y="3881487"/>
            <a:ext cx="3286317" cy="1697930"/>
          </a:xfrm>
          <a:prstGeom prst="rect">
            <a:avLst/>
          </a:prstGeom>
        </p:spPr>
      </p:pic>
      <p:pic>
        <p:nvPicPr>
          <p:cNvPr id="6"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943749" y="2943589"/>
            <a:ext cx="2680295" cy="357372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4279305" y="3396356"/>
            <a:ext cx="3565658" cy="2674244"/>
          </a:xfrm>
          <a:prstGeom prst="rect">
            <a:avLst/>
          </a:prstGeom>
        </p:spPr>
      </p:pic>
    </p:spTree>
    <p:extLst>
      <p:ext uri="{BB962C8B-B14F-4D97-AF65-F5344CB8AC3E}">
        <p14:creationId xmlns:p14="http://schemas.microsoft.com/office/powerpoint/2010/main" val="22875844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754" y="2281767"/>
            <a:ext cx="11291046" cy="1291166"/>
          </a:xfrm>
        </p:spPr>
        <p:txBody>
          <a:bodyPr/>
          <a:lstStyle/>
          <a:p>
            <a:r>
              <a:rPr lang="en-GB" sz="2400" dirty="0"/>
              <a:t>Supporting transitions </a:t>
            </a:r>
            <a:r>
              <a:rPr lang="en-GB" sz="2400" dirty="0" smtClean="0"/>
              <a:t>using </a:t>
            </a:r>
            <a:r>
              <a:rPr lang="en-GB" sz="2400" dirty="0"/>
              <a:t>real </a:t>
            </a:r>
            <a:r>
              <a:rPr lang="en-GB" sz="2400" dirty="0" smtClean="0"/>
              <a:t>objects, </a:t>
            </a:r>
            <a:r>
              <a:rPr lang="en-GB" sz="2400" dirty="0"/>
              <a:t>tactile symbols (object of </a:t>
            </a:r>
            <a:r>
              <a:rPr lang="en-GB" sz="2400" dirty="0" smtClean="0"/>
              <a:t>reference) and/or photographs </a:t>
            </a:r>
            <a:endParaRPr lang="en-GB" sz="2400" dirty="0"/>
          </a:p>
          <a:p>
            <a:endParaRPr lang="en-GB" dirty="0"/>
          </a:p>
        </p:txBody>
      </p:sp>
      <p:sp>
        <p:nvSpPr>
          <p:cNvPr id="4" name="Title 1"/>
          <p:cNvSpPr>
            <a:spLocks noGrp="1"/>
          </p:cNvSpPr>
          <p:nvPr>
            <p:ph type="title"/>
          </p:nvPr>
        </p:nvSpPr>
        <p:spPr>
          <a:xfrm>
            <a:off x="443754" y="1159935"/>
            <a:ext cx="10190379" cy="706964"/>
          </a:xfrm>
        </p:spPr>
        <p:txBody>
          <a:bodyPr/>
          <a:lstStyle/>
          <a:p>
            <a:r>
              <a:rPr lang="en-GB" b="1" dirty="0">
                <a:solidFill>
                  <a:srgbClr val="00B0F0"/>
                </a:solidFill>
              </a:rPr>
              <a:t>Flexibility: </a:t>
            </a:r>
            <a:r>
              <a:rPr lang="en-GB" dirty="0"/>
              <a:t>Accepting another’s point of view, coping with change and obsessions vs interests</a:t>
            </a:r>
            <a:r>
              <a:rPr lang="en-GB" sz="3200" b="1" dirty="0"/>
              <a:t/>
            </a:r>
            <a:br>
              <a:rPr lang="en-GB" sz="3200" b="1" dirty="0"/>
            </a:b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20" y="3843867"/>
            <a:ext cx="2518098" cy="257386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4366" y="3835540"/>
            <a:ext cx="2671233" cy="258219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91847" y="3843867"/>
            <a:ext cx="3292790" cy="2573865"/>
          </a:xfrm>
          <a:prstGeom prst="rect">
            <a:avLst/>
          </a:prstGeom>
        </p:spPr>
      </p:pic>
    </p:spTree>
    <p:extLst>
      <p:ext uri="{BB962C8B-B14F-4D97-AF65-F5344CB8AC3E}">
        <p14:creationId xmlns:p14="http://schemas.microsoft.com/office/powerpoint/2010/main" val="30501955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38656" y="265425"/>
            <a:ext cx="6305344" cy="2387600"/>
          </a:xfrm>
        </p:spPr>
        <p:txBody>
          <a:bodyPr>
            <a:normAutofit/>
          </a:bodyPr>
          <a:lstStyle/>
          <a:p>
            <a:r>
              <a:rPr lang="en-GB" dirty="0" smtClean="0"/>
              <a:t>Universal Support </a:t>
            </a:r>
            <a:endParaRPr lang="en-GB" dirty="0"/>
          </a:p>
        </p:txBody>
      </p:sp>
    </p:spTree>
    <p:extLst>
      <p:ext uri="{BB962C8B-B14F-4D97-AF65-F5344CB8AC3E}">
        <p14:creationId xmlns:p14="http://schemas.microsoft.com/office/powerpoint/2010/main" val="15749272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333" y="2332567"/>
            <a:ext cx="11311466" cy="3416300"/>
          </a:xfrm>
        </p:spPr>
        <p:txBody>
          <a:bodyPr/>
          <a:lstStyle/>
          <a:p>
            <a:r>
              <a:rPr lang="en-GB" sz="2400" dirty="0"/>
              <a:t>‘First and then’ or ‘now and next’ to encourage a child to engage in an adult led or non preferred activity </a:t>
            </a:r>
          </a:p>
          <a:p>
            <a:endParaRPr lang="en-GB" dirty="0"/>
          </a:p>
        </p:txBody>
      </p:sp>
      <p:sp>
        <p:nvSpPr>
          <p:cNvPr id="4" name="Title 1"/>
          <p:cNvSpPr>
            <a:spLocks noGrp="1"/>
          </p:cNvSpPr>
          <p:nvPr>
            <p:ph type="title"/>
          </p:nvPr>
        </p:nvSpPr>
        <p:spPr>
          <a:xfrm>
            <a:off x="423334" y="973668"/>
            <a:ext cx="10143066" cy="706964"/>
          </a:xfrm>
        </p:spPr>
        <p:txBody>
          <a:bodyPr/>
          <a:lstStyle/>
          <a:p>
            <a:r>
              <a:rPr lang="en-GB" b="1" dirty="0">
                <a:solidFill>
                  <a:srgbClr val="00B0F0"/>
                </a:solidFill>
              </a:rPr>
              <a:t>Flexibility: </a:t>
            </a:r>
            <a:r>
              <a:rPr lang="en-GB" dirty="0"/>
              <a:t>Accepting another’s point of view, coping with change and obsessions vs interests</a:t>
            </a:r>
            <a:r>
              <a:rPr lang="en-GB" sz="3200" b="1" dirty="0"/>
              <a:t/>
            </a:r>
            <a:br>
              <a:rPr lang="en-GB" sz="3200" b="1" dirty="0"/>
            </a:br>
            <a:endParaRPr lang="en-GB"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0465" y="3319261"/>
            <a:ext cx="5537201" cy="3081541"/>
          </a:xfrm>
          <a:prstGeom prst="rect">
            <a:avLst/>
          </a:prstGeom>
        </p:spPr>
      </p:pic>
    </p:spTree>
    <p:extLst>
      <p:ext uri="{BB962C8B-B14F-4D97-AF65-F5344CB8AC3E}">
        <p14:creationId xmlns:p14="http://schemas.microsoft.com/office/powerpoint/2010/main" val="36872674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068" y="973668"/>
            <a:ext cx="10430932" cy="706964"/>
          </a:xfrm>
        </p:spPr>
        <p:txBody>
          <a:bodyPr/>
          <a:lstStyle/>
          <a:p>
            <a:r>
              <a:rPr lang="en-GB" b="1" dirty="0">
                <a:solidFill>
                  <a:srgbClr val="00B050"/>
                </a:solidFill>
              </a:rPr>
              <a:t>Emotional Literacy: </a:t>
            </a:r>
            <a:r>
              <a:rPr lang="en-GB" dirty="0"/>
              <a:t>Self awareness, awareness of others and self management</a:t>
            </a:r>
            <a:br>
              <a:rPr lang="en-GB" dirty="0"/>
            </a:br>
            <a:endParaRPr lang="en-GB" dirty="0"/>
          </a:p>
        </p:txBody>
      </p:sp>
      <p:sp>
        <p:nvSpPr>
          <p:cNvPr id="3" name="Content Placeholder 2"/>
          <p:cNvSpPr>
            <a:spLocks noGrp="1"/>
          </p:cNvSpPr>
          <p:nvPr>
            <p:ph idx="1"/>
          </p:nvPr>
        </p:nvSpPr>
        <p:spPr>
          <a:xfrm>
            <a:off x="220133" y="2366434"/>
            <a:ext cx="11497734" cy="3416300"/>
          </a:xfrm>
        </p:spPr>
        <p:txBody>
          <a:bodyPr/>
          <a:lstStyle/>
          <a:p>
            <a:endParaRPr lang="en-GB"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9005" t="817" r="19752" b="742"/>
          <a:stretch/>
        </p:blipFill>
        <p:spPr>
          <a:xfrm>
            <a:off x="8583513" y="2405654"/>
            <a:ext cx="2777068" cy="357293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2467" y="2674347"/>
            <a:ext cx="4128133" cy="3304241"/>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55752" t="18765" r="11594" b="14568"/>
          <a:stretch/>
        </p:blipFill>
        <p:spPr>
          <a:xfrm>
            <a:off x="698289" y="2895602"/>
            <a:ext cx="1865426" cy="2861733"/>
          </a:xfrm>
          <a:prstGeom prst="rect">
            <a:avLst/>
          </a:prstGeom>
        </p:spPr>
      </p:pic>
    </p:spTree>
    <p:extLst>
      <p:ext uri="{BB962C8B-B14F-4D97-AF65-F5344CB8AC3E}">
        <p14:creationId xmlns:p14="http://schemas.microsoft.com/office/powerpoint/2010/main" val="25717559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2060" y="2330450"/>
            <a:ext cx="2768600" cy="3691467"/>
          </a:xfrm>
          <a:prstGeom prst="rect">
            <a:avLst/>
          </a:prstGeom>
        </p:spPr>
      </p:pic>
      <p:pic>
        <p:nvPicPr>
          <p:cNvPr id="6" name="Content Placeholder 3"/>
          <p:cNvPicPr>
            <a:picLocks noChangeAspect="1"/>
          </p:cNvPicPr>
          <p:nvPr/>
        </p:nvPicPr>
        <p:blipFill rotWithShape="1">
          <a:blip r:embed="rId4" cstate="print">
            <a:extLst>
              <a:ext uri="{28A0092B-C50C-407E-A947-70E740481C1C}">
                <a14:useLocalDpi xmlns:a14="http://schemas.microsoft.com/office/drawing/2010/main" val="0"/>
              </a:ext>
            </a:extLst>
          </a:blip>
          <a:srcRect t="27880" b="13136"/>
          <a:stretch/>
        </p:blipFill>
        <p:spPr>
          <a:xfrm>
            <a:off x="715435" y="2931582"/>
            <a:ext cx="2562225" cy="201506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75060" y="2796116"/>
            <a:ext cx="3680177" cy="2760133"/>
          </a:xfrm>
          <a:prstGeom prst="rect">
            <a:avLst/>
          </a:prstGeom>
        </p:spPr>
      </p:pic>
      <p:sp>
        <p:nvSpPr>
          <p:cNvPr id="8" name="Title 1"/>
          <p:cNvSpPr>
            <a:spLocks noGrp="1"/>
          </p:cNvSpPr>
          <p:nvPr>
            <p:ph type="title"/>
          </p:nvPr>
        </p:nvSpPr>
        <p:spPr>
          <a:xfrm>
            <a:off x="491068" y="973668"/>
            <a:ext cx="10430932" cy="706964"/>
          </a:xfrm>
        </p:spPr>
        <p:txBody>
          <a:bodyPr/>
          <a:lstStyle/>
          <a:p>
            <a:r>
              <a:rPr lang="en-GB" b="1" dirty="0">
                <a:solidFill>
                  <a:srgbClr val="00B050"/>
                </a:solidFill>
              </a:rPr>
              <a:t>Emotional Literacy: </a:t>
            </a:r>
            <a:r>
              <a:rPr lang="en-GB" dirty="0"/>
              <a:t>Self awareness, awareness of others and self management</a:t>
            </a:r>
            <a:br>
              <a:rPr lang="en-GB" dirty="0"/>
            </a:br>
            <a:endParaRPr lang="en-GB" dirty="0"/>
          </a:p>
        </p:txBody>
      </p:sp>
    </p:spTree>
    <p:extLst>
      <p:ext uri="{BB962C8B-B14F-4D97-AF65-F5344CB8AC3E}">
        <p14:creationId xmlns:p14="http://schemas.microsoft.com/office/powerpoint/2010/main" val="13338328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1" y="973668"/>
            <a:ext cx="10532531" cy="706964"/>
          </a:xfrm>
        </p:spPr>
        <p:txBody>
          <a:bodyPr/>
          <a:lstStyle/>
          <a:p>
            <a:r>
              <a:rPr lang="en-GB" b="1" dirty="0">
                <a:solidFill>
                  <a:srgbClr val="FFC000"/>
                </a:solidFill>
              </a:rPr>
              <a:t>Social Interaction: </a:t>
            </a:r>
            <a:r>
              <a:rPr lang="en-GB" dirty="0"/>
              <a:t>Social conversations, social conventions, social play, friendships and learning</a:t>
            </a:r>
            <a:br>
              <a:rPr lang="en-GB" dirty="0"/>
            </a:br>
            <a:endParaRPr lang="en-GB" dirty="0"/>
          </a:p>
        </p:txBody>
      </p:sp>
      <p:sp>
        <p:nvSpPr>
          <p:cNvPr id="3" name="Content Placeholder 2"/>
          <p:cNvSpPr>
            <a:spLocks noGrp="1"/>
          </p:cNvSpPr>
          <p:nvPr>
            <p:ph idx="1"/>
          </p:nvPr>
        </p:nvSpPr>
        <p:spPr>
          <a:xfrm>
            <a:off x="152400" y="2286000"/>
            <a:ext cx="11738049" cy="4203700"/>
          </a:xfrm>
        </p:spPr>
        <p:txBody>
          <a:bodyPr>
            <a:normAutofit/>
          </a:bodyPr>
          <a:lstStyle/>
          <a:p>
            <a:r>
              <a:rPr lang="en-GB" sz="2400" dirty="0" smtClean="0"/>
              <a:t>Social conversations and conventions </a:t>
            </a:r>
          </a:p>
          <a:p>
            <a:pPr lvl="1"/>
            <a:r>
              <a:rPr lang="en-GB" sz="2400" dirty="0" smtClean="0"/>
              <a:t>Turn taking- sand timer </a:t>
            </a:r>
          </a:p>
          <a:p>
            <a:pPr lvl="1"/>
            <a:r>
              <a:rPr lang="en-GB" sz="2400" dirty="0" smtClean="0">
                <a:solidFill>
                  <a:srgbClr val="FFC000"/>
                </a:solidFill>
              </a:rPr>
              <a:t>Creating opportunities </a:t>
            </a:r>
            <a:r>
              <a:rPr lang="en-GB" sz="2400" dirty="0" smtClean="0"/>
              <a:t>through play- </a:t>
            </a:r>
            <a:r>
              <a:rPr lang="en-GB" sz="2400" dirty="0" err="1" smtClean="0"/>
              <a:t>i.e</a:t>
            </a:r>
            <a:r>
              <a:rPr lang="en-GB" sz="2400" dirty="0" smtClean="0"/>
              <a:t> having only one preferred item to share</a:t>
            </a:r>
          </a:p>
          <a:p>
            <a:pPr lvl="1"/>
            <a:r>
              <a:rPr lang="en-GB" sz="2400" dirty="0" smtClean="0"/>
              <a:t>Modelling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1866" y="4387850"/>
            <a:ext cx="1984449" cy="195512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6795" y="3816352"/>
            <a:ext cx="3655897" cy="273049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5648" y="4098925"/>
            <a:ext cx="2247900" cy="2390775"/>
          </a:xfrm>
          <a:prstGeom prst="rect">
            <a:avLst/>
          </a:prstGeom>
        </p:spPr>
      </p:pic>
    </p:spTree>
    <p:extLst>
      <p:ext uri="{BB962C8B-B14F-4D97-AF65-F5344CB8AC3E}">
        <p14:creationId xmlns:p14="http://schemas.microsoft.com/office/powerpoint/2010/main" val="38832501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4513" t="14188" r="19485" b="7001"/>
          <a:stretch/>
        </p:blipFill>
        <p:spPr>
          <a:xfrm>
            <a:off x="689286" y="3387337"/>
            <a:ext cx="2324847" cy="3214353"/>
          </a:xfr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0692" t="22641" r="29874" b="23690"/>
          <a:stretch/>
        </p:blipFill>
        <p:spPr>
          <a:xfrm>
            <a:off x="3589866" y="3418222"/>
            <a:ext cx="4700589" cy="3183468"/>
          </a:xfrm>
          <a:prstGeom prst="rect">
            <a:avLst/>
          </a:prstGeom>
        </p:spPr>
      </p:pic>
      <p:pic>
        <p:nvPicPr>
          <p:cNvPr id="6"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66188" y="2993878"/>
            <a:ext cx="2499232" cy="3332309"/>
          </a:xfrm>
          <a:prstGeom prst="rect">
            <a:avLst/>
          </a:prstGeom>
        </p:spPr>
      </p:pic>
      <p:sp>
        <p:nvSpPr>
          <p:cNvPr id="7" name="Content Placeholder 2"/>
          <p:cNvSpPr txBox="1">
            <a:spLocks/>
          </p:cNvSpPr>
          <p:nvPr/>
        </p:nvSpPr>
        <p:spPr>
          <a:xfrm>
            <a:off x="541868" y="2603500"/>
            <a:ext cx="11192932" cy="34163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GB" sz="2400" smtClean="0"/>
              <a:t>Visual schedules in the toilets or at the coats </a:t>
            </a:r>
          </a:p>
          <a:p>
            <a:endParaRPr lang="en-GB" dirty="0"/>
          </a:p>
        </p:txBody>
      </p:sp>
      <p:sp>
        <p:nvSpPr>
          <p:cNvPr id="8" name="Title 1"/>
          <p:cNvSpPr>
            <a:spLocks noGrp="1"/>
          </p:cNvSpPr>
          <p:nvPr>
            <p:ph type="title"/>
          </p:nvPr>
        </p:nvSpPr>
        <p:spPr>
          <a:xfrm>
            <a:off x="355601" y="973668"/>
            <a:ext cx="10532531" cy="706964"/>
          </a:xfrm>
        </p:spPr>
        <p:txBody>
          <a:bodyPr/>
          <a:lstStyle/>
          <a:p>
            <a:r>
              <a:rPr lang="en-GB" b="1" dirty="0">
                <a:solidFill>
                  <a:srgbClr val="FFC000"/>
                </a:solidFill>
              </a:rPr>
              <a:t>Social Interaction: </a:t>
            </a:r>
            <a:r>
              <a:rPr lang="en-GB" dirty="0"/>
              <a:t>Social conversations, social conventions, social play, friendships and learning</a:t>
            </a:r>
            <a:br>
              <a:rPr lang="en-GB" dirty="0"/>
            </a:br>
            <a:endParaRPr lang="en-GB" dirty="0"/>
          </a:p>
        </p:txBody>
      </p:sp>
    </p:spTree>
    <p:extLst>
      <p:ext uri="{BB962C8B-B14F-4D97-AF65-F5344CB8AC3E}">
        <p14:creationId xmlns:p14="http://schemas.microsoft.com/office/powerpoint/2010/main" val="21433319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287" y="804335"/>
            <a:ext cx="9563846" cy="706964"/>
          </a:xfrm>
        </p:spPr>
        <p:txBody>
          <a:bodyPr/>
          <a:lstStyle/>
          <a:p>
            <a:r>
              <a:rPr lang="en-GB" dirty="0" smtClean="0"/>
              <a:t>Task: Apply appropriate strategies to your SMART targets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643195"/>
              </p:ext>
            </p:extLst>
          </p:nvPr>
        </p:nvGraphicFramePr>
        <p:xfrm>
          <a:off x="186268" y="1930401"/>
          <a:ext cx="11616264" cy="4561980"/>
        </p:xfrm>
        <a:graphic>
          <a:graphicData uri="http://schemas.openxmlformats.org/drawingml/2006/table">
            <a:tbl>
              <a:tblPr firstRow="1" bandRow="1">
                <a:tableStyleId>{5C22544A-7EE6-4342-B048-85BDC9FD1C3A}</a:tableStyleId>
              </a:tblPr>
              <a:tblGrid>
                <a:gridCol w="1357980"/>
                <a:gridCol w="3032095"/>
                <a:gridCol w="5501346"/>
                <a:gridCol w="1724843"/>
              </a:tblGrid>
              <a:tr h="736599">
                <a:tc>
                  <a:txBody>
                    <a:bodyPr/>
                    <a:lstStyle/>
                    <a:p>
                      <a:r>
                        <a:rPr lang="en-GB" sz="2000" dirty="0" smtClean="0"/>
                        <a:t>Date </a:t>
                      </a:r>
                      <a:endParaRPr lang="en-GB" sz="2000" dirty="0"/>
                    </a:p>
                  </a:txBody>
                  <a:tcPr/>
                </a:tc>
                <a:tc>
                  <a:txBody>
                    <a:bodyPr/>
                    <a:lstStyle/>
                    <a:p>
                      <a:r>
                        <a:rPr lang="en-GB" sz="2000" dirty="0" smtClean="0"/>
                        <a:t>Short term</a:t>
                      </a:r>
                      <a:r>
                        <a:rPr lang="en-GB" sz="2000" baseline="0" dirty="0" smtClean="0"/>
                        <a:t> t</a:t>
                      </a:r>
                      <a:r>
                        <a:rPr lang="en-GB" sz="2000" dirty="0" smtClean="0"/>
                        <a:t>arget </a:t>
                      </a:r>
                      <a:endParaRPr lang="en-GB" sz="20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smtClean="0"/>
                        <a:t>Strategies</a:t>
                      </a:r>
                    </a:p>
                    <a:p>
                      <a:endParaRPr lang="en-GB" sz="2000" dirty="0"/>
                    </a:p>
                  </a:txBody>
                  <a:tcPr/>
                </a:tc>
                <a:tc>
                  <a:txBody>
                    <a:bodyPr/>
                    <a:lstStyle/>
                    <a:p>
                      <a:r>
                        <a:rPr lang="en-GB" sz="2000" dirty="0" smtClean="0"/>
                        <a:t>Evaluation </a:t>
                      </a:r>
                      <a:endParaRPr lang="en-GB" sz="2000" dirty="0"/>
                    </a:p>
                  </a:txBody>
                  <a:tcPr/>
                </a:tc>
              </a:tr>
              <a:tr h="1418029">
                <a:tc>
                  <a:txBody>
                    <a:bodyPr/>
                    <a:lstStyle/>
                    <a:p>
                      <a:r>
                        <a:rPr lang="en-GB" sz="2000" dirty="0" smtClean="0"/>
                        <a:t>August – December </a:t>
                      </a:r>
                      <a:endParaRPr lang="en-GB" sz="2000" dirty="0"/>
                    </a:p>
                  </a:txBody>
                  <a:tcPr/>
                </a:tc>
                <a:tc>
                  <a:txBody>
                    <a:bodyPr/>
                    <a:lstStyle/>
                    <a:p>
                      <a:r>
                        <a:rPr lang="en-GB" sz="2000" dirty="0" smtClean="0"/>
                        <a:t>I can take turns with another child</a:t>
                      </a:r>
                      <a:r>
                        <a:rPr lang="en-GB" sz="2000" baseline="0" dirty="0" smtClean="0"/>
                        <a:t> on </a:t>
                      </a:r>
                      <a:r>
                        <a:rPr lang="en-GB" sz="2000" b="1" baseline="0" dirty="0" smtClean="0">
                          <a:solidFill>
                            <a:srgbClr val="0070C0"/>
                          </a:solidFill>
                        </a:rPr>
                        <a:t>some </a:t>
                      </a:r>
                      <a:r>
                        <a:rPr lang="en-GB" sz="2000" baseline="0" dirty="0" smtClean="0"/>
                        <a:t>occasions with </a:t>
                      </a:r>
                      <a:r>
                        <a:rPr lang="en-GB" sz="2000" b="1" baseline="0" dirty="0" smtClean="0">
                          <a:solidFill>
                            <a:srgbClr val="FF0000"/>
                          </a:solidFill>
                        </a:rPr>
                        <a:t>full</a:t>
                      </a:r>
                      <a:r>
                        <a:rPr lang="en-GB" sz="2000" baseline="0" dirty="0" smtClean="0"/>
                        <a:t> adult support </a:t>
                      </a:r>
                      <a:endParaRPr lang="en-GB" sz="2000" dirty="0"/>
                    </a:p>
                  </a:txBody>
                  <a:tcPr/>
                </a:tc>
                <a:tc>
                  <a:txBody>
                    <a:bodyPr/>
                    <a:lstStyle/>
                    <a:p>
                      <a:r>
                        <a:rPr lang="en-GB" sz="2000" dirty="0" smtClean="0"/>
                        <a:t>Staff will create opportunities</a:t>
                      </a:r>
                      <a:r>
                        <a:rPr lang="en-GB" sz="2000" baseline="0" dirty="0" smtClean="0"/>
                        <a:t> to practice turn taking such as having one toy with 2 children</a:t>
                      </a:r>
                    </a:p>
                    <a:p>
                      <a:r>
                        <a:rPr lang="en-GB" sz="2000" baseline="0" dirty="0" smtClean="0"/>
                        <a:t>KW will model turn taking</a:t>
                      </a:r>
                    </a:p>
                    <a:p>
                      <a:r>
                        <a:rPr lang="en-GB" sz="2000" baseline="0" dirty="0" smtClean="0"/>
                        <a:t>Use a timer </a:t>
                      </a:r>
                    </a:p>
                  </a:txBody>
                  <a:tcPr/>
                </a:tc>
                <a:tc>
                  <a:txBody>
                    <a:bodyPr/>
                    <a:lstStyle/>
                    <a:p>
                      <a:endParaRPr lang="en-GB" sz="2000" dirty="0"/>
                    </a:p>
                  </a:txBody>
                  <a:tcPr/>
                </a:tc>
              </a:tr>
              <a:tr h="2407352">
                <a:tc>
                  <a:txBody>
                    <a:bodyPr/>
                    <a:lstStyle/>
                    <a:p>
                      <a:r>
                        <a:rPr lang="en-GB" sz="2000" dirty="0" smtClean="0"/>
                        <a:t>January – April </a:t>
                      </a:r>
                      <a:endParaRPr lang="en-GB" sz="2000" dirty="0"/>
                    </a:p>
                  </a:txBody>
                  <a:tcPr/>
                </a:tc>
                <a:tc>
                  <a:txBody>
                    <a:bodyPr/>
                    <a:lstStyle/>
                    <a:p>
                      <a:r>
                        <a:rPr lang="en-GB" sz="2000" dirty="0" smtClean="0"/>
                        <a:t>I can take turns</a:t>
                      </a:r>
                      <a:r>
                        <a:rPr lang="en-GB" sz="2000" baseline="0" dirty="0" smtClean="0"/>
                        <a:t> during play with another child on </a:t>
                      </a:r>
                      <a:r>
                        <a:rPr lang="en-GB" sz="2000" b="1" baseline="0" dirty="0" smtClean="0">
                          <a:solidFill>
                            <a:srgbClr val="0070C0"/>
                          </a:solidFill>
                        </a:rPr>
                        <a:t>most</a:t>
                      </a:r>
                      <a:r>
                        <a:rPr lang="en-GB" sz="2000" baseline="0" dirty="0" smtClean="0"/>
                        <a:t> occasions with </a:t>
                      </a:r>
                      <a:r>
                        <a:rPr lang="en-GB" sz="2000" b="1" baseline="0" dirty="0" smtClean="0">
                          <a:solidFill>
                            <a:srgbClr val="FF0000"/>
                          </a:solidFill>
                        </a:rPr>
                        <a:t>some</a:t>
                      </a:r>
                      <a:r>
                        <a:rPr lang="en-GB" sz="2000" baseline="0" dirty="0" smtClean="0"/>
                        <a:t> adult support </a:t>
                      </a:r>
                      <a:endParaRPr lang="en-GB" sz="2000" dirty="0"/>
                    </a:p>
                  </a:txBody>
                  <a:tcPr/>
                </a:tc>
                <a:tc>
                  <a:txBody>
                    <a:bodyPr/>
                    <a:lstStyle/>
                    <a:p>
                      <a:r>
                        <a:rPr lang="en-GB" sz="2000" dirty="0" smtClean="0"/>
                        <a:t>Staff</a:t>
                      </a:r>
                      <a:r>
                        <a:rPr lang="en-GB" sz="2000" baseline="0" dirty="0" smtClean="0"/>
                        <a:t> will use a timer to indicate turns during play where necessary and work towards providing only a verbal prompt </a:t>
                      </a:r>
                    </a:p>
                    <a:p>
                      <a:r>
                        <a:rPr lang="en-GB" sz="2000" baseline="0" dirty="0" smtClean="0"/>
                        <a:t>Staff will try to notice turn taking during free play and provide positive feedback “good sharing”</a:t>
                      </a:r>
                    </a:p>
                    <a:p>
                      <a:r>
                        <a:rPr lang="en-GB" sz="2000" baseline="0" dirty="0" smtClean="0"/>
                        <a:t>Staff will use a sharing visual </a:t>
                      </a:r>
                    </a:p>
                  </a:txBody>
                  <a:tcPr/>
                </a:tc>
                <a:tc>
                  <a:txBody>
                    <a:bodyPr/>
                    <a:lstStyle/>
                    <a:p>
                      <a:endParaRPr lang="en-GB" sz="2000" dirty="0"/>
                    </a:p>
                  </a:txBody>
                  <a:tcPr/>
                </a:tc>
              </a:tr>
            </a:tbl>
          </a:graphicData>
        </a:graphic>
      </p:graphicFrame>
    </p:spTree>
    <p:extLst>
      <p:ext uri="{BB962C8B-B14F-4D97-AF65-F5344CB8AC3E}">
        <p14:creationId xmlns:p14="http://schemas.microsoft.com/office/powerpoint/2010/main" val="21662063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Sample Strategies (Recap)</a:t>
            </a:r>
            <a:endParaRPr lang="en-GB" dirty="0"/>
          </a:p>
        </p:txBody>
      </p:sp>
      <p:sp>
        <p:nvSpPr>
          <p:cNvPr id="3" name="Content Placeholder 2"/>
          <p:cNvSpPr>
            <a:spLocks noGrp="1"/>
          </p:cNvSpPr>
          <p:nvPr>
            <p:ph sz="half" idx="1"/>
          </p:nvPr>
        </p:nvSpPr>
        <p:spPr/>
        <p:txBody>
          <a:bodyPr>
            <a:normAutofit lnSpcReduction="10000"/>
          </a:bodyPr>
          <a:lstStyle/>
          <a:p>
            <a:r>
              <a:rPr lang="en-GB" dirty="0" smtClean="0"/>
              <a:t>Timers								</a:t>
            </a:r>
          </a:p>
          <a:p>
            <a:r>
              <a:rPr lang="en-GB" dirty="0" smtClean="0"/>
              <a:t>Visual Schedule</a:t>
            </a:r>
          </a:p>
          <a:p>
            <a:r>
              <a:rPr lang="en-GB" dirty="0" smtClean="0"/>
              <a:t>First and Then</a:t>
            </a:r>
          </a:p>
          <a:p>
            <a:r>
              <a:rPr lang="en-GB" dirty="0" smtClean="0"/>
              <a:t>Sensory  break/Sensory box/bag</a:t>
            </a:r>
          </a:p>
          <a:p>
            <a:r>
              <a:rPr lang="en-GB" dirty="0" smtClean="0"/>
              <a:t>Sitting spot</a:t>
            </a:r>
          </a:p>
          <a:p>
            <a:r>
              <a:rPr lang="en-GB" dirty="0" smtClean="0"/>
              <a:t>Visual checklist</a:t>
            </a:r>
          </a:p>
          <a:p>
            <a:r>
              <a:rPr lang="en-GB" dirty="0" smtClean="0"/>
              <a:t>Assign a role</a:t>
            </a:r>
          </a:p>
          <a:p>
            <a:r>
              <a:rPr lang="en-GB" dirty="0" smtClean="0"/>
              <a:t>Forced choice</a:t>
            </a:r>
          </a:p>
          <a:p>
            <a:r>
              <a:rPr lang="en-GB" dirty="0" smtClean="0"/>
              <a:t>Home Link diary</a:t>
            </a:r>
          </a:p>
          <a:p>
            <a:endParaRPr lang="en-GB" dirty="0"/>
          </a:p>
        </p:txBody>
      </p:sp>
      <p:sp>
        <p:nvSpPr>
          <p:cNvPr id="4" name="Content Placeholder 3"/>
          <p:cNvSpPr>
            <a:spLocks noGrp="1"/>
          </p:cNvSpPr>
          <p:nvPr>
            <p:ph sz="half" idx="2"/>
          </p:nvPr>
        </p:nvSpPr>
        <p:spPr/>
        <p:txBody>
          <a:bodyPr>
            <a:normAutofit lnSpcReduction="10000"/>
          </a:bodyPr>
          <a:lstStyle/>
          <a:p>
            <a:r>
              <a:rPr lang="en-GB" dirty="0" smtClean="0"/>
              <a:t>Planned breaks</a:t>
            </a:r>
          </a:p>
          <a:p>
            <a:r>
              <a:rPr lang="en-GB" dirty="0" smtClean="0"/>
              <a:t>Social skills group</a:t>
            </a:r>
          </a:p>
          <a:p>
            <a:r>
              <a:rPr lang="en-GB" dirty="0" smtClean="0"/>
              <a:t>Visuals to support sentence structure</a:t>
            </a:r>
          </a:p>
          <a:p>
            <a:r>
              <a:rPr lang="en-GB" dirty="0" smtClean="0"/>
              <a:t>Transition /new experience preparation </a:t>
            </a:r>
          </a:p>
          <a:p>
            <a:r>
              <a:rPr lang="en-GB" dirty="0" smtClean="0"/>
              <a:t>Objects of reference </a:t>
            </a:r>
          </a:p>
          <a:p>
            <a:pPr marL="0" indent="0">
              <a:buNone/>
            </a:pPr>
            <a:endParaRPr lang="en-GB" dirty="0" smtClean="0"/>
          </a:p>
          <a:p>
            <a:pPr marL="0" indent="0">
              <a:buNone/>
            </a:pPr>
            <a:endParaRPr lang="en-GB" dirty="0" smtClean="0"/>
          </a:p>
          <a:p>
            <a:pPr marL="0" indent="0">
              <a:buNone/>
            </a:pPr>
            <a:endParaRPr lang="en-GB" dirty="0" smtClean="0"/>
          </a:p>
        </p:txBody>
      </p:sp>
    </p:spTree>
    <p:extLst>
      <p:ext uri="{BB962C8B-B14F-4D97-AF65-F5344CB8AC3E}">
        <p14:creationId xmlns:p14="http://schemas.microsoft.com/office/powerpoint/2010/main" val="8719583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67" y="933912"/>
            <a:ext cx="8761413" cy="706964"/>
          </a:xfrm>
        </p:spPr>
        <p:txBody>
          <a:bodyPr/>
          <a:lstStyle/>
          <a:p>
            <a:r>
              <a:rPr lang="en-GB" dirty="0" smtClean="0"/>
              <a:t> </a:t>
            </a:r>
            <a:endParaRPr lang="en-GB" dirty="0"/>
          </a:p>
        </p:txBody>
      </p:sp>
      <p:sp>
        <p:nvSpPr>
          <p:cNvPr id="3" name="Content Placeholder 2"/>
          <p:cNvSpPr>
            <a:spLocks noGrp="1"/>
          </p:cNvSpPr>
          <p:nvPr>
            <p:ph idx="1"/>
          </p:nvPr>
        </p:nvSpPr>
        <p:spPr>
          <a:xfrm>
            <a:off x="1989840" y="2643257"/>
            <a:ext cx="8825659" cy="3416300"/>
          </a:xfrm>
        </p:spPr>
        <p:txBody>
          <a:bodyPr>
            <a:normAutofit/>
          </a:bodyPr>
          <a:lstStyle/>
          <a:p>
            <a:pPr marL="0" indent="0" algn="ctr">
              <a:buNone/>
            </a:pPr>
            <a:r>
              <a:rPr lang="en-GB" sz="8000" dirty="0" smtClean="0"/>
              <a:t>Questions</a:t>
            </a:r>
            <a:endParaRPr lang="en-GB" sz="8000" dirty="0"/>
          </a:p>
        </p:txBody>
      </p:sp>
    </p:spTree>
    <p:extLst>
      <p:ext uri="{BB962C8B-B14F-4D97-AF65-F5344CB8AC3E}">
        <p14:creationId xmlns:p14="http://schemas.microsoft.com/office/powerpoint/2010/main" val="2359495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788" y="802888"/>
            <a:ext cx="11111388" cy="900046"/>
          </a:xfrm>
        </p:spPr>
        <p:txBody>
          <a:bodyPr/>
          <a:lstStyle/>
          <a:p>
            <a:r>
              <a:rPr lang="en-GB" b="1" dirty="0" smtClean="0"/>
              <a:t>Providing a Stimulating Learning Environment</a:t>
            </a:r>
            <a:endParaRPr lang="en-GB" b="1" dirty="0"/>
          </a:p>
        </p:txBody>
      </p:sp>
      <p:sp>
        <p:nvSpPr>
          <p:cNvPr id="3" name="Content Placeholder 2"/>
          <p:cNvSpPr>
            <a:spLocks noGrp="1"/>
          </p:cNvSpPr>
          <p:nvPr>
            <p:ph idx="1"/>
          </p:nvPr>
        </p:nvSpPr>
        <p:spPr>
          <a:xfrm>
            <a:off x="463579" y="2110489"/>
            <a:ext cx="11222900" cy="4259766"/>
          </a:xfrm>
        </p:spPr>
        <p:txBody>
          <a:bodyPr>
            <a:noAutofit/>
          </a:bodyPr>
          <a:lstStyle/>
          <a:p>
            <a:pPr marL="0" indent="0">
              <a:buNone/>
            </a:pPr>
            <a:r>
              <a:rPr lang="en-GB" sz="2600" b="1" dirty="0" smtClean="0">
                <a:solidFill>
                  <a:schemeClr val="tx1"/>
                </a:solidFill>
              </a:rPr>
              <a:t>Are you providing: </a:t>
            </a:r>
          </a:p>
          <a:p>
            <a:r>
              <a:rPr lang="en-GB" sz="2400" dirty="0" smtClean="0">
                <a:solidFill>
                  <a:schemeClr val="tx1"/>
                </a:solidFill>
              </a:rPr>
              <a:t>A </a:t>
            </a:r>
            <a:r>
              <a:rPr lang="en-GB" sz="2400" dirty="0">
                <a:solidFill>
                  <a:schemeClr val="tx1"/>
                </a:solidFill>
              </a:rPr>
              <a:t>physical environment that enhances and </a:t>
            </a:r>
            <a:r>
              <a:rPr lang="en-GB" sz="2400" dirty="0" smtClean="0">
                <a:solidFill>
                  <a:schemeClr val="tx1"/>
                </a:solidFill>
              </a:rPr>
              <a:t>promotes learning and engagement?</a:t>
            </a:r>
          </a:p>
          <a:p>
            <a:r>
              <a:rPr lang="en-GB" sz="2400" dirty="0">
                <a:solidFill>
                  <a:schemeClr val="tx1"/>
                </a:solidFill>
                <a:hlinkClick r:id="" action="ppaction://hlinkshowjump?jump=nextslide"/>
              </a:rPr>
              <a:t>Resources that are accessible and encourage child led learning </a:t>
            </a:r>
            <a:r>
              <a:rPr lang="en-GB" sz="2400" dirty="0" smtClean="0">
                <a:solidFill>
                  <a:schemeClr val="tx1"/>
                </a:solidFill>
                <a:hlinkClick r:id="" action="ppaction://hlinkshowjump?jump=nextslide"/>
              </a:rPr>
              <a:t>experiences</a:t>
            </a:r>
            <a:r>
              <a:rPr lang="en-GB" sz="2400" dirty="0" smtClean="0">
                <a:solidFill>
                  <a:schemeClr val="tx1"/>
                </a:solidFill>
              </a:rPr>
              <a:t>?</a:t>
            </a:r>
            <a:endParaRPr lang="en-GB" sz="2400" dirty="0">
              <a:solidFill>
                <a:schemeClr val="tx1"/>
              </a:solidFill>
            </a:endParaRPr>
          </a:p>
          <a:p>
            <a:r>
              <a:rPr lang="en-GB" sz="2400" dirty="0" smtClean="0">
                <a:solidFill>
                  <a:schemeClr val="tx1"/>
                </a:solidFill>
                <a:hlinkClick r:id="rId3" action="ppaction://hlinksldjump"/>
              </a:rPr>
              <a:t>Equipment that is accessible and clearly labelled with a picture of symbol?</a:t>
            </a:r>
            <a:endParaRPr lang="en-GB" sz="2400" dirty="0" smtClean="0">
              <a:solidFill>
                <a:schemeClr val="tx1"/>
              </a:solidFill>
            </a:endParaRPr>
          </a:p>
          <a:p>
            <a:r>
              <a:rPr lang="en-GB" sz="2400" dirty="0" smtClean="0">
                <a:solidFill>
                  <a:schemeClr val="tx1"/>
                </a:solidFill>
                <a:hlinkClick r:id="rId4" action="ppaction://hlinksldjump"/>
              </a:rPr>
              <a:t>Well defined learning areas? </a:t>
            </a:r>
            <a:endParaRPr lang="en-GB" sz="2400" dirty="0" smtClean="0">
              <a:solidFill>
                <a:schemeClr val="tx1"/>
              </a:solidFill>
            </a:endParaRPr>
          </a:p>
          <a:p>
            <a:r>
              <a:rPr lang="en-GB" sz="2400" dirty="0" smtClean="0">
                <a:solidFill>
                  <a:schemeClr val="tx1"/>
                </a:solidFill>
                <a:hlinkClick r:id="rId5" action="ppaction://hlinksldjump"/>
              </a:rPr>
              <a:t>Quiet areas that are less visually  distracting/stimulating?</a:t>
            </a:r>
            <a:endParaRPr lang="en-GB" sz="2400" dirty="0" smtClean="0">
              <a:solidFill>
                <a:schemeClr val="tx1"/>
              </a:solidFill>
            </a:endParaRPr>
          </a:p>
          <a:p>
            <a:r>
              <a:rPr lang="en-GB" sz="2400" dirty="0" smtClean="0">
                <a:solidFill>
                  <a:schemeClr val="tx1"/>
                </a:solidFill>
              </a:rPr>
              <a:t>Symbols and pictures are used to aid children’s understanding?</a:t>
            </a:r>
          </a:p>
          <a:p>
            <a:r>
              <a:rPr lang="en-GB" sz="2400" dirty="0" smtClean="0">
                <a:solidFill>
                  <a:schemeClr val="tx1"/>
                </a:solidFill>
                <a:hlinkClick r:id="rId6" action="ppaction://hlinksldjump"/>
              </a:rPr>
              <a:t>Supporting independent and experiential learning?</a:t>
            </a:r>
            <a:endParaRPr lang="en-GB" sz="2400" dirty="0" smtClean="0">
              <a:solidFill>
                <a:schemeClr val="tx1"/>
              </a:solidFill>
            </a:endParaRPr>
          </a:p>
          <a:p>
            <a:endParaRPr lang="en-GB" sz="2400" dirty="0">
              <a:solidFill>
                <a:schemeClr val="tx1"/>
              </a:solidFill>
            </a:endParaRPr>
          </a:p>
        </p:txBody>
      </p:sp>
    </p:spTree>
    <p:extLst>
      <p:ext uri="{BB962C8B-B14F-4D97-AF65-F5344CB8AC3E}">
        <p14:creationId xmlns:p14="http://schemas.microsoft.com/office/powerpoint/2010/main" val="33259479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0" y="669925"/>
            <a:ext cx="4187825" cy="5584825"/>
          </a:xfrm>
        </p:spPr>
      </p:pic>
      <p:pic>
        <p:nvPicPr>
          <p:cNvPr id="5" name="Picture 4">
            <a:hlinkClick r:id="" action="ppaction://hlinkshowjump?jump=previousslide"/>
          </p:cNvPr>
          <p:cNvPicPr>
            <a:picLocks noChangeAspect="1"/>
          </p:cNvPicPr>
          <p:nvPr/>
        </p:nvPicPr>
        <p:blipFill rotWithShape="1">
          <a:blip r:embed="rId4" cstate="print">
            <a:extLst>
              <a:ext uri="{28A0092B-C50C-407E-A947-70E740481C1C}">
                <a14:useLocalDpi xmlns:a14="http://schemas.microsoft.com/office/drawing/2010/main" val="0"/>
              </a:ext>
            </a:extLst>
          </a:blip>
          <a:srcRect t="33617"/>
          <a:stretch/>
        </p:blipFill>
        <p:spPr>
          <a:xfrm>
            <a:off x="4790660" y="1451112"/>
            <a:ext cx="7116417" cy="4214191"/>
          </a:xfrm>
          <a:prstGeom prst="rect">
            <a:avLst/>
          </a:prstGeom>
        </p:spPr>
      </p:pic>
    </p:spTree>
    <p:extLst>
      <p:ext uri="{BB962C8B-B14F-4D97-AF65-F5344CB8AC3E}">
        <p14:creationId xmlns:p14="http://schemas.microsoft.com/office/powerpoint/2010/main" val="33161868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5" name="Content Placeholder 3">
            <a:hlinkClick r:id="rId3" action="ppaction://hlinksldjump"/>
          </p:cNvPr>
          <p:cNvPicPr>
            <a:picLocks noChangeAspect="1"/>
          </p:cNvPicPr>
          <p:nvPr/>
        </p:nvPicPr>
        <p:blipFill rotWithShape="1">
          <a:blip r:embed="rId4" cstate="print">
            <a:extLst>
              <a:ext uri="{28A0092B-C50C-407E-A947-70E740481C1C}">
                <a14:useLocalDpi xmlns:a14="http://schemas.microsoft.com/office/drawing/2010/main" val="0"/>
              </a:ext>
            </a:extLst>
          </a:blip>
          <a:srcRect t="15415" r="3854" b="10002"/>
          <a:stretch/>
        </p:blipFill>
        <p:spPr>
          <a:xfrm>
            <a:off x="477078" y="331847"/>
            <a:ext cx="11111948" cy="6227980"/>
          </a:xfrm>
          <a:prstGeom prst="rect">
            <a:avLst/>
          </a:prstGeom>
        </p:spPr>
      </p:pic>
    </p:spTree>
    <p:extLst>
      <p:ext uri="{BB962C8B-B14F-4D97-AF65-F5344CB8AC3E}">
        <p14:creationId xmlns:p14="http://schemas.microsoft.com/office/powerpoint/2010/main" val="2500279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3" cstate="print">
            <a:extLst>
              <a:ext uri="{28A0092B-C50C-407E-A947-70E740481C1C}">
                <a14:useLocalDpi xmlns:a14="http://schemas.microsoft.com/office/drawing/2010/main" val="0"/>
              </a:ext>
            </a:extLst>
          </a:blip>
          <a:srcRect t="14441" b="5543"/>
          <a:stretch/>
        </p:blipFill>
        <p:spPr>
          <a:xfrm>
            <a:off x="0" y="755650"/>
            <a:ext cx="4546600" cy="4849813"/>
          </a:xfrm>
        </p:spPr>
      </p:pic>
      <p:pic>
        <p:nvPicPr>
          <p:cNvPr id="5" name="Picture 4">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t="17041"/>
          <a:stretch/>
        </p:blipFill>
        <p:spPr>
          <a:xfrm>
            <a:off x="4949687" y="1483139"/>
            <a:ext cx="6769653" cy="5072543"/>
          </a:xfrm>
          <a:prstGeom prst="rect">
            <a:avLst/>
          </a:prstGeom>
        </p:spPr>
      </p:pic>
    </p:spTree>
    <p:extLst>
      <p:ext uri="{BB962C8B-B14F-4D97-AF65-F5344CB8AC3E}">
        <p14:creationId xmlns:p14="http://schemas.microsoft.com/office/powerpoint/2010/main" val="33456812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media-cache-ak0.pinimg.com/originals/d8/8f/05/d88f0560dfefb2da4ec2bb21c4bc3cd2.jp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4539" y="1472854"/>
            <a:ext cx="5164199" cy="387129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750" y="1272208"/>
            <a:ext cx="5429250" cy="4071938"/>
          </a:xfrm>
          <a:prstGeom prst="rect">
            <a:avLst/>
          </a:prstGeom>
        </p:spPr>
      </p:pic>
    </p:spTree>
    <p:extLst>
      <p:ext uri="{BB962C8B-B14F-4D97-AF65-F5344CB8AC3E}">
        <p14:creationId xmlns:p14="http://schemas.microsoft.com/office/powerpoint/2010/main" val="26533215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092" t="28235" r="1438" b="1176"/>
          <a:stretch/>
        </p:blipFill>
        <p:spPr>
          <a:xfrm>
            <a:off x="3438040" y="178906"/>
            <a:ext cx="5151830" cy="2827224"/>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5979" t="22453" r="10181" b="13629"/>
          <a:stretch/>
        </p:blipFill>
        <p:spPr>
          <a:xfrm rot="5400000">
            <a:off x="-139407" y="4158238"/>
            <a:ext cx="3299792" cy="2099733"/>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2122565" y="4178718"/>
            <a:ext cx="3299793" cy="2058773"/>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4364060" y="4178719"/>
            <a:ext cx="3299791" cy="2058774"/>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6468561" y="4178718"/>
            <a:ext cx="3299786" cy="2058773"/>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8847041" y="4178720"/>
            <a:ext cx="3299791" cy="2058772"/>
          </a:xfrm>
          <a:prstGeom prst="rect">
            <a:avLst/>
          </a:prstGeom>
        </p:spPr>
      </p:pic>
    </p:spTree>
    <p:extLst>
      <p:ext uri="{BB962C8B-B14F-4D97-AF65-F5344CB8AC3E}">
        <p14:creationId xmlns:p14="http://schemas.microsoft.com/office/powerpoint/2010/main" val="36055083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1715</TotalTime>
  <Words>1744</Words>
  <Application>Microsoft Office PowerPoint</Application>
  <PresentationFormat>Widescreen</PresentationFormat>
  <Paragraphs>247</Paragraphs>
  <Slides>37</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Georgia</vt:lpstr>
      <vt:lpstr>Wingdings</vt:lpstr>
      <vt:lpstr>Wingdings 3</vt:lpstr>
      <vt:lpstr>Ion Boardroom</vt:lpstr>
      <vt:lpstr>Meeting Learner’s Needs in the Early Years </vt:lpstr>
      <vt:lpstr>Aims:</vt:lpstr>
      <vt:lpstr>Universal Support </vt:lpstr>
      <vt:lpstr>Providing a Stimulating Learning Environment</vt:lpstr>
      <vt:lpstr>PowerPoint Presentation</vt:lpstr>
      <vt:lpstr>PowerPoint Presentation</vt:lpstr>
      <vt:lpstr>PowerPoint Presentation</vt:lpstr>
      <vt:lpstr>PowerPoint Presentation</vt:lpstr>
      <vt:lpstr>PowerPoint Presentation</vt:lpstr>
      <vt:lpstr>Building Positive Relationships</vt:lpstr>
      <vt:lpstr>PowerPoint Presentation</vt:lpstr>
      <vt:lpstr>PowerPoint Presentation</vt:lpstr>
      <vt:lpstr>Language and Interaction</vt:lpstr>
      <vt:lpstr>Language and Interaction</vt:lpstr>
      <vt:lpstr>PowerPoint Presentation</vt:lpstr>
      <vt:lpstr>Visuals </vt:lpstr>
      <vt:lpstr>Targeted Support </vt:lpstr>
      <vt:lpstr>Social Skills Assessment</vt:lpstr>
      <vt:lpstr>PowerPoint Presentation</vt:lpstr>
      <vt:lpstr>PowerPoint Presentation</vt:lpstr>
      <vt:lpstr>PowerPoint Presentation</vt:lpstr>
      <vt:lpstr>Outcome focused and SMART targets </vt:lpstr>
      <vt:lpstr>Example: </vt:lpstr>
      <vt:lpstr>Task: Develop SMART targets</vt:lpstr>
      <vt:lpstr>What does the child need to help them get there?</vt:lpstr>
      <vt:lpstr>Language and Communication: Listening, talking and understanding</vt:lpstr>
      <vt:lpstr>Language and Communication: Listening, talking and understanding</vt:lpstr>
      <vt:lpstr>Flexibility: Accepting another’s point of view, coping with change and obsessions vs interests </vt:lpstr>
      <vt:lpstr>Flexibility: Accepting another’s point of view, coping with change and obsessions vs interests </vt:lpstr>
      <vt:lpstr>Flexibility: Accepting another’s point of view, coping with change and obsessions vs interests </vt:lpstr>
      <vt:lpstr>Emotional Literacy: Self awareness, awareness of others and self management </vt:lpstr>
      <vt:lpstr>Emotional Literacy: Self awareness, awareness of others and self management </vt:lpstr>
      <vt:lpstr>Social Interaction: Social conversations, social conventions, social play, friendships and learning </vt:lpstr>
      <vt:lpstr>Social Interaction: Social conversations, social conventions, social play, friendships and learning </vt:lpstr>
      <vt:lpstr>Task: Apply appropriate strategies to your SMART targets</vt:lpstr>
      <vt:lpstr>Sample Strategies (Recap)</vt:lpstr>
      <vt:lpstr> </vt:lpstr>
    </vt:vector>
  </TitlesOfParts>
  <Company>East Renfrewshire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Universal and Targeted Support in the Early Years</dc:title>
  <dc:creator>Drummond, Siobhan</dc:creator>
  <cp:lastModifiedBy>Howat, Chloe</cp:lastModifiedBy>
  <cp:revision>63</cp:revision>
  <cp:lastPrinted>2019-01-15T16:38:07Z</cp:lastPrinted>
  <dcterms:created xsi:type="dcterms:W3CDTF">2019-01-07T12:06:45Z</dcterms:created>
  <dcterms:modified xsi:type="dcterms:W3CDTF">2020-02-21T11:07:54Z</dcterms:modified>
</cp:coreProperties>
</file>