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257" r:id="rId3"/>
    <p:sldId id="258" r:id="rId4"/>
    <p:sldId id="259" r:id="rId5"/>
    <p:sldId id="265" r:id="rId6"/>
    <p:sldId id="260" r:id="rId7"/>
    <p:sldId id="297" r:id="rId8"/>
    <p:sldId id="261" r:id="rId9"/>
    <p:sldId id="262" r:id="rId10"/>
    <p:sldId id="263" r:id="rId11"/>
    <p:sldId id="264" r:id="rId12"/>
    <p:sldId id="267" r:id="rId13"/>
    <p:sldId id="298" r:id="rId14"/>
    <p:sldId id="266" r:id="rId15"/>
    <p:sldId id="268" r:id="rId16"/>
    <p:sldId id="269" r:id="rId17"/>
    <p:sldId id="270" r:id="rId18"/>
    <p:sldId id="271" r:id="rId19"/>
    <p:sldId id="273" r:id="rId20"/>
    <p:sldId id="299" r:id="rId21"/>
    <p:sldId id="272" r:id="rId22"/>
    <p:sldId id="274" r:id="rId23"/>
    <p:sldId id="276" r:id="rId24"/>
    <p:sldId id="300" r:id="rId25"/>
    <p:sldId id="275" r:id="rId26"/>
    <p:sldId id="277" r:id="rId27"/>
    <p:sldId id="278" r:id="rId28"/>
    <p:sldId id="279" r:id="rId29"/>
    <p:sldId id="280" r:id="rId30"/>
    <p:sldId id="301" r:id="rId31"/>
    <p:sldId id="281" r:id="rId32"/>
    <p:sldId id="282" r:id="rId33"/>
    <p:sldId id="283" r:id="rId34"/>
    <p:sldId id="284" r:id="rId35"/>
    <p:sldId id="285" r:id="rId36"/>
    <p:sldId id="287" r:id="rId37"/>
    <p:sldId id="302" r:id="rId38"/>
    <p:sldId id="286" r:id="rId39"/>
    <p:sldId id="288" r:id="rId40"/>
    <p:sldId id="289" r:id="rId41"/>
    <p:sldId id="291" r:id="rId42"/>
    <p:sldId id="303" r:id="rId43"/>
    <p:sldId id="290" r:id="rId44"/>
    <p:sldId id="292" r:id="rId45"/>
    <p:sldId id="294" r:id="rId46"/>
    <p:sldId id="304" r:id="rId47"/>
    <p:sldId id="295" r:id="rId48"/>
    <p:sldId id="293" r:id="rId49"/>
    <p:sldId id="296" r:id="rId50"/>
    <p:sldId id="30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302" autoAdjust="0"/>
  </p:normalViewPr>
  <p:slideViewPr>
    <p:cSldViewPr>
      <p:cViewPr varScale="1">
        <p:scale>
          <a:sx n="64" d="100"/>
          <a:sy n="64" d="100"/>
        </p:scale>
        <p:origin x="-156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1631E2-3D7F-44BF-8978-FE7898D14157}" type="datetimeFigureOut">
              <a:rPr lang="en-GB" smtClean="0"/>
              <a:t>02/02/2015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C85A10-7DAA-4FB0-B168-87E5F149E2FB}"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3C85A10-7DAA-4FB0-B168-87E5F149E2FB}" type="slidenum">
              <a:rPr lang="en-GB" smtClean="0"/>
              <a:t>32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3C85A10-7DAA-4FB0-B168-87E5F149E2FB}" type="slidenum">
              <a:rPr lang="en-GB" smtClean="0"/>
              <a:t>33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9A51D0A-06AD-4064-A610-A6350F222EB9}" type="datetimeFigureOut">
              <a:rPr lang="en-GB" smtClean="0"/>
              <a:pPr/>
              <a:t>02/02/2015</a:t>
            </a:fld>
            <a:endParaRPr lang="en-GB"/>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B6280D8-8BE2-46DA-A4E3-323D722E5E51}"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A51D0A-06AD-4064-A610-A6350F222EB9}" type="datetimeFigureOut">
              <a:rPr lang="en-GB" smtClean="0"/>
              <a:pPr/>
              <a:t>02/02/2015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B6280D8-8BE2-46DA-A4E3-323D722E5E5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9A51D0A-06AD-4064-A610-A6350F222EB9}" type="datetimeFigureOut">
              <a:rPr lang="en-GB" smtClean="0"/>
              <a:pPr/>
              <a:t>02/02/2015</a:t>
            </a:fld>
            <a:endParaRPr lang="en-GB"/>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B6280D8-8BE2-46DA-A4E3-323D722E5E5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A51D0A-06AD-4064-A610-A6350F222EB9}" type="datetimeFigureOut">
              <a:rPr lang="en-GB" smtClean="0"/>
              <a:pPr/>
              <a:t>02/02/2015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B6280D8-8BE2-46DA-A4E3-323D722E5E5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9A51D0A-06AD-4064-A610-A6350F222EB9}" type="datetimeFigureOut">
              <a:rPr lang="en-GB" smtClean="0"/>
              <a:pPr/>
              <a:t>02/02/2015</a:t>
            </a:fld>
            <a:endParaRPr lang="en-GB"/>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B6280D8-8BE2-46DA-A4E3-323D722E5E51}"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9A51D0A-06AD-4064-A610-A6350F222EB9}" type="datetimeFigureOut">
              <a:rPr lang="en-GB" smtClean="0"/>
              <a:pPr/>
              <a:t>02/02/2015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B6280D8-8BE2-46DA-A4E3-323D722E5E5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9A51D0A-06AD-4064-A610-A6350F222EB9}" type="datetimeFigureOut">
              <a:rPr lang="en-GB" smtClean="0"/>
              <a:pPr/>
              <a:t>02/02/2015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7B6280D8-8BE2-46DA-A4E3-323D722E5E5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9A51D0A-06AD-4064-A610-A6350F222EB9}" type="datetimeFigureOut">
              <a:rPr lang="en-GB" smtClean="0"/>
              <a:pPr/>
              <a:t>02/02/2015</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7B6280D8-8BE2-46DA-A4E3-323D722E5E5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9A51D0A-06AD-4064-A610-A6350F222EB9}" type="datetimeFigureOut">
              <a:rPr lang="en-GB" smtClean="0"/>
              <a:pPr/>
              <a:t>02/02/2015</a:t>
            </a:fld>
            <a:endParaRPr lang="en-GB"/>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a:p>
        </p:txBody>
      </p:sp>
      <p:sp>
        <p:nvSpPr>
          <p:cNvPr id="4" name="Slide Number Placeholder 3"/>
          <p:cNvSpPr>
            <a:spLocks noGrp="1"/>
          </p:cNvSpPr>
          <p:nvPr>
            <p:ph type="sldNum" sz="quarter" idx="12"/>
          </p:nvPr>
        </p:nvSpPr>
        <p:spPr/>
        <p:txBody>
          <a:bodyPr/>
          <a:lstStyle>
            <a:extLst/>
          </a:lstStyle>
          <a:p>
            <a:fld id="{7B6280D8-8BE2-46DA-A4E3-323D722E5E5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9A51D0A-06AD-4064-A610-A6350F222EB9}" type="datetimeFigureOut">
              <a:rPr lang="en-GB" smtClean="0"/>
              <a:pPr/>
              <a:t>02/02/2015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B6280D8-8BE2-46DA-A4E3-323D722E5E5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9A51D0A-06AD-4064-A610-A6350F222EB9}" type="datetimeFigureOut">
              <a:rPr lang="en-GB" smtClean="0"/>
              <a:pPr/>
              <a:t>02/02/2015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B6280D8-8BE2-46DA-A4E3-323D722E5E51}" type="slidenum">
              <a:rPr lang="en-GB" smtClean="0"/>
              <a:pPr/>
              <a:t>‹#›</a:t>
            </a:fld>
            <a:endParaRPr lang="en-GB"/>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9A51D0A-06AD-4064-A610-A6350F222EB9}" type="datetimeFigureOut">
              <a:rPr lang="en-GB" smtClean="0"/>
              <a:pPr/>
              <a:t>02/02/2015</a:t>
            </a:fld>
            <a:endParaRPr lang="en-GB"/>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B6280D8-8BE2-46DA-A4E3-323D722E5E5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Autism </a:t>
            </a:r>
            <a:r>
              <a:rPr lang="en-GB" dirty="0" smtClean="0"/>
              <a:t>spectrum Disorder </a:t>
            </a:r>
            <a:r>
              <a:rPr lang="en-GB" dirty="0" smtClean="0"/>
              <a:t>or</a:t>
            </a:r>
            <a:r>
              <a:rPr lang="en-GB" dirty="0" smtClean="0"/>
              <a:t> attachment?</a:t>
            </a:r>
            <a:r>
              <a:rPr lang="en-GB" dirty="0" smtClean="0"/>
              <a:t/>
            </a:r>
            <a:br>
              <a:rPr lang="en-GB" dirty="0" smtClean="0"/>
            </a:br>
            <a:r>
              <a:rPr lang="en-GB" sz="2400" dirty="0" smtClean="0"/>
              <a:t>the </a:t>
            </a:r>
            <a:r>
              <a:rPr lang="en-GB" sz="2400" dirty="0" err="1" smtClean="0"/>
              <a:t>coventry</a:t>
            </a:r>
            <a:r>
              <a:rPr lang="en-GB" sz="2400" dirty="0" smtClean="0"/>
              <a:t> grid</a:t>
            </a:r>
            <a:endParaRPr lang="en-GB" dirty="0"/>
          </a:p>
        </p:txBody>
      </p:sp>
      <p:sp>
        <p:nvSpPr>
          <p:cNvPr id="3" name="Subtitle 2"/>
          <p:cNvSpPr>
            <a:spLocks noGrp="1"/>
          </p:cNvSpPr>
          <p:nvPr>
            <p:ph type="subTitle" idx="1"/>
          </p:nvPr>
        </p:nvSpPr>
        <p:spPr/>
        <p:txBody>
          <a:bodyPr/>
          <a:lstStyle/>
          <a:p>
            <a:r>
              <a:rPr lang="en-GB" dirty="0" smtClean="0"/>
              <a:t>Chris Atherton</a:t>
            </a:r>
          </a:p>
          <a:p>
            <a:r>
              <a:rPr lang="en-GB" dirty="0" smtClean="0"/>
              <a:t>East Renfrewshire Psychological Service</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Repetitive Use of Language</a:t>
            </a:r>
            <a:endParaRPr lang="en-GB"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normAutofit fontScale="85000" lnSpcReduction="20000"/>
          </a:bodyPr>
          <a:lstStyle/>
          <a:p>
            <a:r>
              <a:rPr lang="en-GB" dirty="0" smtClean="0"/>
              <a:t>Echolalia (immediate or delayed)</a:t>
            </a:r>
          </a:p>
          <a:p>
            <a:r>
              <a:rPr lang="en-GB" dirty="0" smtClean="0"/>
              <a:t>Repetition of ‘favoured’ words which are chosen for their sound or shape, rather than for their use in communication or emotional content</a:t>
            </a:r>
          </a:p>
          <a:p>
            <a:r>
              <a:rPr lang="en-GB" dirty="0" smtClean="0"/>
              <a:t>Children’s repetitiveness is out of sync with their developmental stage</a:t>
            </a:r>
          </a:p>
          <a:p>
            <a:r>
              <a:rPr lang="en-GB" dirty="0" smtClean="0"/>
              <a:t>Repetitive questioning for reassurance and predictability</a:t>
            </a:r>
            <a:endParaRPr lang="en-GB" dirty="0"/>
          </a:p>
        </p:txBody>
      </p:sp>
      <p:sp>
        <p:nvSpPr>
          <p:cNvPr id="6" name="Content Placeholder 5"/>
          <p:cNvSpPr>
            <a:spLocks noGrp="1"/>
          </p:cNvSpPr>
          <p:nvPr>
            <p:ph sz="quarter" idx="4"/>
          </p:nvPr>
        </p:nvSpPr>
        <p:spPr/>
        <p:txBody>
          <a:bodyPr>
            <a:normAutofit fontScale="92500" lnSpcReduction="10000"/>
          </a:bodyPr>
          <a:lstStyle/>
          <a:p>
            <a:r>
              <a:rPr lang="en-GB" dirty="0" smtClean="0"/>
              <a:t>May develop rituals for anxiety provoking situations </a:t>
            </a:r>
            <a:r>
              <a:rPr lang="en-GB" dirty="0" smtClean="0"/>
              <a:t>(e.g. </a:t>
            </a:r>
            <a:r>
              <a:rPr lang="en-GB" dirty="0" smtClean="0"/>
              <a:t>says same things in same order when saying goodnight or leaving for school)</a:t>
            </a:r>
          </a:p>
          <a:p>
            <a:r>
              <a:rPr lang="en-GB" dirty="0" smtClean="0"/>
              <a:t>Children’s repetition seems to be like that of a younger child -learning and playing with language</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Unusual Relationship with Treasured Possessions</a:t>
            </a:r>
            <a:endParaRPr lang="en-GB"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normAutofit fontScale="77500" lnSpcReduction="20000"/>
          </a:bodyPr>
          <a:lstStyle/>
          <a:p>
            <a:r>
              <a:rPr lang="en-GB" dirty="0" smtClean="0"/>
              <a:t>May make collections of objects, but does not seek social approval for the collection or for its care</a:t>
            </a:r>
          </a:p>
          <a:p>
            <a:r>
              <a:rPr lang="en-GB" dirty="0" smtClean="0"/>
              <a:t>Will often be able to say where most treasured possessions are and recognise if they are moved</a:t>
            </a:r>
          </a:p>
          <a:p>
            <a:r>
              <a:rPr lang="en-GB" dirty="0" smtClean="0"/>
              <a:t>May be unable to dispose of old toys/papers/books even though they are not used</a:t>
            </a:r>
          </a:p>
          <a:p>
            <a:r>
              <a:rPr lang="en-GB" dirty="0" smtClean="0"/>
              <a:t>Shows a preference for old, familiar toys (or toys which are part of a series) rather than new and different toys</a:t>
            </a:r>
            <a:endParaRPr lang="en-GB" dirty="0"/>
          </a:p>
        </p:txBody>
      </p:sp>
      <p:sp>
        <p:nvSpPr>
          <p:cNvPr id="6" name="Content Placeholder 5"/>
          <p:cNvSpPr>
            <a:spLocks noGrp="1"/>
          </p:cNvSpPr>
          <p:nvPr>
            <p:ph sz="quarter" idx="4"/>
          </p:nvPr>
        </p:nvSpPr>
        <p:spPr/>
        <p:txBody>
          <a:bodyPr>
            <a:normAutofit fontScale="70000" lnSpcReduction="20000"/>
          </a:bodyPr>
          <a:lstStyle/>
          <a:p>
            <a:r>
              <a:rPr lang="en-GB" dirty="0" smtClean="0"/>
              <a:t>May seek social approval/envy from others for possessions</a:t>
            </a:r>
          </a:p>
          <a:p>
            <a:r>
              <a:rPr lang="en-GB" dirty="0" smtClean="0"/>
              <a:t>May not take extra care with possessions which have been given an emotional importance</a:t>
            </a:r>
          </a:p>
          <a:p>
            <a:r>
              <a:rPr lang="en-GB" dirty="0" smtClean="0"/>
              <a:t>May be destructive with toys, exploring them and breaking them accidentally</a:t>
            </a:r>
          </a:p>
          <a:p>
            <a:r>
              <a:rPr lang="en-GB" dirty="0" smtClean="0"/>
              <a:t>New and different toys are appreciated</a:t>
            </a:r>
          </a:p>
          <a:p>
            <a:r>
              <a:rPr lang="en-GB" dirty="0" smtClean="0"/>
              <a:t>May lose things easily, even most treasured possessions, and may be unable to accept any responsibility for the loss</a:t>
            </a:r>
          </a:p>
          <a:p>
            <a:r>
              <a:rPr lang="en-GB" dirty="0" smtClean="0"/>
              <a:t>May deliberately destroy emotionally significant possessions when angry</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Play</a:t>
            </a:r>
            <a:endParaRPr lang="en-GB" dirty="0"/>
          </a:p>
        </p:txBody>
      </p:sp>
      <p:sp>
        <p:nvSpPr>
          <p:cNvPr id="5" name="Text Placeholder 4"/>
          <p:cNvSpPr>
            <a:spLocks noGrp="1"/>
          </p:cNvSpPr>
          <p:nvPr>
            <p:ph type="body" idx="1"/>
          </p:nvPr>
        </p:nvSpPr>
        <p:spPr/>
        <p:txBody>
          <a:bodyPr/>
          <a:lstStyle/>
          <a:p>
            <a:r>
              <a:rPr lang="en-GB" dirty="0" smtClean="0"/>
              <a:t>The Coventry Grid</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Play</a:t>
            </a:r>
            <a:endParaRPr lang="en-GB" dirty="0"/>
          </a:p>
        </p:txBody>
      </p:sp>
      <p:sp>
        <p:nvSpPr>
          <p:cNvPr id="5" name="Content Placeholder 4"/>
          <p:cNvSpPr>
            <a:spLocks noGrp="1"/>
          </p:cNvSpPr>
          <p:nvPr>
            <p:ph idx="1"/>
          </p:nvPr>
        </p:nvSpPr>
        <p:spPr/>
        <p:txBody>
          <a:bodyPr/>
          <a:lstStyle/>
          <a:p>
            <a:pPr>
              <a:buNone/>
            </a:pPr>
            <a:r>
              <a:rPr lang="en-GB" dirty="0" smtClean="0"/>
              <a:t>2.1	Poor turn taking and poor losing</a:t>
            </a:r>
          </a:p>
          <a:p>
            <a:pPr>
              <a:buNone/>
            </a:pPr>
            <a:r>
              <a:rPr lang="en-GB" dirty="0" smtClean="0"/>
              <a:t>2.2	Unusual play with toys</a:t>
            </a:r>
          </a:p>
          <a:p>
            <a:pPr>
              <a:buNone/>
            </a:pPr>
            <a:r>
              <a:rPr lang="en-GB" dirty="0" smtClean="0"/>
              <a:t>2.3	Poor social play</a:t>
            </a:r>
          </a:p>
          <a:p>
            <a:pPr>
              <a:buNone/>
            </a:pPr>
            <a:r>
              <a:rPr lang="en-GB" dirty="0" smtClean="0"/>
              <a:t>2.4	Repetitive play</a:t>
            </a:r>
          </a:p>
          <a:p>
            <a:pPr>
              <a:buNone/>
            </a:pPr>
            <a:r>
              <a:rPr lang="en-GB" dirty="0" smtClean="0"/>
              <a:t>2.5	Poor social imaginative play</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Poor Turn Taking and Poor Losing</a:t>
            </a:r>
            <a:endParaRPr lang="en-GB"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normAutofit/>
          </a:bodyPr>
          <a:lstStyle/>
          <a:p>
            <a:r>
              <a:rPr lang="en-GB" dirty="0" smtClean="0"/>
              <a:t>May try to impose own rules on games</a:t>
            </a:r>
          </a:p>
          <a:p>
            <a:r>
              <a:rPr lang="en-GB" dirty="0" smtClean="0"/>
              <a:t>May see eventually losing a game as unfair if was winning earlier in the game</a:t>
            </a:r>
          </a:p>
          <a:p>
            <a:r>
              <a:rPr lang="en-GB" dirty="0" smtClean="0"/>
              <a:t>Preference for playing alone or in parallel with others</a:t>
            </a:r>
            <a:endParaRPr lang="en-GB" dirty="0"/>
          </a:p>
        </p:txBody>
      </p:sp>
      <p:sp>
        <p:nvSpPr>
          <p:cNvPr id="6" name="Content Placeholder 5"/>
          <p:cNvSpPr>
            <a:spLocks noGrp="1"/>
          </p:cNvSpPr>
          <p:nvPr>
            <p:ph sz="quarter" idx="4"/>
          </p:nvPr>
        </p:nvSpPr>
        <p:spPr/>
        <p:txBody>
          <a:bodyPr>
            <a:normAutofit fontScale="92500" lnSpcReduction="20000"/>
          </a:bodyPr>
          <a:lstStyle/>
          <a:p>
            <a:r>
              <a:rPr lang="en-GB" dirty="0" smtClean="0"/>
              <a:t>May try to impose own rules on games so that they win</a:t>
            </a:r>
          </a:p>
          <a:p>
            <a:r>
              <a:rPr lang="en-GB" dirty="0" smtClean="0"/>
              <a:t>May be angry or upset about losing games and blame others or the equipment for their failure (there is a sense of fragile self esteem in the style of reaction)</a:t>
            </a:r>
          </a:p>
          <a:p>
            <a:r>
              <a:rPr lang="en-GB" dirty="0" smtClean="0"/>
              <a:t>Preference for playing with others who can watch them win</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Unusual Play with Toys</a:t>
            </a:r>
            <a:endParaRPr lang="en-GB"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normAutofit fontScale="85000" lnSpcReduction="10000"/>
          </a:bodyPr>
          <a:lstStyle/>
          <a:p>
            <a:r>
              <a:rPr lang="en-GB" dirty="0" smtClean="0"/>
              <a:t>Plays with toys as objects rather than personifying them</a:t>
            </a:r>
          </a:p>
          <a:p>
            <a:r>
              <a:rPr lang="en-GB" dirty="0" smtClean="0"/>
              <a:t>May spend all time organising toys and arranging in patterns </a:t>
            </a:r>
            <a:r>
              <a:rPr lang="en-GB" dirty="0" smtClean="0"/>
              <a:t>(e.g. </a:t>
            </a:r>
            <a:r>
              <a:rPr lang="en-GB" dirty="0" smtClean="0"/>
              <a:t>ordering by size, colour)</a:t>
            </a:r>
          </a:p>
          <a:p>
            <a:r>
              <a:rPr lang="en-GB" dirty="0" smtClean="0"/>
              <a:t>May ‘play’ with unusual things </a:t>
            </a:r>
            <a:r>
              <a:rPr lang="en-GB" dirty="0" smtClean="0"/>
              <a:t>(e.g. </a:t>
            </a:r>
            <a:r>
              <a:rPr lang="en-GB" dirty="0" smtClean="0"/>
              <a:t>reading the telephone book, watching water run down the drain) for long periods from a young age</a:t>
            </a:r>
            <a:endParaRPr lang="en-GB" dirty="0"/>
          </a:p>
        </p:txBody>
      </p:sp>
      <p:sp>
        <p:nvSpPr>
          <p:cNvPr id="6" name="Content Placeholder 5"/>
          <p:cNvSpPr>
            <a:spLocks noGrp="1"/>
          </p:cNvSpPr>
          <p:nvPr>
            <p:ph sz="quarter" idx="4"/>
          </p:nvPr>
        </p:nvSpPr>
        <p:spPr/>
        <p:txBody>
          <a:bodyPr>
            <a:normAutofit fontScale="92500" lnSpcReduction="20000"/>
          </a:bodyPr>
          <a:lstStyle/>
          <a:p>
            <a:r>
              <a:rPr lang="en-GB" dirty="0" smtClean="0"/>
              <a:t>Uses toys to engage the attention of other children</a:t>
            </a:r>
          </a:p>
          <a:p>
            <a:r>
              <a:rPr lang="en-GB" dirty="0" smtClean="0"/>
              <a:t>May play games which include own experience of traumatic life events and difficult relationships</a:t>
            </a:r>
          </a:p>
          <a:p>
            <a:r>
              <a:rPr lang="en-GB" dirty="0" smtClean="0"/>
              <a:t>May have poor concentration on toys and be able to play alone only for very brief periods</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Poor Social Play</a:t>
            </a:r>
            <a:endParaRPr lang="en-GB"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lstStyle/>
          <a:p>
            <a:r>
              <a:rPr lang="en-GB" dirty="0" smtClean="0"/>
              <a:t>Dislike and avoidance of others directing play</a:t>
            </a:r>
          </a:p>
          <a:p>
            <a:r>
              <a:rPr lang="en-GB" dirty="0" smtClean="0"/>
              <a:t>Harder to engage in social play with parents/carers</a:t>
            </a:r>
            <a:endParaRPr lang="en-GB" dirty="0"/>
          </a:p>
        </p:txBody>
      </p:sp>
      <p:sp>
        <p:nvSpPr>
          <p:cNvPr id="6" name="Content Placeholder 5"/>
          <p:cNvSpPr>
            <a:spLocks noGrp="1"/>
          </p:cNvSpPr>
          <p:nvPr>
            <p:ph sz="quarter" idx="4"/>
          </p:nvPr>
        </p:nvSpPr>
        <p:spPr/>
        <p:txBody>
          <a:bodyPr/>
          <a:lstStyle/>
          <a:p>
            <a:r>
              <a:rPr lang="en-GB" dirty="0" smtClean="0"/>
              <a:t>Wants adults to provide play opportunities and/or to direct play</a:t>
            </a:r>
          </a:p>
          <a:p>
            <a:r>
              <a:rPr lang="en-GB" dirty="0" smtClean="0"/>
              <a:t>May prefer to play with adults (esp. carers) rather than children</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Repetitive Play</a:t>
            </a:r>
            <a:endParaRPr lang="en-GB"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lstStyle/>
          <a:p>
            <a:r>
              <a:rPr lang="en-GB" dirty="0" smtClean="0"/>
              <a:t>Limited range of play activities</a:t>
            </a:r>
          </a:p>
          <a:p>
            <a:r>
              <a:rPr lang="en-GB" dirty="0" smtClean="0"/>
              <a:t>Strong preference for the familiar and tendency to play alone on the same activity for long periods</a:t>
            </a:r>
            <a:endParaRPr lang="en-GB" dirty="0"/>
          </a:p>
        </p:txBody>
      </p:sp>
      <p:sp>
        <p:nvSpPr>
          <p:cNvPr id="6" name="Content Placeholder 5"/>
          <p:cNvSpPr>
            <a:spLocks noGrp="1"/>
          </p:cNvSpPr>
          <p:nvPr>
            <p:ph sz="quarter" idx="4"/>
          </p:nvPr>
        </p:nvSpPr>
        <p:spPr/>
        <p:txBody>
          <a:bodyPr>
            <a:normAutofit lnSpcReduction="10000"/>
          </a:bodyPr>
          <a:lstStyle/>
          <a:p>
            <a:r>
              <a:rPr lang="en-GB" dirty="0" smtClean="0"/>
              <a:t>Plays repetitively with adults much as a toddler likes to play such as hide and seek, lap games</a:t>
            </a:r>
          </a:p>
          <a:p>
            <a:r>
              <a:rPr lang="en-GB" dirty="0" smtClean="0"/>
              <a:t>Plays out past experiences and preferred endings repeatedly </a:t>
            </a:r>
            <a:r>
              <a:rPr lang="en-GB" dirty="0" smtClean="0"/>
              <a:t>(e.g. </a:t>
            </a:r>
            <a:r>
              <a:rPr lang="en-GB" dirty="0" smtClean="0"/>
              <a:t>escaping from danger, saving siblings)</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Poor Social Imaginative Play</a:t>
            </a:r>
            <a:endParaRPr lang="en-GB"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normAutofit fontScale="70000" lnSpcReduction="20000"/>
          </a:bodyPr>
          <a:lstStyle/>
          <a:p>
            <a:r>
              <a:rPr lang="en-GB" dirty="0" smtClean="0"/>
              <a:t>Difficulty playing a variety of roles within games</a:t>
            </a:r>
          </a:p>
          <a:p>
            <a:r>
              <a:rPr lang="en-GB" dirty="0" smtClean="0"/>
              <a:t>Difficulty incorporating a range of toys into the same game </a:t>
            </a:r>
            <a:r>
              <a:rPr lang="en-GB" dirty="0" smtClean="0"/>
              <a:t>(e.g. </a:t>
            </a:r>
            <a:r>
              <a:rPr lang="en-GB" dirty="0" smtClean="0"/>
              <a:t>using both Dr Who and Spiderman toys in a game)</a:t>
            </a:r>
          </a:p>
          <a:p>
            <a:r>
              <a:rPr lang="en-GB" dirty="0" smtClean="0"/>
              <a:t>Preference for toys which have a mechanical rather than emotional nature </a:t>
            </a:r>
            <a:r>
              <a:rPr lang="en-GB" dirty="0" smtClean="0"/>
              <a:t>(e.g. </a:t>
            </a:r>
            <a:r>
              <a:rPr lang="en-GB" dirty="0" smtClean="0"/>
              <a:t>cars, trains, Lego) or which require logic and order </a:t>
            </a:r>
            <a:r>
              <a:rPr lang="en-GB" dirty="0" smtClean="0"/>
              <a:t>(e.g. </a:t>
            </a:r>
            <a:r>
              <a:rPr lang="en-GB" dirty="0" smtClean="0"/>
              <a:t>reviewing and organising collections of objects) or examining objects </a:t>
            </a:r>
            <a:r>
              <a:rPr lang="en-GB" dirty="0" smtClean="0"/>
              <a:t>(e.g. </a:t>
            </a:r>
            <a:r>
              <a:rPr lang="en-GB" dirty="0" smtClean="0"/>
              <a:t>watching spinning objects)</a:t>
            </a:r>
            <a:endParaRPr lang="en-GB" dirty="0"/>
          </a:p>
        </p:txBody>
      </p:sp>
      <p:sp>
        <p:nvSpPr>
          <p:cNvPr id="6" name="Content Placeholder 5"/>
          <p:cNvSpPr>
            <a:spLocks noGrp="1"/>
          </p:cNvSpPr>
          <p:nvPr>
            <p:ph sz="quarter" idx="4"/>
          </p:nvPr>
        </p:nvSpPr>
        <p:spPr/>
        <p:txBody>
          <a:bodyPr/>
          <a:lstStyle/>
          <a:p>
            <a:r>
              <a:rPr lang="en-GB" dirty="0" smtClean="0"/>
              <a:t>Difficulty ending role play games</a:t>
            </a:r>
          </a:p>
          <a:p>
            <a:r>
              <a:rPr lang="en-GB" dirty="0" smtClean="0"/>
              <a:t>May be able to take various roles but may show a strong preference for a kind of role </a:t>
            </a:r>
            <a:r>
              <a:rPr lang="en-GB" dirty="0" smtClean="0"/>
              <a:t>(e.g. </a:t>
            </a:r>
            <a:r>
              <a:rPr lang="en-GB" dirty="0" smtClean="0"/>
              <a:t>always the baby, always the angry father)</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Poor Social Interaction</a:t>
            </a:r>
            <a:endParaRPr lang="en-GB" dirty="0"/>
          </a:p>
        </p:txBody>
      </p:sp>
      <p:sp>
        <p:nvSpPr>
          <p:cNvPr id="5" name="Text Placeholder 4"/>
          <p:cNvSpPr>
            <a:spLocks noGrp="1"/>
          </p:cNvSpPr>
          <p:nvPr>
            <p:ph type="body" idx="1"/>
          </p:nvPr>
        </p:nvSpPr>
        <p:spPr/>
        <p:txBody>
          <a:bodyPr/>
          <a:lstStyle/>
          <a:p>
            <a:r>
              <a:rPr lang="en-GB" dirty="0" smtClean="0"/>
              <a:t>The Coventry Grid</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Commonalities</a:t>
            </a:r>
            <a:endParaRPr lang="en-GB" dirty="0"/>
          </a:p>
        </p:txBody>
      </p:sp>
      <p:sp>
        <p:nvSpPr>
          <p:cNvPr id="3" name="Content Placeholder 2"/>
          <p:cNvSpPr>
            <a:spLocks noGrp="1"/>
          </p:cNvSpPr>
          <p:nvPr>
            <p:ph idx="1"/>
          </p:nvPr>
        </p:nvSpPr>
        <p:spPr/>
        <p:txBody>
          <a:bodyPr/>
          <a:lstStyle/>
          <a:p>
            <a:r>
              <a:rPr lang="en-GB" dirty="0" smtClean="0"/>
              <a:t>Social</a:t>
            </a:r>
          </a:p>
          <a:p>
            <a:r>
              <a:rPr lang="en-GB" dirty="0" smtClean="0"/>
              <a:t>Emotional</a:t>
            </a:r>
          </a:p>
          <a:p>
            <a:r>
              <a:rPr lang="en-GB" dirty="0" smtClean="0"/>
              <a:t>Behavioural</a:t>
            </a:r>
          </a:p>
          <a:p>
            <a:r>
              <a:rPr lang="en-GB" dirty="0" smtClean="0"/>
              <a:t>Structure</a:t>
            </a:r>
          </a:p>
          <a:p>
            <a:r>
              <a:rPr lang="en-GB" dirty="0" smtClean="0"/>
              <a:t>Routine</a:t>
            </a:r>
          </a:p>
          <a:p>
            <a:r>
              <a:rPr lang="en-GB" dirty="0" smtClean="0"/>
              <a:t>Predictability</a:t>
            </a:r>
          </a:p>
          <a:p>
            <a:r>
              <a:rPr lang="en-GB" dirty="0" smtClean="0"/>
              <a:t>Perception that other people are difficult to predict</a:t>
            </a:r>
          </a:p>
          <a:p>
            <a:endParaRPr lang="en-GB"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Poor Social Interaction</a:t>
            </a:r>
            <a:endParaRPr lang="en-GB" dirty="0"/>
          </a:p>
        </p:txBody>
      </p:sp>
      <p:sp>
        <p:nvSpPr>
          <p:cNvPr id="5" name="Content Placeholder 4"/>
          <p:cNvSpPr>
            <a:spLocks noGrp="1"/>
          </p:cNvSpPr>
          <p:nvPr>
            <p:ph idx="1"/>
          </p:nvPr>
        </p:nvSpPr>
        <p:spPr/>
        <p:txBody>
          <a:bodyPr/>
          <a:lstStyle/>
          <a:p>
            <a:pPr>
              <a:buNone/>
            </a:pPr>
            <a:r>
              <a:rPr lang="en-GB" sz="2800" dirty="0" smtClean="0"/>
              <a:t>3.1	Difficulties </a:t>
            </a:r>
            <a:r>
              <a:rPr lang="en-GB" sz="2800" dirty="0" smtClean="0"/>
              <a:t>with social </a:t>
            </a:r>
            <a:r>
              <a:rPr lang="en-GB" sz="2800" dirty="0" smtClean="0"/>
              <a:t>interaction</a:t>
            </a:r>
          </a:p>
          <a:p>
            <a:pPr>
              <a:buNone/>
            </a:pPr>
            <a:r>
              <a:rPr lang="en-GB" sz="2800" dirty="0" smtClean="0"/>
              <a:t>3.2	More </a:t>
            </a:r>
            <a:r>
              <a:rPr lang="en-GB" sz="2800" dirty="0" smtClean="0"/>
              <a:t>successful with adults </a:t>
            </a:r>
            <a:r>
              <a:rPr lang="en-GB" sz="2800" dirty="0" smtClean="0"/>
              <a:t>than 	peers</a:t>
            </a:r>
          </a:p>
          <a:p>
            <a:pPr>
              <a:buNone/>
            </a:pPr>
            <a:r>
              <a:rPr lang="en-GB" sz="2800" dirty="0" smtClean="0"/>
              <a:t>3.3	Own </a:t>
            </a:r>
            <a:r>
              <a:rPr lang="en-GB" sz="2800" dirty="0" smtClean="0"/>
              <a:t>needs drive </a:t>
            </a:r>
            <a:r>
              <a:rPr lang="en-GB" sz="2800" dirty="0" smtClean="0"/>
              <a:t>interactions</a:t>
            </a:r>
          </a:p>
          <a:p>
            <a:pPr>
              <a:buNone/>
            </a:pPr>
            <a:r>
              <a:rPr lang="en-GB" sz="2800" dirty="0" smtClean="0"/>
              <a:t>3.4	Lacks </a:t>
            </a:r>
            <a:r>
              <a:rPr lang="en-GB" sz="2800" dirty="0" smtClean="0"/>
              <a:t>awareness of risk and personal </a:t>
            </a:r>
            <a:r>
              <a:rPr lang="en-GB" sz="2800" dirty="0" smtClean="0"/>
              <a:t>	danger</a:t>
            </a:r>
          </a:p>
          <a:p>
            <a:pPr>
              <a:buNone/>
            </a:pPr>
            <a:r>
              <a:rPr lang="en-GB" sz="2800" dirty="0" smtClean="0"/>
              <a:t>3.5	Difficulties sharing</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1800" dirty="0" smtClean="0"/>
              <a:t>Difficulties with social interaction</a:t>
            </a:r>
            <a:br>
              <a:rPr lang="en-GB" sz="1800" dirty="0" smtClean="0"/>
            </a:br>
            <a:r>
              <a:rPr lang="en-GB" sz="1800" dirty="0" smtClean="0"/>
              <a:t>More successful with adults than peers</a:t>
            </a:r>
            <a:br>
              <a:rPr lang="en-GB" sz="1800" dirty="0" smtClean="0"/>
            </a:br>
            <a:r>
              <a:rPr lang="en-GB" sz="1800" dirty="0" smtClean="0"/>
              <a:t>Own needs drive interactions</a:t>
            </a:r>
            <a:br>
              <a:rPr lang="en-GB" sz="1800" dirty="0" smtClean="0"/>
            </a:br>
            <a:r>
              <a:rPr lang="en-GB" sz="1800" dirty="0" smtClean="0"/>
              <a:t>Lacks awareness of risk and personal danger</a:t>
            </a:r>
            <a:endParaRPr lang="en-GB" sz="4800"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normAutofit fontScale="70000" lnSpcReduction="20000"/>
          </a:bodyPr>
          <a:lstStyle/>
          <a:p>
            <a:r>
              <a:rPr lang="en-GB" dirty="0" smtClean="0"/>
              <a:t>Interaction is usually one- sided and appears self- centred, but can be as unaware of his/her own perspective as of others</a:t>
            </a:r>
          </a:p>
          <a:p>
            <a:r>
              <a:rPr lang="en-GB" dirty="0" smtClean="0"/>
              <a:t>Does not often manipulate others emotionally except through angry outbursts (i.e. would rarely ingratiate self with audience), but manipulates others’ behaviour so that they do what the child feels comfortable with</a:t>
            </a:r>
          </a:p>
          <a:p>
            <a:r>
              <a:rPr lang="en-GB" dirty="0" smtClean="0"/>
              <a:t>May perform better in less emotional situations</a:t>
            </a:r>
          </a:p>
          <a:p>
            <a:r>
              <a:rPr lang="en-GB" dirty="0" smtClean="0"/>
              <a:t>Poor awareness of own role in interactions</a:t>
            </a:r>
            <a:endParaRPr lang="en-GB" dirty="0"/>
          </a:p>
        </p:txBody>
      </p:sp>
      <p:sp>
        <p:nvSpPr>
          <p:cNvPr id="6" name="Content Placeholder 5"/>
          <p:cNvSpPr>
            <a:spLocks noGrp="1"/>
          </p:cNvSpPr>
          <p:nvPr>
            <p:ph sz="quarter" idx="4"/>
          </p:nvPr>
        </p:nvSpPr>
        <p:spPr/>
        <p:txBody>
          <a:bodyPr>
            <a:normAutofit fontScale="70000" lnSpcReduction="20000"/>
          </a:bodyPr>
          <a:lstStyle/>
          <a:p>
            <a:r>
              <a:rPr lang="en-GB" dirty="0" smtClean="0"/>
              <a:t>Seeks an emotionally expressive audience for interactions </a:t>
            </a:r>
            <a:r>
              <a:rPr lang="en-GB" dirty="0" smtClean="0"/>
              <a:t>(e.g. </a:t>
            </a:r>
            <a:r>
              <a:rPr lang="en-GB" dirty="0" smtClean="0"/>
              <a:t>seeks to provoke strong reactions in audience such as anger, sympathy, support, approval)</a:t>
            </a:r>
          </a:p>
          <a:p>
            <a:r>
              <a:rPr lang="en-GB" dirty="0" smtClean="0"/>
              <a:t>May make persistent attempts to interact with adults or older children rather than with age peers</a:t>
            </a:r>
          </a:p>
          <a:p>
            <a:r>
              <a:rPr lang="en-GB" dirty="0" smtClean="0"/>
              <a:t>May initiate interactions with others which allow them frequently to play the same role in relation to self </a:t>
            </a:r>
            <a:r>
              <a:rPr lang="en-GB" dirty="0" smtClean="0"/>
              <a:t>(e.g. </a:t>
            </a:r>
            <a:r>
              <a:rPr lang="en-GB" dirty="0" smtClean="0"/>
              <a:t>as the victim, as the bully)</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Difficulty Sharing</a:t>
            </a:r>
            <a:endParaRPr lang="en-GB"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normAutofit/>
          </a:bodyPr>
          <a:lstStyle/>
          <a:p>
            <a:r>
              <a:rPr lang="en-GB" dirty="0" smtClean="0"/>
              <a:t>Lacks awareness of the need to share and sees no value in sharing in an activity that holds no interest for him/her</a:t>
            </a:r>
          </a:p>
          <a:p>
            <a:r>
              <a:rPr lang="en-GB" dirty="0" smtClean="0"/>
              <a:t>May not realise the needs of others waiting for their turn</a:t>
            </a:r>
            <a:endParaRPr lang="en-GB" dirty="0"/>
          </a:p>
        </p:txBody>
      </p:sp>
      <p:sp>
        <p:nvSpPr>
          <p:cNvPr id="6" name="Content Placeholder 5"/>
          <p:cNvSpPr>
            <a:spLocks noGrp="1"/>
          </p:cNvSpPr>
          <p:nvPr>
            <p:ph sz="quarter" idx="4"/>
          </p:nvPr>
        </p:nvSpPr>
        <p:spPr/>
        <p:txBody>
          <a:bodyPr>
            <a:normAutofit fontScale="92500" lnSpcReduction="10000"/>
          </a:bodyPr>
          <a:lstStyle/>
          <a:p>
            <a:r>
              <a:rPr lang="en-GB" dirty="0" smtClean="0"/>
              <a:t>Aware of the social need to share but anxious about sharing (especially food) and may refuse or hoard or hide possessions and food to avoid sharing</a:t>
            </a:r>
          </a:p>
          <a:p>
            <a:r>
              <a:rPr lang="en-GB" dirty="0" smtClean="0"/>
              <a:t>May take things which are important to others with awareness that this will be upsetting for the other person</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Mind Reading</a:t>
            </a:r>
            <a:endParaRPr lang="en-GB" dirty="0"/>
          </a:p>
        </p:txBody>
      </p:sp>
      <p:sp>
        <p:nvSpPr>
          <p:cNvPr id="5" name="Text Placeholder 4"/>
          <p:cNvSpPr>
            <a:spLocks noGrp="1"/>
          </p:cNvSpPr>
          <p:nvPr>
            <p:ph type="body" idx="1"/>
          </p:nvPr>
        </p:nvSpPr>
        <p:spPr/>
        <p:txBody>
          <a:bodyPr/>
          <a:lstStyle/>
          <a:p>
            <a:r>
              <a:rPr lang="en-GB" dirty="0" smtClean="0"/>
              <a:t>The Coventry Grid</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Mind Reading</a:t>
            </a:r>
            <a:endParaRPr lang="en-GB" dirty="0"/>
          </a:p>
        </p:txBody>
      </p:sp>
      <p:sp>
        <p:nvSpPr>
          <p:cNvPr id="5" name="Content Placeholder 4"/>
          <p:cNvSpPr>
            <a:spLocks noGrp="1"/>
          </p:cNvSpPr>
          <p:nvPr>
            <p:ph idx="1"/>
          </p:nvPr>
        </p:nvSpPr>
        <p:spPr/>
        <p:txBody>
          <a:bodyPr/>
          <a:lstStyle/>
          <a:p>
            <a:pPr>
              <a:buNone/>
            </a:pPr>
            <a:r>
              <a:rPr lang="en-GB" dirty="0" smtClean="0"/>
              <a:t>4.1	Difficulties appreciating others’ views 	and thoughts</a:t>
            </a:r>
          </a:p>
          <a:p>
            <a:pPr>
              <a:buNone/>
            </a:pPr>
            <a:r>
              <a:rPr lang="en-GB" dirty="0" smtClean="0"/>
              <a:t>4.2	Lack of appreciation of how others may 	see them</a:t>
            </a:r>
          </a:p>
          <a:p>
            <a:pPr>
              <a:buNone/>
            </a:pPr>
            <a:r>
              <a:rPr lang="en-GB" dirty="0" smtClean="0"/>
              <a:t>4.3	Limited use of emotional language</a:t>
            </a:r>
          </a:p>
          <a:p>
            <a:pPr>
              <a:buNone/>
            </a:pPr>
            <a:r>
              <a:rPr lang="en-GB" dirty="0" smtClean="0"/>
              <a:t>4.4	Problems distinguishing between fact 	and fiction</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Difficulty appreciating others’ views and thoughts</a:t>
            </a:r>
            <a:endParaRPr lang="en-GB"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lstStyle/>
          <a:p>
            <a:r>
              <a:rPr lang="en-GB" dirty="0" smtClean="0"/>
              <a:t>Rarely refers to the views of others</a:t>
            </a:r>
            <a:endParaRPr lang="en-GB" dirty="0"/>
          </a:p>
        </p:txBody>
      </p:sp>
      <p:sp>
        <p:nvSpPr>
          <p:cNvPr id="6" name="Content Placeholder 5"/>
          <p:cNvSpPr>
            <a:spLocks noGrp="1"/>
          </p:cNvSpPr>
          <p:nvPr>
            <p:ph sz="quarter" idx="4"/>
          </p:nvPr>
        </p:nvSpPr>
        <p:spPr/>
        <p:txBody>
          <a:bodyPr/>
          <a:lstStyle/>
          <a:p>
            <a:r>
              <a:rPr lang="en-GB" dirty="0" smtClean="0"/>
              <a:t>May be manipulative (or overly compliant) and ingratiate self with adults/children</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Lack of appreciation of how others may see them</a:t>
            </a:r>
            <a:endParaRPr lang="en-GB"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normAutofit fontScale="92500" lnSpcReduction="10000"/>
          </a:bodyPr>
          <a:lstStyle/>
          <a:p>
            <a:r>
              <a:rPr lang="en-GB" dirty="0" smtClean="0"/>
              <a:t>Lacks awareness of other’s views of self, including lack of awareness of ‘visibility’ of own difficulties </a:t>
            </a:r>
            <a:r>
              <a:rPr lang="en-GB" dirty="0" smtClean="0"/>
              <a:t>(e.g. </a:t>
            </a:r>
            <a:r>
              <a:rPr lang="en-GB" dirty="0" smtClean="0"/>
              <a:t>may to perform gym sequence even though very poor at gym)</a:t>
            </a:r>
          </a:p>
          <a:p>
            <a:r>
              <a:rPr lang="en-GB" dirty="0" smtClean="0"/>
              <a:t>Does not appreciate the information parents would like to hear about successes</a:t>
            </a:r>
            <a:endParaRPr lang="en-GB" dirty="0"/>
          </a:p>
        </p:txBody>
      </p:sp>
      <p:sp>
        <p:nvSpPr>
          <p:cNvPr id="6" name="Content Placeholder 5"/>
          <p:cNvSpPr>
            <a:spLocks noGrp="1"/>
          </p:cNvSpPr>
          <p:nvPr>
            <p:ph sz="quarter" idx="4"/>
          </p:nvPr>
        </p:nvSpPr>
        <p:spPr/>
        <p:txBody>
          <a:bodyPr>
            <a:normAutofit fontScale="92500"/>
          </a:bodyPr>
          <a:lstStyle/>
          <a:p>
            <a:r>
              <a:rPr lang="en-GB" dirty="0" smtClean="0"/>
              <a:t>Inclined to blame others for own mistakes</a:t>
            </a:r>
          </a:p>
          <a:p>
            <a:r>
              <a:rPr lang="en-GB" dirty="0" smtClean="0"/>
              <a:t>Draws attention away from own failures towards own successes</a:t>
            </a:r>
          </a:p>
          <a:p>
            <a:r>
              <a:rPr lang="en-GB" dirty="0" smtClean="0"/>
              <a:t>May try to shape others’ views of self by biased/exaggerated reporting</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Limited use of emotional language</a:t>
            </a:r>
            <a:endParaRPr lang="en-GB"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lstStyle/>
          <a:p>
            <a:r>
              <a:rPr lang="en-GB" dirty="0" smtClean="0"/>
              <a:t>Rarely refers to the emotional states of self and others</a:t>
            </a:r>
            <a:endParaRPr lang="en-GB" dirty="0"/>
          </a:p>
        </p:txBody>
      </p:sp>
      <p:sp>
        <p:nvSpPr>
          <p:cNvPr id="6" name="Content Placeholder 5"/>
          <p:cNvSpPr>
            <a:spLocks noGrp="1"/>
          </p:cNvSpPr>
          <p:nvPr>
            <p:ph sz="quarter" idx="4"/>
          </p:nvPr>
        </p:nvSpPr>
        <p:spPr/>
        <p:txBody>
          <a:bodyPr>
            <a:normAutofit/>
          </a:bodyPr>
          <a:lstStyle/>
          <a:p>
            <a:r>
              <a:rPr lang="en-GB" dirty="0" smtClean="0"/>
              <a:t>Hyper- vigilant with regard to particular emotions in others </a:t>
            </a:r>
            <a:r>
              <a:rPr lang="en-GB" dirty="0" smtClean="0"/>
              <a:t>(e.g. </a:t>
            </a:r>
            <a:r>
              <a:rPr lang="en-GB" dirty="0" smtClean="0"/>
              <a:t>anger, distress, approval) and often makes reference to these states</a:t>
            </a:r>
          </a:p>
          <a:p>
            <a:r>
              <a:rPr lang="en-GB" dirty="0" smtClean="0"/>
              <a:t>Poor emotional vocabulary</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Problems distinguishing between fact and fiction</a:t>
            </a:r>
            <a:endParaRPr lang="en-GB"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normAutofit fontScale="92500" lnSpcReduction="20000"/>
          </a:bodyPr>
          <a:lstStyle/>
          <a:p>
            <a:r>
              <a:rPr lang="en-GB" dirty="0" smtClean="0"/>
              <a:t>May not realise that cartoons, toys, animations and science fiction are not real</a:t>
            </a:r>
          </a:p>
          <a:p>
            <a:r>
              <a:rPr lang="en-GB" dirty="0" smtClean="0"/>
              <a:t>May not realise that fantasy play is a temporary role</a:t>
            </a:r>
          </a:p>
          <a:p>
            <a:r>
              <a:rPr lang="en-GB" dirty="0" smtClean="0"/>
              <a:t>May be easily influenced by fantastic claims and advertising</a:t>
            </a:r>
          </a:p>
          <a:p>
            <a:r>
              <a:rPr lang="en-GB" dirty="0" smtClean="0"/>
              <a:t>Lies are often easily discovered and ‘immature’ in style</a:t>
            </a:r>
            <a:endParaRPr lang="en-GB" dirty="0"/>
          </a:p>
        </p:txBody>
      </p:sp>
      <p:sp>
        <p:nvSpPr>
          <p:cNvPr id="6" name="Content Placeholder 5"/>
          <p:cNvSpPr>
            <a:spLocks noGrp="1"/>
          </p:cNvSpPr>
          <p:nvPr>
            <p:ph sz="quarter" idx="4"/>
          </p:nvPr>
        </p:nvSpPr>
        <p:spPr/>
        <p:txBody>
          <a:bodyPr>
            <a:normAutofit fontScale="62500" lnSpcReduction="20000"/>
          </a:bodyPr>
          <a:lstStyle/>
          <a:p>
            <a:r>
              <a:rPr lang="en-GB" dirty="0" smtClean="0"/>
              <a:t>Tendency to see self as more powerful and able to overcome enemies, or as vulnerable and powerless to offer any challenge</a:t>
            </a:r>
          </a:p>
          <a:p>
            <a:r>
              <a:rPr lang="en-GB" dirty="0" smtClean="0"/>
              <a:t>May talk repeatedly of how to overcome captors/escape from imprisonment/kill enemies even when these adversaries are obviously bigger, stronger and more powerful than the child</a:t>
            </a:r>
          </a:p>
          <a:p>
            <a:r>
              <a:rPr lang="en-GB" dirty="0" smtClean="0"/>
              <a:t>May not be able to judge whether a threat is realistic and act as if all threats, however minor or unrealistic, need to be defended against</a:t>
            </a:r>
          </a:p>
          <a:p>
            <a:r>
              <a:rPr lang="en-GB" dirty="0" smtClean="0"/>
              <a:t>Lies may be elaborate and also may deliberately be harmful to others’ reputations and designed to impress the audience</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Communication</a:t>
            </a:r>
            <a:endParaRPr lang="en-GB" dirty="0"/>
          </a:p>
        </p:txBody>
      </p:sp>
      <p:sp>
        <p:nvSpPr>
          <p:cNvPr id="5" name="Text Placeholder 4"/>
          <p:cNvSpPr>
            <a:spLocks noGrp="1"/>
          </p:cNvSpPr>
          <p:nvPr>
            <p:ph type="body" idx="1"/>
          </p:nvPr>
        </p:nvSpPr>
        <p:spPr/>
        <p:txBody>
          <a:bodyPr/>
          <a:lstStyle/>
          <a:p>
            <a:r>
              <a:rPr lang="en-GB" dirty="0" smtClean="0"/>
              <a:t>The Coventry Grid</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Desired Outcomes</a:t>
            </a:r>
            <a:endParaRPr lang="en-GB" dirty="0"/>
          </a:p>
        </p:txBody>
      </p:sp>
      <p:sp>
        <p:nvSpPr>
          <p:cNvPr id="3" name="Content Placeholder 2"/>
          <p:cNvSpPr>
            <a:spLocks noGrp="1"/>
          </p:cNvSpPr>
          <p:nvPr>
            <p:ph idx="1"/>
          </p:nvPr>
        </p:nvSpPr>
        <p:spPr/>
        <p:txBody>
          <a:bodyPr/>
          <a:lstStyle/>
          <a:p>
            <a:r>
              <a:rPr lang="en-GB" dirty="0" smtClean="0"/>
              <a:t>Social integration</a:t>
            </a:r>
          </a:p>
          <a:p>
            <a:r>
              <a:rPr lang="en-GB" dirty="0" smtClean="0"/>
              <a:t>Emotional awareness and control</a:t>
            </a:r>
          </a:p>
          <a:p>
            <a:r>
              <a:rPr lang="en-GB" dirty="0" smtClean="0"/>
              <a:t>Behavioural regulation</a:t>
            </a:r>
          </a:p>
          <a:p>
            <a:r>
              <a:rPr lang="en-GB" dirty="0" smtClean="0"/>
              <a:t>Empathy</a:t>
            </a:r>
          </a:p>
          <a:p>
            <a:r>
              <a:rPr lang="en-GB" dirty="0" smtClean="0"/>
              <a:t>Development and strengthening of emotional relationships with </a:t>
            </a:r>
            <a:r>
              <a:rPr lang="en-GB" dirty="0" smtClean="0"/>
              <a:t>others</a:t>
            </a:r>
            <a:endParaRPr lang="en-GB" dirty="0" smtClean="0"/>
          </a:p>
          <a:p>
            <a:endParaRPr lang="en-GB" dirty="0" smtClean="0"/>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Communication</a:t>
            </a:r>
            <a:endParaRPr lang="en-GB" dirty="0"/>
          </a:p>
        </p:txBody>
      </p:sp>
      <p:sp>
        <p:nvSpPr>
          <p:cNvPr id="5" name="Content Placeholder 4"/>
          <p:cNvSpPr>
            <a:spLocks noGrp="1"/>
          </p:cNvSpPr>
          <p:nvPr>
            <p:ph idx="1"/>
          </p:nvPr>
        </p:nvSpPr>
        <p:spPr/>
        <p:txBody>
          <a:bodyPr/>
          <a:lstStyle/>
          <a:p>
            <a:pPr>
              <a:buNone/>
            </a:pPr>
            <a:r>
              <a:rPr lang="en-GB" dirty="0" smtClean="0"/>
              <a:t>5.1	Pragmatic language problems	</a:t>
            </a:r>
          </a:p>
          <a:p>
            <a:pPr>
              <a:buNone/>
            </a:pPr>
            <a:r>
              <a:rPr lang="en-GB" dirty="0" smtClean="0"/>
              <a:t>5.2	Poor understanding of inferred jokes, 	sarcasm and gentle teasing</a:t>
            </a:r>
          </a:p>
          <a:p>
            <a:pPr>
              <a:buNone/>
            </a:pPr>
            <a:r>
              <a:rPr lang="en-GB" dirty="0" smtClean="0"/>
              <a:t>5.3	Use of noise instead of speech</a:t>
            </a:r>
          </a:p>
          <a:p>
            <a:pPr>
              <a:buNone/>
            </a:pPr>
            <a:r>
              <a:rPr lang="en-GB" dirty="0" smtClean="0"/>
              <a:t>5.4	Vocabulary</a:t>
            </a:r>
          </a:p>
          <a:p>
            <a:pPr>
              <a:buNone/>
            </a:pPr>
            <a:r>
              <a:rPr lang="en-GB" dirty="0" smtClean="0"/>
              <a:t>5.5	Commenting</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Pragmatic </a:t>
            </a:r>
            <a:r>
              <a:rPr lang="en-GB" smtClean="0"/>
              <a:t>Language Problems</a:t>
            </a:r>
            <a:endParaRPr lang="en-GB"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normAutofit fontScale="55000" lnSpcReduction="20000"/>
          </a:bodyPr>
          <a:lstStyle/>
          <a:p>
            <a:r>
              <a:rPr lang="en-GB" dirty="0" smtClean="0"/>
              <a:t>Poor awareness of the purpose of communication</a:t>
            </a:r>
          </a:p>
          <a:p>
            <a:r>
              <a:rPr lang="en-GB" dirty="0" smtClean="0"/>
              <a:t>Lacks awareness of needs of audience</a:t>
            </a:r>
          </a:p>
          <a:p>
            <a:r>
              <a:rPr lang="en-GB" dirty="0" smtClean="0"/>
              <a:t>Does not repair communication breakdown</a:t>
            </a:r>
          </a:p>
          <a:p>
            <a:r>
              <a:rPr lang="en-GB" dirty="0" smtClean="0"/>
              <a:t>Poor eye contact (may be fleeting, staring, is not synchronised with verbal communication)</a:t>
            </a:r>
          </a:p>
          <a:p>
            <a:r>
              <a:rPr lang="en-GB" dirty="0" smtClean="0"/>
              <a:t>Proximity does not indicate intimacy or desire for contact</a:t>
            </a:r>
          </a:p>
          <a:p>
            <a:r>
              <a:rPr lang="en-GB" dirty="0" smtClean="0"/>
              <a:t>Often does not start the conversation by addressing the person</a:t>
            </a:r>
          </a:p>
          <a:p>
            <a:r>
              <a:rPr lang="en-GB" dirty="0" smtClean="0"/>
              <a:t>Conversation is stilted</a:t>
            </a:r>
          </a:p>
          <a:p>
            <a:r>
              <a:rPr lang="en-GB" dirty="0" smtClean="0"/>
              <a:t>The burden of communication lies with the listener / adult</a:t>
            </a:r>
          </a:p>
          <a:p>
            <a:r>
              <a:rPr lang="en-GB" dirty="0" smtClean="0"/>
              <a:t>Poor understanding of communicative gesture</a:t>
            </a:r>
          </a:p>
          <a:p>
            <a:r>
              <a:rPr lang="en-GB" dirty="0" smtClean="0"/>
              <a:t>Assumes prior knowledge of listener</a:t>
            </a:r>
          </a:p>
          <a:p>
            <a:endParaRPr lang="en-GB" dirty="0"/>
          </a:p>
        </p:txBody>
      </p:sp>
      <p:sp>
        <p:nvSpPr>
          <p:cNvPr id="6" name="Content Placeholder 5"/>
          <p:cNvSpPr>
            <a:spLocks noGrp="1"/>
          </p:cNvSpPr>
          <p:nvPr>
            <p:ph sz="quarter" idx="4"/>
          </p:nvPr>
        </p:nvSpPr>
        <p:spPr/>
        <p:txBody>
          <a:bodyPr>
            <a:normAutofit fontScale="85000" lnSpcReduction="20000"/>
          </a:bodyPr>
          <a:lstStyle/>
          <a:p>
            <a:r>
              <a:rPr lang="en-GB" dirty="0" smtClean="0"/>
              <a:t>Lack of attention to the needs of the listener</a:t>
            </a:r>
            <a:r>
              <a:rPr lang="en-GB" dirty="0"/>
              <a:t> </a:t>
            </a:r>
            <a:r>
              <a:rPr lang="en-GB" dirty="0" smtClean="0"/>
              <a:t>through poor attention to communication</a:t>
            </a:r>
            <a:r>
              <a:rPr lang="en-GB" dirty="0" smtClean="0"/>
              <a:t> </a:t>
            </a:r>
            <a:r>
              <a:rPr lang="en-GB" dirty="0" smtClean="0"/>
              <a:t>(due to poor modelling)</a:t>
            </a:r>
          </a:p>
          <a:p>
            <a:r>
              <a:rPr lang="en-GB" dirty="0" smtClean="0"/>
              <a:t>Eye contact affected by emotional state</a:t>
            </a:r>
          </a:p>
          <a:p>
            <a:r>
              <a:rPr lang="en-GB" dirty="0" smtClean="0"/>
              <a:t>Proximity is an emotional signal / communication</a:t>
            </a:r>
          </a:p>
          <a:p>
            <a:r>
              <a:rPr lang="en-GB" dirty="0" smtClean="0"/>
              <a:t>Better able to initiate a conversation</a:t>
            </a:r>
          </a:p>
          <a:p>
            <a:r>
              <a:rPr lang="en-GB" dirty="0" smtClean="0"/>
              <a:t>May be overly sensitive to voice tone (hyper sensitive to potential emotional rejection)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Poor understanding of inferred jokes, sarcasm and gentle teasing</a:t>
            </a:r>
            <a:endParaRPr lang="en-GB" sz="2800"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lstStyle/>
          <a:p>
            <a:r>
              <a:rPr lang="en-GB" dirty="0" smtClean="0"/>
              <a:t>Poor understanding of idiomatic language</a:t>
            </a:r>
            <a:endParaRPr lang="en-GB" dirty="0"/>
          </a:p>
        </p:txBody>
      </p:sp>
      <p:sp>
        <p:nvSpPr>
          <p:cNvPr id="6" name="Content Placeholder 5"/>
          <p:cNvSpPr>
            <a:spLocks noGrp="1"/>
          </p:cNvSpPr>
          <p:nvPr>
            <p:ph sz="quarter" idx="4"/>
          </p:nvPr>
        </p:nvSpPr>
        <p:spPr/>
        <p:txBody>
          <a:bodyPr/>
          <a:lstStyle/>
          <a:p>
            <a:r>
              <a:rPr lang="en-GB" dirty="0" smtClean="0"/>
              <a:t>Gentle teasing may provoke extreme distress (self esteem seems to be too fragile to cope) – internalise, assume it is about them</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Use of noise instead of speech</a:t>
            </a:r>
            <a:endParaRPr lang="en-GB" sz="2800"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lstStyle/>
          <a:p>
            <a:r>
              <a:rPr lang="en-GB" dirty="0" smtClean="0"/>
              <a:t>Makes noises for personal pleasure (as with favourite words </a:t>
            </a:r>
            <a:r>
              <a:rPr lang="en-GB" dirty="0" err="1" smtClean="0"/>
              <a:t>eg</a:t>
            </a:r>
            <a:r>
              <a:rPr lang="en-GB" dirty="0" smtClean="0"/>
              <a:t> barking)</a:t>
            </a:r>
          </a:p>
        </p:txBody>
      </p:sp>
      <p:sp>
        <p:nvSpPr>
          <p:cNvPr id="6" name="Content Placeholder 5"/>
          <p:cNvSpPr>
            <a:spLocks noGrp="1"/>
          </p:cNvSpPr>
          <p:nvPr>
            <p:ph sz="quarter" idx="4"/>
          </p:nvPr>
        </p:nvSpPr>
        <p:spPr/>
        <p:txBody>
          <a:bodyPr/>
          <a:lstStyle/>
          <a:p>
            <a:r>
              <a:rPr lang="en-GB" dirty="0" smtClean="0"/>
              <a:t>Attention seeking sounds e.g. Screams, screeches / whines under stress) to signal emotional needs and wishes</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Vocabulary</a:t>
            </a:r>
            <a:endParaRPr lang="en-GB"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lstStyle/>
          <a:p>
            <a:r>
              <a:rPr lang="en-GB" dirty="0" smtClean="0"/>
              <a:t>May have word finding problems</a:t>
            </a:r>
          </a:p>
          <a:p>
            <a:r>
              <a:rPr lang="en-GB" dirty="0" smtClean="0"/>
              <a:t>Often has unusually good vocabulary (for age or cognitive ability, or within specific interest areas)</a:t>
            </a:r>
          </a:p>
          <a:p>
            <a:r>
              <a:rPr lang="en-GB" dirty="0" smtClean="0"/>
              <a:t>Less use of vocabulary related to emotions</a:t>
            </a:r>
          </a:p>
        </p:txBody>
      </p:sp>
      <p:sp>
        <p:nvSpPr>
          <p:cNvPr id="6" name="Content Placeholder 5"/>
          <p:cNvSpPr>
            <a:spLocks noGrp="1"/>
          </p:cNvSpPr>
          <p:nvPr>
            <p:ph sz="quarter" idx="4"/>
          </p:nvPr>
        </p:nvSpPr>
        <p:spPr/>
        <p:txBody>
          <a:bodyPr/>
          <a:lstStyle/>
          <a:p>
            <a:r>
              <a:rPr lang="en-GB" dirty="0" smtClean="0"/>
              <a:t>Often poor vocabulary range for age and ability</a:t>
            </a:r>
          </a:p>
          <a:p>
            <a:r>
              <a:rPr lang="en-GB" dirty="0" smtClean="0"/>
              <a:t>May use more emotive vocabulary (to get needs met)</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Commenting</a:t>
            </a:r>
            <a:endParaRPr lang="en-GB"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a:t>
            </a:r>
            <a:r>
              <a:rPr lang="en-GB" dirty="0" smtClean="0"/>
              <a:t>t</a:t>
            </a:r>
            <a:endParaRPr lang="en-GB" dirty="0"/>
          </a:p>
        </p:txBody>
      </p:sp>
      <p:sp>
        <p:nvSpPr>
          <p:cNvPr id="5" name="Content Placeholder 4"/>
          <p:cNvSpPr>
            <a:spLocks noGrp="1"/>
          </p:cNvSpPr>
          <p:nvPr>
            <p:ph sz="quarter" idx="2"/>
          </p:nvPr>
        </p:nvSpPr>
        <p:spPr/>
        <p:txBody>
          <a:bodyPr/>
          <a:lstStyle/>
          <a:p>
            <a:r>
              <a:rPr lang="en-GB" dirty="0" smtClean="0"/>
              <a:t>Provides detail in pedantic fashion and gives excessive information</a:t>
            </a:r>
            <a:endParaRPr lang="en-GB" dirty="0"/>
          </a:p>
        </p:txBody>
      </p:sp>
      <p:sp>
        <p:nvSpPr>
          <p:cNvPr id="6" name="Content Placeholder 5"/>
          <p:cNvSpPr>
            <a:spLocks noGrp="1"/>
          </p:cNvSpPr>
          <p:nvPr>
            <p:ph sz="quarter" idx="4"/>
          </p:nvPr>
        </p:nvSpPr>
        <p:spPr/>
        <p:txBody>
          <a:bodyPr/>
          <a:lstStyle/>
          <a:p>
            <a:r>
              <a:rPr lang="en-GB" dirty="0" smtClean="0"/>
              <a:t>Reduced amount of commenting behaviour</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Emotional Regulation</a:t>
            </a:r>
            <a:endParaRPr lang="en-GB" dirty="0"/>
          </a:p>
        </p:txBody>
      </p:sp>
      <p:sp>
        <p:nvSpPr>
          <p:cNvPr id="8" name="Text Placeholder 7"/>
          <p:cNvSpPr>
            <a:spLocks noGrp="1"/>
          </p:cNvSpPr>
          <p:nvPr>
            <p:ph type="body" idx="1"/>
          </p:nvPr>
        </p:nvSpPr>
        <p:spPr/>
        <p:txBody>
          <a:bodyPr/>
          <a:lstStyle/>
          <a:p>
            <a:r>
              <a:rPr lang="en-GB" dirty="0" smtClean="0"/>
              <a:t>The Coventry Grid</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Emotional regulation</a:t>
            </a:r>
            <a:endParaRPr lang="en-GB" dirty="0"/>
          </a:p>
        </p:txBody>
      </p:sp>
      <p:sp>
        <p:nvSpPr>
          <p:cNvPr id="5" name="Content Placeholder 4"/>
          <p:cNvSpPr>
            <a:spLocks noGrp="1"/>
          </p:cNvSpPr>
          <p:nvPr>
            <p:ph idx="1"/>
          </p:nvPr>
        </p:nvSpPr>
        <p:spPr/>
        <p:txBody>
          <a:bodyPr/>
          <a:lstStyle/>
          <a:p>
            <a:pPr>
              <a:buNone/>
            </a:pPr>
            <a:r>
              <a:rPr lang="en-GB" dirty="0" smtClean="0"/>
              <a:t>6.1	</a:t>
            </a:r>
            <a:r>
              <a:rPr lang="en-GB" sz="2400" dirty="0" smtClean="0"/>
              <a:t>Difficulties managing own emotions and </a:t>
            </a:r>
            <a:r>
              <a:rPr lang="en-GB" sz="2400" dirty="0" smtClean="0"/>
              <a:t>	appreciating </a:t>
            </a:r>
            <a:r>
              <a:rPr lang="en-GB" sz="2400" dirty="0" smtClean="0"/>
              <a:t>how others manage </a:t>
            </a:r>
            <a:r>
              <a:rPr lang="en-GB" sz="2400" dirty="0" smtClean="0"/>
              <a:t>theirs</a:t>
            </a:r>
          </a:p>
          <a:p>
            <a:pPr>
              <a:buNone/>
            </a:pPr>
            <a:r>
              <a:rPr lang="en-GB" sz="2400" dirty="0" smtClean="0"/>
              <a:t>6.2	Unusual mood patterns</a:t>
            </a:r>
          </a:p>
          <a:p>
            <a:pPr>
              <a:buNone/>
            </a:pPr>
            <a:r>
              <a:rPr lang="en-GB" sz="2400" dirty="0" smtClean="0"/>
              <a:t>6.3	Inclined to panic</a:t>
            </a:r>
          </a:p>
          <a:p>
            <a:pPr>
              <a:buNone/>
            </a:pP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Difficulties managing own emotions and appreciating how others manage theirs</a:t>
            </a:r>
            <a:endParaRPr lang="en-GB" sz="2800"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normAutofit fontScale="77500" lnSpcReduction="20000"/>
          </a:bodyPr>
          <a:lstStyle/>
          <a:p>
            <a:r>
              <a:rPr lang="en-GB" dirty="0" smtClean="0"/>
              <a:t>Extremes of emotion may provoke anxiety and repetitive questioning and behaviour</a:t>
            </a:r>
          </a:p>
          <a:p>
            <a:r>
              <a:rPr lang="en-GB" dirty="0" smtClean="0"/>
              <a:t>Does not easily learn management of emotions from modelling (also likely to need an explanation)</a:t>
            </a:r>
          </a:p>
          <a:p>
            <a:r>
              <a:rPr lang="en-GB" dirty="0" smtClean="0"/>
              <a:t>Poor recognition of own and other’s emotions</a:t>
            </a:r>
          </a:p>
          <a:p>
            <a:r>
              <a:rPr lang="en-GB" dirty="0" smtClean="0"/>
              <a:t>Lack of emotional control because of lack of awareness and emotional understanding</a:t>
            </a:r>
          </a:p>
          <a:p>
            <a:r>
              <a:rPr lang="en-GB" dirty="0" smtClean="0"/>
              <a:t>Different contexts and settings trigger outbursts</a:t>
            </a:r>
          </a:p>
        </p:txBody>
      </p:sp>
      <p:sp>
        <p:nvSpPr>
          <p:cNvPr id="6" name="Content Placeholder 5"/>
          <p:cNvSpPr>
            <a:spLocks noGrp="1"/>
          </p:cNvSpPr>
          <p:nvPr>
            <p:ph sz="quarter" idx="4"/>
          </p:nvPr>
        </p:nvSpPr>
        <p:spPr/>
        <p:txBody>
          <a:bodyPr>
            <a:normAutofit fontScale="62500" lnSpcReduction="20000"/>
          </a:bodyPr>
          <a:lstStyle/>
          <a:p>
            <a:r>
              <a:rPr lang="en-GB" dirty="0" smtClean="0"/>
              <a:t>Difficulties coping with extremes of emotions and recovering from them (e.g. Excitement, fear, anger, sadness)</a:t>
            </a:r>
          </a:p>
          <a:p>
            <a:r>
              <a:rPr lang="en-GB" dirty="0" smtClean="0"/>
              <a:t>May provoke extreme emotional reactions in other which tend to cast others in roles which are familiar from their own past experience of less healthy relationships</a:t>
            </a:r>
          </a:p>
          <a:p>
            <a:r>
              <a:rPr lang="en-GB" dirty="0" smtClean="0"/>
              <a:t>May be able to learn more easily from non-verbal example than from talking</a:t>
            </a:r>
          </a:p>
          <a:p>
            <a:r>
              <a:rPr lang="en-GB" dirty="0" smtClean="0"/>
              <a:t>Shows emotional displays to people child does not know (indiscriminate) and tend to carry on longer (e.g. temper tantrums occur anywhere and at any time)</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Unusual mood patterns</a:t>
            </a:r>
            <a:endParaRPr lang="en-GB"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lstStyle/>
          <a:p>
            <a:r>
              <a:rPr lang="en-GB" dirty="0" smtClean="0"/>
              <a:t>Sudden mood changes in response to perceived injustice</a:t>
            </a:r>
            <a:endParaRPr lang="en-GB" dirty="0"/>
          </a:p>
        </p:txBody>
      </p:sp>
      <p:sp>
        <p:nvSpPr>
          <p:cNvPr id="6" name="Content Placeholder 5"/>
          <p:cNvSpPr>
            <a:spLocks noGrp="1"/>
          </p:cNvSpPr>
          <p:nvPr>
            <p:ph sz="quarter" idx="4"/>
          </p:nvPr>
        </p:nvSpPr>
        <p:spPr/>
        <p:txBody>
          <a:bodyPr/>
          <a:lstStyle/>
          <a:p>
            <a:r>
              <a:rPr lang="en-GB" dirty="0" smtClean="0"/>
              <a:t>Sudden mood changes in response to internal states and perceived demands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Concerns leading to Assessment</a:t>
            </a:r>
            <a:endParaRPr lang="en-GB" dirty="0"/>
          </a:p>
        </p:txBody>
      </p:sp>
      <p:sp>
        <p:nvSpPr>
          <p:cNvPr id="3" name="Content Placeholder 2"/>
          <p:cNvSpPr>
            <a:spLocks noGrp="1"/>
          </p:cNvSpPr>
          <p:nvPr>
            <p:ph idx="1"/>
          </p:nvPr>
        </p:nvSpPr>
        <p:spPr/>
        <p:txBody>
          <a:bodyPr/>
          <a:lstStyle/>
          <a:p>
            <a:r>
              <a:rPr lang="en-GB" dirty="0" smtClean="0"/>
              <a:t>Need for sameness and routine</a:t>
            </a:r>
          </a:p>
          <a:p>
            <a:r>
              <a:rPr lang="en-GB" dirty="0" smtClean="0"/>
              <a:t>Difficulties with peer relationships</a:t>
            </a:r>
          </a:p>
          <a:p>
            <a:r>
              <a:rPr lang="en-GB" dirty="0" smtClean="0"/>
              <a:t>Difficulties with adult relationships</a:t>
            </a:r>
          </a:p>
          <a:p>
            <a:r>
              <a:rPr lang="en-GB" dirty="0" smtClean="0"/>
              <a:t>Difficulties following the agenda of others</a:t>
            </a:r>
          </a:p>
          <a:p>
            <a:r>
              <a:rPr lang="en-GB" dirty="0" smtClean="0"/>
              <a:t>Difficulties with social interaction and understanding the intentions of others</a:t>
            </a:r>
          </a:p>
          <a:p>
            <a:r>
              <a:rPr lang="en-GB" dirty="0" smtClean="0"/>
              <a:t>Difficulties with social communication</a:t>
            </a:r>
          </a:p>
          <a:p>
            <a:r>
              <a:rPr lang="en-GB" dirty="0" smtClean="0"/>
              <a:t>Extreme emotional responses such as anxiety and anger</a:t>
            </a:r>
          </a:p>
          <a:p>
            <a:endParaRPr lang="en-GB" dirty="0" smtClean="0"/>
          </a:p>
          <a:p>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Inclined to panic</a:t>
            </a:r>
            <a:endParaRPr lang="en-GB"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lstStyle/>
          <a:p>
            <a:r>
              <a:rPr lang="en-GB" dirty="0" smtClean="0"/>
              <a:t>Panics about change in routines and rituals and about unexpected experiences</a:t>
            </a:r>
            <a:endParaRPr lang="en-GB" dirty="0"/>
          </a:p>
        </p:txBody>
      </p:sp>
      <p:sp>
        <p:nvSpPr>
          <p:cNvPr id="6" name="Content Placeholder 5"/>
          <p:cNvSpPr>
            <a:spLocks noGrp="1"/>
          </p:cNvSpPr>
          <p:nvPr>
            <p:ph sz="quarter" idx="4"/>
          </p:nvPr>
        </p:nvSpPr>
        <p:spPr/>
        <p:txBody>
          <a:bodyPr/>
          <a:lstStyle/>
          <a:p>
            <a:r>
              <a:rPr lang="en-GB" dirty="0" smtClean="0"/>
              <a:t>Panic related to no having perceived needs met (especially food, drink, comfort, attention)</a:t>
            </a:r>
          </a:p>
          <a:p>
            <a:r>
              <a:rPr lang="en-GB" dirty="0" smtClean="0"/>
              <a:t>Fixated on certain events</a:t>
            </a:r>
          </a:p>
          <a:p>
            <a:r>
              <a:rPr lang="en-GB" dirty="0" smtClean="0"/>
              <a:t>Recall may be confused</a:t>
            </a:r>
          </a:p>
          <a:p>
            <a:r>
              <a:rPr lang="en-GB" dirty="0" smtClean="0"/>
              <a:t>Selective recall</a:t>
            </a:r>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Problems with executive function</a:t>
            </a:r>
            <a:endParaRPr lang="en-GB" dirty="0"/>
          </a:p>
        </p:txBody>
      </p:sp>
      <p:sp>
        <p:nvSpPr>
          <p:cNvPr id="8" name="Text Placeholder 7"/>
          <p:cNvSpPr>
            <a:spLocks noGrp="1"/>
          </p:cNvSpPr>
          <p:nvPr>
            <p:ph type="body" idx="1"/>
          </p:nvPr>
        </p:nvSpPr>
        <p:spPr/>
        <p:txBody>
          <a:bodyPr/>
          <a:lstStyle/>
          <a:p>
            <a:endParaRPr lang="en-GB"/>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Problems with executive function</a:t>
            </a:r>
            <a:endParaRPr lang="en-GB" dirty="0"/>
          </a:p>
        </p:txBody>
      </p:sp>
      <p:sp>
        <p:nvSpPr>
          <p:cNvPr id="5" name="Content Placeholder 4"/>
          <p:cNvSpPr>
            <a:spLocks noGrp="1"/>
          </p:cNvSpPr>
          <p:nvPr>
            <p:ph idx="1"/>
          </p:nvPr>
        </p:nvSpPr>
        <p:spPr/>
        <p:txBody>
          <a:bodyPr/>
          <a:lstStyle/>
          <a:p>
            <a:pPr>
              <a:buNone/>
            </a:pPr>
            <a:r>
              <a:rPr lang="en-GB" dirty="0" smtClean="0"/>
              <a:t>7.1	Unusual memory</a:t>
            </a:r>
          </a:p>
          <a:p>
            <a:pPr>
              <a:buNone/>
            </a:pPr>
            <a:r>
              <a:rPr lang="en-GB" dirty="0" smtClean="0"/>
              <a:t>7.2	Difficulties with concept of time – 	limited intuitive sense of time	</a:t>
            </a:r>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Unusual memory</a:t>
            </a:r>
            <a:endParaRPr lang="en-GB"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lstStyle/>
          <a:p>
            <a:r>
              <a:rPr lang="en-GB" dirty="0" smtClean="0"/>
              <a:t>Poor working memory unless well motivated</a:t>
            </a:r>
          </a:p>
          <a:p>
            <a:r>
              <a:rPr lang="en-GB" dirty="0" smtClean="0"/>
              <a:t>Very unusual long term memory with recall of excessive detail</a:t>
            </a:r>
          </a:p>
          <a:p>
            <a:r>
              <a:rPr lang="en-GB" dirty="0" smtClean="0"/>
              <a:t>Difficulties in planning and sequencing actions</a:t>
            </a:r>
            <a:endParaRPr lang="en-GB" dirty="0"/>
          </a:p>
        </p:txBody>
      </p:sp>
      <p:sp>
        <p:nvSpPr>
          <p:cNvPr id="6" name="Content Placeholder 5"/>
          <p:cNvSpPr>
            <a:spLocks noGrp="1"/>
          </p:cNvSpPr>
          <p:nvPr>
            <p:ph sz="quarter" idx="4"/>
          </p:nvPr>
        </p:nvSpPr>
        <p:spPr/>
        <p:txBody>
          <a:bodyPr/>
          <a:lstStyle/>
          <a:p>
            <a:r>
              <a:rPr lang="en-GB" dirty="0" smtClean="0"/>
              <a:t>Fixated on certain events</a:t>
            </a:r>
          </a:p>
          <a:p>
            <a:r>
              <a:rPr lang="en-GB" dirty="0" smtClean="0"/>
              <a:t>Recall may be confused</a:t>
            </a:r>
          </a:p>
          <a:p>
            <a:r>
              <a:rPr lang="en-GB" dirty="0" smtClean="0"/>
              <a:t>Selective recall</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Difficulties with concept of time – limited intuitive sense of time</a:t>
            </a:r>
            <a:endParaRPr lang="en-GB" sz="3200"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lstStyle/>
          <a:p>
            <a:r>
              <a:rPr lang="en-GB" dirty="0" smtClean="0"/>
              <a:t>Rigid reliance on using precise times (e.g. Uses watch an unable to guess time)</a:t>
            </a:r>
          </a:p>
          <a:p>
            <a:r>
              <a:rPr lang="en-GB" dirty="0" smtClean="0"/>
              <a:t>Waiting irritates child because it affects routine and because unable to judge time or mark time</a:t>
            </a:r>
            <a:endParaRPr lang="en-GB" dirty="0"/>
          </a:p>
        </p:txBody>
      </p:sp>
      <p:sp>
        <p:nvSpPr>
          <p:cNvPr id="6" name="Content Placeholder 5"/>
          <p:cNvSpPr>
            <a:spLocks noGrp="1"/>
          </p:cNvSpPr>
          <p:nvPr>
            <p:ph sz="quarter" idx="4"/>
          </p:nvPr>
        </p:nvSpPr>
        <p:spPr/>
        <p:txBody>
          <a:bodyPr/>
          <a:lstStyle/>
          <a:p>
            <a:r>
              <a:rPr lang="en-GB" dirty="0" smtClean="0"/>
              <a:t>Time has emotional significance (e.g. Waiting a long time for dinner is quickly associated with feelings of emotional neglect and rejection)</a:t>
            </a:r>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Sensory Integration Problems</a:t>
            </a:r>
            <a:endParaRPr lang="en-GB" dirty="0"/>
          </a:p>
        </p:txBody>
      </p:sp>
      <p:sp>
        <p:nvSpPr>
          <p:cNvPr id="8" name="Text Placeholder 7"/>
          <p:cNvSpPr>
            <a:spLocks noGrp="1"/>
          </p:cNvSpPr>
          <p:nvPr>
            <p:ph type="body" idx="1"/>
          </p:nvPr>
        </p:nvSpPr>
        <p:spPr/>
        <p:txBody>
          <a:bodyPr/>
          <a:lstStyle/>
          <a:p>
            <a:r>
              <a:rPr lang="en-GB" dirty="0" smtClean="0"/>
              <a:t>The Coventry Grid</a:t>
            </a:r>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Sensory integration problems</a:t>
            </a:r>
            <a:endParaRPr lang="en-GB" dirty="0"/>
          </a:p>
        </p:txBody>
      </p:sp>
      <p:sp>
        <p:nvSpPr>
          <p:cNvPr id="5" name="Content Placeholder 4"/>
          <p:cNvSpPr>
            <a:spLocks noGrp="1"/>
          </p:cNvSpPr>
          <p:nvPr>
            <p:ph idx="1"/>
          </p:nvPr>
        </p:nvSpPr>
        <p:spPr/>
        <p:txBody>
          <a:bodyPr/>
          <a:lstStyle/>
          <a:p>
            <a:pPr>
              <a:buNone/>
            </a:pPr>
            <a:r>
              <a:rPr lang="en-GB" dirty="0" smtClean="0"/>
              <a:t>8.1	</a:t>
            </a:r>
            <a:r>
              <a:rPr lang="en-GB" sz="2800" dirty="0" smtClean="0"/>
              <a:t>Difficulty integrating information </a:t>
            </a:r>
            <a:r>
              <a:rPr lang="en-GB" sz="2800" dirty="0" smtClean="0"/>
              <a:t>	from </a:t>
            </a:r>
            <a:r>
              <a:rPr lang="en-GB" sz="2800" dirty="0" smtClean="0"/>
              <a:t>senses (e.g. Lack of awareness </a:t>
            </a:r>
            <a:r>
              <a:rPr lang="en-GB" sz="2800" dirty="0" smtClean="0"/>
              <a:t>	of </a:t>
            </a:r>
            <a:r>
              <a:rPr lang="en-GB" sz="2800" dirty="0" smtClean="0"/>
              <a:t>heat, cold, pain, thirst, hunger, </a:t>
            </a:r>
            <a:r>
              <a:rPr lang="en-GB" sz="2800" dirty="0" smtClean="0"/>
              <a:t>	need </a:t>
            </a:r>
            <a:r>
              <a:rPr lang="en-GB" sz="2800" dirty="0" smtClean="0"/>
              <a:t>to urinate, defecate.)</a:t>
            </a:r>
            <a:r>
              <a:rPr lang="en-GB" dirty="0" smtClean="0"/>
              <a:t> </a:t>
            </a:r>
          </a:p>
          <a:p>
            <a:pPr>
              <a:buNone/>
            </a:pPr>
            <a:r>
              <a:rPr lang="en-GB" dirty="0" smtClean="0"/>
              <a:t>8.2	Unusual physical proximity</a:t>
            </a:r>
            <a:endParaRPr lang="en-GB"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smtClean="0"/>
              <a:t>Difficulty integrating information from senses (e.g. Lack of awareness of heat, cold, pain, thirst, hunger, need to urinate, defecate)</a:t>
            </a:r>
            <a:endParaRPr lang="en-GB" sz="2400"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lstStyle/>
          <a:p>
            <a:r>
              <a:rPr lang="en-GB" dirty="0" smtClean="0"/>
              <a:t>May be passive or quiet in acceptance of discomfort or may be distressed but does not communicate the source of distress.</a:t>
            </a:r>
          </a:p>
          <a:p>
            <a:r>
              <a:rPr lang="en-GB" dirty="0" smtClean="0"/>
              <a:t>May be hyper or hypo sensitive to some sensations</a:t>
            </a:r>
            <a:endParaRPr lang="en-GB" dirty="0"/>
          </a:p>
        </p:txBody>
      </p:sp>
      <p:sp>
        <p:nvSpPr>
          <p:cNvPr id="6" name="Content Placeholder 5"/>
          <p:cNvSpPr>
            <a:spLocks noGrp="1"/>
          </p:cNvSpPr>
          <p:nvPr>
            <p:ph sz="quarter" idx="4"/>
          </p:nvPr>
        </p:nvSpPr>
        <p:spPr/>
        <p:txBody>
          <a:bodyPr/>
          <a:lstStyle/>
          <a:p>
            <a:r>
              <a:rPr lang="en-GB" dirty="0" smtClean="0"/>
              <a:t>Physical discomfort may be accompanied by a strong emotional reaction towards carer (e.g. Anger and blame of carer for the discomfort)</a:t>
            </a:r>
            <a:endParaRPr lang="en-GB"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Unusual physical proximity</a:t>
            </a:r>
            <a:endParaRPr lang="en-GB"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lstStyle/>
          <a:p>
            <a:r>
              <a:rPr lang="en-GB" dirty="0" smtClean="0"/>
              <a:t>Physical distance is unrelated to intimacy</a:t>
            </a:r>
            <a:endParaRPr lang="en-GB" dirty="0"/>
          </a:p>
        </p:txBody>
      </p:sp>
      <p:sp>
        <p:nvSpPr>
          <p:cNvPr id="6" name="Content Placeholder 5"/>
          <p:cNvSpPr>
            <a:spLocks noGrp="1"/>
          </p:cNvSpPr>
          <p:nvPr>
            <p:ph sz="quarter" idx="4"/>
          </p:nvPr>
        </p:nvSpPr>
        <p:spPr/>
        <p:txBody>
          <a:bodyPr/>
          <a:lstStyle/>
          <a:p>
            <a:r>
              <a:rPr lang="en-GB" dirty="0" smtClean="0"/>
              <a:t>Shows awareness that physical distance is related to emotional reactions (e.g. Increases distance to signify rejection, seeks excessive closeness when anticipating separation) </a:t>
            </a:r>
            <a:endParaRPr lang="en-GB"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Coventry Grid Summary</a:t>
            </a:r>
            <a:endParaRPr lang="en-GB" dirty="0"/>
          </a:p>
        </p:txBody>
      </p:sp>
      <p:graphicFrame>
        <p:nvGraphicFramePr>
          <p:cNvPr id="9" name="Content Placeholder 8"/>
          <p:cNvGraphicFramePr>
            <a:graphicFrameLocks noGrp="1"/>
          </p:cNvGraphicFramePr>
          <p:nvPr>
            <p:ph idx="1"/>
          </p:nvPr>
        </p:nvGraphicFramePr>
        <p:xfrm>
          <a:off x="457200" y="1609725"/>
          <a:ext cx="7239000" cy="4516120"/>
        </p:xfrm>
        <a:graphic>
          <a:graphicData uri="http://schemas.openxmlformats.org/drawingml/2006/table">
            <a:tbl>
              <a:tblPr firstRow="1" bandRow="1">
                <a:tableStyleId>{5C22544A-7EE6-4342-B048-85BDC9FD1C3A}</a:tableStyleId>
              </a:tblPr>
              <a:tblGrid>
                <a:gridCol w="3619500"/>
                <a:gridCol w="3619500"/>
              </a:tblGrid>
              <a:tr h="370840">
                <a:tc>
                  <a:txBody>
                    <a:bodyPr/>
                    <a:lstStyle/>
                    <a:p>
                      <a:r>
                        <a:rPr lang="en-GB" dirty="0" smtClean="0"/>
                        <a:t>Domain</a:t>
                      </a:r>
                      <a:endParaRPr lang="en-GB" dirty="0"/>
                    </a:p>
                  </a:txBody>
                  <a:tcPr/>
                </a:tc>
                <a:tc>
                  <a:txBody>
                    <a:bodyPr/>
                    <a:lstStyle/>
                    <a:p>
                      <a:r>
                        <a:rPr lang="en-GB" dirty="0" smtClean="0"/>
                        <a:t>Assessment</a:t>
                      </a:r>
                      <a:endParaRPr lang="en-GB" dirty="0"/>
                    </a:p>
                  </a:txBody>
                  <a:tcPr/>
                </a:tc>
              </a:tr>
              <a:tr h="370840">
                <a:tc>
                  <a:txBody>
                    <a:bodyPr/>
                    <a:lstStyle/>
                    <a:p>
                      <a:r>
                        <a:rPr lang="en-GB" dirty="0" smtClean="0"/>
                        <a:t>Lack of flexibility</a:t>
                      </a:r>
                      <a:r>
                        <a:rPr lang="en-GB" baseline="0" dirty="0" smtClean="0"/>
                        <a:t> of thought and behaviour</a:t>
                      </a:r>
                      <a:endParaRPr lang="en-GB" dirty="0"/>
                    </a:p>
                  </a:txBody>
                  <a:tcPr/>
                </a:tc>
                <a:tc>
                  <a:txBody>
                    <a:bodyPr/>
                    <a:lstStyle/>
                    <a:p>
                      <a:r>
                        <a:rPr lang="en-GB" dirty="0" smtClean="0"/>
                        <a:t>Strongly suggestive</a:t>
                      </a:r>
                      <a:r>
                        <a:rPr lang="en-GB" baseline="0" dirty="0" smtClean="0"/>
                        <a:t> of autism spectrum condition</a:t>
                      </a:r>
                      <a:endParaRPr lang="en-GB" dirty="0"/>
                    </a:p>
                  </a:txBody>
                  <a:tcPr/>
                </a:tc>
              </a:tr>
              <a:tr h="370840">
                <a:tc>
                  <a:txBody>
                    <a:bodyPr/>
                    <a:lstStyle/>
                    <a:p>
                      <a:r>
                        <a:rPr lang="en-GB" dirty="0" smtClean="0"/>
                        <a:t>Play</a:t>
                      </a:r>
                      <a:endParaRPr lang="en-GB" dirty="0"/>
                    </a:p>
                  </a:txBody>
                  <a:tcPr/>
                </a:tc>
                <a:tc>
                  <a:txBody>
                    <a:bodyPr/>
                    <a:lstStyle/>
                    <a:p>
                      <a:r>
                        <a:rPr lang="en-GB" dirty="0" smtClean="0"/>
                        <a:t>Strongly suggestive of attachment</a:t>
                      </a:r>
                      <a:r>
                        <a:rPr lang="en-GB" baseline="0" dirty="0" smtClean="0"/>
                        <a:t> difficulties</a:t>
                      </a:r>
                      <a:endParaRPr lang="en-GB" dirty="0"/>
                    </a:p>
                  </a:txBody>
                  <a:tcPr/>
                </a:tc>
              </a:tr>
              <a:tr h="370840">
                <a:tc>
                  <a:txBody>
                    <a:bodyPr/>
                    <a:lstStyle/>
                    <a:p>
                      <a:r>
                        <a:rPr lang="en-GB" dirty="0" smtClean="0"/>
                        <a:t>Poor social interaction</a:t>
                      </a:r>
                      <a:endParaRPr lang="en-GB" dirty="0"/>
                    </a:p>
                  </a:txBody>
                  <a:tcPr/>
                </a:tc>
                <a:tc>
                  <a:txBody>
                    <a:bodyPr/>
                    <a:lstStyle/>
                    <a:p>
                      <a:r>
                        <a:rPr lang="en-GB" dirty="0" smtClean="0"/>
                        <a:t>?</a:t>
                      </a:r>
                      <a:endParaRPr lang="en-GB" dirty="0"/>
                    </a:p>
                  </a:txBody>
                  <a:tcPr/>
                </a:tc>
              </a:tr>
              <a:tr h="370840">
                <a:tc>
                  <a:txBody>
                    <a:bodyPr/>
                    <a:lstStyle/>
                    <a:p>
                      <a:r>
                        <a:rPr lang="en-GB" dirty="0" smtClean="0"/>
                        <a:t>Mind reading</a:t>
                      </a:r>
                      <a:endParaRPr lang="en-GB" dirty="0"/>
                    </a:p>
                  </a:txBody>
                  <a:tcPr/>
                </a:tc>
                <a:tc>
                  <a:txBody>
                    <a:bodyPr/>
                    <a:lstStyle/>
                    <a:p>
                      <a:r>
                        <a:rPr lang="en-GB" dirty="0" smtClean="0"/>
                        <a:t>?</a:t>
                      </a:r>
                      <a:endParaRPr lang="en-GB" dirty="0"/>
                    </a:p>
                  </a:txBody>
                  <a:tcPr/>
                </a:tc>
              </a:tr>
              <a:tr h="370840">
                <a:tc>
                  <a:txBody>
                    <a:bodyPr/>
                    <a:lstStyle/>
                    <a:p>
                      <a:r>
                        <a:rPr lang="en-GB" dirty="0" smtClean="0"/>
                        <a:t>Communication</a:t>
                      </a:r>
                      <a:endParaRPr lang="en-GB" dirty="0"/>
                    </a:p>
                  </a:txBody>
                  <a:tcPr/>
                </a:tc>
                <a:tc>
                  <a:txBody>
                    <a:bodyPr/>
                    <a:lstStyle/>
                    <a:p>
                      <a:r>
                        <a:rPr lang="en-GB" dirty="0" smtClean="0"/>
                        <a:t>?</a:t>
                      </a:r>
                      <a:endParaRPr lang="en-GB" dirty="0"/>
                    </a:p>
                  </a:txBody>
                  <a:tcPr/>
                </a:tc>
              </a:tr>
              <a:tr h="370840">
                <a:tc>
                  <a:txBody>
                    <a:bodyPr/>
                    <a:lstStyle/>
                    <a:p>
                      <a:r>
                        <a:rPr lang="en-GB" dirty="0" smtClean="0"/>
                        <a:t>Emotional Regulation</a:t>
                      </a:r>
                      <a:endParaRPr lang="en-GB" dirty="0"/>
                    </a:p>
                  </a:txBody>
                  <a:tcPr/>
                </a:tc>
                <a:tc>
                  <a:txBody>
                    <a:bodyPr/>
                    <a:lstStyle/>
                    <a:p>
                      <a:r>
                        <a:rPr lang="en-GB" dirty="0" smtClean="0"/>
                        <a:t>?</a:t>
                      </a:r>
                      <a:endParaRPr lang="en-GB" dirty="0"/>
                    </a:p>
                  </a:txBody>
                  <a:tcPr/>
                </a:tc>
              </a:tr>
              <a:tr h="370840">
                <a:tc>
                  <a:txBody>
                    <a:bodyPr/>
                    <a:lstStyle/>
                    <a:p>
                      <a:r>
                        <a:rPr lang="en-GB" dirty="0" smtClean="0"/>
                        <a:t>Problems with executive function</a:t>
                      </a:r>
                      <a:endParaRPr lang="en-GB" dirty="0"/>
                    </a:p>
                  </a:txBody>
                  <a:tcPr/>
                </a:tc>
                <a:tc>
                  <a:txBody>
                    <a:bodyPr/>
                    <a:lstStyle/>
                    <a:p>
                      <a:r>
                        <a:rPr lang="en-GB" dirty="0" smtClean="0"/>
                        <a:t>?</a:t>
                      </a:r>
                      <a:endParaRPr lang="en-GB" dirty="0"/>
                    </a:p>
                  </a:txBody>
                  <a:tcPr/>
                </a:tc>
              </a:tr>
              <a:tr h="370840">
                <a:tc>
                  <a:txBody>
                    <a:bodyPr/>
                    <a:lstStyle/>
                    <a:p>
                      <a:r>
                        <a:rPr lang="en-GB" dirty="0" smtClean="0"/>
                        <a:t>Sensory</a:t>
                      </a:r>
                      <a:r>
                        <a:rPr lang="en-GB" baseline="0" dirty="0" smtClean="0"/>
                        <a:t> integration problems</a:t>
                      </a:r>
                      <a:endParaRPr lang="en-GB" dirty="0"/>
                    </a:p>
                  </a:txBody>
                  <a:tcPr/>
                </a:tc>
                <a:tc>
                  <a:txBody>
                    <a:bodyPr/>
                    <a:lstStyle/>
                    <a:p>
                      <a:r>
                        <a:rPr lang="en-GB" dirty="0" smtClean="0"/>
                        <a:t>?</a:t>
                      </a:r>
                      <a:endParaRPr lang="en-GB" dirty="0"/>
                    </a:p>
                  </a:txBody>
                  <a:tcPr/>
                </a:tc>
              </a:tr>
              <a:tr h="370840">
                <a:tc>
                  <a:txBody>
                    <a:bodyPr/>
                    <a:lstStyle/>
                    <a:p>
                      <a:r>
                        <a:rPr lang="en-GB" dirty="0" smtClean="0">
                          <a:solidFill>
                            <a:schemeClr val="bg1"/>
                          </a:solidFill>
                        </a:rPr>
                        <a:t>Formulation</a:t>
                      </a:r>
                      <a:endParaRPr lang="en-GB" dirty="0">
                        <a:solidFill>
                          <a:schemeClr val="bg1"/>
                        </a:solidFill>
                      </a:endParaRPr>
                    </a:p>
                  </a:txBody>
                  <a:tcPr>
                    <a:solidFill>
                      <a:schemeClr val="accent1"/>
                    </a:solidFill>
                  </a:tcPr>
                </a:tc>
                <a:tc>
                  <a:txBody>
                    <a:bodyPr/>
                    <a:lstStyle/>
                    <a:p>
                      <a:r>
                        <a:rPr lang="en-GB" dirty="0" smtClean="0">
                          <a:solidFill>
                            <a:schemeClr val="bg1"/>
                          </a:solidFill>
                        </a:rPr>
                        <a:t>Mixed attachment and autism spectrum presentation</a:t>
                      </a:r>
                      <a:endParaRPr lang="en-GB" dirty="0">
                        <a:solidFill>
                          <a:schemeClr val="bg1"/>
                        </a:solidFill>
                      </a:endParaRPr>
                    </a:p>
                  </a:txBody>
                  <a:tcPr>
                    <a:solidFill>
                      <a:schemeClr val="accent1"/>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The Coventry Grid</a:t>
            </a:r>
            <a:endParaRPr lang="en-GB" dirty="0"/>
          </a:p>
        </p:txBody>
      </p:sp>
      <p:sp>
        <p:nvSpPr>
          <p:cNvPr id="5" name="Subtitle 4"/>
          <p:cNvSpPr>
            <a:spLocks noGrp="1"/>
          </p:cNvSpPr>
          <p:nvPr>
            <p:ph type="subTitle" idx="1"/>
          </p:nvPr>
        </p:nvSpPr>
        <p:spPr/>
        <p:txBody>
          <a:bodyPr>
            <a:normAutofit fontScale="92500"/>
          </a:bodyPr>
          <a:lstStyle/>
          <a:p>
            <a:r>
              <a:rPr lang="en-GB" dirty="0" smtClean="0"/>
              <a:t>Heather Moran &amp; Coventry Child and Adolescent Mental Health Service (CAMHS)</a:t>
            </a:r>
          </a:p>
          <a:p>
            <a:r>
              <a:rPr lang="en-GB" dirty="0" smtClean="0"/>
              <a:t> Good Autism Practice, 2010</a:t>
            </a:r>
            <a:endParaRPr lang="en-GB"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‘...both </a:t>
            </a:r>
            <a:r>
              <a:rPr lang="en-GB" dirty="0" smtClean="0"/>
              <a:t>present difficulty with </a:t>
            </a:r>
            <a:r>
              <a:rPr lang="en-GB" dirty="0" smtClean="0"/>
              <a:t>flexible thinking </a:t>
            </a:r>
            <a:r>
              <a:rPr lang="en-GB" dirty="0" smtClean="0"/>
              <a:t>and behaviour. Their behaviour can be demanding and ritualistic, with a strong element of control </a:t>
            </a:r>
            <a:r>
              <a:rPr lang="en-GB" dirty="0" smtClean="0"/>
              <a:t>over other </a:t>
            </a:r>
            <a:r>
              <a:rPr lang="en-GB" dirty="0" smtClean="0"/>
              <a:t>people and their environment. The different ‘flavour’ seems to be about personality style, a </a:t>
            </a:r>
            <a:r>
              <a:rPr lang="en-GB" dirty="0" smtClean="0"/>
              <a:t>strongly cognitive </a:t>
            </a:r>
            <a:r>
              <a:rPr lang="en-GB" dirty="0" smtClean="0"/>
              <a:t>approach to the world in the autism spectrum, and a strongly emotional approach in </a:t>
            </a:r>
            <a:r>
              <a:rPr lang="en-GB" dirty="0" smtClean="0"/>
              <a:t>attachment problems</a:t>
            </a:r>
            <a:r>
              <a:rPr lang="en-GB" dirty="0" smtClean="0"/>
              <a:t>. The need for predictability in attachment disorder suggests that the child is trying to have </a:t>
            </a:r>
            <a:r>
              <a:rPr lang="en-GB" dirty="0" smtClean="0"/>
              <a:t>their emotional </a:t>
            </a:r>
            <a:r>
              <a:rPr lang="en-GB" dirty="0" smtClean="0"/>
              <a:t>needs for security and identity met. In autism, the emphasis seems to be on trying to make </a:t>
            </a:r>
            <a:r>
              <a:rPr lang="en-GB" dirty="0" smtClean="0"/>
              <a:t>the world </a:t>
            </a:r>
            <a:r>
              <a:rPr lang="en-GB" dirty="0" smtClean="0"/>
              <a:t>fit with the child’s preferences</a:t>
            </a:r>
            <a:r>
              <a:rPr lang="en-GB" dirty="0" smtClean="0"/>
              <a:t>.’</a:t>
            </a:r>
          </a:p>
          <a:p>
            <a:pPr algn="r">
              <a:buNone/>
            </a:pPr>
            <a:r>
              <a:rPr lang="en-GB" dirty="0" smtClean="0"/>
              <a:t>(Heather Moran, Coventry </a:t>
            </a:r>
            <a:r>
              <a:rPr lang="en-GB" dirty="0" smtClean="0"/>
              <a:t>Grid, 2010)</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Lack of Flexibility of Thought and Behaviour</a:t>
            </a:r>
            <a:endParaRPr lang="en-GB" dirty="0"/>
          </a:p>
        </p:txBody>
      </p:sp>
      <p:sp>
        <p:nvSpPr>
          <p:cNvPr id="5" name="Text Placeholder 4"/>
          <p:cNvSpPr>
            <a:spLocks noGrp="1"/>
          </p:cNvSpPr>
          <p:nvPr>
            <p:ph type="body" idx="1"/>
          </p:nvPr>
        </p:nvSpPr>
        <p:spPr/>
        <p:txBody>
          <a:bodyPr/>
          <a:lstStyle/>
          <a:p>
            <a:r>
              <a:rPr lang="en-GB" dirty="0" smtClean="0"/>
              <a:t>The Coventry Grid</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Lack of Flexibility of Thought and Behaviour</a:t>
            </a:r>
            <a:endParaRPr lang="en-GB" dirty="0"/>
          </a:p>
        </p:txBody>
      </p:sp>
      <p:sp>
        <p:nvSpPr>
          <p:cNvPr id="5" name="Content Placeholder 4"/>
          <p:cNvSpPr>
            <a:spLocks noGrp="1"/>
          </p:cNvSpPr>
          <p:nvPr>
            <p:ph idx="1"/>
          </p:nvPr>
        </p:nvSpPr>
        <p:spPr/>
        <p:txBody>
          <a:bodyPr/>
          <a:lstStyle/>
          <a:p>
            <a:pPr>
              <a:buNone/>
            </a:pPr>
            <a:r>
              <a:rPr lang="en-GB" sz="2400" dirty="0" smtClean="0"/>
              <a:t>1.1	Preference </a:t>
            </a:r>
            <a:r>
              <a:rPr lang="en-GB" sz="2400" dirty="0" smtClean="0"/>
              <a:t>for predictability in daily life</a:t>
            </a:r>
            <a:br>
              <a:rPr lang="en-GB" sz="2400" dirty="0" smtClean="0"/>
            </a:br>
            <a:r>
              <a:rPr lang="en-GB" sz="2400" dirty="0" smtClean="0"/>
              <a:t>	&amp; </a:t>
            </a:r>
            <a:r>
              <a:rPr lang="en-GB" sz="2400" dirty="0" smtClean="0"/>
              <a:t>Repetitive questions related to own </a:t>
            </a:r>
            <a:r>
              <a:rPr lang="en-GB" sz="2400" dirty="0" smtClean="0"/>
              <a:t>	intense interests</a:t>
            </a:r>
          </a:p>
          <a:p>
            <a:pPr>
              <a:buNone/>
            </a:pPr>
            <a:r>
              <a:rPr lang="en-GB" sz="2400" dirty="0" smtClean="0"/>
              <a:t>1.2	Difficulties with eating</a:t>
            </a:r>
          </a:p>
          <a:p>
            <a:pPr>
              <a:buNone/>
            </a:pPr>
            <a:r>
              <a:rPr lang="en-GB" sz="2400" dirty="0" smtClean="0"/>
              <a:t>1.3	Repetitive use of language</a:t>
            </a:r>
          </a:p>
          <a:p>
            <a:pPr>
              <a:buNone/>
            </a:pPr>
            <a:r>
              <a:rPr lang="en-GB" sz="2400" dirty="0" smtClean="0"/>
              <a:t>1.4	Unusual relationship with treasured 	possessions</a:t>
            </a:r>
          </a:p>
          <a:p>
            <a:endParaRPr lang="en-GB" sz="2400" dirty="0" smtClean="0"/>
          </a:p>
          <a:p>
            <a:endParaRPr lang="en-GB" sz="2400"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sz="2700" dirty="0" smtClean="0"/>
              <a:t>Preference </a:t>
            </a:r>
            <a:r>
              <a:rPr lang="en-GB" sz="2700" dirty="0" smtClean="0"/>
              <a:t>for predictability in daily life</a:t>
            </a:r>
            <a:br>
              <a:rPr lang="en-GB" sz="2700" dirty="0" smtClean="0"/>
            </a:br>
            <a:r>
              <a:rPr lang="en-GB" sz="2700" dirty="0" smtClean="0"/>
              <a:t>&amp; Repetitive questions related to own intense interests</a:t>
            </a:r>
            <a:endParaRPr lang="en-GB" dirty="0"/>
          </a:p>
        </p:txBody>
      </p:sp>
      <p:sp>
        <p:nvSpPr>
          <p:cNvPr id="5" name="Text Placeholder 4"/>
          <p:cNvSpPr>
            <a:spLocks noGrp="1"/>
          </p:cNvSpPr>
          <p:nvPr>
            <p:ph type="body" idx="1"/>
          </p:nvPr>
        </p:nvSpPr>
        <p:spPr/>
        <p:txBody>
          <a:bodyPr/>
          <a:lstStyle/>
          <a:p>
            <a:r>
              <a:rPr lang="en-GB" dirty="0" smtClean="0"/>
              <a:t>Autism</a:t>
            </a:r>
            <a:endParaRPr lang="en-GB" dirty="0"/>
          </a:p>
        </p:txBody>
      </p:sp>
      <p:sp>
        <p:nvSpPr>
          <p:cNvPr id="7" name="Text Placeholder 6"/>
          <p:cNvSpPr>
            <a:spLocks noGrp="1"/>
          </p:cNvSpPr>
          <p:nvPr>
            <p:ph type="body" sz="half" idx="3"/>
          </p:nvPr>
        </p:nvSpPr>
        <p:spPr/>
        <p:txBody>
          <a:bodyPr/>
          <a:lstStyle/>
          <a:p>
            <a:r>
              <a:rPr lang="en-GB" dirty="0" smtClean="0"/>
              <a:t>Attachment</a:t>
            </a:r>
            <a:endParaRPr lang="en-GB" dirty="0"/>
          </a:p>
        </p:txBody>
      </p:sp>
      <p:sp>
        <p:nvSpPr>
          <p:cNvPr id="6" name="Content Placeholder 5"/>
          <p:cNvSpPr>
            <a:spLocks noGrp="1"/>
          </p:cNvSpPr>
          <p:nvPr>
            <p:ph sz="quarter" idx="2"/>
          </p:nvPr>
        </p:nvSpPr>
        <p:spPr/>
        <p:txBody>
          <a:bodyPr>
            <a:noAutofit/>
          </a:bodyPr>
          <a:lstStyle/>
          <a:p>
            <a:r>
              <a:rPr lang="en-GB" sz="1300" dirty="0" smtClean="0"/>
              <a:t>Repetitive questioning re changes in routines and new experiences</a:t>
            </a:r>
          </a:p>
          <a:p>
            <a:r>
              <a:rPr lang="en-GB" sz="1300" dirty="0" smtClean="0"/>
              <a:t>Ritualised greetings</a:t>
            </a:r>
          </a:p>
          <a:p>
            <a:r>
              <a:rPr lang="en-GB" sz="1300" dirty="0" smtClean="0"/>
              <a:t>Becomes anxious if routine is removed and may seek to impose usual routine </a:t>
            </a:r>
            <a:r>
              <a:rPr lang="en-GB" sz="1300" dirty="0" smtClean="0"/>
              <a:t>(e.g. </a:t>
            </a:r>
            <a:r>
              <a:rPr lang="en-GB" sz="1300" dirty="0" smtClean="0"/>
              <a:t>wants same bedtime routine when away on holidays)</a:t>
            </a:r>
          </a:p>
          <a:p>
            <a:r>
              <a:rPr lang="en-GB" sz="1300" dirty="0" smtClean="0"/>
              <a:t>Inclined to try to repeat experiences and to interpret any repetition as routine </a:t>
            </a:r>
            <a:r>
              <a:rPr lang="en-GB" sz="1300" dirty="0" smtClean="0"/>
              <a:t>(e.g. </a:t>
            </a:r>
            <a:r>
              <a:rPr lang="en-GB" sz="1300" dirty="0" smtClean="0"/>
              <a:t>asks/demands repetition of following the same route to school)</a:t>
            </a:r>
          </a:p>
          <a:p>
            <a:r>
              <a:rPr lang="en-GB" sz="1300" dirty="0" smtClean="0"/>
              <a:t>Distressed when a routine or ritual cannot be completed </a:t>
            </a:r>
            <a:r>
              <a:rPr lang="en-GB" sz="1300" dirty="0" smtClean="0"/>
              <a:t>(e.g. </a:t>
            </a:r>
            <a:r>
              <a:rPr lang="en-GB" sz="1300" dirty="0" smtClean="0"/>
              <a:t>when cannot follow the usual route because of road works)</a:t>
            </a:r>
          </a:p>
          <a:p>
            <a:r>
              <a:rPr lang="en-GB" sz="1300" dirty="0" smtClean="0"/>
              <a:t>May cope well with new and unfamiliar experience as no previous routine has developed (</a:t>
            </a:r>
            <a:r>
              <a:rPr lang="en-GB" sz="1300" dirty="0" smtClean="0"/>
              <a:t>e.g. </a:t>
            </a:r>
            <a:r>
              <a:rPr lang="en-GB" sz="1300" dirty="0" smtClean="0"/>
              <a:t>horse riding; air travel)</a:t>
            </a:r>
            <a:endParaRPr lang="en-GB" sz="1300" dirty="0"/>
          </a:p>
        </p:txBody>
      </p:sp>
      <p:sp>
        <p:nvSpPr>
          <p:cNvPr id="8" name="Content Placeholder 7"/>
          <p:cNvSpPr>
            <a:spLocks noGrp="1"/>
          </p:cNvSpPr>
          <p:nvPr>
            <p:ph sz="quarter" idx="4"/>
          </p:nvPr>
        </p:nvSpPr>
        <p:spPr/>
        <p:txBody>
          <a:bodyPr>
            <a:normAutofit/>
          </a:bodyPr>
          <a:lstStyle/>
          <a:p>
            <a:r>
              <a:rPr lang="en-GB" sz="1300" dirty="0" smtClean="0"/>
              <a:t>Preference for ritualised caring processes </a:t>
            </a:r>
            <a:r>
              <a:rPr lang="en-GB" sz="1300" dirty="0" smtClean="0"/>
              <a:t>(e.g. </a:t>
            </a:r>
            <a:r>
              <a:rPr lang="en-GB" sz="1300" dirty="0" smtClean="0"/>
              <a:t>bedtimes, meals)</a:t>
            </a:r>
          </a:p>
          <a:p>
            <a:r>
              <a:rPr lang="en-GB" sz="1300" dirty="0" smtClean="0"/>
              <a:t>Repetitive questioning re changes in routines and new experiences</a:t>
            </a:r>
          </a:p>
          <a:p>
            <a:r>
              <a:rPr lang="en-GB" sz="1300" dirty="0" smtClean="0"/>
              <a:t>Copes better with predictability in daily routines but usually enjoys change and celebrations</a:t>
            </a:r>
          </a:p>
          <a:p>
            <a:r>
              <a:rPr lang="en-GB" sz="1300" dirty="0" smtClean="0"/>
              <a:t>Looks forward to new experiences but may not manage the emotions they provoke </a:t>
            </a:r>
            <a:r>
              <a:rPr lang="en-GB" sz="1300" dirty="0" smtClean="0"/>
              <a:t>(e.g. </a:t>
            </a:r>
            <a:r>
              <a:rPr lang="en-GB" sz="1300" dirty="0" smtClean="0"/>
              <a:t>may not cope with excitement or disappointment)</a:t>
            </a:r>
          </a:p>
          <a:p>
            <a:r>
              <a:rPr lang="en-GB" sz="1300" dirty="0" smtClean="0"/>
              <a:t>Takes time to learn new routines</a:t>
            </a:r>
          </a:p>
          <a:p>
            <a:r>
              <a:rPr lang="en-GB" sz="1300" dirty="0" smtClean="0"/>
              <a:t>Routines tend to be imposed by adults in order to contain the child’s behaviour more easily</a:t>
            </a:r>
            <a:endParaRPr lang="en-GB" sz="13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Difficulties with eating</a:t>
            </a:r>
            <a:endParaRPr lang="en-GB" dirty="0"/>
          </a:p>
        </p:txBody>
      </p:sp>
      <p:sp>
        <p:nvSpPr>
          <p:cNvPr id="3" name="Text Placeholder 2"/>
          <p:cNvSpPr>
            <a:spLocks noGrp="1"/>
          </p:cNvSpPr>
          <p:nvPr>
            <p:ph type="body" idx="1"/>
          </p:nvPr>
        </p:nvSpPr>
        <p:spPr/>
        <p:txBody>
          <a:bodyPr/>
          <a:lstStyle/>
          <a:p>
            <a:r>
              <a:rPr lang="en-GB" dirty="0" smtClean="0"/>
              <a:t>Autism</a:t>
            </a:r>
            <a:endParaRPr lang="en-GB" dirty="0"/>
          </a:p>
        </p:txBody>
      </p:sp>
      <p:sp>
        <p:nvSpPr>
          <p:cNvPr id="4" name="Text Placeholder 3"/>
          <p:cNvSpPr>
            <a:spLocks noGrp="1"/>
          </p:cNvSpPr>
          <p:nvPr>
            <p:ph type="body" sz="half" idx="3"/>
          </p:nvPr>
        </p:nvSpPr>
        <p:spPr/>
        <p:txBody>
          <a:bodyPr/>
          <a:lstStyle/>
          <a:p>
            <a:r>
              <a:rPr lang="en-GB" dirty="0" smtClean="0"/>
              <a:t>Attachment</a:t>
            </a:r>
            <a:endParaRPr lang="en-GB" dirty="0"/>
          </a:p>
        </p:txBody>
      </p:sp>
      <p:sp>
        <p:nvSpPr>
          <p:cNvPr id="5" name="Content Placeholder 4"/>
          <p:cNvSpPr>
            <a:spLocks noGrp="1"/>
          </p:cNvSpPr>
          <p:nvPr>
            <p:ph sz="quarter" idx="2"/>
          </p:nvPr>
        </p:nvSpPr>
        <p:spPr/>
        <p:txBody>
          <a:bodyPr>
            <a:normAutofit fontScale="70000" lnSpcReduction="20000"/>
          </a:bodyPr>
          <a:lstStyle/>
          <a:p>
            <a:r>
              <a:rPr lang="en-GB" dirty="0" smtClean="0"/>
              <a:t>May limit foods eaten according to unusual criteria such as texture, shape, colour, make, situation, rather than what that food is </a:t>
            </a:r>
            <a:r>
              <a:rPr lang="en-GB" dirty="0" smtClean="0"/>
              <a:t>(e.g. </a:t>
            </a:r>
            <a:r>
              <a:rPr lang="en-GB" dirty="0" smtClean="0"/>
              <a:t>will eat chicken nuggets but no other chicken)</a:t>
            </a:r>
          </a:p>
          <a:p>
            <a:r>
              <a:rPr lang="en-GB" dirty="0" smtClean="0"/>
              <a:t>May adjust eating because of literal understanding of healthy eating messages </a:t>
            </a:r>
            <a:r>
              <a:rPr lang="en-GB" dirty="0" smtClean="0"/>
              <a:t>(e.g. </a:t>
            </a:r>
            <a:r>
              <a:rPr lang="en-GB" dirty="0" smtClean="0"/>
              <a:t>sell- by dates, avoidance of fat)</a:t>
            </a:r>
          </a:p>
          <a:p>
            <a:r>
              <a:rPr lang="en-GB" dirty="0" smtClean="0"/>
              <a:t>Restricted diet seems to be about maintaining sameness and the child is not easily encouraged by people the child is attached to</a:t>
            </a:r>
          </a:p>
          <a:p>
            <a:r>
              <a:rPr lang="en-GB" dirty="0" smtClean="0"/>
              <a:t>May eat inedible substances</a:t>
            </a:r>
            <a:endParaRPr lang="en-GB" dirty="0"/>
          </a:p>
        </p:txBody>
      </p:sp>
      <p:sp>
        <p:nvSpPr>
          <p:cNvPr id="6" name="Content Placeholder 5"/>
          <p:cNvSpPr>
            <a:spLocks noGrp="1"/>
          </p:cNvSpPr>
          <p:nvPr>
            <p:ph sz="quarter" idx="4"/>
          </p:nvPr>
        </p:nvSpPr>
        <p:spPr/>
        <p:txBody>
          <a:bodyPr>
            <a:normAutofit fontScale="62500" lnSpcReduction="20000"/>
          </a:bodyPr>
          <a:lstStyle/>
          <a:p>
            <a:r>
              <a:rPr lang="en-GB" dirty="0" smtClean="0"/>
              <a:t>Anxious about the provision of food and may over- eat (or try to) if unlimited food is available</a:t>
            </a:r>
          </a:p>
          <a:p>
            <a:r>
              <a:rPr lang="en-GB" dirty="0" smtClean="0"/>
              <a:t>May be unable to eat when anxious</a:t>
            </a:r>
          </a:p>
          <a:p>
            <a:r>
              <a:rPr lang="en-GB" dirty="0" smtClean="0"/>
              <a:t>May hoard food but not eat it</a:t>
            </a:r>
          </a:p>
          <a:p>
            <a:r>
              <a:rPr lang="en-GB" dirty="0" smtClean="0"/>
              <a:t>May be unable to eat much at a</a:t>
            </a:r>
          </a:p>
          <a:p>
            <a:r>
              <a:rPr lang="en-GB" dirty="0" smtClean="0"/>
              <a:t>sitting</a:t>
            </a:r>
          </a:p>
          <a:p>
            <a:r>
              <a:rPr lang="en-GB" dirty="0" smtClean="0"/>
              <a:t>May ‘crave’ foods high in carbohydrate</a:t>
            </a:r>
          </a:p>
          <a:p>
            <a:r>
              <a:rPr lang="en-GB" dirty="0" smtClean="0"/>
              <a:t>Eating is transferable from situation to situation and the child can be persuaded by close adults</a:t>
            </a:r>
          </a:p>
          <a:p>
            <a:r>
              <a:rPr lang="en-GB" dirty="0" smtClean="0"/>
              <a:t>Children tend to have a range of eating disorders</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a:dk1>
        <a:sysClr val="windowText" lastClr="000000"/>
      </a:dk1>
      <a:lt1>
        <a:srgbClr val="DBF5F9"/>
      </a:lt1>
      <a:dk2>
        <a:srgbClr val="04617B"/>
      </a:dk2>
      <a:lt2>
        <a:srgbClr val="76D9E8"/>
      </a:lt2>
      <a:accent1>
        <a:srgbClr val="0F6FC6"/>
      </a:accent1>
      <a:accent2>
        <a:srgbClr val="009DD9"/>
      </a:accent2>
      <a:accent3>
        <a:srgbClr val="05686C"/>
      </a:accent3>
      <a:accent4>
        <a:srgbClr val="10CF9B"/>
      </a:accent4>
      <a:accent5>
        <a:srgbClr val="7CCA62"/>
      </a:accent5>
      <a:accent6>
        <a:srgbClr val="A5C249"/>
      </a:accent6>
      <a:hlink>
        <a:srgbClr val="E2D700"/>
      </a:hlink>
      <a:folHlink>
        <a:srgbClr val="248D7B"/>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489</TotalTime>
  <Words>2668</Words>
  <Application>Microsoft Office PowerPoint</Application>
  <PresentationFormat>On-screen Show (4:3)</PresentationFormat>
  <Paragraphs>338</Paragraphs>
  <Slides>50</Slides>
  <Notes>2</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Opulent</vt:lpstr>
      <vt:lpstr>Autism spectrum Disorder or attachment? the coventry grid</vt:lpstr>
      <vt:lpstr>Commonalities</vt:lpstr>
      <vt:lpstr>Desired Outcomes</vt:lpstr>
      <vt:lpstr>Concerns leading to Assessment</vt:lpstr>
      <vt:lpstr>The Coventry Grid</vt:lpstr>
      <vt:lpstr>Lack of Flexibility of Thought and Behaviour</vt:lpstr>
      <vt:lpstr>Lack of Flexibility of Thought and Behaviour</vt:lpstr>
      <vt:lpstr>Preference for predictability in daily life &amp; Repetitive questions related to own intense interests</vt:lpstr>
      <vt:lpstr>Difficulties with eating</vt:lpstr>
      <vt:lpstr>Repetitive Use of Language</vt:lpstr>
      <vt:lpstr>Unusual Relationship with Treasured Possessions</vt:lpstr>
      <vt:lpstr>Play</vt:lpstr>
      <vt:lpstr>Play</vt:lpstr>
      <vt:lpstr>Poor Turn Taking and Poor Losing</vt:lpstr>
      <vt:lpstr>Unusual Play with Toys</vt:lpstr>
      <vt:lpstr>Poor Social Play</vt:lpstr>
      <vt:lpstr>Repetitive Play</vt:lpstr>
      <vt:lpstr>Poor Social Imaginative Play</vt:lpstr>
      <vt:lpstr>Poor Social Interaction</vt:lpstr>
      <vt:lpstr>Poor Social Interaction</vt:lpstr>
      <vt:lpstr>Difficulties with social interaction More successful with adults than peers Own needs drive interactions Lacks awareness of risk and personal danger</vt:lpstr>
      <vt:lpstr>Difficulty Sharing</vt:lpstr>
      <vt:lpstr>Mind Reading</vt:lpstr>
      <vt:lpstr>Mind Reading</vt:lpstr>
      <vt:lpstr>Difficulty appreciating others’ views and thoughts</vt:lpstr>
      <vt:lpstr>Lack of appreciation of how others may see them</vt:lpstr>
      <vt:lpstr>Limited use of emotional language</vt:lpstr>
      <vt:lpstr>Problems distinguishing between fact and fiction</vt:lpstr>
      <vt:lpstr>Communication</vt:lpstr>
      <vt:lpstr>Communication</vt:lpstr>
      <vt:lpstr>Pragmatic Language Problems</vt:lpstr>
      <vt:lpstr>Poor understanding of inferred jokes, sarcasm and gentle teasing</vt:lpstr>
      <vt:lpstr>Use of noise instead of speech</vt:lpstr>
      <vt:lpstr>Vocabulary</vt:lpstr>
      <vt:lpstr>Commenting</vt:lpstr>
      <vt:lpstr>Emotional Regulation</vt:lpstr>
      <vt:lpstr>Emotional regulation</vt:lpstr>
      <vt:lpstr>Difficulties managing own emotions and appreciating how others manage theirs</vt:lpstr>
      <vt:lpstr>Unusual mood patterns</vt:lpstr>
      <vt:lpstr>Inclined to panic</vt:lpstr>
      <vt:lpstr>Problems with executive function</vt:lpstr>
      <vt:lpstr>Problems with executive function</vt:lpstr>
      <vt:lpstr>Unusual memory</vt:lpstr>
      <vt:lpstr>Difficulties with concept of time – limited intuitive sense of time</vt:lpstr>
      <vt:lpstr>Sensory Integration Problems</vt:lpstr>
      <vt:lpstr>Sensory integration problems</vt:lpstr>
      <vt:lpstr>Difficulty integrating information from senses (e.g. Lack of awareness of heat, cold, pain, thirst, hunger, need to urinate, defecate)</vt:lpstr>
      <vt:lpstr>Unusual physical proximity</vt:lpstr>
      <vt:lpstr>Coventry Grid Summary</vt:lpstr>
      <vt:lpstr>Slide 50</vt:lpstr>
    </vt:vector>
  </TitlesOfParts>
  <Company>East Renfrewshire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spectrum &amp; attachment the coventry grid</dc:title>
  <dc:creator>AthertonC</dc:creator>
  <cp:lastModifiedBy>AthertonC</cp:lastModifiedBy>
  <cp:revision>45</cp:revision>
  <dcterms:created xsi:type="dcterms:W3CDTF">2014-10-15T13:00:49Z</dcterms:created>
  <dcterms:modified xsi:type="dcterms:W3CDTF">2015-02-02T13:30:02Z</dcterms:modified>
</cp:coreProperties>
</file>