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59" r:id="rId5"/>
    <p:sldId id="268" r:id="rId6"/>
    <p:sldId id="261" r:id="rId7"/>
    <p:sldId id="257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F45F-97BE-4DBE-BF36-038C606AC0F1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6EC6-7B1F-4FB5-A236-B8C8878BC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845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F45F-97BE-4DBE-BF36-038C606AC0F1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6EC6-7B1F-4FB5-A236-B8C8878BC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96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F45F-97BE-4DBE-BF36-038C606AC0F1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6EC6-7B1F-4FB5-A236-B8C8878BC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15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F45F-97BE-4DBE-BF36-038C606AC0F1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6EC6-7B1F-4FB5-A236-B8C8878BC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14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F45F-97BE-4DBE-BF36-038C606AC0F1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6EC6-7B1F-4FB5-A236-B8C8878BC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28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F45F-97BE-4DBE-BF36-038C606AC0F1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6EC6-7B1F-4FB5-A236-B8C8878BC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4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F45F-97BE-4DBE-BF36-038C606AC0F1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6EC6-7B1F-4FB5-A236-B8C8878BC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049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F45F-97BE-4DBE-BF36-038C606AC0F1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6EC6-7B1F-4FB5-A236-B8C8878BC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687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F45F-97BE-4DBE-BF36-038C606AC0F1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6EC6-7B1F-4FB5-A236-B8C8878BC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0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F45F-97BE-4DBE-BF36-038C606AC0F1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6EC6-7B1F-4FB5-A236-B8C8878BC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853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F45F-97BE-4DBE-BF36-038C606AC0F1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6EC6-7B1F-4FB5-A236-B8C8878BC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60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BF45F-97BE-4DBE-BF36-038C606AC0F1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16EC6-7B1F-4FB5-A236-B8C8878BC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85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ved=0ahUKEwj3ksvW2bPLAhXEUhQKHc7OAZsQjRwIBw&amp;url=http%3A%2F%2Fmensgear.net%2F2013%2F03%2Fgift-ideas-for-guys-under-100.html&amp;bvm=bv.116274245,d.d24&amp;psig=AFQjCNFwFst563HKZ-KRtAKUEnajhSYLhg&amp;ust=1457616184069610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s://www.google.co.uk/url?sa=i&amp;rct=j&amp;q=&amp;esrc=s&amp;source=images&amp;cd=&amp;cad=rja&amp;uact=8&amp;ved=0ahUKEwjK6pfy1rPLAhUBLhQKHUjTCZ8QjRwIBw&amp;url=https%3A%2F%2Fen.wikipedia.org%2Fwiki%2FStar_Wars&amp;bvm=bv.116274245,d.d24&amp;psig=AFQjCNE1nw0Brj7ufPkuZxkiozRKLXfavw&amp;ust=145761546156345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sa=i&amp;rct=j&amp;q=&amp;esrc=s&amp;source=images&amp;cd=&amp;cad=rja&amp;uact=8&amp;ved=0ahUKEwjIg-y12bPLAhVIPhQKHb4aBH0QjRwIBw&amp;url=http%3A%2F%2Flifeasmom.com%2Fa-gift-guide-for-boys-12-days-of-christmas-family-fun%2F&amp;bvm=bv.116274245,d.d24&amp;psig=AFQjCNEEfl4toa3gTAzqBFlKF3O4mo8pTg&amp;ust=1457616137931651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jpeg"/><Relationship Id="rId10" Type="http://schemas.openxmlformats.org/officeDocument/2006/relationships/hyperlink" Target="http://www.google.co.uk/url?sa=i&amp;rct=j&amp;q=&amp;esrc=s&amp;source=images&amp;cd=&amp;cad=rja&amp;uact=8&amp;ved=0ahUKEwjK4Mae2rPLAhXCuRQKHSS8A44QjRwIBw&amp;url=http%3A%2F%2Ffrugalbeautiful.com%2Fblog%2F25-gifts-25-men-women-parents-couples%2F&amp;bvm=bv.116274245,d.d24&amp;psig=AFQjCNHkl9HEfLkhI1nevf6O00-IfY5hmw&amp;ust=1457616353312225" TargetMode="External"/><Relationship Id="rId4" Type="http://schemas.openxmlformats.org/officeDocument/2006/relationships/hyperlink" Target="http://www.google.co.uk/url?sa=i&amp;rct=j&amp;q=&amp;esrc=s&amp;source=images&amp;cd=&amp;cad=rja&amp;uact=8&amp;ved=0ahUKEwiI7Yis2bPLAhXDQhQKHRl9AyMQjRwIBw&amp;url=http%3A%2F%2Fwww.belfasttelegraph.co.uk%2Ftelebest%2Fgadgets-technology%2Ftop-10-christmas-presents-for-girls-2013-29789843.html&amp;bvm=bv.116274245,d.d24&amp;psig=AFQjCNGOC0Y6BqwF_YCzSJq3wedvmkmOjg&amp;ust=1457616118666484" TargetMode="Externa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ttyimages.co.uk/detail/photo/daughter-brushing-mothers-hair-royalty-free-image/78611710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www.google.co.uk/url?sa=i&amp;rct=j&amp;q=&amp;esrc=s&amp;source=images&amp;cd=&amp;cad=rja&amp;uact=8&amp;ved=0ahUKEwjHvPma17PLAhVCxxQKHSt_ALkQjRwIBw&amp;url=http%3A%2F%2Fyouqueen.com%2Flove%2Fwhat-does-it-mean-if-a-guy-is-touching-you%2F&amp;bvm=bv.116274245,d.d24&amp;psig=AFQjCNFVPyPT9gx7Tglxhz4-afmk97VdYA&amp;ust=145761553014656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sa=i&amp;rct=j&amp;q=&amp;esrc=s&amp;source=images&amp;cd=&amp;cad=rja&amp;uact=8&amp;ved=0ahUKEwijkIDM17PLAhWFUhQKHZlIAfMQjRwIBw&amp;url=http%3A%2F%2Fparenting.stackexchange.com%2Fquestions%2F5526%2Fhow-to-help-a-toddler-overcome-the-fear-of-water-on-head&amp;bvm=bv.116274245,d.d24&amp;psig=AFQjCNGOhEWACRSk_7YEaWlIql6MJvGGUA&amp;ust=1457615625464755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google.co.uk/url?sa=i&amp;rct=j&amp;q=&amp;esrc=s&amp;source=images&amp;cd=&amp;cad=rja&amp;uact=8&amp;ved=0ahUKEwi1tP6z17PLAhVItBQKHf76BnIQjRwIBw&amp;url=http%3A%2F%2Fwww.rd.com%2Fhealth%2Fbeauty%2Fhair-stylist-tips%2F&amp;bvm=bv.116274245,d.d24&amp;psig=AFQjCNH0zA6_JAATQKgHu206qRcaJ0-BFg&amp;ust=1457615593727613" TargetMode="Externa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co.uk/url?sa=i&amp;rct=j&amp;q=&amp;esrc=s&amp;source=images&amp;cd=&amp;cad=rja&amp;uact=8&amp;ved=0ahUKEwiu3uvV1rPLAhUBzxQKHSHIBI8QjRwIBw&amp;url=http%3A%2F%2Fwww.gettyimages.com%2Fdetail%2Fphoto%2Fmid-adult-woman-opening-front-door-royalty-free-image%2F475152279&amp;bvm=bv.116274245,d.d24&amp;psig=AFQjCNG3fN6rXnKJKezImF5gwKUpQ2tFBw&amp;ust=145761540113173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ettyimages.com/detail/photo/mid-adult-couple-woman-opening-front-door-royalty-free-image/475152281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www.google.co.uk/url?sa=i&amp;rct=j&amp;q=&amp;esrc=s&amp;source=images&amp;cd=&amp;cad=rja&amp;uact=8&amp;ved=0ahUKEwjSsJ211rPLAhVJ8RQKHaaIA9EQjRwIBw&amp;url=http%3A%2F%2Fwww.gettyimages.com%2Fdetail%2Fphoto%2Fwoman-greeting-soldier-boyfriend-at-door-royalty-free-image%2F187138871&amp;bvm=bv.116274245,d.d24&amp;psig=AFQjCNHqQEQCqK6ej6gpveA7Bp7rPEGO8w&amp;ust=145761533331090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t9OqZ1rPLAhVBoBQKHZ_0B_UQjRwIBw&amp;url=http%3A%2F%2Fwww.gettyimages.com%2Fdetail%2Fvideo%2Fharajuku-crossing-tokyo-stock-footage%2F477037664&amp;bvm=bv.116274245,d.d24&amp;psig=AFQjCNFC0GX5-EGkDeW_hXqoUEd23Z3fSw&amp;ust=1457615268417226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hyperlink" Target="http://www.google.co.uk/url?sa=i&amp;rct=j&amp;q=&amp;esrc=s&amp;source=images&amp;cd=&amp;cad=rja&amp;uact=8&amp;ved=0ahUKEwitqei41bPLAhVC8RQKHW_KBM4QjRwIBw&amp;url=http%3A%2F%2Fj3tourshongkong.com%2Fblog%2F2013%2F6%2F6%2Fthe-incredible-world-of-chow-tai-fook-jewellery-company&amp;bvm=bv.116274245,d.d24&amp;psig=AFQjCNFUCx16YmWHCFSFMfFXGyKIx9HpmA&amp;ust=1457615073389859" TargetMode="Externa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6120680"/>
          </a:xfrm>
        </p:spPr>
        <p:txBody>
          <a:bodyPr>
            <a:normAutofit/>
          </a:bodyPr>
          <a:lstStyle/>
          <a:p>
            <a:r>
              <a:rPr lang="en-GB" sz="2000" i="1" dirty="0" smtClean="0">
                <a:effectLst/>
                <a:latin typeface="Comic Sans MS" panose="030F0702030302020204" pitchFamily="66" charset="0"/>
              </a:rPr>
              <a:t/>
            </a:r>
            <a:br>
              <a:rPr lang="en-GB" sz="2000" i="1" dirty="0" smtClean="0">
                <a:effectLst/>
                <a:latin typeface="Comic Sans MS" panose="030F0702030302020204" pitchFamily="66" charset="0"/>
              </a:rPr>
            </a:br>
            <a:r>
              <a:rPr lang="en-GB" sz="2000" i="1" dirty="0" smtClean="0">
                <a:effectLst/>
                <a:latin typeface="Comic Sans MS" panose="030F0702030302020204" pitchFamily="66" charset="0"/>
              </a:rPr>
              <a:t/>
            </a:r>
            <a:br>
              <a:rPr lang="en-GB" sz="2000" i="1" dirty="0" smtClean="0">
                <a:effectLst/>
                <a:latin typeface="Comic Sans MS" panose="030F0702030302020204" pitchFamily="66" charset="0"/>
              </a:rPr>
            </a:br>
            <a:r>
              <a:rPr lang="en-GB" sz="2000" i="1" dirty="0">
                <a:latin typeface="Comic Sans MS" panose="030F0702030302020204" pitchFamily="66" charset="0"/>
              </a:rPr>
              <a:t/>
            </a:r>
            <a:br>
              <a:rPr lang="en-GB" sz="2000" i="1" dirty="0">
                <a:latin typeface="Comic Sans MS" panose="030F0702030302020204" pitchFamily="66" charset="0"/>
              </a:rPr>
            </a:br>
            <a:r>
              <a:rPr lang="en-GB" sz="2000" i="1" dirty="0" smtClean="0">
                <a:latin typeface="Comic Sans MS" panose="030F0702030302020204" pitchFamily="66" charset="0"/>
              </a:rPr>
              <a:t/>
            </a:r>
            <a:br>
              <a:rPr lang="en-GB" sz="2000" i="1" dirty="0" smtClean="0">
                <a:latin typeface="Comic Sans MS" panose="030F0702030302020204" pitchFamily="66" charset="0"/>
              </a:rPr>
            </a:br>
            <a:r>
              <a:rPr lang="en-GB" sz="2000" i="1" dirty="0">
                <a:latin typeface="Comic Sans MS" panose="030F0702030302020204" pitchFamily="66" charset="0"/>
              </a:rPr>
              <a:t/>
            </a:r>
            <a:br>
              <a:rPr lang="en-GB" sz="2000" i="1" dirty="0">
                <a:latin typeface="Comic Sans MS" panose="030F0702030302020204" pitchFamily="66" charset="0"/>
              </a:rPr>
            </a:br>
            <a:r>
              <a:rPr lang="en-GB" sz="2000" i="1" dirty="0" smtClean="0">
                <a:effectLst/>
                <a:latin typeface="Comic Sans MS" panose="030F0702030302020204" pitchFamily="66" charset="0"/>
              </a:rPr>
              <a:t>Understanding autism as context blindness is the cornerstone of an autism friendly approach."</a:t>
            </a:r>
            <a:r>
              <a:rPr lang="en-GB" sz="2000" dirty="0" smtClean="0">
                <a:effectLst/>
                <a:latin typeface="Comic Sans MS" panose="030F0702030302020204" pitchFamily="66" charset="0"/>
              </a:rPr>
              <a:t/>
            </a:r>
            <a:br>
              <a:rPr lang="en-GB" sz="2000" dirty="0" smtClean="0">
                <a:effectLst/>
                <a:latin typeface="Comic Sans MS" panose="030F0702030302020204" pitchFamily="66" charset="0"/>
              </a:rPr>
            </a:br>
            <a:r>
              <a:rPr lang="en-GB" sz="2000" dirty="0" smtClean="0">
                <a:effectLst/>
                <a:latin typeface="Comic Sans MS" panose="030F0702030302020204" pitchFamily="66" charset="0"/>
              </a:rPr>
              <a:t>- Peter </a:t>
            </a:r>
            <a:r>
              <a:rPr lang="en-GB" sz="2000" dirty="0" err="1" smtClean="0">
                <a:effectLst/>
                <a:latin typeface="Comic Sans MS" panose="030F0702030302020204" pitchFamily="66" charset="0"/>
              </a:rPr>
              <a:t>Vermeulen</a:t>
            </a:r>
            <a:r>
              <a:rPr lang="en-GB" sz="2000" dirty="0" smtClean="0">
                <a:effectLst/>
                <a:latin typeface="Comic Sans MS" panose="030F0702030302020204" pitchFamily="66" charset="0"/>
              </a:rPr>
              <a:t/>
            </a:r>
            <a:br>
              <a:rPr lang="en-GB" sz="2000" dirty="0" smtClean="0">
                <a:effectLst/>
                <a:latin typeface="Comic Sans MS" panose="030F0702030302020204" pitchFamily="66" charset="0"/>
              </a:rPr>
            </a:br>
            <a:r>
              <a:rPr lang="en-GB" sz="2000" dirty="0" smtClean="0">
                <a:effectLst/>
                <a:latin typeface="Comic Sans MS" panose="030F0702030302020204" pitchFamily="66" charset="0"/>
              </a:rPr>
              <a:t/>
            </a:r>
            <a:br>
              <a:rPr lang="en-GB" sz="2000" dirty="0" smtClean="0">
                <a:effectLst/>
                <a:latin typeface="Comic Sans MS" panose="030F0702030302020204" pitchFamily="66" charset="0"/>
              </a:rPr>
            </a:br>
            <a:r>
              <a:rPr lang="en-GB" sz="2000" dirty="0" smtClean="0">
                <a:effectLst/>
                <a:latin typeface="Comic Sans MS" panose="030F0702030302020204" pitchFamily="66" charset="0"/>
              </a:rPr>
              <a:t>Context Blindness is a theory developed by </a:t>
            </a:r>
            <a:r>
              <a:rPr lang="en-GB" sz="2000" dirty="0" err="1" smtClean="0">
                <a:effectLst/>
                <a:latin typeface="Comic Sans MS" panose="030F0702030302020204" pitchFamily="66" charset="0"/>
              </a:rPr>
              <a:t>Dr.</a:t>
            </a:r>
            <a:r>
              <a:rPr lang="en-GB" sz="2000" dirty="0" smtClean="0">
                <a:effectLst/>
                <a:latin typeface="Comic Sans MS" panose="030F0702030302020204" pitchFamily="66" charset="0"/>
              </a:rPr>
              <a:t> Peter </a:t>
            </a:r>
            <a:r>
              <a:rPr lang="en-GB" sz="2000" dirty="0" err="1" smtClean="0">
                <a:effectLst/>
                <a:latin typeface="Comic Sans MS" panose="030F0702030302020204" pitchFamily="66" charset="0"/>
              </a:rPr>
              <a:t>Vermeulen</a:t>
            </a:r>
            <a:r>
              <a:rPr lang="en-GB" sz="2000" dirty="0" smtClean="0">
                <a:effectLst/>
                <a:latin typeface="Comic Sans MS" panose="030F0702030302020204" pitchFamily="66" charset="0"/>
              </a:rPr>
              <a:t>, a psychologist and the co-director of the </a:t>
            </a:r>
            <a:r>
              <a:rPr lang="en-GB" sz="2000" dirty="0" err="1" smtClean="0">
                <a:effectLst/>
                <a:latin typeface="Comic Sans MS" panose="030F0702030302020204" pitchFamily="66" charset="0"/>
              </a:rPr>
              <a:t>Center</a:t>
            </a:r>
            <a:r>
              <a:rPr lang="en-GB" sz="2000" dirty="0" smtClean="0">
                <a:effectLst/>
                <a:latin typeface="Comic Sans MS" panose="030F0702030302020204" pitchFamily="66" charset="0"/>
              </a:rPr>
              <a:t> for Concrete Communication in Belgium.</a:t>
            </a:r>
            <a:br>
              <a:rPr lang="en-GB" sz="2000" dirty="0" smtClean="0">
                <a:effectLst/>
                <a:latin typeface="Comic Sans MS" panose="030F0702030302020204" pitchFamily="66" charset="0"/>
              </a:rPr>
            </a:br>
            <a:r>
              <a:rPr lang="en-GB" sz="2000" dirty="0" smtClean="0">
                <a:effectLst/>
                <a:latin typeface="Comic Sans MS" panose="030F0702030302020204" pitchFamily="66" charset="0"/>
              </a:rPr>
              <a:t/>
            </a:r>
            <a:br>
              <a:rPr lang="en-GB" sz="2000" dirty="0" smtClean="0">
                <a:effectLst/>
                <a:latin typeface="Comic Sans MS" panose="030F0702030302020204" pitchFamily="66" charset="0"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617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-356651"/>
            <a:ext cx="8496944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>
              <a:effectLst/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effectLst/>
              <a:latin typeface="Comic Sans MS" panose="030F0702030302020204" pitchFamily="66" charset="0"/>
            </a:endParaRPr>
          </a:p>
          <a:p>
            <a:r>
              <a:rPr lang="en-GB" sz="2400" dirty="0" smtClean="0">
                <a:effectLst/>
                <a:latin typeface="Comic Sans MS" panose="030F0702030302020204" pitchFamily="66" charset="0"/>
              </a:rPr>
              <a:t>The human brain is very sensitive to context.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C</a:t>
            </a:r>
            <a:r>
              <a:rPr lang="en-GB" sz="2400" dirty="0" smtClean="0">
                <a:effectLst/>
                <a:latin typeface="Comic Sans MS" panose="030F0702030302020204" pitchFamily="66" charset="0"/>
              </a:rPr>
              <a:t>ontextual sensitivity plays a crucial role in many cognitive abilities that are affected in ASD, such 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effectLst/>
                <a:latin typeface="Comic Sans MS" panose="030F0702030302020204" pitchFamily="66" charset="0"/>
              </a:rPr>
              <a:t>face perception,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effectLst/>
                <a:latin typeface="Comic Sans MS" panose="030F0702030302020204" pitchFamily="66" charset="0"/>
              </a:rPr>
              <a:t>emotion recognition,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effectLst/>
                <a:latin typeface="Comic Sans MS" panose="030F0702030302020204" pitchFamily="66" charset="0"/>
              </a:rPr>
              <a:t>the understanding of language and communication,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effectLst/>
                <a:latin typeface="Comic Sans MS" panose="030F0702030302020204" pitchFamily="66" charset="0"/>
              </a:rPr>
              <a:t>and problem solving.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effectLst/>
                <a:latin typeface="Comic Sans MS" panose="030F0702030302020204" pitchFamily="66" charset="0"/>
              </a:rPr>
              <a:t>Context refers to the </a:t>
            </a:r>
            <a:r>
              <a:rPr lang="en-GB" sz="2400" i="1" dirty="0" smtClean="0">
                <a:effectLst/>
                <a:latin typeface="Comic Sans MS" panose="030F0702030302020204" pitchFamily="66" charset="0"/>
              </a:rPr>
              <a:t>circumstances </a:t>
            </a:r>
            <a:r>
              <a:rPr lang="en-GB" sz="2400" dirty="0" smtClean="0">
                <a:effectLst/>
                <a:latin typeface="Comic Sans MS" panose="030F0702030302020204" pitchFamily="66" charset="0"/>
              </a:rPr>
              <a:t>or </a:t>
            </a:r>
            <a:r>
              <a:rPr lang="en-GB" sz="2400" i="1" dirty="0" smtClean="0">
                <a:effectLst/>
                <a:latin typeface="Comic Sans MS" panose="030F0702030302020204" pitchFamily="66" charset="0"/>
              </a:rPr>
              <a:t>events</a:t>
            </a:r>
            <a:r>
              <a:rPr lang="en-GB" sz="2400" dirty="0" smtClean="0">
                <a:effectLst/>
                <a:latin typeface="Comic Sans MS" panose="030F0702030302020204" pitchFamily="66" charset="0"/>
              </a:rPr>
              <a:t> that form the environment within which something exists or takes place.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effectLst/>
                <a:latin typeface="Comic Sans MS" panose="030F0702030302020204" pitchFamily="66" charset="0"/>
              </a:rPr>
              <a:t>Context </a:t>
            </a:r>
            <a:r>
              <a:rPr lang="en-GB" sz="2400" i="1" dirty="0" smtClean="0">
                <a:effectLst/>
                <a:latin typeface="Comic Sans MS" panose="030F0702030302020204" pitchFamily="66" charset="0"/>
              </a:rPr>
              <a:t>reveals</a:t>
            </a:r>
            <a:r>
              <a:rPr lang="en-GB" sz="2400" dirty="0" smtClean="0">
                <a:effectLst/>
                <a:latin typeface="Comic Sans MS" panose="030F0702030302020204" pitchFamily="66" charset="0"/>
              </a:rPr>
              <a:t> and </a:t>
            </a:r>
            <a:r>
              <a:rPr lang="en-GB" sz="2400" i="1" dirty="0" smtClean="0">
                <a:effectLst/>
                <a:latin typeface="Comic Sans MS" panose="030F0702030302020204" pitchFamily="66" charset="0"/>
              </a:rPr>
              <a:t>directs</a:t>
            </a:r>
            <a:r>
              <a:rPr lang="en-GB" sz="2400" dirty="0" smtClean="0">
                <a:effectLst/>
                <a:latin typeface="Comic Sans MS" panose="030F0702030302020204" pitchFamily="66" charset="0"/>
              </a:rPr>
              <a:t> our </a:t>
            </a:r>
            <a:r>
              <a:rPr lang="en-GB" sz="24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perception</a:t>
            </a:r>
            <a:r>
              <a:rPr lang="en-GB" sz="2400" dirty="0" smtClean="0">
                <a:effectLst/>
                <a:latin typeface="Comic Sans MS" panose="030F0702030302020204" pitchFamily="66" charset="0"/>
              </a:rPr>
              <a:t> and therefore influences and directs our </a:t>
            </a:r>
            <a:r>
              <a:rPr lang="en-GB" sz="24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response.</a:t>
            </a: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effectLst/>
                <a:latin typeface="Comic Sans MS" panose="030F0702030302020204" pitchFamily="66" charset="0"/>
              </a:rPr>
              <a:t/>
            </a:r>
            <a:br>
              <a:rPr lang="en-GB" dirty="0" smtClean="0">
                <a:effectLst/>
                <a:latin typeface="Comic Sans MS" panose="030F0702030302020204" pitchFamily="66" charset="0"/>
              </a:rPr>
            </a:br>
            <a:r>
              <a:rPr lang="en-GB" dirty="0" smtClean="0">
                <a:effectLst/>
              </a:rPr>
              <a:t/>
            </a:r>
            <a:br>
              <a:rPr lang="en-GB" dirty="0" smtClean="0">
                <a:effectLst/>
              </a:rPr>
            </a:br>
            <a:endParaRPr lang="en-GB" dirty="0" smtClean="0">
              <a:effectLst/>
            </a:endParaRP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931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835342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853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548680"/>
            <a:ext cx="7848872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effectLst/>
                <a:latin typeface="Comic Sans MS" panose="030F0702030302020204" pitchFamily="66" charset="0"/>
              </a:rPr>
              <a:t>For example, there is no one correct answer to any of these questions</a:t>
            </a:r>
            <a:r>
              <a:rPr lang="en-GB" dirty="0" smtClean="0">
                <a:effectLst/>
                <a:latin typeface="Comic Sans MS" panose="030F0702030302020204" pitchFamily="66" charset="0"/>
              </a:rPr>
              <a:t>:</a:t>
            </a:r>
            <a:br>
              <a:rPr lang="en-GB" dirty="0" smtClean="0">
                <a:effectLst/>
                <a:latin typeface="Comic Sans MS" panose="030F0702030302020204" pitchFamily="66" charset="0"/>
              </a:rPr>
            </a:br>
            <a:r>
              <a:rPr lang="en-GB" dirty="0" smtClean="0">
                <a:effectLst/>
                <a:latin typeface="Comic Sans MS" panose="030F0702030302020204" pitchFamily="66" charset="0"/>
              </a:rPr>
              <a:t/>
            </a:r>
            <a:br>
              <a:rPr lang="en-GB" dirty="0" smtClean="0">
                <a:effectLst/>
                <a:latin typeface="Comic Sans MS" panose="030F0702030302020204" pitchFamily="66" charset="0"/>
              </a:rPr>
            </a:br>
            <a:r>
              <a:rPr lang="en-GB" dirty="0" smtClean="0">
                <a:effectLst/>
                <a:latin typeface="Comic Sans MS" panose="030F0702030302020204" pitchFamily="66" charset="0"/>
              </a:rPr>
              <a:t>What is a good birthday gift for a friend?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effectLst/>
              <a:latin typeface="Comic Sans MS" panose="030F0702030302020204" pitchFamily="66" charset="0"/>
            </a:endParaRPr>
          </a:p>
          <a:p>
            <a:endParaRPr lang="en-GB" dirty="0" smtClean="0">
              <a:effectLst/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effectLst/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effectLst/>
                <a:latin typeface="Comic Sans MS" panose="030F0702030302020204" pitchFamily="66" charset="0"/>
              </a:rPr>
              <a:t/>
            </a:r>
            <a:br>
              <a:rPr lang="en-GB" dirty="0" smtClean="0">
                <a:effectLst/>
                <a:latin typeface="Comic Sans MS" panose="030F0702030302020204" pitchFamily="66" charset="0"/>
              </a:rPr>
            </a:br>
            <a:endParaRPr lang="en-GB" dirty="0" smtClean="0">
              <a:effectLst/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effectLst/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effectLst/>
              <a:latin typeface="Comic Sans MS" panose="030F0702030302020204" pitchFamily="66" charset="0"/>
            </a:endParaRPr>
          </a:p>
          <a:p>
            <a:r>
              <a:rPr lang="en-GB" dirty="0" smtClean="0">
                <a:effectLst/>
                <a:latin typeface="Comic Sans MS" panose="030F0702030302020204" pitchFamily="66" charset="0"/>
              </a:rPr>
              <a:t/>
            </a:r>
            <a:br>
              <a:rPr lang="en-GB" dirty="0" smtClean="0">
                <a:effectLst/>
                <a:latin typeface="Comic Sans MS" panose="030F0702030302020204" pitchFamily="66" charset="0"/>
              </a:rPr>
            </a:br>
            <a:r>
              <a:rPr lang="en-GB" dirty="0" smtClean="0">
                <a:effectLst/>
                <a:latin typeface="Comic Sans MS" panose="030F0702030302020204" pitchFamily="66" charset="0"/>
              </a:rPr>
              <a:t/>
            </a:r>
            <a:br>
              <a:rPr lang="en-GB" dirty="0" smtClean="0">
                <a:effectLst/>
                <a:latin typeface="Comic Sans MS" panose="030F0702030302020204" pitchFamily="66" charset="0"/>
              </a:rPr>
            </a:br>
            <a:r>
              <a:rPr lang="en-GB" dirty="0" smtClean="0">
                <a:effectLst/>
                <a:latin typeface="Comic Sans MS" panose="030F0702030302020204" pitchFamily="66" charset="0"/>
              </a:rPr>
              <a:t>What is the ideal distance between you and another person?</a:t>
            </a:r>
            <a:br>
              <a:rPr lang="en-GB" dirty="0" smtClean="0">
                <a:effectLst/>
                <a:latin typeface="Comic Sans MS" panose="030F0702030302020204" pitchFamily="66" charset="0"/>
              </a:rPr>
            </a:br>
            <a:r>
              <a:rPr lang="en-GB" dirty="0" smtClean="0">
                <a:effectLst/>
                <a:latin typeface="Comic Sans MS" panose="030F0702030302020204" pitchFamily="66" charset="0"/>
              </a:rPr>
              <a:t>What would you tell someone about yourself?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3" name="Picture 2" descr="https://upload.wikimedia.org/wikipedia/commons/thumb/6/6c/Star_Wars_Logo.svg/2000px-Star_Wars_Logo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4745"/>
            <a:ext cx="1800200" cy="8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www.belfasttelegraph.co.uk/incoming/article29789848.ece/ALTERNATES/h342/Top%2010%20girls%20christmas%20presents%202013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18" y="1844824"/>
            <a:ext cx="2412269" cy="157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lifeasmom.com/wp-content/uploads/2011/12/Gift-Guide-boy1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855" y="1972406"/>
            <a:ext cx="1766069" cy="132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://mensgear.net/wp-content/uploads/2013/03/GIGT-IDEAS-FOR-MEN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72407"/>
            <a:ext cx="3261616" cy="167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://frugalbeautiful.com/blog/wp-content/uploads/2013/10/25-Under-25-Gifts-For-Men-Under-25-from-frugalbeautiufl.com_.p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864" y="3423641"/>
            <a:ext cx="2684934" cy="152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642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youqueen.com/wp-content/uploads/2012/09/smiling-man-and-woman-in-lov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18" y="548681"/>
            <a:ext cx="388843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2.gstatic.com/images?q=tbn:ANd9GcTJoxjYTvkjkwiBQBJXMZHvVSM4wrg4Pxel2SouykUy1PzxDiu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96752"/>
            <a:ext cx="3288632" cy="220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.stack.imgur.com/3vwnw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095"/>
            <a:ext cx="3096344" cy="192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cache2.asset-cache.net/gc/78611710-daughter-brushing-mothers-hair-gettyimages.jpg?v=1&amp;c=IWSAsset&amp;k=2&amp;d=JcC7lCEhr0hHF%2FmodbzDvuHH5LSi4x3%2B0QAPrbyjNnWUzcs8zPbZnn1SpNmfLLdq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37112"/>
            <a:ext cx="2043957" cy="187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91847" y="3573016"/>
            <a:ext cx="3461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effectLst/>
                <a:latin typeface="Comic Sans MS" panose="030F0702030302020204" pitchFamily="66" charset="0"/>
              </a:rPr>
              <a:t>Can you touch someone's hair?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476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88640"/>
            <a:ext cx="8352928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Use contextualized social scripts and stories, e.g.</a:t>
            </a:r>
          </a:p>
          <a:p>
            <a:r>
              <a:rPr lang="en-GB" dirty="0">
                <a:latin typeface="Comic Sans MS" panose="030F0702030302020204" pitchFamily="66" charset="0"/>
              </a:rPr>
              <a:t>Welcoming someone </a:t>
            </a:r>
            <a:r>
              <a:rPr lang="en-GB" dirty="0" smtClean="0">
                <a:latin typeface="Comic Sans MS" panose="030F0702030302020204" pitchFamily="66" charset="0"/>
              </a:rPr>
              <a:t>an event: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 you know them?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                                      YES                                        NO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*</a:t>
            </a:r>
            <a:r>
              <a:rPr lang="en-GB" dirty="0" smtClean="0">
                <a:latin typeface="Comic Sans MS" panose="030F0702030302020204" pitchFamily="66" charset="0"/>
              </a:rPr>
              <a:t>Hello </a:t>
            </a:r>
            <a:r>
              <a:rPr lang="en-GB" dirty="0">
                <a:latin typeface="Comic Sans MS" panose="030F0702030302020204" pitchFamily="66" charset="0"/>
              </a:rPr>
              <a:t>M</a:t>
            </a:r>
            <a:r>
              <a:rPr lang="en-GB" dirty="0" smtClean="0">
                <a:latin typeface="Comic Sans MS" panose="030F0702030302020204" pitchFamily="66" charset="0"/>
              </a:rPr>
              <a:t>r and Mrs ? </a:t>
            </a:r>
            <a:r>
              <a:rPr lang="en-GB" dirty="0" smtClean="0">
                <a:latin typeface="Comic Sans MS" panose="030F0702030302020204" pitchFamily="66" charset="0"/>
              </a:rPr>
              <a:t>…                                 *Hello. </a:t>
            </a:r>
            <a:r>
              <a:rPr lang="en-GB" dirty="0" smtClean="0">
                <a:latin typeface="Comic Sans MS" panose="030F0702030302020204" pitchFamily="66" charset="0"/>
              </a:rPr>
              <a:t>Welcome to our party </a:t>
            </a:r>
            <a:r>
              <a:rPr lang="en-GB" dirty="0" smtClean="0">
                <a:latin typeface="Comic Sans MS" panose="030F0702030302020204" pitchFamily="66" charset="0"/>
              </a:rPr>
              <a:t>Welcome to our party…                                   Can I ask your name?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                                                I KNOW THEM WELL!</a:t>
            </a: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                                </a:t>
            </a:r>
            <a:r>
              <a:rPr lang="en-GB" dirty="0" smtClean="0">
                <a:latin typeface="Comic Sans MS" panose="030F0702030302020204" pitchFamily="66" charset="0"/>
              </a:rPr>
              <a:t>*Hello mum … Welcome to our party… 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i="1" dirty="0" smtClean="0">
              <a:latin typeface="Comic Sans MS" panose="030F0702030302020204" pitchFamily="66" charset="0"/>
            </a:endParaRPr>
          </a:p>
          <a:p>
            <a:r>
              <a:rPr lang="en-GB" i="1" dirty="0" smtClean="0">
                <a:latin typeface="Comic Sans MS" panose="030F0702030302020204" pitchFamily="66" charset="0"/>
              </a:rPr>
              <a:t>                                           </a:t>
            </a:r>
            <a:r>
              <a:rPr lang="en-GB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Are they wearing a coat?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YES                                        NO</a:t>
            </a:r>
          </a:p>
          <a:p>
            <a:endParaRPr lang="en-GB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i="1" dirty="0" smtClean="0">
                <a:latin typeface="Comic Sans MS" panose="030F0702030302020204" pitchFamily="66" charset="0"/>
              </a:rPr>
              <a:t>   “</a:t>
            </a:r>
            <a:r>
              <a:rPr lang="en-GB" i="1" dirty="0">
                <a:latin typeface="Comic Sans MS" panose="030F0702030302020204" pitchFamily="66" charset="0"/>
              </a:rPr>
              <a:t>May I take your coat</a:t>
            </a:r>
            <a:r>
              <a:rPr lang="en-GB" i="1" dirty="0" smtClean="0">
                <a:latin typeface="Comic Sans MS" panose="030F0702030302020204" pitchFamily="66" charset="0"/>
              </a:rPr>
              <a:t>?”.</a:t>
            </a:r>
          </a:p>
          <a:p>
            <a:r>
              <a:rPr lang="en-GB" i="1" dirty="0" smtClean="0">
                <a:latin typeface="Comic Sans MS" panose="030F0702030302020204" pitchFamily="66" charset="0"/>
              </a:rPr>
              <a:t>                                                        yes”</a:t>
            </a:r>
            <a:endParaRPr lang="en-GB" i="1" dirty="0" smtClean="0">
              <a:latin typeface="Comic Sans MS" panose="030F0702030302020204" pitchFamily="66" charset="0"/>
            </a:endParaRPr>
          </a:p>
          <a:p>
            <a:r>
              <a:rPr lang="en-GB" i="1" dirty="0" smtClean="0">
                <a:latin typeface="Comic Sans MS" panose="030F0702030302020204" pitchFamily="66" charset="0"/>
              </a:rPr>
              <a:t>“</a:t>
            </a:r>
            <a:r>
              <a:rPr lang="en-GB" i="1" dirty="0">
                <a:latin typeface="Comic Sans MS" panose="030F0702030302020204" pitchFamily="66" charset="0"/>
              </a:rPr>
              <a:t>no”, </a:t>
            </a:r>
            <a:r>
              <a:rPr lang="en-GB" i="1" dirty="0" smtClean="0">
                <a:latin typeface="Comic Sans MS" panose="030F0702030302020204" pitchFamily="66" charset="0"/>
              </a:rPr>
              <a:t>		         </a:t>
            </a:r>
          </a:p>
          <a:p>
            <a:r>
              <a:rPr lang="en-GB" i="1" dirty="0">
                <a:latin typeface="Comic Sans MS" panose="030F0702030302020204" pitchFamily="66" charset="0"/>
              </a:rPr>
              <a:t> </a:t>
            </a:r>
            <a:r>
              <a:rPr lang="en-GB" i="1" dirty="0" smtClean="0">
                <a:latin typeface="Comic Sans MS" panose="030F0702030302020204" pitchFamily="66" charset="0"/>
              </a:rPr>
              <a:t>                                               wait until he/she gives you the coat  &amp; hang it</a:t>
            </a:r>
            <a:endParaRPr lang="en-GB" i="1" dirty="0" smtClean="0">
              <a:latin typeface="Comic Sans MS" panose="030F0702030302020204" pitchFamily="66" charset="0"/>
            </a:endParaRPr>
          </a:p>
          <a:p>
            <a:endParaRPr lang="en-GB" i="1" dirty="0" smtClean="0">
              <a:latin typeface="Comic Sans MS" panose="030F0702030302020204" pitchFamily="66" charset="0"/>
            </a:endParaRPr>
          </a:p>
          <a:p>
            <a:r>
              <a:rPr lang="en-GB" i="1" dirty="0" smtClean="0">
                <a:latin typeface="Comic Sans MS" panose="030F0702030302020204" pitchFamily="66" charset="0"/>
              </a:rPr>
              <a:t>invite </a:t>
            </a:r>
            <a:r>
              <a:rPr lang="en-GB" i="1" dirty="0">
                <a:latin typeface="Comic Sans MS" panose="030F0702030302020204" pitchFamily="66" charset="0"/>
              </a:rPr>
              <a:t>him/her to come </a:t>
            </a:r>
            <a:r>
              <a:rPr lang="en-GB" i="1" dirty="0" smtClean="0">
                <a:latin typeface="Comic Sans MS" panose="030F0702030302020204" pitchFamily="66" charset="0"/>
              </a:rPr>
              <a:t>in.                              </a:t>
            </a:r>
            <a:r>
              <a:rPr lang="en-GB" i="1" dirty="0" smtClean="0">
                <a:latin typeface="Comic Sans MS" panose="030F0702030302020204" pitchFamily="66" charset="0"/>
              </a:rPr>
              <a:t>invite him/her to come in.</a:t>
            </a:r>
          </a:p>
          <a:p>
            <a:endParaRPr lang="en-GB" i="1" dirty="0">
              <a:latin typeface="Comic Sans MS" panose="030F0702030302020204" pitchFamily="66" charset="0"/>
            </a:endParaRPr>
          </a:p>
          <a:p>
            <a:endParaRPr lang="en-GB" i="1" dirty="0">
              <a:latin typeface="Comic Sans MS" panose="030F0702030302020204" pitchFamily="66" charset="0"/>
            </a:endParaRPr>
          </a:p>
          <a:p>
            <a:endParaRPr lang="en-GB" i="1" dirty="0" smtClean="0">
              <a:latin typeface="Comic Sans MS" panose="030F0702030302020204" pitchFamily="66" charset="0"/>
            </a:endParaRPr>
          </a:p>
          <a:p>
            <a:endParaRPr lang="en-GB" i="1" dirty="0">
              <a:latin typeface="Comic Sans MS" panose="030F0702030302020204" pitchFamily="66" charset="0"/>
            </a:endParaRPr>
          </a:p>
          <a:p>
            <a:endParaRPr lang="en-GB" i="1" dirty="0" smtClean="0">
              <a:latin typeface="Comic Sans MS" panose="030F0702030302020204" pitchFamily="66" charset="0"/>
            </a:endParaRPr>
          </a:p>
          <a:p>
            <a:endParaRPr lang="en-GB" i="1" dirty="0">
              <a:latin typeface="Comic Sans MS" panose="030F0702030302020204" pitchFamily="66" charset="0"/>
            </a:endParaRPr>
          </a:p>
          <a:p>
            <a:endParaRPr lang="en-GB" i="1" dirty="0" smtClean="0">
              <a:latin typeface="Comic Sans MS" panose="030F0702030302020204" pitchFamily="66" charset="0"/>
            </a:endParaRPr>
          </a:p>
          <a:p>
            <a:endParaRPr lang="en-GB" i="1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8" descr="http://cache1.asset-cache.net/gc/475152279-mid-adult-woman-opening-front-door-gettyimages.jpg?v=1&amp;c=IWSAsset&amp;k=2&amp;d=lDFaMs7nrSXIoEFaUmu8iyYoLkGwMIgSFUa676JeQP6%2BUOAst6EpQ7W6f5Z8IN7ebjoRmyrXuNxKnDgh6yNUAQ%3D%3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52" y="212237"/>
            <a:ext cx="205222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3635896" y="2204865"/>
            <a:ext cx="504056" cy="2068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616116" y="2267745"/>
            <a:ext cx="93610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292352" y="2357265"/>
            <a:ext cx="0" cy="715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411760" y="4581128"/>
            <a:ext cx="504056" cy="2068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638359" y="4540560"/>
            <a:ext cx="93610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1115616" y="5229200"/>
            <a:ext cx="504056" cy="2068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663788" y="5229200"/>
            <a:ext cx="16285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4" descr="http://cache1.asset-cache.net/gc/187138871-woman-greeting-soldier-boyfriend-at-door-gettyimages.jpg?v=1&amp;c=IWSAsset&amp;k=2&amp;d=skUQqtjz2d8q1jJ1May2bdFktigc%2FTOL%2FbsJn%2FQaSwxDLkxxiShfJEp7hR5dnUM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74" y="3426758"/>
            <a:ext cx="1789286" cy="119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cache2.asset-cache.net/gc/475152281-mid-adult-couple-woman-opening-front-door-gettyimages.jpg?v=1&amp;c=IWSAsset&amp;k=2&amp;d=X9EeF8Mr%2FYW4QARVcbGC%2BG5zegeFvbIgFBLJteA0QF82xgUP3zOcH2XwOgyUrFAfVMiyfdqRGMNa9CRVCzZrMw%3D%3D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2922702"/>
            <a:ext cx="151216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>
            <a:off x="1043608" y="5805264"/>
            <a:ext cx="72008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961553" y="5436096"/>
            <a:ext cx="834583" cy="3497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084168" y="6001850"/>
            <a:ext cx="360040" cy="3074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025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 fontScale="32500" lnSpcReduction="20000"/>
          </a:bodyPr>
          <a:lstStyle/>
          <a:p>
            <a:r>
              <a:rPr lang="en-GB" sz="5600" b="1" dirty="0" smtClean="0">
                <a:effectLst/>
                <a:latin typeface="Comic Sans MS" panose="030F0702030302020204" pitchFamily="66" charset="0"/>
              </a:rPr>
              <a:t>It all depends on the context.</a:t>
            </a:r>
            <a:endParaRPr lang="en-GB" sz="5600" dirty="0" smtClean="0">
              <a:effectLst/>
              <a:latin typeface="Comic Sans MS" panose="030F0702030302020204" pitchFamily="66" charset="0"/>
            </a:endParaRPr>
          </a:p>
          <a:p>
            <a:endParaRPr lang="en-GB" sz="5600" dirty="0" smtClean="0">
              <a:effectLst/>
              <a:latin typeface="Comic Sans MS" panose="030F0702030302020204" pitchFamily="66" charset="0"/>
            </a:endParaRPr>
          </a:p>
          <a:p>
            <a:r>
              <a:rPr lang="en-GB" sz="5600" dirty="0" smtClean="0">
                <a:effectLst/>
                <a:latin typeface="Comic Sans MS" panose="030F0702030302020204" pitchFamily="66" charset="0"/>
              </a:rPr>
              <a:t>For example, a young man with an ASD was taken to see an apartment into which he would soon be moving. </a:t>
            </a:r>
          </a:p>
          <a:p>
            <a:pPr marL="0" indent="0">
              <a:buNone/>
            </a:pPr>
            <a:r>
              <a:rPr lang="en-GB" sz="5600" dirty="0" smtClean="0">
                <a:effectLst/>
                <a:latin typeface="Comic Sans MS" panose="030F0702030302020204" pitchFamily="66" charset="0"/>
              </a:rPr>
              <a:t>The current tenant's furniture and belongings were in the apartment when he viewed it. </a:t>
            </a:r>
          </a:p>
          <a:p>
            <a:pPr marL="0" indent="0">
              <a:buNone/>
            </a:pPr>
            <a:r>
              <a:rPr lang="en-GB" sz="5600" dirty="0" smtClean="0">
                <a:effectLst/>
                <a:latin typeface="Comic Sans MS" panose="030F0702030302020204" pitchFamily="66" charset="0"/>
              </a:rPr>
              <a:t>After taking a tour he responded that he could not live there. </a:t>
            </a:r>
          </a:p>
          <a:p>
            <a:pPr marL="0" indent="0">
              <a:buNone/>
            </a:pPr>
            <a:r>
              <a:rPr lang="en-GB" sz="5600" dirty="0" smtClean="0">
                <a:effectLst/>
                <a:latin typeface="Comic Sans MS" panose="030F0702030302020204" pitchFamily="66" charset="0"/>
              </a:rPr>
              <a:t>While this might easily be interpreted as resistance to change or a difficulty with transitions,</a:t>
            </a:r>
          </a:p>
          <a:p>
            <a:pPr marL="0" indent="0">
              <a:buNone/>
            </a:pPr>
            <a:r>
              <a:rPr lang="en-GB" sz="5600" dirty="0" smtClean="0">
                <a:effectLst/>
                <a:latin typeface="Comic Sans MS" panose="030F0702030302020204" pitchFamily="66" charset="0"/>
              </a:rPr>
              <a:t>after some probing it was discovered that it was the result of him misreading the context. </a:t>
            </a:r>
          </a:p>
          <a:p>
            <a:pPr marL="0" indent="0">
              <a:buNone/>
            </a:pPr>
            <a:r>
              <a:rPr lang="en-GB" sz="5600" dirty="0" smtClean="0">
                <a:effectLst/>
                <a:latin typeface="Comic Sans MS" panose="030F0702030302020204" pitchFamily="66" charset="0"/>
              </a:rPr>
              <a:t>He thought that he would have to live with someone else's possessions and that there would be no room for his furniture and personal items.</a:t>
            </a:r>
          </a:p>
          <a:p>
            <a:pPr marL="0" indent="0">
              <a:buNone/>
            </a:pPr>
            <a:endParaRPr lang="en-GB" sz="5600" dirty="0" smtClean="0">
              <a:effectLst/>
              <a:latin typeface="Comic Sans MS" panose="030F0702030302020204" pitchFamily="66" charset="0"/>
            </a:endParaRPr>
          </a:p>
          <a:p>
            <a:r>
              <a:rPr lang="en-GB" sz="5600" dirty="0" smtClean="0">
                <a:effectLst/>
                <a:latin typeface="Comic Sans MS" panose="030F0702030302020204" pitchFamily="66" charset="0"/>
              </a:rPr>
              <a:t>Ensure that we explain our actions and choose words carefully to avoid misunderstanding</a:t>
            </a:r>
          </a:p>
          <a:p>
            <a:pPr marL="0" indent="0">
              <a:buNone/>
            </a:pPr>
            <a:endParaRPr lang="en-GB" sz="5600" dirty="0" smtClean="0">
              <a:effectLst/>
              <a:latin typeface="Comic Sans MS" panose="030F0702030302020204" pitchFamily="66" charset="0"/>
            </a:endParaRPr>
          </a:p>
          <a:p>
            <a:r>
              <a:rPr lang="en-GB" sz="5600" dirty="0" smtClean="0">
                <a:effectLst/>
                <a:latin typeface="Comic Sans MS" panose="030F0702030302020204" pitchFamily="66" charset="0"/>
              </a:rPr>
              <a:t>Teach emotions in context. We never see facial expressions without the context that helps us to understand them.</a:t>
            </a:r>
          </a:p>
          <a:p>
            <a:endParaRPr lang="en-GB" sz="5600" dirty="0">
              <a:latin typeface="Comic Sans MS" panose="030F0702030302020204" pitchFamily="66" charset="0"/>
            </a:endParaRPr>
          </a:p>
          <a:p>
            <a:endParaRPr lang="en-GB" sz="5600" dirty="0" smtClean="0">
              <a:effectLst/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5600" dirty="0" smtClean="0">
              <a:effectLst/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5" name="Picture 4" descr="Gwyneth Paltrow crying after receiving an Oscar (Pic: Getty Images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7" r="38087" b="63814"/>
          <a:stretch/>
        </p:blipFill>
        <p:spPr bwMode="auto">
          <a:xfrm>
            <a:off x="826975" y="5157192"/>
            <a:ext cx="1338943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wyneth Paltrow crying after receiving an Oscar (Pic: Getty Images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8" t="1" r="26751" b="-735"/>
          <a:stretch/>
        </p:blipFill>
        <p:spPr bwMode="auto">
          <a:xfrm>
            <a:off x="5724128" y="5024150"/>
            <a:ext cx="2579915" cy="167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580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332656"/>
            <a:ext cx="777686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effectLst/>
                <a:latin typeface="Comic Sans MS" panose="030F0702030302020204" pitchFamily="66" charset="0"/>
              </a:rPr>
              <a:t>When teaching social skills it is not just teaching the </a:t>
            </a:r>
            <a:r>
              <a:rPr lang="en-GB" i="1" dirty="0" smtClean="0">
                <a:effectLst/>
                <a:latin typeface="Comic Sans MS" panose="030F0702030302020204" pitchFamily="66" charset="0"/>
              </a:rPr>
              <a:t>what </a:t>
            </a:r>
            <a:r>
              <a:rPr lang="en-GB" dirty="0" smtClean="0">
                <a:effectLst/>
                <a:latin typeface="Comic Sans MS" panose="030F0702030302020204" pitchFamily="66" charset="0"/>
              </a:rPr>
              <a:t>and the </a:t>
            </a:r>
            <a:r>
              <a:rPr lang="en-GB" i="1" dirty="0" smtClean="0">
                <a:effectLst/>
                <a:latin typeface="Comic Sans MS" panose="030F0702030302020204" pitchFamily="66" charset="0"/>
              </a:rPr>
              <a:t>how</a:t>
            </a:r>
            <a:r>
              <a:rPr lang="en-GB" dirty="0" smtClean="0">
                <a:effectLst/>
                <a:latin typeface="Comic Sans MS" panose="030F0702030302020204" pitchFamily="66" charset="0"/>
              </a:rPr>
              <a:t> to do it; it's teaching the </a:t>
            </a:r>
            <a:r>
              <a:rPr lang="en-GB" i="1" dirty="0" smtClean="0">
                <a:effectLst/>
                <a:latin typeface="Comic Sans MS" panose="030F0702030302020204" pitchFamily="66" charset="0"/>
              </a:rPr>
              <a:t>where</a:t>
            </a:r>
            <a:r>
              <a:rPr lang="en-GB" dirty="0" smtClean="0">
                <a:effectLst/>
                <a:latin typeface="Comic Sans MS" panose="030F0702030302020204" pitchFamily="66" charset="0"/>
              </a:rPr>
              <a:t> and the when to do it.</a:t>
            </a:r>
          </a:p>
          <a:p>
            <a:endParaRPr lang="en-GB" dirty="0" smtClean="0">
              <a:effectLst/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effectLst/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effectLst/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effectLst/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effectLst/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effectLst/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effectLst/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effectLst/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effectLst/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effectLst/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effectLst/>
              <a:latin typeface="Comic Sans MS" panose="030F0702030302020204" pitchFamily="66" charset="0"/>
            </a:endParaRPr>
          </a:p>
        </p:txBody>
      </p:sp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416" y="752145"/>
            <a:ext cx="1905000" cy="98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http://cache3.asset-cache.net/xd/477037664.jpg?v=1&amp;c=IWSAsset&amp;k=2&amp;d=62CA815BFB1CE48018F6B792175B0838057966828B4ABE84182E4F754AFA1D448287A1B23A23728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32048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static1.squarespace.com/static/515ce6c8e4b0ba196f61d6d7/t/51afbcc2e4b0261df01b00ce/1370471623920/queens+road.jpg?format=1000w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840" y="1736272"/>
            <a:ext cx="3819649" cy="459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6300192" y="5157192"/>
            <a:ext cx="889248" cy="914400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139952" y="1244208"/>
            <a:ext cx="896888" cy="12486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966792" y="6093296"/>
            <a:ext cx="1397124" cy="693864"/>
          </a:xfrm>
          <a:prstGeom prst="straightConnector1">
            <a:avLst/>
          </a:prstGeom>
          <a:ln w="635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771800" y="3575916"/>
            <a:ext cx="889248" cy="100521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446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363</Words>
  <Application>Microsoft Office PowerPoint</Application>
  <PresentationFormat>On-screen Show (4:3)</PresentationFormat>
  <Paragraphs>107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    Understanding autism as context blindness is the cornerstone of an autism friendly approach." - Peter Vermeulen  Context Blindness is a theory developed by Dr. Peter Vermeulen, a psychologist and the co-director of the Center for Concrete Communication in Belgium.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East Renfrewshire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Understanding autism as context blindness is the cornerstone of an autism friendly approach." - Peter Vermeulen  Context Blindness is a theory developed by Dr. Peter Vermeulen, a psychologist and the co-director of the Center for Concrete Communication in Belgium.  </dc:title>
  <dc:creator>Annie McGauley</dc:creator>
  <cp:lastModifiedBy>Annie McGauley</cp:lastModifiedBy>
  <cp:revision>8</cp:revision>
  <dcterms:created xsi:type="dcterms:W3CDTF">2016-03-09T12:46:23Z</dcterms:created>
  <dcterms:modified xsi:type="dcterms:W3CDTF">2016-03-09T14:02:30Z</dcterms:modified>
</cp:coreProperties>
</file>