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9"/>
  </p:notesMasterIdLst>
  <p:sldIdLst>
    <p:sldId id="256" r:id="rId2"/>
    <p:sldId id="316" r:id="rId3"/>
    <p:sldId id="317" r:id="rId4"/>
    <p:sldId id="318" r:id="rId5"/>
    <p:sldId id="319" r:id="rId6"/>
    <p:sldId id="271" r:id="rId7"/>
    <p:sldId id="314" r:id="rId8"/>
    <p:sldId id="326" r:id="rId9"/>
    <p:sldId id="327" r:id="rId10"/>
    <p:sldId id="258" r:id="rId11"/>
    <p:sldId id="331" r:id="rId12"/>
    <p:sldId id="312" r:id="rId13"/>
    <p:sldId id="325" r:id="rId14"/>
    <p:sldId id="260" r:id="rId15"/>
    <p:sldId id="328" r:id="rId16"/>
    <p:sldId id="261" r:id="rId17"/>
    <p:sldId id="277" r:id="rId18"/>
    <p:sldId id="320" r:id="rId19"/>
    <p:sldId id="315" r:id="rId20"/>
    <p:sldId id="262" r:id="rId21"/>
    <p:sldId id="259" r:id="rId22"/>
    <p:sldId id="263" r:id="rId23"/>
    <p:sldId id="264" r:id="rId24"/>
    <p:sldId id="265" r:id="rId25"/>
    <p:sldId id="266" r:id="rId26"/>
    <p:sldId id="267" r:id="rId27"/>
    <p:sldId id="268" r:id="rId28"/>
    <p:sldId id="329" r:id="rId29"/>
    <p:sldId id="321" r:id="rId30"/>
    <p:sldId id="323" r:id="rId31"/>
    <p:sldId id="332" r:id="rId32"/>
    <p:sldId id="302" r:id="rId33"/>
    <p:sldId id="303" r:id="rId34"/>
    <p:sldId id="304" r:id="rId35"/>
    <p:sldId id="305" r:id="rId36"/>
    <p:sldId id="306" r:id="rId37"/>
    <p:sldId id="307" r:id="rId38"/>
    <p:sldId id="308" r:id="rId39"/>
    <p:sldId id="309" r:id="rId40"/>
    <p:sldId id="310" r:id="rId41"/>
    <p:sldId id="311" r:id="rId42"/>
    <p:sldId id="279" r:id="rId43"/>
    <p:sldId id="280" r:id="rId44"/>
    <p:sldId id="281" r:id="rId45"/>
    <p:sldId id="282" r:id="rId46"/>
    <p:sldId id="283" r:id="rId47"/>
    <p:sldId id="284" r:id="rId48"/>
    <p:sldId id="285" r:id="rId49"/>
    <p:sldId id="286" r:id="rId50"/>
    <p:sldId id="287" r:id="rId51"/>
    <p:sldId id="288" r:id="rId52"/>
    <p:sldId id="289" r:id="rId53"/>
    <p:sldId id="290" r:id="rId54"/>
    <p:sldId id="291" r:id="rId55"/>
    <p:sldId id="292" r:id="rId56"/>
    <p:sldId id="293" r:id="rId57"/>
    <p:sldId id="294" r:id="rId58"/>
    <p:sldId id="295" r:id="rId59"/>
    <p:sldId id="296" r:id="rId60"/>
    <p:sldId id="297" r:id="rId61"/>
    <p:sldId id="298" r:id="rId62"/>
    <p:sldId id="330" r:id="rId63"/>
    <p:sldId id="273" r:id="rId64"/>
    <p:sldId id="274" r:id="rId65"/>
    <p:sldId id="322" r:id="rId66"/>
    <p:sldId id="276" r:id="rId67"/>
    <p:sldId id="301"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85185" autoAdjust="0"/>
  </p:normalViewPr>
  <p:slideViewPr>
    <p:cSldViewPr>
      <p:cViewPr varScale="1">
        <p:scale>
          <a:sx n="63" d="100"/>
          <a:sy n="63"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AE77F-94E5-484C-A392-DB471585FFE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06F45D60-3414-402B-8465-9696C4E713C3}">
      <dgm:prSet phldrT="[Text]"/>
      <dgm:spPr/>
      <dgm:t>
        <a:bodyPr/>
        <a:lstStyle/>
        <a:p>
          <a:pPr algn="ctr"/>
          <a:r>
            <a:rPr lang="en-GB" dirty="0" smtClean="0"/>
            <a:t>Agent</a:t>
          </a:r>
          <a:endParaRPr lang="en-GB" dirty="0"/>
        </a:p>
      </dgm:t>
    </dgm:pt>
    <dgm:pt modelId="{67C61BB7-7D29-4259-A6E3-9F2EA1492423}" type="parTrans" cxnId="{0E796D38-B610-4722-8459-41E485B107E9}">
      <dgm:prSet/>
      <dgm:spPr/>
      <dgm:t>
        <a:bodyPr/>
        <a:lstStyle/>
        <a:p>
          <a:pPr algn="ctr"/>
          <a:endParaRPr lang="en-GB"/>
        </a:p>
      </dgm:t>
    </dgm:pt>
    <dgm:pt modelId="{7B4B0A8E-FD68-4F9C-9BFB-4EE543D1F73A}" type="sibTrans" cxnId="{0E796D38-B610-4722-8459-41E485B107E9}">
      <dgm:prSet/>
      <dgm:spPr/>
      <dgm:t>
        <a:bodyPr/>
        <a:lstStyle/>
        <a:p>
          <a:pPr algn="ctr"/>
          <a:endParaRPr lang="en-GB"/>
        </a:p>
      </dgm:t>
    </dgm:pt>
    <dgm:pt modelId="{422008D1-E798-46EE-8C85-A2BF96E438A4}">
      <dgm:prSet phldrT="[Text]"/>
      <dgm:spPr/>
      <dgm:t>
        <a:bodyPr/>
        <a:lstStyle/>
        <a:p>
          <a:pPr algn="ctr"/>
          <a:r>
            <a:rPr lang="en-GB" dirty="0" smtClean="0"/>
            <a:t>Mother</a:t>
          </a:r>
          <a:endParaRPr lang="en-GB" dirty="0"/>
        </a:p>
      </dgm:t>
    </dgm:pt>
    <dgm:pt modelId="{13C80AAD-D745-4CC2-BA78-6D6A0C81B613}" type="parTrans" cxnId="{DB419EC4-FC3D-413A-AC28-459BB201449B}">
      <dgm:prSet/>
      <dgm:spPr/>
      <dgm:t>
        <a:bodyPr/>
        <a:lstStyle/>
        <a:p>
          <a:pPr algn="ctr"/>
          <a:endParaRPr lang="en-GB"/>
        </a:p>
      </dgm:t>
    </dgm:pt>
    <dgm:pt modelId="{41596465-BEAF-4E4C-9658-0474675280B1}" type="sibTrans" cxnId="{DB419EC4-FC3D-413A-AC28-459BB201449B}">
      <dgm:prSet/>
      <dgm:spPr/>
      <dgm:t>
        <a:bodyPr/>
        <a:lstStyle/>
        <a:p>
          <a:pPr algn="ctr"/>
          <a:endParaRPr lang="en-GB"/>
        </a:p>
      </dgm:t>
    </dgm:pt>
    <dgm:pt modelId="{074C1912-6903-4FC4-B58D-762FE20E13CF}">
      <dgm:prSet phldrT="[Text]"/>
      <dgm:spPr/>
      <dgm:t>
        <a:bodyPr/>
        <a:lstStyle/>
        <a:p>
          <a:pPr algn="ctr"/>
          <a:r>
            <a:rPr lang="en-GB" dirty="0" smtClean="0"/>
            <a:t>Sally</a:t>
          </a:r>
          <a:endParaRPr lang="en-GB" dirty="0"/>
        </a:p>
      </dgm:t>
    </dgm:pt>
    <dgm:pt modelId="{243A6C26-349B-4218-BD80-AFEA7D41B702}" type="parTrans" cxnId="{5CA16BCC-CC1B-48C0-B70C-C3D5449CAE94}">
      <dgm:prSet/>
      <dgm:spPr/>
      <dgm:t>
        <a:bodyPr/>
        <a:lstStyle/>
        <a:p>
          <a:pPr algn="ctr"/>
          <a:endParaRPr lang="en-GB"/>
        </a:p>
      </dgm:t>
    </dgm:pt>
    <dgm:pt modelId="{A6107BEE-36E8-499F-987B-5DD0CCF1FF8F}" type="sibTrans" cxnId="{5CA16BCC-CC1B-48C0-B70C-C3D5449CAE94}">
      <dgm:prSet/>
      <dgm:spPr/>
      <dgm:t>
        <a:bodyPr/>
        <a:lstStyle/>
        <a:p>
          <a:pPr algn="ctr"/>
          <a:endParaRPr lang="en-GB"/>
        </a:p>
      </dgm:t>
    </dgm:pt>
    <dgm:pt modelId="{B04D05A2-1382-4EAC-90AB-F179BE904BC1}">
      <dgm:prSet phldrT="[Text]"/>
      <dgm:spPr/>
      <dgm:t>
        <a:bodyPr/>
        <a:lstStyle/>
        <a:p>
          <a:pPr algn="ctr"/>
          <a:r>
            <a:rPr lang="en-GB" dirty="0" smtClean="0"/>
            <a:t>Information Relation</a:t>
          </a:r>
          <a:endParaRPr lang="en-GB" dirty="0"/>
        </a:p>
      </dgm:t>
    </dgm:pt>
    <dgm:pt modelId="{E9A4A9F9-82D9-4A2E-9171-0D1833C02885}" type="parTrans" cxnId="{EC00E79D-B4BB-4243-8546-8AB8CD06E8D6}">
      <dgm:prSet/>
      <dgm:spPr/>
      <dgm:t>
        <a:bodyPr/>
        <a:lstStyle/>
        <a:p>
          <a:pPr algn="ctr"/>
          <a:endParaRPr lang="en-GB"/>
        </a:p>
      </dgm:t>
    </dgm:pt>
    <dgm:pt modelId="{F8C0E585-E8A3-4D2E-99CE-A842E94180A9}" type="sibTrans" cxnId="{EC00E79D-B4BB-4243-8546-8AB8CD06E8D6}">
      <dgm:prSet/>
      <dgm:spPr/>
      <dgm:t>
        <a:bodyPr/>
        <a:lstStyle/>
        <a:p>
          <a:pPr algn="ctr"/>
          <a:endParaRPr lang="en-GB"/>
        </a:p>
      </dgm:t>
    </dgm:pt>
    <dgm:pt modelId="{DFDDEA8D-8200-4A42-9691-599170A7861F}">
      <dgm:prSet phldrT="[Text]"/>
      <dgm:spPr/>
      <dgm:t>
        <a:bodyPr/>
        <a:lstStyle/>
        <a:p>
          <a:pPr algn="ctr"/>
          <a:r>
            <a:rPr lang="en-GB" dirty="0" smtClean="0"/>
            <a:t>pretends</a:t>
          </a:r>
          <a:endParaRPr lang="en-GB" dirty="0"/>
        </a:p>
      </dgm:t>
    </dgm:pt>
    <dgm:pt modelId="{10CACBDD-4886-4784-A7E6-AF139F33A6B4}" type="parTrans" cxnId="{332EE5A8-0564-46A5-B507-D88A65D1C0A9}">
      <dgm:prSet/>
      <dgm:spPr/>
      <dgm:t>
        <a:bodyPr/>
        <a:lstStyle/>
        <a:p>
          <a:pPr algn="ctr"/>
          <a:endParaRPr lang="en-GB"/>
        </a:p>
      </dgm:t>
    </dgm:pt>
    <dgm:pt modelId="{97F60592-F3FD-409D-BB35-A0A1C559961E}" type="sibTrans" cxnId="{332EE5A8-0564-46A5-B507-D88A65D1C0A9}">
      <dgm:prSet/>
      <dgm:spPr/>
      <dgm:t>
        <a:bodyPr/>
        <a:lstStyle/>
        <a:p>
          <a:pPr algn="ctr"/>
          <a:endParaRPr lang="en-GB"/>
        </a:p>
      </dgm:t>
    </dgm:pt>
    <dgm:pt modelId="{CBE57247-778A-4269-A0E4-6A63C13639EA}">
      <dgm:prSet phldrT="[Text]"/>
      <dgm:spPr/>
      <dgm:t>
        <a:bodyPr/>
        <a:lstStyle/>
        <a:p>
          <a:pPr algn="ctr"/>
          <a:r>
            <a:rPr lang="en-GB" dirty="0" smtClean="0"/>
            <a:t>believes</a:t>
          </a:r>
          <a:endParaRPr lang="en-GB" dirty="0"/>
        </a:p>
      </dgm:t>
    </dgm:pt>
    <dgm:pt modelId="{D8DEC050-36BC-40A0-A046-23097A4E891D}" type="parTrans" cxnId="{B4631BEB-E179-41B0-9879-A01E2942011A}">
      <dgm:prSet/>
      <dgm:spPr/>
      <dgm:t>
        <a:bodyPr/>
        <a:lstStyle/>
        <a:p>
          <a:pPr algn="ctr"/>
          <a:endParaRPr lang="en-GB"/>
        </a:p>
      </dgm:t>
    </dgm:pt>
    <dgm:pt modelId="{F7DDB3D5-45CE-4F38-ADD2-2BDCDCE43467}" type="sibTrans" cxnId="{B4631BEB-E179-41B0-9879-A01E2942011A}">
      <dgm:prSet/>
      <dgm:spPr/>
      <dgm:t>
        <a:bodyPr/>
        <a:lstStyle/>
        <a:p>
          <a:pPr algn="ctr"/>
          <a:endParaRPr lang="en-GB"/>
        </a:p>
      </dgm:t>
    </dgm:pt>
    <dgm:pt modelId="{468254E3-889D-49C4-8566-249843E743DA}">
      <dgm:prSet phldrT="[Text]"/>
      <dgm:spPr/>
      <dgm:t>
        <a:bodyPr/>
        <a:lstStyle/>
        <a:p>
          <a:pPr algn="ctr"/>
          <a:r>
            <a:rPr lang="en-GB" dirty="0" smtClean="0"/>
            <a:t>Object</a:t>
          </a:r>
          <a:endParaRPr lang="en-GB" dirty="0"/>
        </a:p>
      </dgm:t>
    </dgm:pt>
    <dgm:pt modelId="{C019011E-AAB1-4BEE-BF52-0ED0A9B3E031}" type="parTrans" cxnId="{1587DA23-BA00-4936-8297-770025C66345}">
      <dgm:prSet/>
      <dgm:spPr/>
      <dgm:t>
        <a:bodyPr/>
        <a:lstStyle/>
        <a:p>
          <a:pPr algn="ctr"/>
          <a:endParaRPr lang="en-GB"/>
        </a:p>
      </dgm:t>
    </dgm:pt>
    <dgm:pt modelId="{222941C6-7EFE-4293-8143-D30631BDC284}" type="sibTrans" cxnId="{1587DA23-BA00-4936-8297-770025C66345}">
      <dgm:prSet/>
      <dgm:spPr/>
      <dgm:t>
        <a:bodyPr/>
        <a:lstStyle/>
        <a:p>
          <a:pPr algn="ctr"/>
          <a:endParaRPr lang="en-GB"/>
        </a:p>
      </dgm:t>
    </dgm:pt>
    <dgm:pt modelId="{8AC6C589-707D-4133-87AE-7B47740B4648}">
      <dgm:prSet phldrT="[Text]"/>
      <dgm:spPr/>
      <dgm:t>
        <a:bodyPr/>
        <a:lstStyle/>
        <a:p>
          <a:pPr algn="ctr"/>
          <a:r>
            <a:rPr lang="en-GB" dirty="0" smtClean="0"/>
            <a:t>this banana</a:t>
          </a:r>
          <a:endParaRPr lang="en-GB" dirty="0"/>
        </a:p>
      </dgm:t>
    </dgm:pt>
    <dgm:pt modelId="{7427C968-EC0F-45DC-8059-F8E88A2AFCD3}" type="parTrans" cxnId="{967E8B30-7F45-494B-8FF3-D7187F4127D5}">
      <dgm:prSet/>
      <dgm:spPr/>
      <dgm:t>
        <a:bodyPr/>
        <a:lstStyle/>
        <a:p>
          <a:pPr algn="ctr"/>
          <a:endParaRPr lang="en-GB"/>
        </a:p>
      </dgm:t>
    </dgm:pt>
    <dgm:pt modelId="{BD0B9500-42E9-4B8A-9588-AF26D40F2E0F}" type="sibTrans" cxnId="{967E8B30-7F45-494B-8FF3-D7187F4127D5}">
      <dgm:prSet/>
      <dgm:spPr/>
      <dgm:t>
        <a:bodyPr/>
        <a:lstStyle/>
        <a:p>
          <a:pPr algn="ctr"/>
          <a:endParaRPr lang="en-GB"/>
        </a:p>
      </dgm:t>
    </dgm:pt>
    <dgm:pt modelId="{7F1893DD-50B4-449B-A52D-843CB76920D2}">
      <dgm:prSet phldrT="[Text]"/>
      <dgm:spPr/>
      <dgm:t>
        <a:bodyPr/>
        <a:lstStyle/>
        <a:p>
          <a:pPr algn="ctr"/>
          <a:r>
            <a:rPr lang="en-GB" dirty="0" smtClean="0"/>
            <a:t>the marble</a:t>
          </a:r>
          <a:endParaRPr lang="en-GB" dirty="0"/>
        </a:p>
      </dgm:t>
    </dgm:pt>
    <dgm:pt modelId="{84E62A21-D154-4695-9E93-B716E74AF42A}" type="parTrans" cxnId="{499F91E2-D307-4C3F-AC88-4207D1EE45E9}">
      <dgm:prSet/>
      <dgm:spPr/>
      <dgm:t>
        <a:bodyPr/>
        <a:lstStyle/>
        <a:p>
          <a:pPr algn="ctr"/>
          <a:endParaRPr lang="en-GB"/>
        </a:p>
      </dgm:t>
    </dgm:pt>
    <dgm:pt modelId="{B4FAF403-A25B-4A2C-8D96-42DADD3AE3E8}" type="sibTrans" cxnId="{499F91E2-D307-4C3F-AC88-4207D1EE45E9}">
      <dgm:prSet/>
      <dgm:spPr/>
      <dgm:t>
        <a:bodyPr/>
        <a:lstStyle/>
        <a:p>
          <a:pPr algn="ctr"/>
          <a:endParaRPr lang="en-GB"/>
        </a:p>
      </dgm:t>
    </dgm:pt>
    <dgm:pt modelId="{42BD2409-6C30-4B7B-BF47-2F3511B46E66}">
      <dgm:prSet/>
      <dgm:spPr/>
      <dgm:t>
        <a:bodyPr/>
        <a:lstStyle/>
        <a:p>
          <a:pPr algn="ctr"/>
          <a:r>
            <a:rPr lang="en-GB" dirty="0" smtClean="0"/>
            <a:t>Proposition</a:t>
          </a:r>
          <a:endParaRPr lang="en-GB" dirty="0"/>
        </a:p>
      </dgm:t>
    </dgm:pt>
    <dgm:pt modelId="{4FE38A8F-E2E5-4221-82FF-5EC078B31916}" type="parTrans" cxnId="{42A6FE32-1419-430C-982B-8E05F9C21FE2}">
      <dgm:prSet/>
      <dgm:spPr/>
      <dgm:t>
        <a:bodyPr/>
        <a:lstStyle/>
        <a:p>
          <a:pPr algn="ctr"/>
          <a:endParaRPr lang="en-GB"/>
        </a:p>
      </dgm:t>
    </dgm:pt>
    <dgm:pt modelId="{8FCAF122-CD42-4A47-9E61-F4792FF27DFB}" type="sibTrans" cxnId="{42A6FE32-1419-430C-982B-8E05F9C21FE2}">
      <dgm:prSet/>
      <dgm:spPr/>
      <dgm:t>
        <a:bodyPr/>
        <a:lstStyle/>
        <a:p>
          <a:pPr algn="ctr"/>
          <a:endParaRPr lang="en-GB"/>
        </a:p>
      </dgm:t>
    </dgm:pt>
    <dgm:pt modelId="{31EAC14C-CE2E-410D-B034-FD5E8DEE9BA9}">
      <dgm:prSet/>
      <dgm:spPr/>
      <dgm:t>
        <a:bodyPr/>
        <a:lstStyle/>
        <a:p>
          <a:pPr algn="ctr"/>
          <a:r>
            <a:rPr lang="en-GB" dirty="0" smtClean="0"/>
            <a:t>is a telephone</a:t>
          </a:r>
          <a:endParaRPr lang="en-GB" dirty="0"/>
        </a:p>
      </dgm:t>
    </dgm:pt>
    <dgm:pt modelId="{46DDE01C-6A31-4DD3-83BE-57EA94C3D12A}" type="parTrans" cxnId="{01252D83-FF47-495C-BB2A-943D56580BB7}">
      <dgm:prSet/>
      <dgm:spPr/>
      <dgm:t>
        <a:bodyPr/>
        <a:lstStyle/>
        <a:p>
          <a:pPr algn="ctr"/>
          <a:endParaRPr lang="en-GB"/>
        </a:p>
      </dgm:t>
    </dgm:pt>
    <dgm:pt modelId="{DEBFF545-4EE9-4171-AA7E-F73DD000F724}" type="sibTrans" cxnId="{01252D83-FF47-495C-BB2A-943D56580BB7}">
      <dgm:prSet/>
      <dgm:spPr/>
      <dgm:t>
        <a:bodyPr/>
        <a:lstStyle/>
        <a:p>
          <a:pPr algn="ctr"/>
          <a:endParaRPr lang="en-GB"/>
        </a:p>
      </dgm:t>
    </dgm:pt>
    <dgm:pt modelId="{A1A07D68-92B0-459A-B413-076949385CA7}">
      <dgm:prSet/>
      <dgm:spPr/>
      <dgm:t>
        <a:bodyPr/>
        <a:lstStyle/>
        <a:p>
          <a:pPr algn="ctr"/>
          <a:r>
            <a:rPr lang="en-GB" dirty="0" smtClean="0"/>
            <a:t>is in the basket</a:t>
          </a:r>
          <a:endParaRPr lang="en-GB" dirty="0"/>
        </a:p>
      </dgm:t>
    </dgm:pt>
    <dgm:pt modelId="{F2BA5BE2-CF77-44D0-8D5C-DEA5AD7C137D}" type="parTrans" cxnId="{5567FF70-2306-4DE7-8278-3CCA5794502F}">
      <dgm:prSet/>
      <dgm:spPr/>
      <dgm:t>
        <a:bodyPr/>
        <a:lstStyle/>
        <a:p>
          <a:pPr algn="ctr"/>
          <a:endParaRPr lang="en-GB"/>
        </a:p>
      </dgm:t>
    </dgm:pt>
    <dgm:pt modelId="{5F63DD62-9DE7-45A6-B91E-E5123BA66435}" type="sibTrans" cxnId="{5567FF70-2306-4DE7-8278-3CCA5794502F}">
      <dgm:prSet/>
      <dgm:spPr/>
      <dgm:t>
        <a:bodyPr/>
        <a:lstStyle/>
        <a:p>
          <a:pPr algn="ctr"/>
          <a:endParaRPr lang="en-GB"/>
        </a:p>
      </dgm:t>
    </dgm:pt>
    <dgm:pt modelId="{E68CB588-8BD3-4B08-9DC2-88EE7D0D57EF}" type="pres">
      <dgm:prSet presAssocID="{B21AE77F-94E5-484C-A392-DB471585FFE1}" presName="Name0" presStyleCnt="0">
        <dgm:presLayoutVars>
          <dgm:chPref val="3"/>
          <dgm:dir/>
          <dgm:animLvl val="lvl"/>
          <dgm:resizeHandles/>
        </dgm:presLayoutVars>
      </dgm:prSet>
      <dgm:spPr/>
      <dgm:t>
        <a:bodyPr/>
        <a:lstStyle/>
        <a:p>
          <a:endParaRPr lang="en-GB"/>
        </a:p>
      </dgm:t>
    </dgm:pt>
    <dgm:pt modelId="{EFDBC64A-93BF-42EC-96C0-E2EC1BCACB42}" type="pres">
      <dgm:prSet presAssocID="{06F45D60-3414-402B-8465-9696C4E713C3}" presName="horFlow" presStyleCnt="0"/>
      <dgm:spPr/>
    </dgm:pt>
    <dgm:pt modelId="{F6CF032C-9D7C-4786-8437-4512FAEE7AA5}" type="pres">
      <dgm:prSet presAssocID="{06F45D60-3414-402B-8465-9696C4E713C3}" presName="bigChev" presStyleLbl="node1" presStyleIdx="0" presStyleCnt="4"/>
      <dgm:spPr/>
      <dgm:t>
        <a:bodyPr/>
        <a:lstStyle/>
        <a:p>
          <a:endParaRPr lang="en-GB"/>
        </a:p>
      </dgm:t>
    </dgm:pt>
    <dgm:pt modelId="{DCA72A2E-9D1D-4344-99D3-B42F3D0B7CDA}" type="pres">
      <dgm:prSet presAssocID="{13C80AAD-D745-4CC2-BA78-6D6A0C81B613}" presName="parTrans" presStyleCnt="0"/>
      <dgm:spPr/>
    </dgm:pt>
    <dgm:pt modelId="{0C302327-C7BC-46FA-AFF3-035AFA867344}" type="pres">
      <dgm:prSet presAssocID="{422008D1-E798-46EE-8C85-A2BF96E438A4}" presName="node" presStyleLbl="alignAccFollowNode1" presStyleIdx="0" presStyleCnt="8">
        <dgm:presLayoutVars>
          <dgm:bulletEnabled val="1"/>
        </dgm:presLayoutVars>
      </dgm:prSet>
      <dgm:spPr/>
      <dgm:t>
        <a:bodyPr/>
        <a:lstStyle/>
        <a:p>
          <a:endParaRPr lang="en-GB"/>
        </a:p>
      </dgm:t>
    </dgm:pt>
    <dgm:pt modelId="{B03AE527-C730-48F6-9B95-3DEB6F9B2F9C}" type="pres">
      <dgm:prSet presAssocID="{41596465-BEAF-4E4C-9658-0474675280B1}" presName="sibTrans" presStyleCnt="0"/>
      <dgm:spPr/>
    </dgm:pt>
    <dgm:pt modelId="{46841E8E-8085-4839-8E5F-9BDA1D08724D}" type="pres">
      <dgm:prSet presAssocID="{074C1912-6903-4FC4-B58D-762FE20E13CF}" presName="node" presStyleLbl="alignAccFollowNode1" presStyleIdx="1" presStyleCnt="8">
        <dgm:presLayoutVars>
          <dgm:bulletEnabled val="1"/>
        </dgm:presLayoutVars>
      </dgm:prSet>
      <dgm:spPr/>
      <dgm:t>
        <a:bodyPr/>
        <a:lstStyle/>
        <a:p>
          <a:endParaRPr lang="en-GB"/>
        </a:p>
      </dgm:t>
    </dgm:pt>
    <dgm:pt modelId="{623940DF-2A98-433E-B46C-EF184D057472}" type="pres">
      <dgm:prSet presAssocID="{06F45D60-3414-402B-8465-9696C4E713C3}" presName="vSp" presStyleCnt="0"/>
      <dgm:spPr/>
    </dgm:pt>
    <dgm:pt modelId="{1F419141-D1DB-40A2-95D9-C1DF6567F13E}" type="pres">
      <dgm:prSet presAssocID="{B04D05A2-1382-4EAC-90AB-F179BE904BC1}" presName="horFlow" presStyleCnt="0"/>
      <dgm:spPr/>
    </dgm:pt>
    <dgm:pt modelId="{08EAD007-B726-4271-99AE-C883F036EE37}" type="pres">
      <dgm:prSet presAssocID="{B04D05A2-1382-4EAC-90AB-F179BE904BC1}" presName="bigChev" presStyleLbl="node1" presStyleIdx="1" presStyleCnt="4"/>
      <dgm:spPr/>
      <dgm:t>
        <a:bodyPr/>
        <a:lstStyle/>
        <a:p>
          <a:endParaRPr lang="en-GB"/>
        </a:p>
      </dgm:t>
    </dgm:pt>
    <dgm:pt modelId="{D7036860-ECDD-4918-AEBF-E069540B5B19}" type="pres">
      <dgm:prSet presAssocID="{10CACBDD-4886-4784-A7E6-AF139F33A6B4}" presName="parTrans" presStyleCnt="0"/>
      <dgm:spPr/>
    </dgm:pt>
    <dgm:pt modelId="{9F49F5EB-78ED-459A-9BD7-A4EA39033FA4}" type="pres">
      <dgm:prSet presAssocID="{DFDDEA8D-8200-4A42-9691-599170A7861F}" presName="node" presStyleLbl="alignAccFollowNode1" presStyleIdx="2" presStyleCnt="8">
        <dgm:presLayoutVars>
          <dgm:bulletEnabled val="1"/>
        </dgm:presLayoutVars>
      </dgm:prSet>
      <dgm:spPr/>
      <dgm:t>
        <a:bodyPr/>
        <a:lstStyle/>
        <a:p>
          <a:endParaRPr lang="en-GB"/>
        </a:p>
      </dgm:t>
    </dgm:pt>
    <dgm:pt modelId="{DF34509B-799D-4124-AE3F-090CE0965DB7}" type="pres">
      <dgm:prSet presAssocID="{97F60592-F3FD-409D-BB35-A0A1C559961E}" presName="sibTrans" presStyleCnt="0"/>
      <dgm:spPr/>
    </dgm:pt>
    <dgm:pt modelId="{AF25A550-22C7-4AEF-8E4D-D5A0DEB70735}" type="pres">
      <dgm:prSet presAssocID="{CBE57247-778A-4269-A0E4-6A63C13639EA}" presName="node" presStyleLbl="alignAccFollowNode1" presStyleIdx="3" presStyleCnt="8">
        <dgm:presLayoutVars>
          <dgm:bulletEnabled val="1"/>
        </dgm:presLayoutVars>
      </dgm:prSet>
      <dgm:spPr/>
      <dgm:t>
        <a:bodyPr/>
        <a:lstStyle/>
        <a:p>
          <a:endParaRPr lang="en-GB"/>
        </a:p>
      </dgm:t>
    </dgm:pt>
    <dgm:pt modelId="{9266EB89-C932-4FB9-9DAC-52A99A73520A}" type="pres">
      <dgm:prSet presAssocID="{B04D05A2-1382-4EAC-90AB-F179BE904BC1}" presName="vSp" presStyleCnt="0"/>
      <dgm:spPr/>
    </dgm:pt>
    <dgm:pt modelId="{13A68A50-5E3A-462C-BA5A-40288EC8064E}" type="pres">
      <dgm:prSet presAssocID="{468254E3-889D-49C4-8566-249843E743DA}" presName="horFlow" presStyleCnt="0"/>
      <dgm:spPr/>
    </dgm:pt>
    <dgm:pt modelId="{9FF85725-9353-4A94-BDFB-A60E78F17FAB}" type="pres">
      <dgm:prSet presAssocID="{468254E3-889D-49C4-8566-249843E743DA}" presName="bigChev" presStyleLbl="node1" presStyleIdx="2" presStyleCnt="4"/>
      <dgm:spPr/>
      <dgm:t>
        <a:bodyPr/>
        <a:lstStyle/>
        <a:p>
          <a:endParaRPr lang="en-GB"/>
        </a:p>
      </dgm:t>
    </dgm:pt>
    <dgm:pt modelId="{24DAB908-A078-4D52-91DA-F3829EACE39B}" type="pres">
      <dgm:prSet presAssocID="{7427C968-EC0F-45DC-8059-F8E88A2AFCD3}" presName="parTrans" presStyleCnt="0"/>
      <dgm:spPr/>
    </dgm:pt>
    <dgm:pt modelId="{899A3CA9-320B-4ED5-B074-BBE1E0286A19}" type="pres">
      <dgm:prSet presAssocID="{8AC6C589-707D-4133-87AE-7B47740B4648}" presName="node" presStyleLbl="alignAccFollowNode1" presStyleIdx="4" presStyleCnt="8">
        <dgm:presLayoutVars>
          <dgm:bulletEnabled val="1"/>
        </dgm:presLayoutVars>
      </dgm:prSet>
      <dgm:spPr/>
      <dgm:t>
        <a:bodyPr/>
        <a:lstStyle/>
        <a:p>
          <a:endParaRPr lang="en-GB"/>
        </a:p>
      </dgm:t>
    </dgm:pt>
    <dgm:pt modelId="{51A6D336-0FAA-4C4B-A45C-1AC681ED0A31}" type="pres">
      <dgm:prSet presAssocID="{BD0B9500-42E9-4B8A-9588-AF26D40F2E0F}" presName="sibTrans" presStyleCnt="0"/>
      <dgm:spPr/>
    </dgm:pt>
    <dgm:pt modelId="{3E368560-0B0F-4588-A46A-1FF28278C3F7}" type="pres">
      <dgm:prSet presAssocID="{7F1893DD-50B4-449B-A52D-843CB76920D2}" presName="node" presStyleLbl="alignAccFollowNode1" presStyleIdx="5" presStyleCnt="8">
        <dgm:presLayoutVars>
          <dgm:bulletEnabled val="1"/>
        </dgm:presLayoutVars>
      </dgm:prSet>
      <dgm:spPr/>
      <dgm:t>
        <a:bodyPr/>
        <a:lstStyle/>
        <a:p>
          <a:endParaRPr lang="en-GB"/>
        </a:p>
      </dgm:t>
    </dgm:pt>
    <dgm:pt modelId="{7FC8E3CD-65F6-41D0-8216-54859B4BAE99}" type="pres">
      <dgm:prSet presAssocID="{468254E3-889D-49C4-8566-249843E743DA}" presName="vSp" presStyleCnt="0"/>
      <dgm:spPr/>
    </dgm:pt>
    <dgm:pt modelId="{3BC83381-5C08-4459-8670-52447FF26A6E}" type="pres">
      <dgm:prSet presAssocID="{42BD2409-6C30-4B7B-BF47-2F3511B46E66}" presName="horFlow" presStyleCnt="0"/>
      <dgm:spPr/>
    </dgm:pt>
    <dgm:pt modelId="{D7D0C13A-BE15-4BB9-A95B-E99A9BEF694E}" type="pres">
      <dgm:prSet presAssocID="{42BD2409-6C30-4B7B-BF47-2F3511B46E66}" presName="bigChev" presStyleLbl="node1" presStyleIdx="3" presStyleCnt="4"/>
      <dgm:spPr/>
      <dgm:t>
        <a:bodyPr/>
        <a:lstStyle/>
        <a:p>
          <a:endParaRPr lang="en-GB"/>
        </a:p>
      </dgm:t>
    </dgm:pt>
    <dgm:pt modelId="{9606F4F1-23F5-432D-8BD8-44378231F05B}" type="pres">
      <dgm:prSet presAssocID="{46DDE01C-6A31-4DD3-83BE-57EA94C3D12A}" presName="parTrans" presStyleCnt="0"/>
      <dgm:spPr/>
    </dgm:pt>
    <dgm:pt modelId="{FB3DFC6C-DDFE-4F8E-A009-DE60B364487B}" type="pres">
      <dgm:prSet presAssocID="{31EAC14C-CE2E-410D-B034-FD5E8DEE9BA9}" presName="node" presStyleLbl="alignAccFollowNode1" presStyleIdx="6" presStyleCnt="8">
        <dgm:presLayoutVars>
          <dgm:bulletEnabled val="1"/>
        </dgm:presLayoutVars>
      </dgm:prSet>
      <dgm:spPr/>
      <dgm:t>
        <a:bodyPr/>
        <a:lstStyle/>
        <a:p>
          <a:endParaRPr lang="en-GB"/>
        </a:p>
      </dgm:t>
    </dgm:pt>
    <dgm:pt modelId="{E7B9173E-0975-47CD-9C54-B2BFCA9231DD}" type="pres">
      <dgm:prSet presAssocID="{DEBFF545-4EE9-4171-AA7E-F73DD000F724}" presName="sibTrans" presStyleCnt="0"/>
      <dgm:spPr/>
    </dgm:pt>
    <dgm:pt modelId="{38DAE873-5E4B-4C53-93D0-652E3442FBB8}" type="pres">
      <dgm:prSet presAssocID="{A1A07D68-92B0-459A-B413-076949385CA7}" presName="node" presStyleLbl="alignAccFollowNode1" presStyleIdx="7" presStyleCnt="8">
        <dgm:presLayoutVars>
          <dgm:bulletEnabled val="1"/>
        </dgm:presLayoutVars>
      </dgm:prSet>
      <dgm:spPr/>
      <dgm:t>
        <a:bodyPr/>
        <a:lstStyle/>
        <a:p>
          <a:endParaRPr lang="en-GB"/>
        </a:p>
      </dgm:t>
    </dgm:pt>
  </dgm:ptLst>
  <dgm:cxnLst>
    <dgm:cxn modelId="{5567FF70-2306-4DE7-8278-3CCA5794502F}" srcId="{42BD2409-6C30-4B7B-BF47-2F3511B46E66}" destId="{A1A07D68-92B0-459A-B413-076949385CA7}" srcOrd="1" destOrd="0" parTransId="{F2BA5BE2-CF77-44D0-8D5C-DEA5AD7C137D}" sibTransId="{5F63DD62-9DE7-45A6-B91E-E5123BA66435}"/>
    <dgm:cxn modelId="{B4631BEB-E179-41B0-9879-A01E2942011A}" srcId="{B04D05A2-1382-4EAC-90AB-F179BE904BC1}" destId="{CBE57247-778A-4269-A0E4-6A63C13639EA}" srcOrd="1" destOrd="0" parTransId="{D8DEC050-36BC-40A0-A046-23097A4E891D}" sibTransId="{F7DDB3D5-45CE-4F38-ADD2-2BDCDCE43467}"/>
    <dgm:cxn modelId="{967E8B30-7F45-494B-8FF3-D7187F4127D5}" srcId="{468254E3-889D-49C4-8566-249843E743DA}" destId="{8AC6C589-707D-4133-87AE-7B47740B4648}" srcOrd="0" destOrd="0" parTransId="{7427C968-EC0F-45DC-8059-F8E88A2AFCD3}" sibTransId="{BD0B9500-42E9-4B8A-9588-AF26D40F2E0F}"/>
    <dgm:cxn modelId="{23572802-9C3D-4E2D-9F26-0C5ED988BF45}" type="presOf" srcId="{8AC6C589-707D-4133-87AE-7B47740B4648}" destId="{899A3CA9-320B-4ED5-B074-BBE1E0286A19}" srcOrd="0" destOrd="0" presId="urn:microsoft.com/office/officeart/2005/8/layout/lProcess3"/>
    <dgm:cxn modelId="{1587DA23-BA00-4936-8297-770025C66345}" srcId="{B21AE77F-94E5-484C-A392-DB471585FFE1}" destId="{468254E3-889D-49C4-8566-249843E743DA}" srcOrd="2" destOrd="0" parTransId="{C019011E-AAB1-4BEE-BF52-0ED0A9B3E031}" sibTransId="{222941C6-7EFE-4293-8143-D30631BDC284}"/>
    <dgm:cxn modelId="{88F005DD-211C-484A-8B31-CDDB2D1BA6F4}" type="presOf" srcId="{468254E3-889D-49C4-8566-249843E743DA}" destId="{9FF85725-9353-4A94-BDFB-A60E78F17FAB}" srcOrd="0" destOrd="0" presId="urn:microsoft.com/office/officeart/2005/8/layout/lProcess3"/>
    <dgm:cxn modelId="{B364FF26-98A3-4332-B741-154181F3C253}" type="presOf" srcId="{42BD2409-6C30-4B7B-BF47-2F3511B46E66}" destId="{D7D0C13A-BE15-4BB9-A95B-E99A9BEF694E}" srcOrd="0" destOrd="0" presId="urn:microsoft.com/office/officeart/2005/8/layout/lProcess3"/>
    <dgm:cxn modelId="{499F91E2-D307-4C3F-AC88-4207D1EE45E9}" srcId="{468254E3-889D-49C4-8566-249843E743DA}" destId="{7F1893DD-50B4-449B-A52D-843CB76920D2}" srcOrd="1" destOrd="0" parTransId="{84E62A21-D154-4695-9E93-B716E74AF42A}" sibTransId="{B4FAF403-A25B-4A2C-8D96-42DADD3AE3E8}"/>
    <dgm:cxn modelId="{5E0EDC77-F12D-4A41-BBC8-C79FC0AFA0AB}" type="presOf" srcId="{B21AE77F-94E5-484C-A392-DB471585FFE1}" destId="{E68CB588-8BD3-4B08-9DC2-88EE7D0D57EF}" srcOrd="0" destOrd="0" presId="urn:microsoft.com/office/officeart/2005/8/layout/lProcess3"/>
    <dgm:cxn modelId="{0509546F-3CB4-4907-AF59-0DC724EEB21D}" type="presOf" srcId="{CBE57247-778A-4269-A0E4-6A63C13639EA}" destId="{AF25A550-22C7-4AEF-8E4D-D5A0DEB70735}" srcOrd="0" destOrd="0" presId="urn:microsoft.com/office/officeart/2005/8/layout/lProcess3"/>
    <dgm:cxn modelId="{51F8A18C-8D0B-49AB-8794-E1C98E26FA2C}" type="presOf" srcId="{DFDDEA8D-8200-4A42-9691-599170A7861F}" destId="{9F49F5EB-78ED-459A-9BD7-A4EA39033FA4}" srcOrd="0" destOrd="0" presId="urn:microsoft.com/office/officeart/2005/8/layout/lProcess3"/>
    <dgm:cxn modelId="{DB419EC4-FC3D-413A-AC28-459BB201449B}" srcId="{06F45D60-3414-402B-8465-9696C4E713C3}" destId="{422008D1-E798-46EE-8C85-A2BF96E438A4}" srcOrd="0" destOrd="0" parTransId="{13C80AAD-D745-4CC2-BA78-6D6A0C81B613}" sibTransId="{41596465-BEAF-4E4C-9658-0474675280B1}"/>
    <dgm:cxn modelId="{AC8A7797-A5D7-4137-A29C-F3508A2E6DD4}" type="presOf" srcId="{422008D1-E798-46EE-8C85-A2BF96E438A4}" destId="{0C302327-C7BC-46FA-AFF3-035AFA867344}" srcOrd="0" destOrd="0" presId="urn:microsoft.com/office/officeart/2005/8/layout/lProcess3"/>
    <dgm:cxn modelId="{42A6FE32-1419-430C-982B-8E05F9C21FE2}" srcId="{B21AE77F-94E5-484C-A392-DB471585FFE1}" destId="{42BD2409-6C30-4B7B-BF47-2F3511B46E66}" srcOrd="3" destOrd="0" parTransId="{4FE38A8F-E2E5-4221-82FF-5EC078B31916}" sibTransId="{8FCAF122-CD42-4A47-9E61-F4792FF27DFB}"/>
    <dgm:cxn modelId="{0E796D38-B610-4722-8459-41E485B107E9}" srcId="{B21AE77F-94E5-484C-A392-DB471585FFE1}" destId="{06F45D60-3414-402B-8465-9696C4E713C3}" srcOrd="0" destOrd="0" parTransId="{67C61BB7-7D29-4259-A6E3-9F2EA1492423}" sibTransId="{7B4B0A8E-FD68-4F9C-9BFB-4EE543D1F73A}"/>
    <dgm:cxn modelId="{332EE5A8-0564-46A5-B507-D88A65D1C0A9}" srcId="{B04D05A2-1382-4EAC-90AB-F179BE904BC1}" destId="{DFDDEA8D-8200-4A42-9691-599170A7861F}" srcOrd="0" destOrd="0" parTransId="{10CACBDD-4886-4784-A7E6-AF139F33A6B4}" sibTransId="{97F60592-F3FD-409D-BB35-A0A1C559961E}"/>
    <dgm:cxn modelId="{AC845234-B475-4AAA-BBBE-E7760B85EE06}" type="presOf" srcId="{B04D05A2-1382-4EAC-90AB-F179BE904BC1}" destId="{08EAD007-B726-4271-99AE-C883F036EE37}" srcOrd="0" destOrd="0" presId="urn:microsoft.com/office/officeart/2005/8/layout/lProcess3"/>
    <dgm:cxn modelId="{6F5D1B07-DB27-4D73-A084-0E7A58B92AD0}" type="presOf" srcId="{A1A07D68-92B0-459A-B413-076949385CA7}" destId="{38DAE873-5E4B-4C53-93D0-652E3442FBB8}" srcOrd="0" destOrd="0" presId="urn:microsoft.com/office/officeart/2005/8/layout/lProcess3"/>
    <dgm:cxn modelId="{851595AE-2C72-41B6-A2E9-7A6F54930970}" type="presOf" srcId="{31EAC14C-CE2E-410D-B034-FD5E8DEE9BA9}" destId="{FB3DFC6C-DDFE-4F8E-A009-DE60B364487B}" srcOrd="0" destOrd="0" presId="urn:microsoft.com/office/officeart/2005/8/layout/lProcess3"/>
    <dgm:cxn modelId="{FE878916-0DA7-4F7D-9BD2-96E0AEDEEE1F}" type="presOf" srcId="{074C1912-6903-4FC4-B58D-762FE20E13CF}" destId="{46841E8E-8085-4839-8E5F-9BDA1D08724D}" srcOrd="0" destOrd="0" presId="urn:microsoft.com/office/officeart/2005/8/layout/lProcess3"/>
    <dgm:cxn modelId="{5CA16BCC-CC1B-48C0-B70C-C3D5449CAE94}" srcId="{06F45D60-3414-402B-8465-9696C4E713C3}" destId="{074C1912-6903-4FC4-B58D-762FE20E13CF}" srcOrd="1" destOrd="0" parTransId="{243A6C26-349B-4218-BD80-AFEA7D41B702}" sibTransId="{A6107BEE-36E8-499F-987B-5DD0CCF1FF8F}"/>
    <dgm:cxn modelId="{2B6D098B-E825-49BE-9DB9-D6D67AED6782}" type="presOf" srcId="{06F45D60-3414-402B-8465-9696C4E713C3}" destId="{F6CF032C-9D7C-4786-8437-4512FAEE7AA5}" srcOrd="0" destOrd="0" presId="urn:microsoft.com/office/officeart/2005/8/layout/lProcess3"/>
    <dgm:cxn modelId="{E4852290-E967-46F9-8684-F352F179CFFE}" type="presOf" srcId="{7F1893DD-50B4-449B-A52D-843CB76920D2}" destId="{3E368560-0B0F-4588-A46A-1FF28278C3F7}" srcOrd="0" destOrd="0" presId="urn:microsoft.com/office/officeart/2005/8/layout/lProcess3"/>
    <dgm:cxn modelId="{01252D83-FF47-495C-BB2A-943D56580BB7}" srcId="{42BD2409-6C30-4B7B-BF47-2F3511B46E66}" destId="{31EAC14C-CE2E-410D-B034-FD5E8DEE9BA9}" srcOrd="0" destOrd="0" parTransId="{46DDE01C-6A31-4DD3-83BE-57EA94C3D12A}" sibTransId="{DEBFF545-4EE9-4171-AA7E-F73DD000F724}"/>
    <dgm:cxn modelId="{EC00E79D-B4BB-4243-8546-8AB8CD06E8D6}" srcId="{B21AE77F-94E5-484C-A392-DB471585FFE1}" destId="{B04D05A2-1382-4EAC-90AB-F179BE904BC1}" srcOrd="1" destOrd="0" parTransId="{E9A4A9F9-82D9-4A2E-9171-0D1833C02885}" sibTransId="{F8C0E585-E8A3-4D2E-99CE-A842E94180A9}"/>
    <dgm:cxn modelId="{46FB1152-9613-4869-BD57-D07454FCB01B}" type="presParOf" srcId="{E68CB588-8BD3-4B08-9DC2-88EE7D0D57EF}" destId="{EFDBC64A-93BF-42EC-96C0-E2EC1BCACB42}" srcOrd="0" destOrd="0" presId="urn:microsoft.com/office/officeart/2005/8/layout/lProcess3"/>
    <dgm:cxn modelId="{05AF8D37-E6D4-4422-BE3E-645A65D9251E}" type="presParOf" srcId="{EFDBC64A-93BF-42EC-96C0-E2EC1BCACB42}" destId="{F6CF032C-9D7C-4786-8437-4512FAEE7AA5}" srcOrd="0" destOrd="0" presId="urn:microsoft.com/office/officeart/2005/8/layout/lProcess3"/>
    <dgm:cxn modelId="{786EFEF2-ED5E-43F8-870F-B6D3B79B8F35}" type="presParOf" srcId="{EFDBC64A-93BF-42EC-96C0-E2EC1BCACB42}" destId="{DCA72A2E-9D1D-4344-99D3-B42F3D0B7CDA}" srcOrd="1" destOrd="0" presId="urn:microsoft.com/office/officeart/2005/8/layout/lProcess3"/>
    <dgm:cxn modelId="{566DD943-E2F0-449D-9FA6-04C56CA02D58}" type="presParOf" srcId="{EFDBC64A-93BF-42EC-96C0-E2EC1BCACB42}" destId="{0C302327-C7BC-46FA-AFF3-035AFA867344}" srcOrd="2" destOrd="0" presId="urn:microsoft.com/office/officeart/2005/8/layout/lProcess3"/>
    <dgm:cxn modelId="{0EA8D35C-036A-428A-9536-5706192BDF28}" type="presParOf" srcId="{EFDBC64A-93BF-42EC-96C0-E2EC1BCACB42}" destId="{B03AE527-C730-48F6-9B95-3DEB6F9B2F9C}" srcOrd="3" destOrd="0" presId="urn:microsoft.com/office/officeart/2005/8/layout/lProcess3"/>
    <dgm:cxn modelId="{C8D60EBD-8810-4A27-B98A-B824A42B18FD}" type="presParOf" srcId="{EFDBC64A-93BF-42EC-96C0-E2EC1BCACB42}" destId="{46841E8E-8085-4839-8E5F-9BDA1D08724D}" srcOrd="4" destOrd="0" presId="urn:microsoft.com/office/officeart/2005/8/layout/lProcess3"/>
    <dgm:cxn modelId="{08FC7ED1-29B9-4B78-8FD9-A1167EC0E56E}" type="presParOf" srcId="{E68CB588-8BD3-4B08-9DC2-88EE7D0D57EF}" destId="{623940DF-2A98-433E-B46C-EF184D057472}" srcOrd="1" destOrd="0" presId="urn:microsoft.com/office/officeart/2005/8/layout/lProcess3"/>
    <dgm:cxn modelId="{413E8FFE-6741-4E9A-8793-A20BCB2B2249}" type="presParOf" srcId="{E68CB588-8BD3-4B08-9DC2-88EE7D0D57EF}" destId="{1F419141-D1DB-40A2-95D9-C1DF6567F13E}" srcOrd="2" destOrd="0" presId="urn:microsoft.com/office/officeart/2005/8/layout/lProcess3"/>
    <dgm:cxn modelId="{FCD3069A-A2AD-46B5-9E68-1637494B5CB9}" type="presParOf" srcId="{1F419141-D1DB-40A2-95D9-C1DF6567F13E}" destId="{08EAD007-B726-4271-99AE-C883F036EE37}" srcOrd="0" destOrd="0" presId="urn:microsoft.com/office/officeart/2005/8/layout/lProcess3"/>
    <dgm:cxn modelId="{E0DFBF78-B626-43D7-A644-C269AAF0BADC}" type="presParOf" srcId="{1F419141-D1DB-40A2-95D9-C1DF6567F13E}" destId="{D7036860-ECDD-4918-AEBF-E069540B5B19}" srcOrd="1" destOrd="0" presId="urn:microsoft.com/office/officeart/2005/8/layout/lProcess3"/>
    <dgm:cxn modelId="{DF340C73-D73E-48D6-B861-900868C0A5BE}" type="presParOf" srcId="{1F419141-D1DB-40A2-95D9-C1DF6567F13E}" destId="{9F49F5EB-78ED-459A-9BD7-A4EA39033FA4}" srcOrd="2" destOrd="0" presId="urn:microsoft.com/office/officeart/2005/8/layout/lProcess3"/>
    <dgm:cxn modelId="{AAEEBD42-29AA-44F4-8B4C-19331A30CA07}" type="presParOf" srcId="{1F419141-D1DB-40A2-95D9-C1DF6567F13E}" destId="{DF34509B-799D-4124-AE3F-090CE0965DB7}" srcOrd="3" destOrd="0" presId="urn:microsoft.com/office/officeart/2005/8/layout/lProcess3"/>
    <dgm:cxn modelId="{CB4F1BE9-D66B-46DA-84BB-B9955318416D}" type="presParOf" srcId="{1F419141-D1DB-40A2-95D9-C1DF6567F13E}" destId="{AF25A550-22C7-4AEF-8E4D-D5A0DEB70735}" srcOrd="4" destOrd="0" presId="urn:microsoft.com/office/officeart/2005/8/layout/lProcess3"/>
    <dgm:cxn modelId="{C0AB600D-B9AC-474D-94C1-385A969C79A9}" type="presParOf" srcId="{E68CB588-8BD3-4B08-9DC2-88EE7D0D57EF}" destId="{9266EB89-C932-4FB9-9DAC-52A99A73520A}" srcOrd="3" destOrd="0" presId="urn:microsoft.com/office/officeart/2005/8/layout/lProcess3"/>
    <dgm:cxn modelId="{A83A077D-3B84-40CA-B299-BC02A5E07B17}" type="presParOf" srcId="{E68CB588-8BD3-4B08-9DC2-88EE7D0D57EF}" destId="{13A68A50-5E3A-462C-BA5A-40288EC8064E}" srcOrd="4" destOrd="0" presId="urn:microsoft.com/office/officeart/2005/8/layout/lProcess3"/>
    <dgm:cxn modelId="{785E8CE3-DFDB-46CC-8ED3-C2EB8FA4DF52}" type="presParOf" srcId="{13A68A50-5E3A-462C-BA5A-40288EC8064E}" destId="{9FF85725-9353-4A94-BDFB-A60E78F17FAB}" srcOrd="0" destOrd="0" presId="urn:microsoft.com/office/officeart/2005/8/layout/lProcess3"/>
    <dgm:cxn modelId="{B2E94D00-FDDF-4AD5-BA81-4E588FA7300C}" type="presParOf" srcId="{13A68A50-5E3A-462C-BA5A-40288EC8064E}" destId="{24DAB908-A078-4D52-91DA-F3829EACE39B}" srcOrd="1" destOrd="0" presId="urn:microsoft.com/office/officeart/2005/8/layout/lProcess3"/>
    <dgm:cxn modelId="{50219E8C-990E-42D3-89CA-E25189782A98}" type="presParOf" srcId="{13A68A50-5E3A-462C-BA5A-40288EC8064E}" destId="{899A3CA9-320B-4ED5-B074-BBE1E0286A19}" srcOrd="2" destOrd="0" presId="urn:microsoft.com/office/officeart/2005/8/layout/lProcess3"/>
    <dgm:cxn modelId="{089916C9-BBC5-4BA4-ACDB-2163EA53F40B}" type="presParOf" srcId="{13A68A50-5E3A-462C-BA5A-40288EC8064E}" destId="{51A6D336-0FAA-4C4B-A45C-1AC681ED0A31}" srcOrd="3" destOrd="0" presId="urn:microsoft.com/office/officeart/2005/8/layout/lProcess3"/>
    <dgm:cxn modelId="{24768873-0440-4F3E-B874-C485D771C78A}" type="presParOf" srcId="{13A68A50-5E3A-462C-BA5A-40288EC8064E}" destId="{3E368560-0B0F-4588-A46A-1FF28278C3F7}" srcOrd="4" destOrd="0" presId="urn:microsoft.com/office/officeart/2005/8/layout/lProcess3"/>
    <dgm:cxn modelId="{3EFDCD95-0152-43A8-A91D-A9DA95C41F70}" type="presParOf" srcId="{E68CB588-8BD3-4B08-9DC2-88EE7D0D57EF}" destId="{7FC8E3CD-65F6-41D0-8216-54859B4BAE99}" srcOrd="5" destOrd="0" presId="urn:microsoft.com/office/officeart/2005/8/layout/lProcess3"/>
    <dgm:cxn modelId="{313DCBD0-1E21-4B72-8F22-B08F48CC6158}" type="presParOf" srcId="{E68CB588-8BD3-4B08-9DC2-88EE7D0D57EF}" destId="{3BC83381-5C08-4459-8670-52447FF26A6E}" srcOrd="6" destOrd="0" presId="urn:microsoft.com/office/officeart/2005/8/layout/lProcess3"/>
    <dgm:cxn modelId="{053E7F46-B6EE-420C-801A-9B8FF3DD73E9}" type="presParOf" srcId="{3BC83381-5C08-4459-8670-52447FF26A6E}" destId="{D7D0C13A-BE15-4BB9-A95B-E99A9BEF694E}" srcOrd="0" destOrd="0" presId="urn:microsoft.com/office/officeart/2005/8/layout/lProcess3"/>
    <dgm:cxn modelId="{7657C4D8-C5C3-4EAF-B843-373B6A1D9DD7}" type="presParOf" srcId="{3BC83381-5C08-4459-8670-52447FF26A6E}" destId="{9606F4F1-23F5-432D-8BD8-44378231F05B}" srcOrd="1" destOrd="0" presId="urn:microsoft.com/office/officeart/2005/8/layout/lProcess3"/>
    <dgm:cxn modelId="{F681CC5D-5528-404F-B06F-E6B035C1D330}" type="presParOf" srcId="{3BC83381-5C08-4459-8670-52447FF26A6E}" destId="{FB3DFC6C-DDFE-4F8E-A009-DE60B364487B}" srcOrd="2" destOrd="0" presId="urn:microsoft.com/office/officeart/2005/8/layout/lProcess3"/>
    <dgm:cxn modelId="{4B7B09E9-AA2F-4F3C-A016-200F9579438A}" type="presParOf" srcId="{3BC83381-5C08-4459-8670-52447FF26A6E}" destId="{E7B9173E-0975-47CD-9C54-B2BFCA9231DD}" srcOrd="3" destOrd="0" presId="urn:microsoft.com/office/officeart/2005/8/layout/lProcess3"/>
    <dgm:cxn modelId="{21A10D6C-034B-4E98-BDAC-C63D3826DB8F}" type="presParOf" srcId="{3BC83381-5C08-4459-8670-52447FF26A6E}" destId="{38DAE873-5E4B-4C53-93D0-652E3442FBB8}" srcOrd="4"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CF032C-9D7C-4786-8437-4512FAEE7AA5}">
      <dsp:nvSpPr>
        <dsp:cNvPr id="0" name=""/>
        <dsp:cNvSpPr/>
      </dsp:nvSpPr>
      <dsp:spPr>
        <a:xfrm>
          <a:off x="2017794" y="1367"/>
          <a:ext cx="2116335" cy="846534"/>
        </a:xfrm>
        <a:prstGeom prst="chevr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Agent</a:t>
          </a:r>
          <a:endParaRPr lang="en-GB" sz="1800" kern="1200" dirty="0"/>
        </a:p>
      </dsp:txBody>
      <dsp:txXfrm>
        <a:off x="2017794" y="1367"/>
        <a:ext cx="2116335" cy="846534"/>
      </dsp:txXfrm>
    </dsp:sp>
    <dsp:sp modelId="{0C302327-C7BC-46FA-AFF3-035AFA867344}">
      <dsp:nvSpPr>
        <dsp:cNvPr id="0" name=""/>
        <dsp:cNvSpPr/>
      </dsp:nvSpPr>
      <dsp:spPr>
        <a:xfrm>
          <a:off x="3859006" y="73322"/>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Mother</a:t>
          </a:r>
          <a:endParaRPr lang="en-GB" sz="1700" kern="1200" dirty="0"/>
        </a:p>
      </dsp:txBody>
      <dsp:txXfrm>
        <a:off x="3859006" y="73322"/>
        <a:ext cx="1756558" cy="702623"/>
      </dsp:txXfrm>
    </dsp:sp>
    <dsp:sp modelId="{46841E8E-8085-4839-8E5F-9BDA1D08724D}">
      <dsp:nvSpPr>
        <dsp:cNvPr id="0" name=""/>
        <dsp:cNvSpPr/>
      </dsp:nvSpPr>
      <dsp:spPr>
        <a:xfrm>
          <a:off x="5369647" y="73322"/>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Sally</a:t>
          </a:r>
          <a:endParaRPr lang="en-GB" sz="1700" kern="1200" dirty="0"/>
        </a:p>
      </dsp:txBody>
      <dsp:txXfrm>
        <a:off x="5369647" y="73322"/>
        <a:ext cx="1756558" cy="702623"/>
      </dsp:txXfrm>
    </dsp:sp>
    <dsp:sp modelId="{08EAD007-B726-4271-99AE-C883F036EE37}">
      <dsp:nvSpPr>
        <dsp:cNvPr id="0" name=""/>
        <dsp:cNvSpPr/>
      </dsp:nvSpPr>
      <dsp:spPr>
        <a:xfrm>
          <a:off x="2017794" y="966416"/>
          <a:ext cx="2116335" cy="846534"/>
        </a:xfrm>
        <a:prstGeom prst="chevr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Information Relation</a:t>
          </a:r>
          <a:endParaRPr lang="en-GB" sz="1800" kern="1200" dirty="0"/>
        </a:p>
      </dsp:txBody>
      <dsp:txXfrm>
        <a:off x="2017794" y="966416"/>
        <a:ext cx="2116335" cy="846534"/>
      </dsp:txXfrm>
    </dsp:sp>
    <dsp:sp modelId="{9F49F5EB-78ED-459A-9BD7-A4EA39033FA4}">
      <dsp:nvSpPr>
        <dsp:cNvPr id="0" name=""/>
        <dsp:cNvSpPr/>
      </dsp:nvSpPr>
      <dsp:spPr>
        <a:xfrm>
          <a:off x="3859006" y="1038371"/>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pretends</a:t>
          </a:r>
          <a:endParaRPr lang="en-GB" sz="1700" kern="1200" dirty="0"/>
        </a:p>
      </dsp:txBody>
      <dsp:txXfrm>
        <a:off x="3859006" y="1038371"/>
        <a:ext cx="1756558" cy="702623"/>
      </dsp:txXfrm>
    </dsp:sp>
    <dsp:sp modelId="{AF25A550-22C7-4AEF-8E4D-D5A0DEB70735}">
      <dsp:nvSpPr>
        <dsp:cNvPr id="0" name=""/>
        <dsp:cNvSpPr/>
      </dsp:nvSpPr>
      <dsp:spPr>
        <a:xfrm>
          <a:off x="5369647" y="1038371"/>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believes</a:t>
          </a:r>
          <a:endParaRPr lang="en-GB" sz="1700" kern="1200" dirty="0"/>
        </a:p>
      </dsp:txBody>
      <dsp:txXfrm>
        <a:off x="5369647" y="1038371"/>
        <a:ext cx="1756558" cy="702623"/>
      </dsp:txXfrm>
    </dsp:sp>
    <dsp:sp modelId="{9FF85725-9353-4A94-BDFB-A60E78F17FAB}">
      <dsp:nvSpPr>
        <dsp:cNvPr id="0" name=""/>
        <dsp:cNvSpPr/>
      </dsp:nvSpPr>
      <dsp:spPr>
        <a:xfrm>
          <a:off x="2017794" y="1931465"/>
          <a:ext cx="2116335" cy="846534"/>
        </a:xfrm>
        <a:prstGeom prst="chevr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Object</a:t>
          </a:r>
          <a:endParaRPr lang="en-GB" sz="1800" kern="1200" dirty="0"/>
        </a:p>
      </dsp:txBody>
      <dsp:txXfrm>
        <a:off x="2017794" y="1931465"/>
        <a:ext cx="2116335" cy="846534"/>
      </dsp:txXfrm>
    </dsp:sp>
    <dsp:sp modelId="{899A3CA9-320B-4ED5-B074-BBE1E0286A19}">
      <dsp:nvSpPr>
        <dsp:cNvPr id="0" name=""/>
        <dsp:cNvSpPr/>
      </dsp:nvSpPr>
      <dsp:spPr>
        <a:xfrm>
          <a:off x="3859006" y="2003420"/>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this banana</a:t>
          </a:r>
          <a:endParaRPr lang="en-GB" sz="1700" kern="1200" dirty="0"/>
        </a:p>
      </dsp:txBody>
      <dsp:txXfrm>
        <a:off x="3859006" y="2003420"/>
        <a:ext cx="1756558" cy="702623"/>
      </dsp:txXfrm>
    </dsp:sp>
    <dsp:sp modelId="{3E368560-0B0F-4588-A46A-1FF28278C3F7}">
      <dsp:nvSpPr>
        <dsp:cNvPr id="0" name=""/>
        <dsp:cNvSpPr/>
      </dsp:nvSpPr>
      <dsp:spPr>
        <a:xfrm>
          <a:off x="5369647" y="2003420"/>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the marble</a:t>
          </a:r>
          <a:endParaRPr lang="en-GB" sz="1700" kern="1200" dirty="0"/>
        </a:p>
      </dsp:txBody>
      <dsp:txXfrm>
        <a:off x="5369647" y="2003420"/>
        <a:ext cx="1756558" cy="702623"/>
      </dsp:txXfrm>
    </dsp:sp>
    <dsp:sp modelId="{D7D0C13A-BE15-4BB9-A95B-E99A9BEF694E}">
      <dsp:nvSpPr>
        <dsp:cNvPr id="0" name=""/>
        <dsp:cNvSpPr/>
      </dsp:nvSpPr>
      <dsp:spPr>
        <a:xfrm>
          <a:off x="2017794" y="2896514"/>
          <a:ext cx="2116335" cy="846534"/>
        </a:xfrm>
        <a:prstGeom prst="chevron">
          <a:avLst/>
        </a:prstGeom>
        <a:solidFill>
          <a:schemeClr val="accent1">
            <a:hueOff val="0"/>
            <a:satOff val="0"/>
            <a:lumOff val="0"/>
            <a:alphaOff val="0"/>
          </a:schemeClr>
        </a:solidFill>
        <a:ln w="400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lvl="0" algn="ctr" defTabSz="800100">
            <a:lnSpc>
              <a:spcPct val="90000"/>
            </a:lnSpc>
            <a:spcBef>
              <a:spcPct val="0"/>
            </a:spcBef>
            <a:spcAft>
              <a:spcPct val="35000"/>
            </a:spcAft>
          </a:pPr>
          <a:r>
            <a:rPr lang="en-GB" sz="1800" kern="1200" dirty="0" smtClean="0"/>
            <a:t>Proposition</a:t>
          </a:r>
          <a:endParaRPr lang="en-GB" sz="1800" kern="1200" dirty="0"/>
        </a:p>
      </dsp:txBody>
      <dsp:txXfrm>
        <a:off x="2017794" y="2896514"/>
        <a:ext cx="2116335" cy="846534"/>
      </dsp:txXfrm>
    </dsp:sp>
    <dsp:sp modelId="{FB3DFC6C-DDFE-4F8E-A009-DE60B364487B}">
      <dsp:nvSpPr>
        <dsp:cNvPr id="0" name=""/>
        <dsp:cNvSpPr/>
      </dsp:nvSpPr>
      <dsp:spPr>
        <a:xfrm>
          <a:off x="3859006" y="2968470"/>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is a telephone</a:t>
          </a:r>
          <a:endParaRPr lang="en-GB" sz="1700" kern="1200" dirty="0"/>
        </a:p>
      </dsp:txBody>
      <dsp:txXfrm>
        <a:off x="3859006" y="2968470"/>
        <a:ext cx="1756558" cy="702623"/>
      </dsp:txXfrm>
    </dsp:sp>
    <dsp:sp modelId="{38DAE873-5E4B-4C53-93D0-652E3442FBB8}">
      <dsp:nvSpPr>
        <dsp:cNvPr id="0" name=""/>
        <dsp:cNvSpPr/>
      </dsp:nvSpPr>
      <dsp:spPr>
        <a:xfrm>
          <a:off x="5369647" y="2968470"/>
          <a:ext cx="1756558" cy="702623"/>
        </a:xfrm>
        <a:prstGeom prst="chevron">
          <a:avLst/>
        </a:prstGeom>
        <a:solidFill>
          <a:schemeClr val="accent1">
            <a:alpha val="90000"/>
            <a:tint val="40000"/>
            <a:hueOff val="0"/>
            <a:satOff val="0"/>
            <a:lumOff val="0"/>
            <a:alphaOff val="0"/>
          </a:schemeClr>
        </a:solidFill>
        <a:ln w="400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10795" rIns="0" bIns="10795" numCol="1" spcCol="1270" anchor="ctr" anchorCtr="0">
          <a:noAutofit/>
        </a:bodyPr>
        <a:lstStyle/>
        <a:p>
          <a:pPr lvl="0" algn="ctr" defTabSz="755650">
            <a:lnSpc>
              <a:spcPct val="90000"/>
            </a:lnSpc>
            <a:spcBef>
              <a:spcPct val="0"/>
            </a:spcBef>
            <a:spcAft>
              <a:spcPct val="35000"/>
            </a:spcAft>
          </a:pPr>
          <a:r>
            <a:rPr lang="en-GB" sz="1700" kern="1200" dirty="0" smtClean="0"/>
            <a:t>is in the basket</a:t>
          </a:r>
          <a:endParaRPr lang="en-GB" sz="1700" kern="1200" dirty="0"/>
        </a:p>
      </dsp:txBody>
      <dsp:txXfrm>
        <a:off x="5369647" y="2968470"/>
        <a:ext cx="1756558" cy="702623"/>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0D83A5-4D6F-4E76-B887-C51C29DC6990}" type="datetimeFigureOut">
              <a:rPr lang="en-GB" smtClean="0"/>
              <a:pPr/>
              <a:t>06/11/2014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810155-AC64-4340-9FC0-10BD42184B5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(Words with dual meaning)</a:t>
            </a:r>
            <a:endParaRPr lang="en-GB" dirty="0"/>
          </a:p>
        </p:txBody>
      </p:sp>
      <p:sp>
        <p:nvSpPr>
          <p:cNvPr id="4" name="Slide Number Placeholder 3"/>
          <p:cNvSpPr>
            <a:spLocks noGrp="1"/>
          </p:cNvSpPr>
          <p:nvPr>
            <p:ph type="sldNum" sz="quarter" idx="10"/>
          </p:nvPr>
        </p:nvSpPr>
        <p:spPr/>
        <p:txBody>
          <a:bodyPr/>
          <a:lstStyle/>
          <a:p>
            <a:fld id="{D0810155-AC64-4340-9FC0-10BD42184B56}" type="slidenum">
              <a:rPr lang="en-GB" smtClean="0"/>
              <a:pPr/>
              <a:t>16</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D0810155-AC64-4340-9FC0-10BD42184B56}" type="slidenum">
              <a:rPr lang="en-GB" smtClean="0"/>
              <a:pPr/>
              <a:t>17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DO</a:t>
            </a:r>
            <a:r>
              <a:rPr lang="en-GB" baseline="0" dirty="0" smtClean="0"/>
              <a:t> NOT ADJUST PICTURE SIZE!!!!!</a:t>
            </a:r>
          </a:p>
          <a:p>
            <a:endParaRPr lang="en-GB" dirty="0"/>
          </a:p>
        </p:txBody>
      </p:sp>
      <p:sp>
        <p:nvSpPr>
          <p:cNvPr id="4" name="Slide Number Placeholder 3"/>
          <p:cNvSpPr>
            <a:spLocks noGrp="1"/>
          </p:cNvSpPr>
          <p:nvPr>
            <p:ph type="sldNum" sz="quarter" idx="10"/>
          </p:nvPr>
        </p:nvSpPr>
        <p:spPr/>
        <p:txBody>
          <a:bodyPr/>
          <a:lstStyle/>
          <a:p>
            <a:fld id="{D0810155-AC64-4340-9FC0-10BD42184B56}" type="slidenum">
              <a:rPr lang="en-GB" smtClean="0"/>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E7190B9-C8AF-44C9-B781-F6A3B8F3736D}" type="datetimeFigureOut">
              <a:rPr lang="en-GB" smtClean="0"/>
              <a:pPr/>
              <a:t>06/11/2014</a:t>
            </a:fld>
            <a:endParaRPr lang="en-GB"/>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GB"/>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842C9D-944A-41AD-AE6F-1B9971F696F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7190B9-C8AF-44C9-B781-F6A3B8F3736D}" type="datetimeFigureOut">
              <a:rPr lang="en-GB" smtClean="0"/>
              <a:pPr/>
              <a:t>06/11/2014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4842C9D-944A-41AD-AE6F-1B9971F696F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6E7190B9-C8AF-44C9-B781-F6A3B8F3736D}" type="datetimeFigureOut">
              <a:rPr lang="en-GB" smtClean="0"/>
              <a:pPr/>
              <a:t>06/11/2014</a:t>
            </a:fld>
            <a:endParaRPr lang="en-GB"/>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GB"/>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842C9D-944A-41AD-AE6F-1B9971F696F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E7190B9-C8AF-44C9-B781-F6A3B8F3736D}" type="datetimeFigureOut">
              <a:rPr lang="en-GB" smtClean="0"/>
              <a:pPr/>
              <a:t>06/11/2014</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44842C9D-944A-41AD-AE6F-1B9971F696F5}"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E7190B9-C8AF-44C9-B781-F6A3B8F3736D}" type="datetimeFigureOut">
              <a:rPr lang="en-GB" smtClean="0"/>
              <a:pPr/>
              <a:t>06/11/2014</a:t>
            </a:fld>
            <a:endParaRPr lang="en-GB"/>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GB"/>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4842C9D-944A-41AD-AE6F-1B9971F696F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7190B9-C8AF-44C9-B781-F6A3B8F3736D}" type="datetimeFigureOut">
              <a:rPr lang="en-GB" smtClean="0"/>
              <a:pPr/>
              <a:t>06/11/2014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4842C9D-944A-41AD-AE6F-1B9971F696F5}"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E7190B9-C8AF-44C9-B781-F6A3B8F3736D}" type="datetimeFigureOut">
              <a:rPr lang="en-GB" smtClean="0"/>
              <a:pPr/>
              <a:t>06/11/2014</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44842C9D-944A-41AD-AE6F-1B9971F696F5}"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E7190B9-C8AF-44C9-B781-F6A3B8F3736D}" type="datetimeFigureOut">
              <a:rPr lang="en-GB" smtClean="0"/>
              <a:pPr/>
              <a:t>06/11/2014</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44842C9D-944A-41AD-AE6F-1B9971F696F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E7190B9-C8AF-44C9-B781-F6A3B8F3736D}" type="datetimeFigureOut">
              <a:rPr lang="en-GB" smtClean="0"/>
              <a:pPr/>
              <a:t>06/11/2014</a:t>
            </a:fld>
            <a:endParaRPr lang="en-GB"/>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a:p>
        </p:txBody>
      </p:sp>
      <p:sp>
        <p:nvSpPr>
          <p:cNvPr id="4" name="Slide Number Placeholder 3"/>
          <p:cNvSpPr>
            <a:spLocks noGrp="1"/>
          </p:cNvSpPr>
          <p:nvPr>
            <p:ph type="sldNum" sz="quarter" idx="12"/>
          </p:nvPr>
        </p:nvSpPr>
        <p:spPr/>
        <p:txBody>
          <a:bodyPr/>
          <a:lstStyle>
            <a:extLst/>
          </a:lstStyle>
          <a:p>
            <a:fld id="{44842C9D-944A-41AD-AE6F-1B9971F696F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E7190B9-C8AF-44C9-B781-F6A3B8F3736D}" type="datetimeFigureOut">
              <a:rPr lang="en-GB" smtClean="0"/>
              <a:pPr/>
              <a:t>06/11/2014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4842C9D-944A-41AD-AE6F-1B9971F696F5}"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6E7190B9-C8AF-44C9-B781-F6A3B8F3736D}" type="datetimeFigureOut">
              <a:rPr lang="en-GB" smtClean="0"/>
              <a:pPr/>
              <a:t>06/11/2014</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44842C9D-944A-41AD-AE6F-1B9971F696F5}" type="slidenum">
              <a:rPr lang="en-GB" smtClean="0"/>
              <a:pPr/>
              <a:t>‹#›</a:t>
            </a:fld>
            <a:endParaRPr lang="en-GB"/>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E7190B9-C8AF-44C9-B781-F6A3B8F3736D}" type="datetimeFigureOut">
              <a:rPr lang="en-GB" smtClean="0"/>
              <a:pPr/>
              <a:t>06/11/2014</a:t>
            </a:fld>
            <a:endParaRPr lang="en-GB"/>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842C9D-944A-41AD-AE6F-1B9971F696F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youtube.com/watch?v=qbk3HQ6heGk"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www.youtube.com/watch?v=nSk-KMTqFxY"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Autism</a:t>
            </a:r>
            <a:r>
              <a:rPr lang="en-GB" dirty="0"/>
              <a:t> </a:t>
            </a:r>
            <a:r>
              <a:rPr lang="en-GB" dirty="0" smtClean="0"/>
              <a:t>and Cognition</a:t>
            </a:r>
            <a:endParaRPr lang="en-GB" dirty="0"/>
          </a:p>
        </p:txBody>
      </p:sp>
      <p:sp>
        <p:nvSpPr>
          <p:cNvPr id="3" name="Subtitle 2"/>
          <p:cNvSpPr>
            <a:spLocks noGrp="1"/>
          </p:cNvSpPr>
          <p:nvPr>
            <p:ph type="subTitle" idx="1"/>
          </p:nvPr>
        </p:nvSpPr>
        <p:spPr/>
        <p:txBody>
          <a:bodyPr/>
          <a:lstStyle/>
          <a:p>
            <a:r>
              <a:rPr lang="en-GB" dirty="0" smtClean="0"/>
              <a:t>Chris Atherton</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Bernard </a:t>
            </a:r>
            <a:r>
              <a:rPr lang="en-GB" dirty="0" err="1" smtClean="0"/>
              <a:t>Rimland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Infantile Autism (1964)</a:t>
            </a:r>
          </a:p>
          <a:p>
            <a:r>
              <a:rPr lang="en-GB" dirty="0" smtClean="0"/>
              <a:t>Debunked the refrigerator mother hypothesis</a:t>
            </a:r>
          </a:p>
          <a:p>
            <a:r>
              <a:rPr lang="en-GB" dirty="0" smtClean="0"/>
              <a:t>Identified autism as a cognitive dysfunction</a:t>
            </a:r>
          </a:p>
          <a:p>
            <a:r>
              <a:rPr lang="en-GB" dirty="0" smtClean="0"/>
              <a:t>‘A single critical disability’ – impaired ability to relate new stimuli to remembered experience</a:t>
            </a:r>
          </a:p>
          <a:p>
            <a:r>
              <a:rPr lang="en-GB" dirty="0" smtClean="0"/>
              <a:t>Leads to inability to draw meaning from experience and to integrate sensations into a comprehensible whole</a:t>
            </a:r>
          </a:p>
          <a:p>
            <a:r>
              <a:rPr lang="en-GB" dirty="0" smtClean="0"/>
              <a:t>Inspired a generation of research into autistic cognition.</a:t>
            </a:r>
          </a:p>
          <a:p>
            <a:r>
              <a:rPr lang="en-GB" dirty="0" err="1" smtClean="0"/>
              <a:t>Rimland</a:t>
            </a:r>
            <a:r>
              <a:rPr lang="en-GB" dirty="0" smtClean="0"/>
              <a:t> himself pursued possible links between autism and mercury poisoning through vaccination – debunked.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‘We tend to view things differently’</a:t>
            </a:r>
            <a:endParaRPr lang="en-GB" dirty="0"/>
          </a:p>
        </p:txBody>
      </p:sp>
      <p:sp>
        <p:nvSpPr>
          <p:cNvPr id="6" name="Text Placeholder 5"/>
          <p:cNvSpPr>
            <a:spLocks noGrp="1"/>
          </p:cNvSpPr>
          <p:nvPr>
            <p:ph type="body" sz="half" idx="2"/>
          </p:nvPr>
        </p:nvSpPr>
        <p:spPr/>
        <p:txBody>
          <a:bodyPr/>
          <a:lstStyle/>
          <a:p>
            <a:r>
              <a:rPr lang="en-GB" dirty="0" smtClean="0"/>
              <a:t>Wendy Lawson</a:t>
            </a:r>
            <a:endParaRPr lang="en-GB" dirty="0"/>
          </a:p>
        </p:txBody>
      </p:sp>
      <p:pic>
        <p:nvPicPr>
          <p:cNvPr id="7" name="Picture Placeholder 6" descr="Wendy Lawson.jpg"/>
          <p:cNvPicPr>
            <a:picLocks noGrp="1" noChangeAspect="1"/>
          </p:cNvPicPr>
          <p:nvPr>
            <p:ph type="pic" idx="1"/>
          </p:nvPr>
        </p:nvPicPr>
        <p:blipFill>
          <a:blip r:embed="rId2" cstate="print"/>
          <a:srcRect t="11015" b="11015"/>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Weak Central Coherence</a:t>
            </a:r>
            <a:endParaRPr lang="en-GB" dirty="0"/>
          </a:p>
        </p:txBody>
      </p:sp>
      <p:sp>
        <p:nvSpPr>
          <p:cNvPr id="8" name="Text Placeholder 7"/>
          <p:cNvSpPr>
            <a:spLocks noGrp="1"/>
          </p:cNvSpPr>
          <p:nvPr>
            <p:ph type="body" sz="half" idx="2"/>
          </p:nvPr>
        </p:nvSpPr>
        <p:spPr/>
        <p:txBody>
          <a:bodyPr/>
          <a:lstStyle/>
          <a:p>
            <a:endParaRPr lang="en-GB" dirty="0"/>
          </a:p>
        </p:txBody>
      </p:sp>
      <p:pic>
        <p:nvPicPr>
          <p:cNvPr id="9" name="Picture Placeholder 8" descr="Multi-sensory.jpg"/>
          <p:cNvPicPr>
            <a:picLocks noGrp="1" noChangeAspect="1"/>
          </p:cNvPicPr>
          <p:nvPr>
            <p:ph type="pic" idx="1"/>
          </p:nvPr>
        </p:nvPicPr>
        <p:blipFill>
          <a:blip r:embed="rId2" cstate="print"/>
          <a:srcRect t="12481" b="12481"/>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whole is other than the sum of its parts’</a:t>
            </a:r>
            <a:endParaRPr lang="en-GB" dirty="0"/>
          </a:p>
        </p:txBody>
      </p:sp>
      <p:sp>
        <p:nvSpPr>
          <p:cNvPr id="3" name="Text Placeholder 2"/>
          <p:cNvSpPr>
            <a:spLocks noGrp="1"/>
          </p:cNvSpPr>
          <p:nvPr>
            <p:ph type="body" sz="half" idx="2"/>
          </p:nvPr>
        </p:nvSpPr>
        <p:spPr/>
        <p:txBody>
          <a:bodyPr/>
          <a:lstStyle/>
          <a:p>
            <a:r>
              <a:rPr lang="en-GB" dirty="0" smtClean="0"/>
              <a:t>Kurt </a:t>
            </a:r>
            <a:r>
              <a:rPr lang="en-GB" dirty="0" err="1" smtClean="0"/>
              <a:t>Koffka</a:t>
            </a:r>
            <a:r>
              <a:rPr lang="en-GB" dirty="0" smtClean="0"/>
              <a:t>, Father of Gestalt Psychology</a:t>
            </a:r>
            <a:endParaRPr lang="en-GB" dirty="0"/>
          </a:p>
        </p:txBody>
      </p:sp>
      <p:pic>
        <p:nvPicPr>
          <p:cNvPr id="5" name="Picture Placeholder 4" descr="Kurt Koffka.bmp"/>
          <p:cNvPicPr>
            <a:picLocks noGrp="1" noChangeAspect="1"/>
          </p:cNvPicPr>
          <p:nvPr>
            <p:ph type="pic" idx="1"/>
          </p:nvPr>
        </p:nvPicPr>
        <p:blipFill>
          <a:blip r:embed="rId2" cstate="print"/>
          <a:stretch>
            <a:fillRect/>
          </a:stretch>
        </p:blipFill>
        <p:spPr>
          <a:xfrm>
            <a:off x="1224514" y="1041002"/>
            <a:ext cx="3084576" cy="420624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Central Coherence</a:t>
            </a:r>
            <a:endParaRPr lang="en-GB" dirty="0"/>
          </a:p>
        </p:txBody>
      </p:sp>
      <p:sp>
        <p:nvSpPr>
          <p:cNvPr id="3" name="Content Placeholder 2"/>
          <p:cNvSpPr>
            <a:spLocks noGrp="1"/>
          </p:cNvSpPr>
          <p:nvPr>
            <p:ph idx="1"/>
          </p:nvPr>
        </p:nvSpPr>
        <p:spPr/>
        <p:txBody>
          <a:bodyPr>
            <a:normAutofit lnSpcReduction="10000"/>
          </a:bodyPr>
          <a:lstStyle/>
          <a:p>
            <a:r>
              <a:rPr lang="en-GB" dirty="0" err="1" smtClean="0"/>
              <a:t>Hermelin</a:t>
            </a:r>
            <a:r>
              <a:rPr lang="en-GB" dirty="0" smtClean="0"/>
              <a:t> and O’Connor (1970)</a:t>
            </a:r>
          </a:p>
          <a:p>
            <a:r>
              <a:rPr lang="en-GB" i="1" dirty="0" smtClean="0"/>
              <a:t>‘what to went ship sea.’</a:t>
            </a:r>
          </a:p>
          <a:p>
            <a:r>
              <a:rPr lang="en-GB" i="1" dirty="0" smtClean="0"/>
              <a:t>‘what ship went to sea.’</a:t>
            </a:r>
          </a:p>
          <a:p>
            <a:r>
              <a:rPr lang="en-GB" dirty="0" smtClean="0"/>
              <a:t>Non autistic children made fewer errors if the words made up meaningful sentences. Recall was much better in non autistic children.</a:t>
            </a:r>
          </a:p>
          <a:p>
            <a:r>
              <a:rPr lang="en-GB" dirty="0" smtClean="0"/>
              <a:t>Autistic children appeared to repeat the words without considering the meaning.</a:t>
            </a:r>
          </a:p>
          <a:p>
            <a:r>
              <a:rPr lang="en-GB" dirty="0" smtClean="0"/>
              <a:t>Unaware of </a:t>
            </a:r>
            <a:r>
              <a:rPr lang="en-GB" dirty="0" err="1" smtClean="0"/>
              <a:t>Rimland’s</a:t>
            </a:r>
            <a:r>
              <a:rPr lang="en-GB" dirty="0" smtClean="0"/>
              <a:t> book.</a:t>
            </a:r>
          </a:p>
          <a:p>
            <a:r>
              <a:rPr lang="en-GB" dirty="0" smtClean="0"/>
              <a:t>Had a PhD student called </a:t>
            </a:r>
            <a:r>
              <a:rPr lang="en-GB" dirty="0" err="1" smtClean="0"/>
              <a:t>Uta</a:t>
            </a:r>
            <a:r>
              <a:rPr lang="en-GB" dirty="0" smtClean="0"/>
              <a:t> Frith...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smtClean="0"/>
              <a:t>Uta</a:t>
            </a:r>
            <a:r>
              <a:rPr lang="en-GB" dirty="0" smtClean="0"/>
              <a:t> Frith</a:t>
            </a:r>
            <a:endParaRPr lang="en-GB" dirty="0"/>
          </a:p>
        </p:txBody>
      </p:sp>
      <p:sp>
        <p:nvSpPr>
          <p:cNvPr id="6" name="Text Placeholder 5"/>
          <p:cNvSpPr>
            <a:spLocks noGrp="1"/>
          </p:cNvSpPr>
          <p:nvPr>
            <p:ph type="body" sz="half" idx="2"/>
          </p:nvPr>
        </p:nvSpPr>
        <p:spPr/>
        <p:txBody>
          <a:bodyPr/>
          <a:lstStyle/>
          <a:p>
            <a:endParaRPr lang="en-GB" dirty="0"/>
          </a:p>
        </p:txBody>
      </p:sp>
      <p:pic>
        <p:nvPicPr>
          <p:cNvPr id="7" name="Picture Placeholder 6" descr="Uta Frith.jpg"/>
          <p:cNvPicPr>
            <a:picLocks noGrp="1" noChangeAspect="1"/>
          </p:cNvPicPr>
          <p:nvPr>
            <p:ph type="pic" idx="1"/>
          </p:nvPr>
        </p:nvPicPr>
        <p:blipFill>
          <a:blip r:embed="rId2" cstate="print"/>
          <a:stretch>
            <a:fillRect/>
          </a:stretch>
        </p:blipFill>
        <p:spPr>
          <a:xfrm>
            <a:off x="663682" y="1961117"/>
            <a:ext cx="4206240" cy="236601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Frith and </a:t>
            </a:r>
            <a:r>
              <a:rPr lang="en-GB" dirty="0" err="1" smtClean="0"/>
              <a:t>Snowling</a:t>
            </a:r>
            <a:r>
              <a:rPr lang="en-GB" dirty="0" smtClean="0"/>
              <a:t> (1983)</a:t>
            </a:r>
            <a:endParaRPr lang="en-GB" dirty="0"/>
          </a:p>
        </p:txBody>
      </p:sp>
      <p:sp>
        <p:nvSpPr>
          <p:cNvPr id="3" name="Content Placeholder 2"/>
          <p:cNvSpPr>
            <a:spLocks noGrp="1"/>
          </p:cNvSpPr>
          <p:nvPr>
            <p:ph idx="1"/>
          </p:nvPr>
        </p:nvSpPr>
        <p:spPr/>
        <p:txBody>
          <a:bodyPr>
            <a:normAutofit/>
          </a:bodyPr>
          <a:lstStyle/>
          <a:p>
            <a:r>
              <a:rPr lang="en-GB" dirty="0" smtClean="0"/>
              <a:t>Ten homographs</a:t>
            </a:r>
          </a:p>
          <a:p>
            <a:pPr lvl="1"/>
            <a:r>
              <a:rPr lang="en-GB" i="1" dirty="0" smtClean="0"/>
              <a:t>‘He played lead guitar’</a:t>
            </a:r>
          </a:p>
          <a:p>
            <a:pPr lvl="1"/>
            <a:r>
              <a:rPr lang="en-GB" i="1" dirty="0" smtClean="0"/>
              <a:t>‘The box was made of lead.’</a:t>
            </a:r>
          </a:p>
          <a:p>
            <a:pPr lvl="1"/>
            <a:r>
              <a:rPr lang="en-GB" dirty="0" smtClean="0"/>
              <a:t>Children with autism found difficulty in ascribing meaning – identified by consistent pronunciation regardless of whether the sentence suggested crying or ripping.  Autistic children tended to say ‘</a:t>
            </a:r>
            <a:r>
              <a:rPr lang="en-GB" dirty="0" err="1" smtClean="0"/>
              <a:t>leed</a:t>
            </a:r>
            <a:r>
              <a:rPr lang="en-GB" dirty="0" smtClean="0"/>
              <a:t>’.   The early sentence context had not been taken into account.  (Replicated by </a:t>
            </a:r>
            <a:r>
              <a:rPr lang="en-GB" dirty="0" err="1" smtClean="0"/>
              <a:t>Happe</a:t>
            </a:r>
            <a:r>
              <a:rPr lang="en-GB" dirty="0" smtClean="0"/>
              <a:t>, 1997)</a:t>
            </a:r>
          </a:p>
          <a:p>
            <a:r>
              <a:rPr lang="en-GB" u="sng" dirty="0" smtClean="0"/>
              <a:t>Not</a:t>
            </a:r>
            <a:r>
              <a:rPr lang="en-GB" dirty="0" smtClean="0"/>
              <a:t> an inability to extract meaning.</a:t>
            </a:r>
          </a:p>
          <a:p>
            <a:pPr lvl="1"/>
            <a:endParaRPr lang="en-GB" i="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Subsequent proposal by Frith (1989) of ‘weak central coherence’ – focus on detail and failure to draw information together to extract meaning.</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Block Design (WISC Iv)</a:t>
            </a:r>
            <a:endParaRPr lang="en-GB" dirty="0"/>
          </a:p>
        </p:txBody>
      </p:sp>
      <p:sp>
        <p:nvSpPr>
          <p:cNvPr id="3" name="Content Placeholder 2"/>
          <p:cNvSpPr>
            <a:spLocks noGrp="1"/>
          </p:cNvSpPr>
          <p:nvPr>
            <p:ph idx="1"/>
          </p:nvPr>
        </p:nvSpPr>
        <p:spPr/>
        <p:txBody>
          <a:bodyPr>
            <a:normAutofit lnSpcReduction="10000"/>
          </a:bodyPr>
          <a:lstStyle/>
          <a:p>
            <a:r>
              <a:rPr lang="en-GB" dirty="0" smtClean="0"/>
              <a:t>Strong coherence can be a hindrance (Shah and Frith, 1993)</a:t>
            </a:r>
          </a:p>
          <a:p>
            <a:r>
              <a:rPr lang="en-GB" dirty="0" smtClean="0"/>
              <a:t>Segmented versus un-segmented design</a:t>
            </a:r>
          </a:p>
          <a:p>
            <a:endParaRPr lang="en-GB" dirty="0" smtClean="0"/>
          </a:p>
          <a:p>
            <a:r>
              <a:rPr lang="en-GB" dirty="0" smtClean="0"/>
              <a:t>Segmented – Non autistic average 45s</a:t>
            </a:r>
          </a:p>
          <a:p>
            <a:r>
              <a:rPr lang="en-GB" dirty="0" smtClean="0"/>
              <a:t>Un-segmented – Non autistic average 95s</a:t>
            </a:r>
          </a:p>
          <a:p>
            <a:endParaRPr lang="en-GB" dirty="0" smtClean="0"/>
          </a:p>
          <a:p>
            <a:r>
              <a:rPr lang="en-GB" dirty="0" smtClean="0"/>
              <a:t>Segmented – Autistic average 45s</a:t>
            </a:r>
          </a:p>
          <a:p>
            <a:r>
              <a:rPr lang="en-GB" dirty="0" smtClean="0"/>
              <a:t>Un-segmented – Autistic average 65s</a:t>
            </a:r>
          </a:p>
          <a:p>
            <a:r>
              <a:rPr lang="en-GB" dirty="0" smtClean="0"/>
              <a:t>Autistic group presented strength in their perceptual reasoning.</a:t>
            </a:r>
          </a:p>
          <a:p>
            <a:endParaRPr lang="en-GB" dirty="0" smtClean="0"/>
          </a:p>
          <a:p>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What is Weak Central Coherence?</a:t>
            </a:r>
            <a:endParaRPr lang="en-GB" dirty="0"/>
          </a:p>
        </p:txBody>
      </p:sp>
      <p:sp>
        <p:nvSpPr>
          <p:cNvPr id="6" name="Content Placeholder 5"/>
          <p:cNvSpPr>
            <a:spLocks noGrp="1"/>
          </p:cNvSpPr>
          <p:nvPr>
            <p:ph idx="1"/>
          </p:nvPr>
        </p:nvSpPr>
        <p:spPr/>
        <p:txBody>
          <a:bodyPr>
            <a:normAutofit fontScale="92500" lnSpcReduction="10000"/>
          </a:bodyPr>
          <a:lstStyle/>
          <a:p>
            <a:r>
              <a:rPr lang="en-GB" dirty="0" smtClean="0"/>
              <a:t>Concerns the ability </a:t>
            </a:r>
            <a:r>
              <a:rPr lang="en-GB" dirty="0" smtClean="0"/>
              <a:t>to pull information together, for higher level cohesion</a:t>
            </a:r>
          </a:p>
          <a:p>
            <a:r>
              <a:rPr lang="en-GB" dirty="0" smtClean="0"/>
              <a:t>The </a:t>
            </a:r>
            <a:r>
              <a:rPr lang="en-GB" dirty="0" smtClean="0"/>
              <a:t>inability to draw meaning as a ‘whole</a:t>
            </a:r>
            <a:r>
              <a:rPr lang="en-GB" dirty="0" smtClean="0"/>
              <a:t>’.</a:t>
            </a:r>
          </a:p>
          <a:p>
            <a:r>
              <a:rPr lang="en-GB" dirty="0" smtClean="0"/>
              <a:t>Attempt to describe a range of non-social features of autism by proposal of a single cognitive mechanism.</a:t>
            </a:r>
            <a:endParaRPr lang="en-GB" dirty="0" smtClean="0"/>
          </a:p>
          <a:p>
            <a:r>
              <a:rPr lang="en-GB" dirty="0" smtClean="0"/>
              <a:t>Unusual cognitive strengths suggested by autistic behaviours: restricted interest, repetition, hypersensitivity, savant ability.</a:t>
            </a:r>
          </a:p>
          <a:p>
            <a:r>
              <a:rPr lang="en-GB" dirty="0" err="1" smtClean="0"/>
              <a:t>Uta</a:t>
            </a:r>
            <a:r>
              <a:rPr lang="en-GB" dirty="0" smtClean="0"/>
              <a:t> </a:t>
            </a:r>
            <a:r>
              <a:rPr lang="en-GB" dirty="0" err="1" smtClean="0"/>
              <a:t>Frith’s</a:t>
            </a:r>
            <a:r>
              <a:rPr lang="en-GB" dirty="0" smtClean="0"/>
              <a:t> proposal:</a:t>
            </a:r>
          </a:p>
          <a:p>
            <a:pPr lvl="1"/>
            <a:r>
              <a:rPr lang="en-GB" dirty="0" smtClean="0"/>
              <a:t>‘in an autistic brain, while the ability to </a:t>
            </a:r>
            <a:r>
              <a:rPr lang="en-GB" dirty="0" smtClean="0"/>
              <a:t>discern </a:t>
            </a:r>
            <a:r>
              <a:rPr lang="en-GB" dirty="0" smtClean="0"/>
              <a:t>a wide variety of things about the world is strong, the drive to make these various things cohere is weak.’</a:t>
            </a:r>
          </a:p>
          <a:p>
            <a:pPr lvl="1"/>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Autism Prevalence</a:t>
            </a:r>
            <a:endParaRPr lang="en-GB" dirty="0"/>
          </a:p>
        </p:txBody>
      </p:sp>
      <p:sp>
        <p:nvSpPr>
          <p:cNvPr id="3" name="Content Placeholder 2"/>
          <p:cNvSpPr>
            <a:spLocks noGrp="1"/>
          </p:cNvSpPr>
          <p:nvPr>
            <p:ph idx="1"/>
          </p:nvPr>
        </p:nvSpPr>
        <p:spPr/>
        <p:txBody>
          <a:bodyPr>
            <a:normAutofit/>
          </a:bodyPr>
          <a:lstStyle/>
          <a:p>
            <a:pPr>
              <a:buNone/>
            </a:pPr>
            <a:r>
              <a:rPr lang="en-GB" dirty="0" smtClean="0"/>
              <a:t>New prevalence rates emerging</a:t>
            </a:r>
          </a:p>
          <a:p>
            <a:r>
              <a:rPr lang="en-GB" dirty="0" smtClean="0"/>
              <a:t>1/100 in United Kingdom</a:t>
            </a:r>
          </a:p>
          <a:p>
            <a:pPr lvl="1"/>
            <a:r>
              <a:rPr lang="en-GB" dirty="0" smtClean="0"/>
              <a:t>National Autistic Society</a:t>
            </a:r>
          </a:p>
          <a:p>
            <a:pPr lvl="1"/>
            <a:r>
              <a:rPr lang="en-GB" dirty="0" smtClean="0"/>
              <a:t>Five fold increase in the 1990s – </a:t>
            </a:r>
            <a:r>
              <a:rPr lang="en-GB" dirty="0" err="1" smtClean="0"/>
              <a:t>plateaued</a:t>
            </a:r>
            <a:r>
              <a:rPr lang="en-GB" dirty="0" smtClean="0"/>
              <a:t> by early 2000s (Taylor et al., 2013)</a:t>
            </a:r>
          </a:p>
          <a:p>
            <a:r>
              <a:rPr lang="en-GB" dirty="0" smtClean="0"/>
              <a:t>1/68  in United States</a:t>
            </a:r>
          </a:p>
          <a:p>
            <a:pPr lvl="1"/>
            <a:r>
              <a:rPr lang="en-GB" dirty="0" err="1" smtClean="0"/>
              <a:t>Centers</a:t>
            </a:r>
            <a:r>
              <a:rPr lang="en-GB" dirty="0" smtClean="0"/>
              <a:t> (sic) for Disease Control March 2014</a:t>
            </a:r>
          </a:p>
          <a:p>
            <a:r>
              <a:rPr lang="en-GB" dirty="0" err="1" smtClean="0"/>
              <a:t>Lotter</a:t>
            </a:r>
            <a:r>
              <a:rPr lang="en-GB" dirty="0" smtClean="0"/>
              <a:t> 1966 – Presumed prevalence of 0.04%</a:t>
            </a:r>
          </a:p>
          <a:p>
            <a:pPr lvl="1"/>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Central Coherence</a:t>
            </a:r>
            <a:endParaRPr lang="en-GB" dirty="0"/>
          </a:p>
        </p:txBody>
      </p:sp>
      <p:sp>
        <p:nvSpPr>
          <p:cNvPr id="3" name="Content Placeholder 2"/>
          <p:cNvSpPr>
            <a:spLocks noGrp="1"/>
          </p:cNvSpPr>
          <p:nvPr>
            <p:ph idx="1"/>
          </p:nvPr>
        </p:nvSpPr>
        <p:spPr/>
        <p:txBody>
          <a:bodyPr>
            <a:normAutofit/>
          </a:bodyPr>
          <a:lstStyle/>
          <a:p>
            <a:pPr>
              <a:buNone/>
            </a:pPr>
            <a:r>
              <a:rPr lang="en-GB" dirty="0" smtClean="0"/>
              <a:t>Central coherence is descriptive</a:t>
            </a:r>
          </a:p>
          <a:p>
            <a:pPr>
              <a:buNone/>
            </a:pPr>
            <a:r>
              <a:rPr lang="en-GB" dirty="0" smtClean="0"/>
              <a:t>	Strength:</a:t>
            </a:r>
          </a:p>
          <a:p>
            <a:pPr lvl="1"/>
            <a:r>
              <a:rPr lang="en-GB" dirty="0" smtClean="0"/>
              <a:t>Language and Communication</a:t>
            </a:r>
          </a:p>
          <a:p>
            <a:pPr lvl="1"/>
            <a:r>
              <a:rPr lang="en-GB" dirty="0" smtClean="0"/>
              <a:t>Social Interaction</a:t>
            </a:r>
          </a:p>
          <a:p>
            <a:pPr lvl="2"/>
            <a:r>
              <a:rPr lang="en-GB" dirty="0" smtClean="0"/>
              <a:t>Both are nuanced and contextually dependent</a:t>
            </a:r>
          </a:p>
          <a:p>
            <a:pPr>
              <a:buNone/>
            </a:pPr>
            <a:r>
              <a:rPr lang="en-GB" dirty="0" smtClean="0"/>
              <a:t>	Weakness:</a:t>
            </a:r>
          </a:p>
          <a:p>
            <a:pPr lvl="1"/>
            <a:r>
              <a:rPr lang="en-GB" dirty="0" smtClean="0"/>
              <a:t>Not particularly testable / falsifiable</a:t>
            </a:r>
          </a:p>
          <a:p>
            <a:pPr lvl="1"/>
            <a:r>
              <a:rPr lang="en-GB" dirty="0" smtClean="0"/>
              <a:t>Not part of mainstream cognitive psychology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Pellicano</a:t>
            </a:r>
            <a:r>
              <a:rPr lang="en-GB" dirty="0" smtClean="0"/>
              <a:t> and Burr 2012</a:t>
            </a:r>
            <a:endParaRPr lang="en-GB" dirty="0"/>
          </a:p>
        </p:txBody>
      </p:sp>
      <p:sp>
        <p:nvSpPr>
          <p:cNvPr id="3" name="Content Placeholder 2"/>
          <p:cNvSpPr>
            <a:spLocks noGrp="1"/>
          </p:cNvSpPr>
          <p:nvPr>
            <p:ph idx="1"/>
          </p:nvPr>
        </p:nvSpPr>
        <p:spPr/>
        <p:txBody>
          <a:bodyPr>
            <a:normAutofit/>
          </a:bodyPr>
          <a:lstStyle/>
          <a:p>
            <a:pPr>
              <a:buNone/>
            </a:pPr>
            <a:r>
              <a:rPr lang="en-GB" dirty="0" smtClean="0"/>
              <a:t>Bayesian Perspective</a:t>
            </a:r>
          </a:p>
          <a:p>
            <a:r>
              <a:rPr lang="en-GB" dirty="0" smtClean="0"/>
              <a:t>The reduced influence of prior knowledge.</a:t>
            </a:r>
          </a:p>
          <a:p>
            <a:r>
              <a:rPr lang="en-GB" dirty="0"/>
              <a:t>I</a:t>
            </a:r>
            <a:r>
              <a:rPr lang="en-GB" dirty="0" smtClean="0"/>
              <a:t>nformation is inherently unreliable and therefore needs to be used in the context of previous knowledge (a mathematical concept applied in statistics)</a:t>
            </a:r>
          </a:p>
          <a:p>
            <a:r>
              <a:rPr lang="en-GB" dirty="0" smtClean="0"/>
              <a:t>Used increasingly in the context of perception – sensory information is also ambiguous and inherently unreliable.</a:t>
            </a:r>
          </a:p>
          <a:p>
            <a:endParaRPr lang="en-GB"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Experience determines likelihood</a:t>
            </a:r>
          </a:p>
          <a:p>
            <a:r>
              <a:rPr lang="en-GB" dirty="0" smtClean="0"/>
              <a:t>This restricts the possibilities we consider</a:t>
            </a:r>
          </a:p>
          <a:p>
            <a:r>
              <a:rPr lang="en-GB" dirty="0" smtClean="0"/>
              <a:t>Bayesian perspective proposes that autistic people have a broader categorisation of prior experience – past experience therefore has a less restrictive influence on perception of the present.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err="1" smtClean="0"/>
              <a:t>Shepard</a:t>
            </a:r>
            <a:r>
              <a:rPr lang="en-GB" dirty="0" smtClean="0"/>
              <a:t> Illusion</a:t>
            </a:r>
            <a:endParaRPr lang="en-GB" dirty="0"/>
          </a:p>
        </p:txBody>
      </p:sp>
      <p:pic>
        <p:nvPicPr>
          <p:cNvPr id="4" name="Content Placeholder 3" descr="Shepard Illusion.jpg"/>
          <p:cNvPicPr>
            <a:picLocks noGrp="1" noChangeAspect="1"/>
          </p:cNvPicPr>
          <p:nvPr>
            <p:ph idx="1"/>
          </p:nvPr>
        </p:nvPicPr>
        <p:blipFill>
          <a:blip r:embed="rId3" cstate="print"/>
          <a:stretch>
            <a:fillRect/>
          </a:stretch>
        </p:blipFill>
        <p:spPr>
          <a:xfrm>
            <a:off x="1763688" y="1988840"/>
            <a:ext cx="5715000" cy="3276600"/>
          </a:xfr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Mitchell et al., 2010</a:t>
            </a:r>
            <a:endParaRPr lang="en-GB" dirty="0"/>
          </a:p>
        </p:txBody>
      </p:sp>
      <p:sp>
        <p:nvSpPr>
          <p:cNvPr id="3" name="Content Placeholder 2"/>
          <p:cNvSpPr>
            <a:spLocks noGrp="1"/>
          </p:cNvSpPr>
          <p:nvPr>
            <p:ph idx="1"/>
          </p:nvPr>
        </p:nvSpPr>
        <p:spPr/>
        <p:txBody>
          <a:bodyPr/>
          <a:lstStyle/>
          <a:p>
            <a:r>
              <a:rPr lang="en-GB" dirty="0" smtClean="0"/>
              <a:t>‘The curse of knowledge.’</a:t>
            </a:r>
          </a:p>
          <a:p>
            <a:r>
              <a:rPr lang="en-GB" dirty="0" smtClean="0"/>
              <a:t>Prior knowledge – experience of rectangular shapes in a 3 dimensional world.</a:t>
            </a:r>
          </a:p>
          <a:p>
            <a:r>
              <a:rPr lang="en-GB" dirty="0" smtClean="0"/>
              <a:t>People with autism were less susceptible to this effect.</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a:bodyPr>
          <a:lstStyle/>
          <a:p>
            <a:r>
              <a:rPr lang="en-GB" dirty="0" err="1" smtClean="0"/>
              <a:t>Rimland</a:t>
            </a:r>
            <a:r>
              <a:rPr lang="en-GB" dirty="0" smtClean="0"/>
              <a:t> – Differences in information processing must come from differences in brain functioning</a:t>
            </a:r>
          </a:p>
          <a:p>
            <a:r>
              <a:rPr lang="en-GB" dirty="0" smtClean="0"/>
              <a:t>Under-connectivity </a:t>
            </a:r>
            <a:r>
              <a:rPr lang="en-GB" dirty="0" smtClean="0"/>
              <a:t>(</a:t>
            </a:r>
            <a:r>
              <a:rPr lang="en-GB" dirty="0" err="1" smtClean="0"/>
              <a:t>Wass</a:t>
            </a:r>
            <a:r>
              <a:rPr lang="en-GB" dirty="0" smtClean="0"/>
              <a:t>, 2011)</a:t>
            </a:r>
          </a:p>
          <a:p>
            <a:r>
              <a:rPr lang="en-GB" dirty="0" smtClean="0"/>
              <a:t>Growing evidence for atypical brain connectivity in autism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Predictive Coding</a:t>
            </a:r>
            <a:br>
              <a:rPr lang="en-GB" dirty="0" smtClean="0"/>
            </a:br>
            <a:r>
              <a:rPr lang="en-GB" sz="2700" dirty="0" smtClean="0"/>
              <a:t>(</a:t>
            </a:r>
            <a:r>
              <a:rPr lang="en-GB" sz="2700" dirty="0" err="1" smtClean="0"/>
              <a:t>Friston</a:t>
            </a:r>
            <a:r>
              <a:rPr lang="en-GB" sz="2700" dirty="0" smtClean="0"/>
              <a:t> et al., 2013; van </a:t>
            </a:r>
            <a:r>
              <a:rPr lang="en-GB" sz="2700" dirty="0" err="1" smtClean="0"/>
              <a:t>Boxtel</a:t>
            </a:r>
            <a:r>
              <a:rPr lang="en-GB" sz="2700" dirty="0" smtClean="0"/>
              <a:t> &amp; Lu, 2013)</a:t>
            </a:r>
            <a:endParaRPr lang="en-GB" dirty="0"/>
          </a:p>
        </p:txBody>
      </p:sp>
      <p:sp>
        <p:nvSpPr>
          <p:cNvPr id="3" name="Content Placeholder 2"/>
          <p:cNvSpPr>
            <a:spLocks noGrp="1"/>
          </p:cNvSpPr>
          <p:nvPr>
            <p:ph idx="1"/>
          </p:nvPr>
        </p:nvSpPr>
        <p:spPr/>
        <p:txBody>
          <a:bodyPr/>
          <a:lstStyle/>
          <a:p>
            <a:r>
              <a:rPr lang="en-GB" dirty="0" smtClean="0"/>
              <a:t>Main purpose of the nervous system is to anticipate what will happen next – survival instinct.</a:t>
            </a:r>
          </a:p>
          <a:p>
            <a:r>
              <a:rPr lang="en-GB" dirty="0" smtClean="0"/>
              <a:t>Minimising errors in this purpose is important – we encode how precise our predictions are by comparing our expectations with actual outcomes.</a:t>
            </a:r>
          </a:p>
          <a:p>
            <a:endParaRPr lang="en-GB" dirty="0" smtClean="0"/>
          </a:p>
          <a:p>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Predictive Coding</a:t>
            </a:r>
            <a:endParaRPr lang="en-GB" dirty="0"/>
          </a:p>
        </p:txBody>
      </p:sp>
      <p:sp>
        <p:nvSpPr>
          <p:cNvPr id="3" name="Content Placeholder 2"/>
          <p:cNvSpPr>
            <a:spLocks noGrp="1"/>
          </p:cNvSpPr>
          <p:nvPr>
            <p:ph idx="1"/>
          </p:nvPr>
        </p:nvSpPr>
        <p:spPr/>
        <p:txBody>
          <a:bodyPr/>
          <a:lstStyle/>
          <a:p>
            <a:r>
              <a:rPr lang="en-GB" dirty="0" smtClean="0"/>
              <a:t>Two interpretations:</a:t>
            </a:r>
          </a:p>
          <a:p>
            <a:r>
              <a:rPr lang="en-GB" dirty="0" err="1" smtClean="0"/>
              <a:t>Friston</a:t>
            </a:r>
            <a:r>
              <a:rPr lang="en-GB" dirty="0" smtClean="0"/>
              <a:t> et al. (2013) – Precision is reduced and therefore prediction is weaker, so perception is dominated by the information at hand.</a:t>
            </a:r>
          </a:p>
          <a:p>
            <a:r>
              <a:rPr lang="en-GB" dirty="0" smtClean="0"/>
              <a:t>Van de </a:t>
            </a:r>
            <a:r>
              <a:rPr lang="en-GB" dirty="0" err="1" smtClean="0"/>
              <a:t>Cruys</a:t>
            </a:r>
            <a:r>
              <a:rPr lang="en-GB" dirty="0" smtClean="0"/>
              <a:t> et al. (2013) – Precision is heightened in prediction errors – small deviations from expectation becomes a significant error.</a:t>
            </a: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Francesca </a:t>
            </a:r>
            <a:r>
              <a:rPr lang="en-GB" dirty="0" err="1" smtClean="0"/>
              <a:t>Happe</a:t>
            </a:r>
            <a:endParaRPr lang="en-GB" dirty="0"/>
          </a:p>
        </p:txBody>
      </p:sp>
      <p:sp>
        <p:nvSpPr>
          <p:cNvPr id="6" name="Text Placeholder 5"/>
          <p:cNvSpPr>
            <a:spLocks noGrp="1"/>
          </p:cNvSpPr>
          <p:nvPr>
            <p:ph type="body" sz="half" idx="2"/>
          </p:nvPr>
        </p:nvSpPr>
        <p:spPr/>
        <p:txBody>
          <a:bodyPr/>
          <a:lstStyle/>
          <a:p>
            <a:endParaRPr lang="en-GB" dirty="0"/>
          </a:p>
        </p:txBody>
      </p:sp>
      <p:pic>
        <p:nvPicPr>
          <p:cNvPr id="7" name="Picture Placeholder 6" descr="Francesca Happe.jpg"/>
          <p:cNvPicPr>
            <a:picLocks noGrp="1" noChangeAspect="1"/>
          </p:cNvPicPr>
          <p:nvPr>
            <p:ph type="pic" idx="1"/>
          </p:nvPr>
        </p:nvPicPr>
        <p:blipFill>
          <a:blip r:embed="rId2" cstate="print"/>
          <a:srcRect t="7582" b="7582"/>
          <a:stretch>
            <a:fillRect/>
          </a:stretch>
        </p:blip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Revised concepts of Weak Central Coherence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Francesca </a:t>
            </a:r>
            <a:r>
              <a:rPr lang="en-GB" dirty="0" err="1" smtClean="0"/>
              <a:t>Happe</a:t>
            </a:r>
            <a:r>
              <a:rPr lang="en-GB" dirty="0" smtClean="0"/>
              <a:t> (1999)</a:t>
            </a:r>
          </a:p>
          <a:p>
            <a:r>
              <a:rPr lang="en-GB" dirty="0" smtClean="0"/>
              <a:t>Proposed a normal distribution of preference or bias.</a:t>
            </a:r>
          </a:p>
          <a:p>
            <a:r>
              <a:rPr lang="en-GB" dirty="0" smtClean="0"/>
              <a:t>Two extremes of a continuum:</a:t>
            </a:r>
          </a:p>
          <a:p>
            <a:pPr lvl="1"/>
            <a:r>
              <a:rPr lang="en-GB" dirty="0" smtClean="0"/>
              <a:t>Detail focussed strategy</a:t>
            </a:r>
          </a:p>
          <a:p>
            <a:pPr lvl="1"/>
            <a:r>
              <a:rPr lang="en-GB" dirty="0" smtClean="0"/>
              <a:t>Opposite preference</a:t>
            </a:r>
          </a:p>
          <a:p>
            <a:r>
              <a:rPr lang="en-GB" dirty="0" smtClean="0"/>
              <a:t>Suggestion that typically, detail focus would be typical of the autism phenotype.</a:t>
            </a:r>
          </a:p>
          <a:p>
            <a:r>
              <a:rPr lang="en-GB" dirty="0" smtClean="0"/>
              <a:t>Evidence that 50% of fathers, 30% of mothers of autistic children were stronger in detail focussed processing style.  Not replicated in a sample of parents of dyslexic children.</a:t>
            </a:r>
          </a:p>
          <a:p>
            <a:r>
              <a:rPr lang="en-GB" dirty="0" err="1" smtClean="0"/>
              <a:t>Briskman</a:t>
            </a:r>
            <a:r>
              <a:rPr lang="en-GB" dirty="0" smtClean="0"/>
              <a:t>, </a:t>
            </a:r>
            <a:r>
              <a:rPr lang="en-GB" dirty="0" err="1" smtClean="0"/>
              <a:t>Happe</a:t>
            </a:r>
            <a:r>
              <a:rPr lang="en-GB" dirty="0" smtClean="0"/>
              <a:t> &amp; Frith 2001; </a:t>
            </a:r>
            <a:r>
              <a:rPr lang="en-GB" dirty="0" err="1" smtClean="0"/>
              <a:t>Happe</a:t>
            </a:r>
            <a:r>
              <a:rPr lang="en-GB" dirty="0" smtClean="0"/>
              <a:t>, </a:t>
            </a:r>
            <a:r>
              <a:rPr lang="en-GB" dirty="0" err="1" smtClean="0"/>
              <a:t>Briskman</a:t>
            </a:r>
            <a:r>
              <a:rPr lang="en-GB" dirty="0" smtClean="0"/>
              <a:t> &amp; Frith, 2001)</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Autism Spectrum</a:t>
            </a:r>
            <a:endParaRPr lang="en-GB" dirty="0"/>
          </a:p>
        </p:txBody>
      </p:sp>
      <p:sp>
        <p:nvSpPr>
          <p:cNvPr id="3" name="Content Placeholder 2"/>
          <p:cNvSpPr>
            <a:spLocks noGrp="1"/>
          </p:cNvSpPr>
          <p:nvPr>
            <p:ph idx="1"/>
          </p:nvPr>
        </p:nvSpPr>
        <p:spPr/>
        <p:txBody>
          <a:bodyPr/>
          <a:lstStyle/>
          <a:p>
            <a:r>
              <a:rPr lang="en-GB" dirty="0" err="1" smtClean="0"/>
              <a:t>Heterogenous</a:t>
            </a:r>
            <a:endParaRPr lang="en-GB" dirty="0" smtClean="0"/>
          </a:p>
          <a:p>
            <a:r>
              <a:rPr lang="en-GB" dirty="0" smtClean="0"/>
              <a:t>Broadened considerably over time</a:t>
            </a:r>
          </a:p>
          <a:p>
            <a:r>
              <a:rPr lang="en-GB" dirty="0" err="1" smtClean="0"/>
              <a:t>Geschwind</a:t>
            </a:r>
            <a:r>
              <a:rPr lang="en-GB" dirty="0" smtClean="0"/>
              <a:t> and Levitt (2007) – A collection of autisms that look similar at a superficial level.</a:t>
            </a:r>
          </a:p>
          <a:p>
            <a:r>
              <a:rPr lang="en-GB" dirty="0" err="1" smtClean="0"/>
              <a:t>Happe</a:t>
            </a:r>
            <a:r>
              <a:rPr lang="en-GB" dirty="0" smtClean="0"/>
              <a:t> – ‘Once you have met one person with autism...’ </a:t>
            </a:r>
          </a:p>
          <a:p>
            <a:r>
              <a:rPr lang="en-GB" dirty="0" smtClean="0"/>
              <a:t>Focus on specific symptoms rather than syndromes (</a:t>
            </a:r>
            <a:r>
              <a:rPr lang="en-GB" dirty="0" err="1" smtClean="0"/>
              <a:t>Happe</a:t>
            </a:r>
            <a:r>
              <a:rPr lang="en-GB" dirty="0" smtClean="0"/>
              <a:t>, et al. 2006)</a:t>
            </a:r>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Central Coherence</a:t>
            </a:r>
            <a:endParaRPr lang="en-GB" dirty="0"/>
          </a:p>
        </p:txBody>
      </p:sp>
      <p:sp>
        <p:nvSpPr>
          <p:cNvPr id="3" name="Content Placeholder 2"/>
          <p:cNvSpPr>
            <a:spLocks noGrp="1"/>
          </p:cNvSpPr>
          <p:nvPr>
            <p:ph idx="1"/>
          </p:nvPr>
        </p:nvSpPr>
        <p:spPr/>
        <p:txBody>
          <a:bodyPr>
            <a:normAutofit/>
          </a:bodyPr>
          <a:lstStyle/>
          <a:p>
            <a:r>
              <a:rPr lang="en-GB" dirty="0" smtClean="0"/>
              <a:t>‘Part of the theory of autism’ Professor Francesca </a:t>
            </a:r>
            <a:r>
              <a:rPr lang="en-GB" dirty="0" err="1" smtClean="0"/>
              <a:t>Happe</a:t>
            </a:r>
            <a:endParaRPr lang="en-GB" dirty="0" smtClean="0"/>
          </a:p>
          <a:p>
            <a:r>
              <a:rPr lang="en-GB" dirty="0" smtClean="0"/>
              <a:t>Leo </a:t>
            </a:r>
            <a:r>
              <a:rPr lang="en-GB" dirty="0" err="1" smtClean="0"/>
              <a:t>Kanner</a:t>
            </a:r>
            <a:r>
              <a:rPr lang="en-GB" dirty="0" smtClean="0"/>
              <a:t> - Inability to experience wholes without full attention to constituent parts – Distressed by tiny changes</a:t>
            </a:r>
          </a:p>
          <a:p>
            <a:r>
              <a:rPr lang="en-GB" dirty="0" smtClean="0"/>
              <a:t>Difference in central coherence in ASD not a deficit.</a:t>
            </a:r>
          </a:p>
          <a:p>
            <a:r>
              <a:rPr lang="en-GB" dirty="0" smtClean="0"/>
              <a:t>Differences found in non-autistic individuals.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i="1" dirty="0" smtClean="0"/>
              <a:t>I did not see whole </a:t>
            </a:r>
            <a:r>
              <a:rPr lang="en-GB" i="1" dirty="0" smtClean="0"/>
              <a:t>–</a:t>
            </a:r>
            <a:br>
              <a:rPr lang="en-GB" i="1" dirty="0" smtClean="0"/>
            </a:br>
            <a:r>
              <a:rPr lang="en-GB" i="1" dirty="0" smtClean="0"/>
              <a:t>I </a:t>
            </a:r>
            <a:r>
              <a:rPr lang="en-GB" i="1" dirty="0" smtClean="0"/>
              <a:t>saw hair, I saw eyes, nose, mouth, chin... Not face</a:t>
            </a:r>
            <a:br>
              <a:rPr lang="en-GB" i="1" dirty="0" smtClean="0"/>
            </a:br>
            <a:endParaRPr lang="en-GB" dirty="0"/>
          </a:p>
        </p:txBody>
      </p:sp>
      <p:sp>
        <p:nvSpPr>
          <p:cNvPr id="5" name="Text Placeholder 4"/>
          <p:cNvSpPr>
            <a:spLocks noGrp="1"/>
          </p:cNvSpPr>
          <p:nvPr>
            <p:ph type="body" idx="1"/>
          </p:nvPr>
        </p:nvSpPr>
        <p:spPr/>
        <p:txBody>
          <a:bodyPr/>
          <a:lstStyle/>
          <a:p>
            <a:r>
              <a:rPr lang="en-GB" i="1" dirty="0" smtClean="0"/>
              <a:t>(Alex in Williams, Sensory Issues in Autism, East Sussex)</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Theory of Mind</a:t>
            </a: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Valuable Object</a:t>
            </a:r>
          </a:p>
          <a:p>
            <a:endParaRPr lang="en-GB"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GB" dirty="0"/>
              <a:t>Cognitive Theories and ASD</a:t>
            </a:r>
          </a:p>
        </p:txBody>
      </p:sp>
      <p:sp>
        <p:nvSpPr>
          <p:cNvPr id="64515" name="Rectangle 3"/>
          <p:cNvSpPr>
            <a:spLocks noGrp="1" noChangeArrowheads="1"/>
          </p:cNvSpPr>
          <p:nvPr>
            <p:ph idx="1"/>
          </p:nvPr>
        </p:nvSpPr>
        <p:spPr/>
        <p:txBody>
          <a:bodyPr/>
          <a:lstStyle/>
          <a:p>
            <a:r>
              <a:rPr lang="en-GB"/>
              <a:t>Theory of Mind (Happ</a:t>
            </a:r>
            <a:r>
              <a:rPr lang="en-GB">
                <a:effectLst/>
              </a:rPr>
              <a:t>é, 1994)</a:t>
            </a:r>
            <a:endParaRPr lang="en-GB"/>
          </a:p>
          <a:p>
            <a:r>
              <a:rPr lang="en-GB"/>
              <a:t>Central Coherence (Frith, 1989, 1994)</a:t>
            </a:r>
          </a:p>
          <a:p>
            <a:r>
              <a:rPr lang="en-GB"/>
              <a:t>Executive Function (Hill, 2004)</a:t>
            </a:r>
          </a:p>
          <a:p>
            <a:r>
              <a:rPr lang="en-GB"/>
              <a:t>Extreme Male Brain (Baron-Cohen, 2003)</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Lorna Wing</a:t>
            </a:r>
            <a:endParaRPr lang="en-GB" dirty="0"/>
          </a:p>
        </p:txBody>
      </p:sp>
      <p:sp>
        <p:nvSpPr>
          <p:cNvPr id="3" name="Content Placeholder 2"/>
          <p:cNvSpPr>
            <a:spLocks noGrp="1"/>
          </p:cNvSpPr>
          <p:nvPr>
            <p:ph idx="1"/>
          </p:nvPr>
        </p:nvSpPr>
        <p:spPr/>
        <p:txBody>
          <a:bodyPr/>
          <a:lstStyle/>
          <a:p>
            <a:r>
              <a:rPr lang="en-GB" dirty="0" smtClean="0"/>
              <a:t>‘Once you have met one person with Autism, you have met one person with autism’</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Theory of Mind</a:t>
            </a:r>
            <a:endParaRPr lang="en-GB" dirty="0"/>
          </a:p>
        </p:txBody>
      </p:sp>
      <p:sp>
        <p:nvSpPr>
          <p:cNvPr id="3" name="Content Placeholder 2"/>
          <p:cNvSpPr>
            <a:spLocks noGrp="1"/>
          </p:cNvSpPr>
          <p:nvPr>
            <p:ph idx="1"/>
          </p:nvPr>
        </p:nvSpPr>
        <p:spPr/>
        <p:txBody>
          <a:bodyPr/>
          <a:lstStyle/>
          <a:p>
            <a:r>
              <a:rPr lang="en-GB" dirty="0" smtClean="0"/>
              <a:t>Not actually a ‘theory’!</a:t>
            </a:r>
          </a:p>
          <a:p>
            <a:endParaRPr lang="en-GB" dirty="0" smtClean="0"/>
          </a:p>
          <a:p>
            <a:r>
              <a:rPr lang="en-GB" dirty="0" smtClean="0"/>
              <a:t>Hugely significant feature of human cognition</a:t>
            </a:r>
          </a:p>
          <a:p>
            <a:pPr>
              <a:buNone/>
            </a:pPr>
            <a:endParaRPr lang="en-GB" dirty="0" smtClean="0"/>
          </a:p>
          <a:p>
            <a:r>
              <a:rPr lang="en-GB" dirty="0" smtClean="0"/>
              <a:t>Develops by or around the age of 4.</a:t>
            </a:r>
          </a:p>
          <a:p>
            <a:endParaRPr lang="en-GB" dirty="0" smtClean="0"/>
          </a:p>
          <a:p>
            <a:r>
              <a:rPr lang="en-GB" dirty="0" smtClean="0"/>
              <a:t>Ability to attribute mental states to others.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err="1" smtClean="0"/>
              <a:t>Uta</a:t>
            </a:r>
            <a:r>
              <a:rPr lang="en-GB" dirty="0" smtClean="0"/>
              <a:t> Frith</a:t>
            </a:r>
          </a:p>
          <a:p>
            <a:r>
              <a:rPr lang="en-GB" dirty="0" smtClean="0"/>
              <a:t>Professor of Cognitive Development London</a:t>
            </a:r>
          </a:p>
          <a:p>
            <a:r>
              <a:rPr lang="en-GB" dirty="0" smtClean="0"/>
              <a:t>Mind-blindness</a:t>
            </a:r>
          </a:p>
          <a:p>
            <a:r>
              <a:rPr lang="en-GB" dirty="0" smtClean="0"/>
              <a:t>Central Coherence</a:t>
            </a:r>
          </a:p>
          <a:p>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of Mind - Importance</a:t>
            </a:r>
            <a:endParaRPr lang="en-GB" dirty="0"/>
          </a:p>
        </p:txBody>
      </p:sp>
      <p:sp>
        <p:nvSpPr>
          <p:cNvPr id="3" name="Content Placeholder 2"/>
          <p:cNvSpPr>
            <a:spLocks noGrp="1"/>
          </p:cNvSpPr>
          <p:nvPr>
            <p:ph idx="1"/>
          </p:nvPr>
        </p:nvSpPr>
        <p:spPr/>
        <p:txBody>
          <a:bodyPr>
            <a:normAutofit/>
          </a:bodyPr>
          <a:lstStyle/>
          <a:p>
            <a:r>
              <a:rPr lang="en-GB" dirty="0" smtClean="0"/>
              <a:t>Recognition of thoughts and feelings</a:t>
            </a:r>
          </a:p>
          <a:p>
            <a:r>
              <a:rPr lang="en-GB" dirty="0" smtClean="0"/>
              <a:t>‘</a:t>
            </a:r>
            <a:r>
              <a:rPr lang="en-GB" dirty="0" err="1" smtClean="0"/>
              <a:t>Mentalising</a:t>
            </a:r>
            <a:r>
              <a:rPr lang="en-GB" dirty="0" smtClean="0"/>
              <a:t>’ Frith</a:t>
            </a:r>
          </a:p>
          <a:p>
            <a:r>
              <a:rPr lang="en-GB" dirty="0" smtClean="0"/>
              <a:t>Automatic ability to attribute mental states to yourself and other people.</a:t>
            </a:r>
          </a:p>
          <a:p>
            <a:r>
              <a:rPr lang="en-GB" dirty="0" smtClean="0"/>
              <a:t>To recognise</a:t>
            </a:r>
          </a:p>
          <a:p>
            <a:r>
              <a:rPr lang="en-GB" dirty="0" smtClean="0"/>
              <a:t>To communicate</a:t>
            </a:r>
          </a:p>
          <a:p>
            <a:r>
              <a:rPr lang="en-GB" dirty="0" smtClean="0"/>
              <a:t>To influence</a:t>
            </a:r>
          </a:p>
          <a:p>
            <a:r>
              <a:rPr lang="en-GB" dirty="0" smtClean="0"/>
              <a:t>Uniquely human?</a:t>
            </a:r>
          </a:p>
          <a:p>
            <a:endParaRPr lang="en-GB" dirty="0" smtClean="0"/>
          </a:p>
          <a:p>
            <a:endParaRPr lang="en-GB" dirty="0" smtClean="0"/>
          </a:p>
          <a:p>
            <a:endParaRPr lang="en-GB"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Animals (</a:t>
            </a:r>
            <a:r>
              <a:rPr lang="en-GB" dirty="0" err="1" smtClean="0"/>
              <a:t>Uta</a:t>
            </a:r>
            <a:r>
              <a:rPr lang="en-GB" dirty="0" smtClean="0"/>
              <a:t> Frith)</a:t>
            </a:r>
            <a:endParaRPr lang="en-GB" dirty="0"/>
          </a:p>
        </p:txBody>
      </p:sp>
      <p:sp>
        <p:nvSpPr>
          <p:cNvPr id="3" name="Content Placeholder 2"/>
          <p:cNvSpPr>
            <a:spLocks noGrp="1"/>
          </p:cNvSpPr>
          <p:nvPr>
            <p:ph idx="1"/>
          </p:nvPr>
        </p:nvSpPr>
        <p:spPr/>
        <p:txBody>
          <a:bodyPr/>
          <a:lstStyle/>
          <a:p>
            <a:r>
              <a:rPr lang="en-GB" dirty="0" smtClean="0"/>
              <a:t>Hunt and flee in packs</a:t>
            </a:r>
          </a:p>
          <a:p>
            <a:r>
              <a:rPr lang="en-GB" dirty="0" smtClean="0"/>
              <a:t>Choose mates</a:t>
            </a:r>
          </a:p>
          <a:p>
            <a:r>
              <a:rPr lang="en-GB" dirty="0" smtClean="0"/>
              <a:t>Nurture young</a:t>
            </a:r>
          </a:p>
          <a:p>
            <a:r>
              <a:rPr lang="en-GB" dirty="0" smtClean="0"/>
              <a:t>Recognise others</a:t>
            </a:r>
          </a:p>
          <a:p>
            <a:r>
              <a:rPr lang="en-GB" dirty="0" smtClean="0"/>
              <a:t>Recognise emotions</a:t>
            </a:r>
          </a:p>
          <a:p>
            <a:r>
              <a:rPr lang="en-GB" dirty="0" smtClean="0"/>
              <a:t>Recognise status</a:t>
            </a:r>
          </a:p>
          <a:p>
            <a:r>
              <a:rPr lang="en-GB" dirty="0" smtClean="0"/>
              <a:t>Make alliances</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Causality</a:t>
            </a:r>
            <a:endParaRPr lang="en-GB" dirty="0"/>
          </a:p>
        </p:txBody>
      </p:sp>
      <p:sp>
        <p:nvSpPr>
          <p:cNvPr id="3" name="Content Placeholder 2"/>
          <p:cNvSpPr>
            <a:spLocks noGrp="1"/>
          </p:cNvSpPr>
          <p:nvPr>
            <p:ph idx="1"/>
          </p:nvPr>
        </p:nvSpPr>
        <p:spPr/>
        <p:txBody>
          <a:bodyPr/>
          <a:lstStyle/>
          <a:p>
            <a:r>
              <a:rPr lang="en-GB" dirty="0" smtClean="0"/>
              <a:t>20% have rare genetic differences</a:t>
            </a:r>
          </a:p>
          <a:p>
            <a:r>
              <a:rPr lang="en-GB" dirty="0" smtClean="0"/>
              <a:t>Siblings are at higher risk (</a:t>
            </a:r>
            <a:r>
              <a:rPr lang="en-GB" dirty="0" err="1" smtClean="0"/>
              <a:t>Ozonoff</a:t>
            </a:r>
            <a:r>
              <a:rPr lang="en-GB" dirty="0"/>
              <a:t> </a:t>
            </a:r>
            <a:r>
              <a:rPr lang="en-GB" dirty="0" smtClean="0"/>
              <a:t>et al., 2011)</a:t>
            </a:r>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Humans (Frith)</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Teach</a:t>
            </a:r>
          </a:p>
          <a:p>
            <a:r>
              <a:rPr lang="en-GB" dirty="0" smtClean="0"/>
              <a:t>Tease</a:t>
            </a:r>
          </a:p>
          <a:p>
            <a:r>
              <a:rPr lang="en-GB" dirty="0" smtClean="0"/>
              <a:t>Trade</a:t>
            </a:r>
          </a:p>
          <a:p>
            <a:r>
              <a:rPr lang="en-GB" dirty="0" smtClean="0"/>
              <a:t>Deceive</a:t>
            </a:r>
          </a:p>
          <a:p>
            <a:r>
              <a:rPr lang="en-GB" dirty="0" smtClean="0"/>
              <a:t>Communicate </a:t>
            </a:r>
            <a:r>
              <a:rPr lang="en-GB" dirty="0" err="1" smtClean="0"/>
              <a:t>ostensively</a:t>
            </a:r>
            <a:r>
              <a:rPr lang="en-GB" dirty="0" smtClean="0"/>
              <a:t> – e.g. about fear without being afraid</a:t>
            </a:r>
          </a:p>
          <a:p>
            <a:r>
              <a:rPr lang="en-GB" dirty="0" smtClean="0"/>
              <a:t>Show complex emotions</a:t>
            </a:r>
          </a:p>
          <a:p>
            <a:r>
              <a:rPr lang="en-GB" dirty="0" smtClean="0"/>
              <a:t>Manipulate beliefs</a:t>
            </a:r>
          </a:p>
          <a:p>
            <a:r>
              <a:rPr lang="en-GB" dirty="0" smtClean="0"/>
              <a:t>Read others minds</a:t>
            </a:r>
          </a:p>
          <a:p>
            <a:r>
              <a:rPr lang="en-GB" dirty="0" smtClean="0"/>
              <a:t>Read own mind</a:t>
            </a:r>
          </a:p>
          <a:p>
            <a:r>
              <a:rPr lang="en-GB" dirty="0" smtClean="0"/>
              <a:t>Be self-conscious</a:t>
            </a:r>
          </a:p>
          <a:p>
            <a:r>
              <a:rPr lang="en-GB" dirty="0" smtClean="0"/>
              <a:t>Explain and predict the behaviour of others</a:t>
            </a:r>
          </a:p>
          <a:p>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Development of social behaviours</a:t>
            </a:r>
          </a:p>
          <a:p>
            <a:r>
              <a:rPr lang="en-GB" dirty="0" smtClean="0"/>
              <a:t>Development of cultural knowledge</a:t>
            </a:r>
          </a:p>
          <a:p>
            <a:r>
              <a:rPr lang="en-GB" dirty="0" smtClean="0"/>
              <a:t>Development in understanding of others beliefs, intentions, desires</a:t>
            </a:r>
          </a:p>
          <a:p>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Mental Representations</a:t>
            </a:r>
            <a:endParaRPr lang="en-GB" dirty="0"/>
          </a:p>
        </p:txBody>
      </p:sp>
      <p:sp>
        <p:nvSpPr>
          <p:cNvPr id="3" name="Content Placeholder 2"/>
          <p:cNvSpPr>
            <a:spLocks noGrp="1"/>
          </p:cNvSpPr>
          <p:nvPr>
            <p:ph idx="1"/>
          </p:nvPr>
        </p:nvSpPr>
        <p:spPr/>
        <p:txBody>
          <a:bodyPr/>
          <a:lstStyle/>
          <a:p>
            <a:r>
              <a:rPr lang="en-GB" dirty="0" smtClean="0"/>
              <a:t>Representations can be validated by reference to the world – copies of the world</a:t>
            </a:r>
          </a:p>
          <a:p>
            <a:r>
              <a:rPr lang="en-GB" dirty="0" smtClean="0"/>
              <a:t>Representations can be decoupled from the world to become attitudes to the world</a:t>
            </a:r>
          </a:p>
          <a:p>
            <a:r>
              <a:rPr lang="en-GB" dirty="0" smtClean="0"/>
              <a:t>‘It is raining’ can be tested </a:t>
            </a:r>
          </a:p>
          <a:p>
            <a:r>
              <a:rPr lang="en-GB" dirty="0" smtClean="0"/>
              <a:t>‘John </a:t>
            </a:r>
            <a:r>
              <a:rPr lang="en-GB" i="1" dirty="0" smtClean="0"/>
              <a:t>believes</a:t>
            </a:r>
            <a:r>
              <a:rPr lang="en-GB" dirty="0" smtClean="0"/>
              <a:t> it is raining’ – cannot be validated by reference to the world (pointless to try and test this)</a:t>
            </a:r>
          </a:p>
          <a:p>
            <a:endParaRPr lang="en-GB" dirty="0" smtClean="0"/>
          </a:p>
          <a:p>
            <a:endParaRPr lang="en-GB"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Alan Leslie (1987)</a:t>
            </a:r>
            <a:endParaRPr lang="en-GB" dirty="0"/>
          </a:p>
        </p:txBody>
      </p:sp>
      <p:sp>
        <p:nvSpPr>
          <p:cNvPr id="3" name="Content Placeholder 2"/>
          <p:cNvSpPr>
            <a:spLocks noGrp="1"/>
          </p:cNvSpPr>
          <p:nvPr>
            <p:ph idx="1"/>
          </p:nvPr>
        </p:nvSpPr>
        <p:spPr/>
        <p:txBody>
          <a:bodyPr/>
          <a:lstStyle/>
          <a:p>
            <a:r>
              <a:rPr lang="en-GB" dirty="0" smtClean="0"/>
              <a:t>Information processing analysis</a:t>
            </a:r>
          </a:p>
          <a:p>
            <a:r>
              <a:rPr lang="en-GB" dirty="0" smtClean="0"/>
              <a:t>Mental states are propositional attitudes</a:t>
            </a:r>
          </a:p>
        </p:txBody>
      </p:sp>
      <p:graphicFrame>
        <p:nvGraphicFramePr>
          <p:cNvPr id="4" name="Diagram 3"/>
          <p:cNvGraphicFramePr/>
          <p:nvPr/>
        </p:nvGraphicFramePr>
        <p:xfrm>
          <a:off x="0" y="2780928"/>
          <a:ext cx="9144000" cy="37444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Mental Representations</a:t>
            </a:r>
            <a:endParaRPr lang="en-GB" dirty="0"/>
          </a:p>
        </p:txBody>
      </p:sp>
      <p:sp>
        <p:nvSpPr>
          <p:cNvPr id="3" name="Content Placeholder 2"/>
          <p:cNvSpPr>
            <a:spLocks noGrp="1"/>
          </p:cNvSpPr>
          <p:nvPr>
            <p:ph idx="1"/>
          </p:nvPr>
        </p:nvSpPr>
        <p:spPr/>
        <p:txBody>
          <a:bodyPr>
            <a:normAutofit lnSpcReduction="10000"/>
          </a:bodyPr>
          <a:lstStyle/>
          <a:p>
            <a:r>
              <a:rPr lang="en-GB" dirty="0" smtClean="0"/>
              <a:t>Develop at around the age of two</a:t>
            </a:r>
          </a:p>
          <a:p>
            <a:r>
              <a:rPr lang="en-GB" dirty="0" smtClean="0"/>
              <a:t>Representation of propositional attitudes must mark</a:t>
            </a:r>
          </a:p>
          <a:p>
            <a:r>
              <a:rPr lang="en-GB" dirty="0" smtClean="0"/>
              <a:t>Agent: who has the mental state?</a:t>
            </a:r>
          </a:p>
          <a:p>
            <a:r>
              <a:rPr lang="en-GB" dirty="0" smtClean="0"/>
              <a:t>Information Relation: what sort of attitude does the agent have? (belief, hope, pretend, dread)</a:t>
            </a:r>
          </a:p>
          <a:p>
            <a:r>
              <a:rPr lang="en-GB" dirty="0" smtClean="0"/>
              <a:t>“Not being able to understand that a person pretends had the same cause as not being able to understand that another person ‘intends’, ‘knows’, or ‘believes’.” (Frith, 2012)</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Decoupled Representations</a:t>
            </a:r>
            <a:endParaRPr lang="en-GB" dirty="0"/>
          </a:p>
        </p:txBody>
      </p:sp>
      <p:sp>
        <p:nvSpPr>
          <p:cNvPr id="3" name="Content Placeholder 2"/>
          <p:cNvSpPr>
            <a:spLocks noGrp="1"/>
          </p:cNvSpPr>
          <p:nvPr>
            <p:ph idx="1"/>
          </p:nvPr>
        </p:nvSpPr>
        <p:spPr/>
        <p:txBody>
          <a:bodyPr/>
          <a:lstStyle/>
          <a:p>
            <a:r>
              <a:rPr lang="en-GB" dirty="0" smtClean="0"/>
              <a:t>John believes it is raining.</a:t>
            </a:r>
          </a:p>
          <a:p>
            <a:r>
              <a:rPr lang="en-GB" dirty="0" smtClean="0"/>
              <a:t>Agent – John</a:t>
            </a:r>
          </a:p>
          <a:p>
            <a:r>
              <a:rPr lang="en-GB" dirty="0" smtClean="0"/>
              <a:t>Information relation – belief about the world</a:t>
            </a:r>
          </a:p>
          <a:p>
            <a:endParaRPr lang="en-GB" dirty="0" smtClean="0"/>
          </a:p>
          <a:p>
            <a:r>
              <a:rPr lang="en-GB" dirty="0" smtClean="0"/>
              <a:t>Why does this benefit us?</a:t>
            </a:r>
          </a:p>
          <a:p>
            <a:r>
              <a:rPr lang="en-GB" dirty="0" smtClean="0"/>
              <a:t>Prediction – John is going to take my umbrella!!!</a:t>
            </a:r>
          </a:p>
          <a:p>
            <a:endParaRPr lang="en-GB"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Without reference to others psychological states, the behaviour of others becomes puzzling.</a:t>
            </a:r>
          </a:p>
          <a:p>
            <a:r>
              <a:rPr lang="en-GB" dirty="0" smtClean="0"/>
              <a:t>Social impairment = Theory of Mind.</a:t>
            </a:r>
          </a:p>
          <a:p>
            <a:r>
              <a:rPr lang="en-GB" dirty="0" smtClean="0"/>
              <a:t>False belief task paradigm was established – The Sally Anne Test (Baron-Cohen, Leslie &amp; Frith, 1985).</a:t>
            </a:r>
          </a:p>
          <a:p>
            <a:endParaRPr lang="en-GB"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Theory of Mind - Brain</a:t>
            </a:r>
            <a:endParaRPr lang="en-GB" dirty="0"/>
          </a:p>
        </p:txBody>
      </p:sp>
      <p:sp>
        <p:nvSpPr>
          <p:cNvPr id="3" name="Content Placeholder 2"/>
          <p:cNvSpPr>
            <a:spLocks noGrp="1"/>
          </p:cNvSpPr>
          <p:nvPr>
            <p:ph idx="1"/>
          </p:nvPr>
        </p:nvSpPr>
        <p:spPr/>
        <p:txBody>
          <a:bodyPr/>
          <a:lstStyle/>
          <a:p>
            <a:r>
              <a:rPr lang="en-GB" dirty="0" smtClean="0"/>
              <a:t>What is the neurological basis?</a:t>
            </a:r>
          </a:p>
          <a:p>
            <a:r>
              <a:rPr lang="en-GB" dirty="0" smtClean="0"/>
              <a:t>What if the neural connection was broken or faulty?  What would that look like?</a:t>
            </a:r>
            <a:endParaRPr lang="en-GB"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False Belief Test</a:t>
            </a:r>
            <a:br>
              <a:rPr lang="en-GB" dirty="0" smtClean="0"/>
            </a:br>
            <a:r>
              <a:rPr lang="en-GB" dirty="0" smtClean="0"/>
              <a:t>Baron-Cohen, Leslie, Frith (1985)</a:t>
            </a:r>
            <a:endParaRPr lang="en-GB" dirty="0"/>
          </a:p>
        </p:txBody>
      </p:sp>
      <p:sp>
        <p:nvSpPr>
          <p:cNvPr id="3" name="Content Placeholder 2"/>
          <p:cNvSpPr>
            <a:spLocks noGrp="1"/>
          </p:cNvSpPr>
          <p:nvPr>
            <p:ph idx="1"/>
          </p:nvPr>
        </p:nvSpPr>
        <p:spPr/>
        <p:txBody>
          <a:bodyPr>
            <a:normAutofit lnSpcReduction="10000"/>
          </a:bodyPr>
          <a:lstStyle/>
          <a:p>
            <a:r>
              <a:rPr lang="en-GB" sz="2800" dirty="0" smtClean="0"/>
              <a:t>Sally-Anne Test</a:t>
            </a:r>
          </a:p>
          <a:p>
            <a:r>
              <a:rPr lang="en-GB" sz="2800" dirty="0" smtClean="0">
                <a:hlinkClick r:id="rId2"/>
              </a:rPr>
              <a:t>http://www.youtube.com/watch?v=qbk3HQ6heGk</a:t>
            </a:r>
            <a:endParaRPr lang="en-GB" sz="2800" dirty="0" smtClean="0"/>
          </a:p>
          <a:p>
            <a:r>
              <a:rPr lang="en-GB" sz="2800" dirty="0" smtClean="0"/>
              <a:t>Children at age 5 will pass this easily</a:t>
            </a:r>
          </a:p>
          <a:p>
            <a:r>
              <a:rPr lang="en-GB" sz="2800" dirty="0" err="1" smtClean="0"/>
              <a:t>Happe</a:t>
            </a:r>
            <a:r>
              <a:rPr lang="en-GB" sz="2800" dirty="0" smtClean="0"/>
              <a:t> (1995) – Meta-analysis of false belief tests looking at probability of passing.</a:t>
            </a:r>
          </a:p>
          <a:p>
            <a:r>
              <a:rPr lang="en-GB" sz="2800" dirty="0" smtClean="0"/>
              <a:t>Autistic participants showed a 5 year delay, however almost all succeed on this task eventually.</a:t>
            </a:r>
          </a:p>
          <a:p>
            <a:r>
              <a:rPr lang="en-GB" sz="2800" dirty="0" smtClean="0"/>
              <a:t>Considerable developmental delay.</a:t>
            </a:r>
          </a:p>
          <a:p>
            <a:endParaRPr lang="en-GB"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err="1" smtClean="0"/>
              <a:t>Sabtoage</a:t>
            </a:r>
            <a:r>
              <a:rPr lang="en-GB" dirty="0" smtClean="0"/>
              <a:t> </a:t>
            </a:r>
            <a:r>
              <a:rPr lang="en-GB" dirty="0" err="1" smtClean="0"/>
              <a:t>vs</a:t>
            </a:r>
            <a:r>
              <a:rPr lang="en-GB" dirty="0" smtClean="0"/>
              <a:t> Deception</a:t>
            </a:r>
            <a:br>
              <a:rPr lang="en-GB" dirty="0" smtClean="0"/>
            </a:br>
            <a:r>
              <a:rPr lang="en-GB" dirty="0" smtClean="0"/>
              <a:t>(</a:t>
            </a:r>
            <a:r>
              <a:rPr lang="en-GB" dirty="0" err="1" smtClean="0"/>
              <a:t>Sodian</a:t>
            </a:r>
            <a:r>
              <a:rPr lang="en-GB" dirty="0" smtClean="0"/>
              <a:t> &amp; Frith 1992)</a:t>
            </a:r>
            <a:endParaRPr lang="en-GB" dirty="0"/>
          </a:p>
        </p:txBody>
      </p:sp>
      <p:sp>
        <p:nvSpPr>
          <p:cNvPr id="3" name="Content Placeholder 2"/>
          <p:cNvSpPr>
            <a:spLocks noGrp="1"/>
          </p:cNvSpPr>
          <p:nvPr>
            <p:ph idx="1"/>
          </p:nvPr>
        </p:nvSpPr>
        <p:spPr/>
        <p:txBody>
          <a:bodyPr/>
          <a:lstStyle/>
          <a:p>
            <a:r>
              <a:rPr lang="en-GB" dirty="0" smtClean="0"/>
              <a:t>Preventing harm from others</a:t>
            </a:r>
          </a:p>
          <a:p>
            <a:pPr lvl="1"/>
            <a:r>
              <a:rPr lang="en-GB" dirty="0" smtClean="0"/>
              <a:t>Physical means</a:t>
            </a:r>
          </a:p>
          <a:p>
            <a:pPr lvl="1"/>
            <a:r>
              <a:rPr lang="en-GB" dirty="0" smtClean="0"/>
              <a:t>Mental means</a:t>
            </a:r>
          </a:p>
          <a:p>
            <a:endParaRPr lang="en-GB" dirty="0" smtClean="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Neurodiversity</a:t>
            </a:r>
            <a:endParaRPr lang="en-GB" dirty="0"/>
          </a:p>
        </p:txBody>
      </p:sp>
      <p:sp>
        <p:nvSpPr>
          <p:cNvPr id="3" name="Content Placeholder 2"/>
          <p:cNvSpPr>
            <a:spLocks noGrp="1"/>
          </p:cNvSpPr>
          <p:nvPr>
            <p:ph idx="1"/>
          </p:nvPr>
        </p:nvSpPr>
        <p:spPr/>
        <p:txBody>
          <a:bodyPr/>
          <a:lstStyle/>
          <a:p>
            <a:r>
              <a:rPr lang="en-GB" dirty="0" smtClean="0"/>
              <a:t>Can be celebrated, but there is a reality to be mindful of:</a:t>
            </a:r>
          </a:p>
          <a:p>
            <a:pPr lvl="1"/>
            <a:r>
              <a:rPr lang="en-GB" dirty="0" err="1" smtClean="0"/>
              <a:t>Howlin</a:t>
            </a:r>
            <a:r>
              <a:rPr lang="en-GB" dirty="0" smtClean="0"/>
              <a:t> et al. (2013) 40 year follow up of 45 people with autism who’s IQ was assessed as &gt;70, 83% were not able to live independently</a:t>
            </a:r>
            <a:endParaRPr lang="en-GB"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Sabotage.jpg"/>
          <p:cNvPicPr>
            <a:picLocks noGrp="1" noChangeAspect="1"/>
          </p:cNvPicPr>
          <p:nvPr>
            <p:ph idx="1"/>
          </p:nvPr>
        </p:nvPicPr>
        <p:blipFill>
          <a:blip r:embed="rId2" cstate="print"/>
          <a:stretch>
            <a:fillRect/>
          </a:stretch>
        </p:blipFill>
        <p:spPr>
          <a:xfrm>
            <a:off x="1901237" y="19064"/>
            <a:ext cx="5551083" cy="6838935"/>
          </a:xfrm>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descr="Deception.jpg"/>
          <p:cNvPicPr>
            <a:picLocks noGrp="1" noChangeAspect="1"/>
          </p:cNvPicPr>
          <p:nvPr>
            <p:ph idx="1"/>
          </p:nvPr>
        </p:nvPicPr>
        <p:blipFill>
          <a:blip r:embed="rId2" cstate="print"/>
          <a:stretch>
            <a:fillRect/>
          </a:stretch>
        </p:blipFill>
        <p:spPr>
          <a:xfrm>
            <a:off x="1901237" y="107778"/>
            <a:ext cx="5479075" cy="6750221"/>
          </a:xfrm>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Sabotage – there is a key to lock the box</a:t>
            </a:r>
          </a:p>
          <a:p>
            <a:r>
              <a:rPr lang="en-GB" dirty="0" smtClean="0"/>
              <a:t>Deception – there is no key to lock the box</a:t>
            </a:r>
          </a:p>
          <a:p>
            <a:r>
              <a:rPr lang="en-GB" dirty="0" smtClean="0"/>
              <a:t>Thief calls from a distance in the deception test – ‘Is that box locked?  If it is I’m not going to come all the way over for the sweet’</a:t>
            </a:r>
          </a:p>
          <a:p>
            <a:r>
              <a:rPr lang="en-GB" dirty="0" smtClean="0"/>
              <a:t>Many autistic children will fail the deception test and pass the sabotage test.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Frith</a:t>
            </a:r>
            <a:br>
              <a:rPr lang="en-GB" dirty="0" smtClean="0"/>
            </a:br>
            <a:r>
              <a:rPr lang="en-GB" dirty="0" smtClean="0"/>
              <a:t>(20 years of </a:t>
            </a:r>
            <a:r>
              <a:rPr lang="en-GB" dirty="0" err="1" smtClean="0"/>
              <a:t>Mentalizing</a:t>
            </a:r>
            <a:r>
              <a:rPr lang="en-GB" dirty="0" smtClean="0"/>
              <a:t> Research)</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Studies generally replicate the findings</a:t>
            </a:r>
          </a:p>
          <a:p>
            <a:r>
              <a:rPr lang="en-GB" dirty="0" smtClean="0"/>
              <a:t>Some inconsistencies</a:t>
            </a:r>
          </a:p>
          <a:p>
            <a:r>
              <a:rPr lang="en-GB" dirty="0" smtClean="0"/>
              <a:t>Many children with ASD pass </a:t>
            </a:r>
            <a:r>
              <a:rPr lang="en-GB" dirty="0" err="1" smtClean="0"/>
              <a:t>ToM</a:t>
            </a:r>
            <a:r>
              <a:rPr lang="en-GB" dirty="0" smtClean="0"/>
              <a:t> tests</a:t>
            </a:r>
          </a:p>
          <a:p>
            <a:r>
              <a:rPr lang="en-GB" dirty="0" smtClean="0"/>
              <a:t>Some children with other diagnoses don’t</a:t>
            </a:r>
          </a:p>
          <a:p>
            <a:r>
              <a:rPr lang="en-GB" dirty="0" smtClean="0"/>
              <a:t>However:</a:t>
            </a:r>
          </a:p>
          <a:p>
            <a:pPr lvl="1"/>
            <a:r>
              <a:rPr lang="en-GB" dirty="0" smtClean="0"/>
              <a:t>Theory of Mind can be learned</a:t>
            </a:r>
          </a:p>
          <a:p>
            <a:pPr lvl="1"/>
            <a:r>
              <a:rPr lang="en-GB" dirty="0" smtClean="0"/>
              <a:t>Theory of Mind tests are not pure (can be failed through lack of memory for example)</a:t>
            </a:r>
          </a:p>
          <a:p>
            <a:pPr lvl="1"/>
            <a:r>
              <a:rPr lang="en-GB" dirty="0" smtClean="0"/>
              <a:t>Explicit </a:t>
            </a:r>
            <a:r>
              <a:rPr lang="en-GB" dirty="0" err="1" smtClean="0"/>
              <a:t>mentalizing</a:t>
            </a:r>
            <a:r>
              <a:rPr lang="en-GB" dirty="0" smtClean="0"/>
              <a:t> can be learned</a:t>
            </a:r>
          </a:p>
          <a:p>
            <a:pPr lvl="1"/>
            <a:r>
              <a:rPr lang="en-GB" dirty="0" smtClean="0"/>
              <a:t>Intuitive </a:t>
            </a:r>
            <a:r>
              <a:rPr lang="en-GB" dirty="0" err="1" smtClean="0"/>
              <a:t>mentalizing</a:t>
            </a:r>
            <a:r>
              <a:rPr lang="en-GB" dirty="0" smtClean="0"/>
              <a:t> remains impaired</a:t>
            </a:r>
          </a:p>
          <a:p>
            <a:pPr lvl="1"/>
            <a:r>
              <a:rPr lang="en-GB" dirty="0" smtClean="0"/>
              <a:t>Non-autism groups may have same social impairment, same cognitive phenotype.</a:t>
            </a:r>
          </a:p>
          <a:p>
            <a:r>
              <a:rPr lang="en-GB" dirty="0" smtClean="0"/>
              <a:t>Theory of Mind takes a different developmental course (Frith, 2004)</a:t>
            </a:r>
          </a:p>
          <a:p>
            <a:pPr lvl="1"/>
            <a:endParaRPr lang="en-GB"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Theory of Mind - Developmental Milestones (Frith)</a:t>
            </a:r>
            <a:endParaRPr lang="en-GB" dirty="0"/>
          </a:p>
        </p:txBody>
      </p:sp>
      <p:sp>
        <p:nvSpPr>
          <p:cNvPr id="3" name="Content Placeholder 2"/>
          <p:cNvSpPr>
            <a:spLocks noGrp="1"/>
          </p:cNvSpPr>
          <p:nvPr>
            <p:ph idx="1"/>
          </p:nvPr>
        </p:nvSpPr>
        <p:spPr/>
        <p:txBody>
          <a:bodyPr>
            <a:normAutofit fontScale="92500" lnSpcReduction="20000"/>
          </a:bodyPr>
          <a:lstStyle/>
          <a:p>
            <a:r>
              <a:rPr lang="en-GB" dirty="0" err="1" smtClean="0"/>
              <a:t>Prerequistes</a:t>
            </a:r>
            <a:r>
              <a:rPr lang="en-GB" dirty="0" smtClean="0"/>
              <a:t> for </a:t>
            </a:r>
            <a:r>
              <a:rPr lang="en-GB" dirty="0" err="1" smtClean="0"/>
              <a:t>mentalizing</a:t>
            </a:r>
            <a:endParaRPr lang="en-GB" dirty="0" smtClean="0"/>
          </a:p>
          <a:p>
            <a:pPr lvl="1"/>
            <a:r>
              <a:rPr lang="en-GB" sz="1800" dirty="0" smtClean="0"/>
              <a:t>Interest in social stimuli			0 months</a:t>
            </a:r>
          </a:p>
          <a:p>
            <a:pPr lvl="1"/>
            <a:r>
              <a:rPr lang="en-GB" sz="1800" dirty="0" smtClean="0"/>
              <a:t>Can detect </a:t>
            </a:r>
            <a:r>
              <a:rPr lang="en-GB" sz="1800" dirty="0" err="1" smtClean="0"/>
              <a:t>animacy</a:t>
            </a:r>
            <a:r>
              <a:rPr lang="en-GB" sz="1800" dirty="0" smtClean="0"/>
              <a:t> (biological motion)		3 months</a:t>
            </a:r>
          </a:p>
          <a:p>
            <a:pPr lvl="1"/>
            <a:r>
              <a:rPr lang="en-GB" sz="1800" dirty="0" smtClean="0"/>
              <a:t>Can detect agency (self propulsion, reaching)	6 months</a:t>
            </a:r>
          </a:p>
          <a:p>
            <a:pPr lvl="1"/>
            <a:r>
              <a:rPr lang="en-GB" sz="1800" dirty="0" smtClean="0"/>
              <a:t>Representation of goals and means		9 months</a:t>
            </a:r>
          </a:p>
          <a:p>
            <a:pPr lvl="1"/>
            <a:endParaRPr lang="en-GB" sz="1800" dirty="0" smtClean="0"/>
          </a:p>
          <a:p>
            <a:r>
              <a:rPr lang="en-GB" dirty="0" smtClean="0"/>
              <a:t>History of joint attention:</a:t>
            </a:r>
          </a:p>
          <a:p>
            <a:pPr lvl="1"/>
            <a:r>
              <a:rPr lang="en-GB" sz="1900" dirty="0" smtClean="0"/>
              <a:t>Monitoring eye gaze			3 months</a:t>
            </a:r>
          </a:p>
          <a:p>
            <a:pPr lvl="1"/>
            <a:r>
              <a:rPr lang="en-GB" sz="1900" dirty="0" smtClean="0"/>
              <a:t>Social referencing				9-12 months</a:t>
            </a:r>
          </a:p>
          <a:p>
            <a:pPr lvl="1"/>
            <a:r>
              <a:rPr lang="en-GB" sz="1900" dirty="0" smtClean="0"/>
              <a:t>Proto-declarative pointing			12 months</a:t>
            </a:r>
          </a:p>
          <a:p>
            <a:pPr lvl="1"/>
            <a:r>
              <a:rPr lang="en-GB" sz="1900" dirty="0" smtClean="0"/>
              <a:t>Intentional reaching			12 months</a:t>
            </a:r>
          </a:p>
          <a:p>
            <a:pPr lvl="1"/>
            <a:endParaRPr lang="en-GB" dirty="0" smtClean="0"/>
          </a:p>
          <a:p>
            <a:pPr lvl="1"/>
            <a:r>
              <a:rPr lang="en-GB" dirty="0" smtClean="0"/>
              <a:t>True joint attention (out-with field of vision) 18 months</a:t>
            </a:r>
          </a:p>
          <a:p>
            <a:pPr lvl="1"/>
            <a:r>
              <a:rPr lang="en-GB" dirty="0" smtClean="0"/>
              <a:t>(Intuitive </a:t>
            </a:r>
            <a:r>
              <a:rPr lang="en-GB" dirty="0" err="1" smtClean="0"/>
              <a:t>mentalisation</a:t>
            </a:r>
            <a:r>
              <a:rPr lang="en-GB" dirty="0" smtClean="0"/>
              <a:t> evident)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Intuitive </a:t>
            </a:r>
            <a:r>
              <a:rPr lang="en-GB" dirty="0" err="1" smtClean="0"/>
              <a:t>Mentalizing</a:t>
            </a:r>
            <a:endParaRPr lang="en-GB" dirty="0"/>
          </a:p>
        </p:txBody>
      </p:sp>
      <p:sp>
        <p:nvSpPr>
          <p:cNvPr id="3" name="Content Placeholder 2"/>
          <p:cNvSpPr>
            <a:spLocks noGrp="1"/>
          </p:cNvSpPr>
          <p:nvPr>
            <p:ph idx="1"/>
          </p:nvPr>
        </p:nvSpPr>
        <p:spPr/>
        <p:txBody>
          <a:bodyPr/>
          <a:lstStyle/>
          <a:p>
            <a:r>
              <a:rPr lang="en-GB" dirty="0" smtClean="0"/>
              <a:t>From 18 months:</a:t>
            </a:r>
          </a:p>
          <a:p>
            <a:pPr lvl="1"/>
            <a:r>
              <a:rPr lang="en-GB" dirty="0" smtClean="0"/>
              <a:t>Pretend play</a:t>
            </a:r>
          </a:p>
          <a:p>
            <a:pPr lvl="1"/>
            <a:r>
              <a:rPr lang="en-GB" dirty="0" smtClean="0"/>
              <a:t>Word learning by intention monitoring</a:t>
            </a:r>
          </a:p>
          <a:p>
            <a:pPr lvl="1"/>
            <a:r>
              <a:rPr lang="en-GB" dirty="0" smtClean="0"/>
              <a:t>Understanding seeing / knowing</a:t>
            </a:r>
          </a:p>
          <a:p>
            <a:pPr lvl="1"/>
            <a:r>
              <a:rPr lang="en-GB" dirty="0" smtClean="0"/>
              <a:t>Deception</a:t>
            </a:r>
          </a:p>
          <a:p>
            <a:pPr lvl="1"/>
            <a:r>
              <a:rPr lang="en-GB" dirty="0" smtClean="0"/>
              <a:t>Understanding intention</a:t>
            </a:r>
          </a:p>
          <a:p>
            <a:pPr lvl="1"/>
            <a:r>
              <a:rPr lang="en-GB" dirty="0" smtClean="0"/>
              <a:t>Implicit false belief</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Explicit </a:t>
            </a:r>
            <a:r>
              <a:rPr lang="en-GB" dirty="0" err="1" smtClean="0"/>
              <a:t>Mentalizing</a:t>
            </a:r>
            <a:endParaRPr lang="en-GB" dirty="0"/>
          </a:p>
        </p:txBody>
      </p:sp>
      <p:sp>
        <p:nvSpPr>
          <p:cNvPr id="3" name="Content Placeholder 2"/>
          <p:cNvSpPr>
            <a:spLocks noGrp="1"/>
          </p:cNvSpPr>
          <p:nvPr>
            <p:ph idx="1"/>
          </p:nvPr>
        </p:nvSpPr>
        <p:spPr/>
        <p:txBody>
          <a:bodyPr/>
          <a:lstStyle/>
          <a:p>
            <a:r>
              <a:rPr lang="en-GB" dirty="0" smtClean="0"/>
              <a:t>Age 4-6 years</a:t>
            </a:r>
          </a:p>
          <a:p>
            <a:pPr lvl="1"/>
            <a:r>
              <a:rPr lang="en-GB" dirty="0" smtClean="0"/>
              <a:t>Justifying false belief by pointing out misleading reasons</a:t>
            </a:r>
          </a:p>
          <a:p>
            <a:pPr lvl="1"/>
            <a:r>
              <a:rPr lang="en-GB" dirty="0" smtClean="0"/>
              <a:t>Understanding higher order mental states</a:t>
            </a:r>
          </a:p>
          <a:p>
            <a:pPr lvl="1"/>
            <a:endParaRPr lang="en-GB" dirty="0" smtClean="0"/>
          </a:p>
          <a:p>
            <a:r>
              <a:rPr lang="en-GB" dirty="0" smtClean="0"/>
              <a:t>Sally Anne Test is a test of Explicit not Intuitive </a:t>
            </a:r>
            <a:r>
              <a:rPr lang="en-GB" dirty="0" err="1" smtClean="0"/>
              <a:t>Mentalization</a:t>
            </a:r>
            <a:endParaRPr lang="en-GB" dirty="0" smtClean="0"/>
          </a:p>
          <a:p>
            <a:r>
              <a:rPr lang="en-GB" dirty="0" smtClean="0"/>
              <a:t>(1 in 5 passed in Baron-Cohen et al 1985)</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Baron-Cohen et al 1998</a:t>
            </a:r>
            <a:endParaRPr lang="en-GB" dirty="0"/>
          </a:p>
        </p:txBody>
      </p:sp>
      <p:sp>
        <p:nvSpPr>
          <p:cNvPr id="3" name="Content Placeholder 2"/>
          <p:cNvSpPr>
            <a:spLocks noGrp="1"/>
          </p:cNvSpPr>
          <p:nvPr>
            <p:ph idx="1"/>
          </p:nvPr>
        </p:nvSpPr>
        <p:spPr/>
        <p:txBody>
          <a:bodyPr/>
          <a:lstStyle/>
          <a:p>
            <a:r>
              <a:rPr lang="en-GB" dirty="0" smtClean="0"/>
              <a:t>Flexible joint attention</a:t>
            </a:r>
          </a:p>
          <a:p>
            <a:r>
              <a:rPr lang="en-GB" dirty="0" smtClean="0"/>
              <a:t>Proto-declarative pointing</a:t>
            </a:r>
          </a:p>
          <a:p>
            <a:r>
              <a:rPr lang="en-GB" dirty="0" smtClean="0"/>
              <a:t>Pretend play</a:t>
            </a:r>
          </a:p>
          <a:p>
            <a:endParaRPr lang="en-GB" dirty="0" smtClean="0"/>
          </a:p>
          <a:p>
            <a:r>
              <a:rPr lang="en-GB" dirty="0" smtClean="0"/>
              <a:t>Of those children who failed to show these at 18 months:</a:t>
            </a:r>
          </a:p>
          <a:p>
            <a:pPr lvl="1"/>
            <a:r>
              <a:rPr lang="en-GB" dirty="0" smtClean="0"/>
              <a:t>80% were diagnosed with Autism at age three</a:t>
            </a:r>
          </a:p>
          <a:p>
            <a:endParaRPr lang="en-GB"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Silent Animation Studies</a:t>
            </a:r>
            <a:endParaRPr lang="en-GB" dirty="0"/>
          </a:p>
        </p:txBody>
      </p:sp>
      <p:sp>
        <p:nvSpPr>
          <p:cNvPr id="3" name="Content Placeholder 2"/>
          <p:cNvSpPr>
            <a:spLocks noGrp="1"/>
          </p:cNvSpPr>
          <p:nvPr>
            <p:ph idx="1"/>
          </p:nvPr>
        </p:nvSpPr>
        <p:spPr/>
        <p:txBody>
          <a:bodyPr>
            <a:normAutofit/>
          </a:bodyPr>
          <a:lstStyle/>
          <a:p>
            <a:r>
              <a:rPr lang="en-GB" dirty="0" err="1" smtClean="0"/>
              <a:t>Castelli</a:t>
            </a:r>
            <a:r>
              <a:rPr lang="en-GB" dirty="0" smtClean="0"/>
              <a:t>, Frith, </a:t>
            </a:r>
            <a:r>
              <a:rPr lang="en-GB" dirty="0" err="1" smtClean="0"/>
              <a:t>Happe</a:t>
            </a:r>
            <a:r>
              <a:rPr lang="en-GB" dirty="0" smtClean="0"/>
              <a:t> &amp; Frith 2002</a:t>
            </a:r>
          </a:p>
          <a:p>
            <a:r>
              <a:rPr lang="en-GB" dirty="0" smtClean="0"/>
              <a:t>Control Group</a:t>
            </a:r>
          </a:p>
          <a:p>
            <a:r>
              <a:rPr lang="en-GB" dirty="0" smtClean="0"/>
              <a:t>ASD Group (Passed Sally Anne Test)</a:t>
            </a:r>
          </a:p>
          <a:p>
            <a:r>
              <a:rPr lang="en-GB" dirty="0" smtClean="0"/>
              <a:t>Appropriate intentionality descriptions in control group hardly every replicated in ASD group.</a:t>
            </a:r>
          </a:p>
          <a:p>
            <a:endParaRPr lang="en-GB" dirty="0" smtClean="0"/>
          </a:p>
          <a:p>
            <a:r>
              <a:rPr lang="en-GB" dirty="0" smtClean="0"/>
              <a:t>E.g. </a:t>
            </a:r>
            <a:r>
              <a:rPr lang="en-GB" dirty="0" smtClean="0">
                <a:hlinkClick r:id="rId2"/>
              </a:rPr>
              <a:t>http://www.youtube.com/watch?v=nSk-KMTqFxY</a:t>
            </a:r>
            <a:endParaRPr lang="en-GB" dirty="0" smtClean="0"/>
          </a:p>
          <a:p>
            <a:r>
              <a:rPr lang="en-GB" dirty="0" smtClean="0"/>
              <a:t>30minutes.</a:t>
            </a:r>
            <a:endParaRPr lang="en-GB"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Neurological Evidence Base</a:t>
            </a:r>
            <a:endParaRPr lang="en-GB" dirty="0"/>
          </a:p>
        </p:txBody>
      </p:sp>
      <p:sp>
        <p:nvSpPr>
          <p:cNvPr id="3" name="Content Placeholder 2"/>
          <p:cNvSpPr>
            <a:spLocks noGrp="1"/>
          </p:cNvSpPr>
          <p:nvPr>
            <p:ph idx="1"/>
          </p:nvPr>
        </p:nvSpPr>
        <p:spPr/>
        <p:txBody>
          <a:bodyPr>
            <a:normAutofit/>
          </a:bodyPr>
          <a:lstStyle/>
          <a:p>
            <a:r>
              <a:rPr lang="en-GB" dirty="0" smtClean="0"/>
              <a:t>Medial prefrontal cortex</a:t>
            </a:r>
          </a:p>
          <a:p>
            <a:r>
              <a:rPr lang="en-GB" dirty="0" smtClean="0"/>
              <a:t>Superior temporal </a:t>
            </a:r>
            <a:r>
              <a:rPr lang="en-GB" dirty="0" err="1" smtClean="0"/>
              <a:t>sulcus</a:t>
            </a:r>
            <a:endParaRPr lang="en-GB" dirty="0" smtClean="0"/>
          </a:p>
          <a:p>
            <a:r>
              <a:rPr lang="en-GB" dirty="0" err="1" smtClean="0"/>
              <a:t>Amygdala</a:t>
            </a:r>
            <a:r>
              <a:rPr lang="en-GB" dirty="0" smtClean="0"/>
              <a:t> / Temporal poles</a:t>
            </a:r>
          </a:p>
          <a:p>
            <a:r>
              <a:rPr lang="en-GB" dirty="0" smtClean="0"/>
              <a:t>And others...</a:t>
            </a:r>
            <a:r>
              <a:rPr lang="en-GB" dirty="0" err="1" smtClean="0"/>
              <a:t>Fusiform</a:t>
            </a:r>
            <a:r>
              <a:rPr lang="en-GB" dirty="0" smtClean="0"/>
              <a:t> </a:t>
            </a:r>
            <a:r>
              <a:rPr lang="en-GB" dirty="0" err="1" smtClean="0"/>
              <a:t>gyrus</a:t>
            </a:r>
            <a:r>
              <a:rPr lang="en-GB" dirty="0" smtClean="0"/>
              <a:t>, cerebellum</a:t>
            </a:r>
          </a:p>
          <a:p>
            <a:endParaRPr lang="en-GB" dirty="0" smtClean="0"/>
          </a:p>
          <a:p>
            <a:r>
              <a:rPr lang="en-GB" dirty="0" smtClean="0"/>
              <a:t>Components show strong activity in the normal brain and weak connectivity in the ASD brain</a:t>
            </a:r>
          </a:p>
          <a:p>
            <a:pPr lvl="1"/>
            <a:r>
              <a:rPr lang="en-GB" dirty="0" err="1" smtClean="0"/>
              <a:t>Castelli</a:t>
            </a:r>
            <a:r>
              <a:rPr lang="en-GB" dirty="0" smtClean="0"/>
              <a:t> et al 2000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MMR</a:t>
            </a:r>
            <a:endParaRPr lang="en-GB" dirty="0"/>
          </a:p>
        </p:txBody>
      </p:sp>
      <p:sp>
        <p:nvSpPr>
          <p:cNvPr id="3" name="Content Placeholder 2"/>
          <p:cNvSpPr>
            <a:spLocks noGrp="1"/>
          </p:cNvSpPr>
          <p:nvPr>
            <p:ph idx="1"/>
          </p:nvPr>
        </p:nvSpPr>
        <p:spPr/>
        <p:txBody>
          <a:bodyPr>
            <a:normAutofit lnSpcReduction="10000"/>
          </a:bodyPr>
          <a:lstStyle/>
          <a:p>
            <a:r>
              <a:rPr lang="en-GB" dirty="0" smtClean="0"/>
              <a:t>Measles Mumps and Rubella </a:t>
            </a:r>
            <a:r>
              <a:rPr lang="en-GB" dirty="0" err="1" smtClean="0"/>
              <a:t>Vacccine</a:t>
            </a:r>
            <a:endParaRPr lang="en-GB" dirty="0" smtClean="0"/>
          </a:p>
          <a:p>
            <a:r>
              <a:rPr lang="en-GB" dirty="0" smtClean="0"/>
              <a:t>MMR was implicated by Andrew Wakefield in a 1998 medical journal called Lancet.  This paper was retracted in 2010, judged to be flawed and fraudulent, and Wakefield was struck off the doctor’s register after he was found guilty of professional misconduct and dishonesty.</a:t>
            </a:r>
          </a:p>
          <a:p>
            <a:r>
              <a:rPr lang="en-GB" dirty="0" smtClean="0"/>
              <a:t>Many subsequent large scale studies have failed to link the MMR to autism.</a:t>
            </a:r>
          </a:p>
          <a:p>
            <a:r>
              <a:rPr lang="en-GB" dirty="0" smtClean="0"/>
              <a:t>Vaccine rates struggle to reach pre-scare levels (The Psychologist, October 2014).</a:t>
            </a:r>
          </a:p>
          <a:p>
            <a:endParaRPr lang="en-GB"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ASD Traits and Theory of Mind</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Egocentrism</a:t>
            </a:r>
          </a:p>
          <a:p>
            <a:r>
              <a:rPr lang="en-GB" dirty="0" smtClean="0"/>
              <a:t>Emotional </a:t>
            </a:r>
            <a:r>
              <a:rPr lang="en-GB" dirty="0" err="1" smtClean="0"/>
              <a:t>dysregulation</a:t>
            </a:r>
            <a:r>
              <a:rPr lang="en-GB" dirty="0" smtClean="0"/>
              <a:t> (inability to monitor internal mental representations)</a:t>
            </a:r>
          </a:p>
          <a:p>
            <a:r>
              <a:rPr lang="en-GB" dirty="0" smtClean="0"/>
              <a:t>Inability to switch between different perspectives</a:t>
            </a:r>
          </a:p>
          <a:p>
            <a:r>
              <a:rPr lang="en-GB" dirty="0" smtClean="0"/>
              <a:t>Explains some social impairments - specific and novel predictions derived from lack of intuitive Theory of Mind</a:t>
            </a:r>
          </a:p>
          <a:p>
            <a:r>
              <a:rPr lang="en-GB" dirty="0" smtClean="0"/>
              <a:t>Not sufficient to explain social impairments in their entirety.</a:t>
            </a:r>
          </a:p>
          <a:p>
            <a:r>
              <a:rPr lang="en-GB" dirty="0" smtClean="0"/>
              <a:t>Not specific to ASD, specific cognitive phenotype that is prevalent in people with ASD.</a:t>
            </a:r>
          </a:p>
          <a:p>
            <a:pPr>
              <a:buNone/>
            </a:pPr>
            <a:endParaRPr lang="en-GB"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Additional Findings</a:t>
            </a:r>
            <a:endParaRPr lang="en-GB" dirty="0"/>
          </a:p>
        </p:txBody>
      </p:sp>
      <p:sp>
        <p:nvSpPr>
          <p:cNvPr id="3" name="Content Placeholder 2"/>
          <p:cNvSpPr>
            <a:spLocks noGrp="1"/>
          </p:cNvSpPr>
          <p:nvPr>
            <p:ph idx="1"/>
          </p:nvPr>
        </p:nvSpPr>
        <p:spPr/>
        <p:txBody>
          <a:bodyPr>
            <a:normAutofit fontScale="85000" lnSpcReduction="10000"/>
          </a:bodyPr>
          <a:lstStyle/>
          <a:p>
            <a:pPr>
              <a:buNone/>
            </a:pPr>
            <a:r>
              <a:rPr lang="en-GB" dirty="0" smtClean="0"/>
              <a:t>Autistic children:</a:t>
            </a:r>
          </a:p>
          <a:p>
            <a:r>
              <a:rPr lang="en-GB" dirty="0" smtClean="0"/>
              <a:t>Are capable of sabotage but not deception</a:t>
            </a:r>
            <a:r>
              <a:rPr lang="en-GB" dirty="0"/>
              <a:t> </a:t>
            </a:r>
            <a:r>
              <a:rPr lang="en-GB" dirty="0" smtClean="0"/>
              <a:t>(</a:t>
            </a:r>
            <a:r>
              <a:rPr lang="en-GB" dirty="0" err="1" smtClean="0"/>
              <a:t>Sodian</a:t>
            </a:r>
            <a:r>
              <a:rPr lang="en-GB" dirty="0" smtClean="0"/>
              <a:t> and Frith, 1992)</a:t>
            </a:r>
          </a:p>
          <a:p>
            <a:r>
              <a:rPr lang="en-GB" dirty="0" smtClean="0"/>
              <a:t>Show and understand instrumental gestures, not expressive gestures (Attwood, Frith &amp; </a:t>
            </a:r>
            <a:r>
              <a:rPr lang="en-GB" dirty="0" err="1" smtClean="0"/>
              <a:t>Hermelin</a:t>
            </a:r>
            <a:r>
              <a:rPr lang="en-GB" dirty="0" smtClean="0"/>
              <a:t>, 1988)</a:t>
            </a:r>
          </a:p>
          <a:p>
            <a:r>
              <a:rPr lang="en-GB" dirty="0" smtClean="0"/>
              <a:t>Understand seeing but not knowing (Leslie &amp; Frith, 1988)</a:t>
            </a:r>
          </a:p>
          <a:p>
            <a:r>
              <a:rPr lang="en-GB" dirty="0" smtClean="0"/>
              <a:t>Can tell about a fact if asked, but not discriminate whether it was novel or previously know to the listener (</a:t>
            </a:r>
            <a:r>
              <a:rPr lang="en-GB" dirty="0" err="1" smtClean="0"/>
              <a:t>Perner</a:t>
            </a:r>
            <a:r>
              <a:rPr lang="en-GB" dirty="0" smtClean="0"/>
              <a:t>, Frith, Leslie &amp; </a:t>
            </a:r>
            <a:r>
              <a:rPr lang="en-GB" dirty="0" err="1" smtClean="0"/>
              <a:t>Leekam</a:t>
            </a:r>
            <a:r>
              <a:rPr lang="en-GB" dirty="0" smtClean="0"/>
              <a:t>, 1989)</a:t>
            </a:r>
          </a:p>
          <a:p>
            <a:r>
              <a:rPr lang="en-GB" dirty="0" smtClean="0"/>
              <a:t>Can judge what a rotated object will look like, but not what it will look like from another’s point of view (Hamilton, </a:t>
            </a:r>
            <a:r>
              <a:rPr lang="en-GB" dirty="0" err="1" smtClean="0"/>
              <a:t>Brindley</a:t>
            </a:r>
            <a:r>
              <a:rPr lang="en-GB" dirty="0" smtClean="0"/>
              <a:t> &amp; Frith, 2009).</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Simon Baron Cohen</a:t>
            </a:r>
            <a:endParaRPr lang="en-GB" dirty="0"/>
          </a:p>
        </p:txBody>
      </p:sp>
      <p:sp>
        <p:nvSpPr>
          <p:cNvPr id="6" name="Text Placeholder 5"/>
          <p:cNvSpPr>
            <a:spLocks noGrp="1"/>
          </p:cNvSpPr>
          <p:nvPr>
            <p:ph type="body" sz="half" idx="2"/>
          </p:nvPr>
        </p:nvSpPr>
        <p:spPr/>
        <p:txBody>
          <a:bodyPr/>
          <a:lstStyle/>
          <a:p>
            <a:endParaRPr lang="en-GB"/>
          </a:p>
        </p:txBody>
      </p:sp>
      <p:pic>
        <p:nvPicPr>
          <p:cNvPr id="7" name="Picture Placeholder 6" descr="Simon Baron Cohen.jpg"/>
          <p:cNvPicPr>
            <a:picLocks noGrp="1" noChangeAspect="1"/>
          </p:cNvPicPr>
          <p:nvPr>
            <p:ph type="pic" idx="1"/>
          </p:nvPr>
        </p:nvPicPr>
        <p:blipFill>
          <a:blip r:embed="rId2" cstate="print"/>
          <a:srcRect t="1518" b="1518"/>
          <a:stretch>
            <a:fillRect/>
          </a:stretch>
        </p:blipFill>
        <p:spPr/>
      </p:pic>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47500" lnSpcReduction="20000"/>
          </a:bodyPr>
          <a:lstStyle/>
          <a:p>
            <a:r>
              <a:rPr lang="en-GB" dirty="0" smtClean="0"/>
              <a:t>Attwood, T., Frith, U. &amp; </a:t>
            </a:r>
            <a:r>
              <a:rPr lang="en-GB" dirty="0" err="1" smtClean="0"/>
              <a:t>Hermelin</a:t>
            </a:r>
            <a:r>
              <a:rPr lang="en-GB" dirty="0" smtClean="0"/>
              <a:t>, B. (1988).  The understanding and use of interpersonal gestures by autistic and Down’s syndrome children.  Journal of Autism and Developmental Disorders, 18, 241-257.</a:t>
            </a:r>
          </a:p>
          <a:p>
            <a:r>
              <a:rPr lang="en-GB" dirty="0" smtClean="0"/>
              <a:t>Baron-Cohen, S., Leslie, A.M., &amp; Frith, U. (1985).  Does the autistic child have a “theory of mind”? Cognition, 21, 37-26.</a:t>
            </a:r>
          </a:p>
          <a:p>
            <a:r>
              <a:rPr lang="en-GB" dirty="0" smtClean="0"/>
              <a:t>Baron-Cohen, S., </a:t>
            </a:r>
            <a:r>
              <a:rPr lang="en-GB" dirty="0" smtClean="0"/>
              <a:t>et al (1998)</a:t>
            </a:r>
          </a:p>
          <a:p>
            <a:r>
              <a:rPr lang="en-GB" dirty="0" smtClean="0"/>
              <a:t>Baron-Cohen, S. (2003)</a:t>
            </a:r>
          </a:p>
          <a:p>
            <a:r>
              <a:rPr lang="en-GB" dirty="0" err="1" smtClean="0"/>
              <a:t>Briskman</a:t>
            </a:r>
            <a:r>
              <a:rPr lang="en-GB" dirty="0" smtClean="0"/>
              <a:t>, j., </a:t>
            </a:r>
            <a:r>
              <a:rPr lang="en-GB" dirty="0" err="1" smtClean="0"/>
              <a:t>Happe</a:t>
            </a:r>
            <a:r>
              <a:rPr lang="en-GB" dirty="0" smtClean="0"/>
              <a:t>, F., &amp; Frith, U. (2001).  Exploring the cognitive phenotype of autism: Weak central coherence in parents and siblings of children with autism: II.  Real life skills and preferences.  Journal of Child Psychology and Psychiatry, 42, 309-316.</a:t>
            </a:r>
          </a:p>
          <a:p>
            <a:r>
              <a:rPr lang="en-GB" dirty="0" err="1" smtClean="0"/>
              <a:t>Castelli</a:t>
            </a:r>
            <a:r>
              <a:rPr lang="en-GB" dirty="0" smtClean="0"/>
              <a:t>, F., Frith, C.D., </a:t>
            </a:r>
            <a:r>
              <a:rPr lang="en-GB" dirty="0" err="1" smtClean="0"/>
              <a:t>Happe</a:t>
            </a:r>
            <a:r>
              <a:rPr lang="en-GB" dirty="0" smtClean="0"/>
              <a:t>, F., &amp; Frith, U. (2002).  Autism, </a:t>
            </a:r>
            <a:r>
              <a:rPr lang="en-GB" dirty="0" err="1" smtClean="0"/>
              <a:t>Asperger</a:t>
            </a:r>
            <a:r>
              <a:rPr lang="en-GB" dirty="0" smtClean="0"/>
              <a:t> syndrome and brain mechanisms for the attribution of mental states to animated shapes. Brain, 125, 1839-1849.</a:t>
            </a:r>
          </a:p>
          <a:p>
            <a:r>
              <a:rPr lang="en-GB" dirty="0" err="1" smtClean="0"/>
              <a:t>Castelli</a:t>
            </a:r>
            <a:r>
              <a:rPr lang="en-GB" dirty="0" smtClean="0"/>
              <a:t>, F., Frith, C.D., </a:t>
            </a:r>
            <a:r>
              <a:rPr lang="en-GB" dirty="0" err="1" smtClean="0"/>
              <a:t>Happe</a:t>
            </a:r>
            <a:r>
              <a:rPr lang="en-GB" dirty="0" smtClean="0"/>
              <a:t>, F., &amp; Frith, U. (2000).  Movement and mind: A functional imaging study of perception and interpretation of complex intentional movement patters.  </a:t>
            </a:r>
            <a:r>
              <a:rPr lang="en-GB" dirty="0" err="1" smtClean="0"/>
              <a:t>NeuroImage</a:t>
            </a:r>
            <a:r>
              <a:rPr lang="en-GB" dirty="0" smtClean="0"/>
              <a:t>, 12, 314-325.</a:t>
            </a:r>
          </a:p>
          <a:p>
            <a:r>
              <a:rPr lang="en-GB" dirty="0" err="1" smtClean="0"/>
              <a:t>Friston</a:t>
            </a:r>
            <a:r>
              <a:rPr lang="en-GB" dirty="0" smtClean="0"/>
              <a:t>, K.J., Lawson, R. &amp; Frith, C.D. (2013). On </a:t>
            </a:r>
            <a:r>
              <a:rPr lang="en-GB" dirty="0" err="1" smtClean="0"/>
              <a:t>hyperpriors</a:t>
            </a:r>
            <a:r>
              <a:rPr lang="en-GB" dirty="0" smtClean="0"/>
              <a:t> and </a:t>
            </a:r>
            <a:r>
              <a:rPr lang="en-GB" dirty="0" err="1" smtClean="0"/>
              <a:t>hypopriors</a:t>
            </a:r>
            <a:r>
              <a:rPr lang="en-GB" dirty="0" smtClean="0"/>
              <a:t>: Comment on </a:t>
            </a:r>
            <a:r>
              <a:rPr lang="en-GB" dirty="0" err="1" smtClean="0"/>
              <a:t>Pellicano</a:t>
            </a:r>
            <a:r>
              <a:rPr lang="en-GB" dirty="0" smtClean="0"/>
              <a:t> and Burr. Trends in Cognitive Sciences, 17, 1.</a:t>
            </a:r>
          </a:p>
          <a:p>
            <a:r>
              <a:rPr lang="en-GB" dirty="0" smtClean="0"/>
              <a:t>Frith, U. (1989). Autism: Explaining the enigma.  Oxford: Blackwell.</a:t>
            </a:r>
          </a:p>
          <a:p>
            <a:r>
              <a:rPr lang="en-GB" dirty="0" smtClean="0"/>
              <a:t>Frith, U. (1994)</a:t>
            </a:r>
          </a:p>
          <a:p>
            <a:r>
              <a:rPr lang="en-GB" dirty="0" smtClean="0"/>
              <a:t>Frith, U. &amp; </a:t>
            </a:r>
            <a:r>
              <a:rPr lang="en-GB" dirty="0" err="1" smtClean="0"/>
              <a:t>Snowling</a:t>
            </a:r>
            <a:r>
              <a:rPr lang="en-GB" dirty="0" smtClean="0"/>
              <a:t>, M. (1983). Reading for meaning and reading for sound in autistic and dyslexic children.  Journal of Developmental Psychology, 1, 329-342.</a:t>
            </a:r>
          </a:p>
          <a:p>
            <a:r>
              <a:rPr lang="en-GB" dirty="0" smtClean="0"/>
              <a:t>Frith, U.  (2012).  Why we need cognitive explanations of autism.  The Quarterly Journal of Experimental Psychology 65:11, 2073-2092</a:t>
            </a:r>
            <a:r>
              <a:rPr lang="en-GB" dirty="0" smtClean="0"/>
              <a:t>.</a:t>
            </a:r>
            <a:endParaRPr lang="en-GB" dirty="0"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r>
              <a:rPr lang="en-GB" sz="1800" dirty="0" err="1" smtClean="0"/>
              <a:t>Geschwind</a:t>
            </a:r>
            <a:r>
              <a:rPr lang="en-GB" sz="1800" dirty="0" smtClean="0"/>
              <a:t>, D.H. &amp; Levitt, P. (2007). Autism spectrum disorders: Developmental disconnection syndromes.  Current Opinion in Neurobiology, 17, 103-111.</a:t>
            </a:r>
          </a:p>
          <a:p>
            <a:r>
              <a:rPr lang="en-GB" sz="1800" dirty="0" smtClean="0"/>
              <a:t>Hamilton, A.F., </a:t>
            </a:r>
            <a:r>
              <a:rPr lang="en-GB" sz="1800" dirty="0" err="1" smtClean="0"/>
              <a:t>Brindley</a:t>
            </a:r>
            <a:r>
              <a:rPr lang="en-GB" sz="1800" dirty="0" smtClean="0"/>
              <a:t>, R. &amp; Frith, U.  (2009)  Visual perspective taking impairment in children with autistic spectrum disorder.  Cognition, 113, 37-44.</a:t>
            </a:r>
          </a:p>
          <a:p>
            <a:r>
              <a:rPr lang="en-GB" sz="1800" dirty="0" err="1" smtClean="0"/>
              <a:t>Happe</a:t>
            </a:r>
            <a:r>
              <a:rPr lang="en-GB" sz="1800" dirty="0" smtClean="0"/>
              <a:t>, F., </a:t>
            </a:r>
            <a:r>
              <a:rPr lang="en-GB" sz="1800" dirty="0" err="1" smtClean="0"/>
              <a:t>Briskman</a:t>
            </a:r>
            <a:r>
              <a:rPr lang="en-GB" sz="1800" dirty="0" smtClean="0"/>
              <a:t>, J. &amp; Frith, U. (2001).  Exploring the cognitive phenotype of autism: Weak central coherence in parents and siblings of children with autism:  I. Experimental tests.  Journal of Child Psychology and Psychiatry, 42, 299-307.</a:t>
            </a:r>
          </a:p>
          <a:p>
            <a:r>
              <a:rPr lang="en-GB" sz="1800" dirty="0" err="1" smtClean="0"/>
              <a:t>Happe</a:t>
            </a:r>
            <a:r>
              <a:rPr lang="en-GB" sz="1800" dirty="0" smtClean="0"/>
              <a:t>, F. &amp; Frith, U. (2009).  The beautiful otherness of the autistic mind.  Philosophical Transactions of the Royal Society B: Biological Sciences, 364(1522), 1345-1350.</a:t>
            </a:r>
          </a:p>
          <a:p>
            <a:r>
              <a:rPr lang="en-GB" sz="1800" dirty="0" err="1" smtClean="0"/>
              <a:t>Happe</a:t>
            </a:r>
            <a:r>
              <a:rPr lang="en-GB" sz="1800" dirty="0" smtClean="0"/>
              <a:t>, F., Ronald, A. &amp; </a:t>
            </a:r>
            <a:r>
              <a:rPr lang="en-GB" sz="1800" dirty="0" err="1" smtClean="0"/>
              <a:t>Plomin</a:t>
            </a:r>
            <a:r>
              <a:rPr lang="en-GB" sz="1800" dirty="0" smtClean="0"/>
              <a:t>, R. (2006).  Time to give up on a single explanation for autism. Nature Neuroscience, 9, </a:t>
            </a:r>
            <a:r>
              <a:rPr lang="en-GB" sz="1800" dirty="0" smtClean="0"/>
              <a:t>1218-1220</a:t>
            </a:r>
            <a:endParaRPr lang="en-GB" sz="1800"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77500" lnSpcReduction="20000"/>
          </a:bodyPr>
          <a:lstStyle/>
          <a:p>
            <a:r>
              <a:rPr lang="en-GB" sz="2800" dirty="0" err="1" smtClean="0"/>
              <a:t>Happe</a:t>
            </a:r>
            <a:r>
              <a:rPr lang="en-GB" sz="2800" dirty="0" smtClean="0"/>
              <a:t>, F. (1994).</a:t>
            </a:r>
          </a:p>
          <a:p>
            <a:r>
              <a:rPr lang="en-GB" sz="2800" dirty="0" err="1" smtClean="0"/>
              <a:t>Happe</a:t>
            </a:r>
            <a:r>
              <a:rPr lang="en-GB" sz="2800" dirty="0" smtClean="0"/>
              <a:t>, F. (1997).  Central coherence and theory of mind in autism: Reading homographs in context.  British Journal of Developmental Psychology, 12, 1-12.</a:t>
            </a:r>
          </a:p>
          <a:p>
            <a:r>
              <a:rPr lang="en-GB" sz="2800" dirty="0" err="1" smtClean="0"/>
              <a:t>Hermelin</a:t>
            </a:r>
            <a:r>
              <a:rPr lang="en-GB" sz="2800" dirty="0" smtClean="0"/>
              <a:t>, N. &amp; O’Connor, N. (1971).  Psychological experiments with autistic children.  Oxford: </a:t>
            </a:r>
            <a:r>
              <a:rPr lang="en-GB" sz="2800" dirty="0" err="1" smtClean="0"/>
              <a:t>Pergamon</a:t>
            </a:r>
            <a:r>
              <a:rPr lang="en-GB" sz="2800" dirty="0" smtClean="0"/>
              <a:t> Press.</a:t>
            </a:r>
          </a:p>
          <a:p>
            <a:r>
              <a:rPr lang="en-GB" sz="2800" dirty="0" smtClean="0"/>
              <a:t>Hill (2004)</a:t>
            </a:r>
          </a:p>
          <a:p>
            <a:r>
              <a:rPr lang="en-GB" sz="2800" dirty="0" err="1" smtClean="0"/>
              <a:t>Howlin</a:t>
            </a:r>
            <a:r>
              <a:rPr lang="en-GB" sz="2800" dirty="0" smtClean="0"/>
              <a:t>, P.; Savage, S., Moss, P. et al. (2013).  Cognitive and language skills in adults with autism: A 40-year follow up.  Journal of Child Psychology and Psychiatry, 55(1), 49-58.</a:t>
            </a:r>
          </a:p>
          <a:p>
            <a:r>
              <a:rPr lang="en-GB" sz="2800" dirty="0" smtClean="0"/>
              <a:t>Leslie, A.M. (1987).  </a:t>
            </a:r>
            <a:r>
              <a:rPr lang="en-GB" sz="2800" dirty="0" err="1" smtClean="0"/>
              <a:t>Pretense</a:t>
            </a:r>
            <a:r>
              <a:rPr lang="en-GB" sz="2800" dirty="0" smtClean="0"/>
              <a:t> and representation.  The origin of “theory of mind”.  Psychological Review, 94, 412-426.</a:t>
            </a:r>
          </a:p>
          <a:p>
            <a:endParaRPr lang="en-GB"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92500" lnSpcReduction="20000"/>
          </a:bodyPr>
          <a:lstStyle/>
          <a:p>
            <a:r>
              <a:rPr lang="en-GB" sz="1800" dirty="0" smtClean="0"/>
              <a:t>Leslie, A.M., &amp; Frith, U. (1988).  Autistic children’s understanding of seeing, knowing and believing.  British Journal of Developmental Psychology, 6, 315-324.</a:t>
            </a:r>
          </a:p>
          <a:p>
            <a:r>
              <a:rPr lang="en-GB" sz="1800" dirty="0" err="1" smtClean="0"/>
              <a:t>Lotter</a:t>
            </a:r>
            <a:r>
              <a:rPr lang="en-GB" sz="1800" dirty="0" smtClean="0"/>
              <a:t>, V. (1966) Epidemiology of autistic conditions in young children.  Social Psychiatry and Psychiatric </a:t>
            </a:r>
            <a:r>
              <a:rPr lang="en-GB" sz="1800" dirty="0" err="1" smtClean="0"/>
              <a:t>Epidemology</a:t>
            </a:r>
            <a:r>
              <a:rPr lang="en-GB" sz="1800" dirty="0" smtClean="0"/>
              <a:t>, 1, 124-135.</a:t>
            </a:r>
          </a:p>
          <a:p>
            <a:r>
              <a:rPr lang="en-GB" sz="1800" dirty="0" smtClean="0"/>
              <a:t>Mitchell, P., </a:t>
            </a:r>
            <a:r>
              <a:rPr lang="en-GB" sz="1800" dirty="0" err="1" smtClean="0"/>
              <a:t>Mottron</a:t>
            </a:r>
            <a:r>
              <a:rPr lang="en-GB" sz="1800" dirty="0" smtClean="0"/>
              <a:t>, L., </a:t>
            </a:r>
            <a:r>
              <a:rPr lang="en-GB" sz="1800" dirty="0" err="1" smtClean="0"/>
              <a:t>Soulieres</a:t>
            </a:r>
            <a:r>
              <a:rPr lang="en-GB" sz="1800" dirty="0" smtClean="0"/>
              <a:t>, I. &amp; </a:t>
            </a:r>
            <a:r>
              <a:rPr lang="en-GB" sz="1800" dirty="0" err="1" smtClean="0"/>
              <a:t>Ropar</a:t>
            </a:r>
            <a:r>
              <a:rPr lang="en-GB" sz="1800" dirty="0" smtClean="0"/>
              <a:t>, D. (2010). Susceptibility to the </a:t>
            </a:r>
            <a:r>
              <a:rPr lang="en-GB" sz="1800" dirty="0" err="1" smtClean="0"/>
              <a:t>Shepard</a:t>
            </a:r>
            <a:r>
              <a:rPr lang="en-GB" sz="1800" dirty="0" smtClean="0"/>
              <a:t> illusion in participants with autism: Reduced top-down influences within perception?  Autism Research, 3, 113-119.</a:t>
            </a:r>
          </a:p>
          <a:p>
            <a:r>
              <a:rPr lang="en-GB" sz="1800" dirty="0" err="1" smtClean="0"/>
              <a:t>Ozonoff</a:t>
            </a:r>
            <a:r>
              <a:rPr lang="en-GB" sz="1800" dirty="0" smtClean="0"/>
              <a:t>, S., Young, G.S., Carter, A. et al. (2011) Recurrence risk for autism spectrum disorders. </a:t>
            </a:r>
            <a:r>
              <a:rPr lang="en-GB" sz="1800" dirty="0" err="1" smtClean="0"/>
              <a:t>Pediatrics</a:t>
            </a:r>
            <a:r>
              <a:rPr lang="en-GB" sz="1800" dirty="0" smtClean="0"/>
              <a:t>.  Doi:10.1542/</a:t>
            </a:r>
            <a:r>
              <a:rPr lang="en-GB" sz="1800" dirty="0" err="1" smtClean="0"/>
              <a:t>peds</a:t>
            </a:r>
            <a:r>
              <a:rPr lang="en-GB" sz="1800" dirty="0" smtClean="0"/>
              <a:t>. 2010-2825.</a:t>
            </a:r>
          </a:p>
          <a:p>
            <a:r>
              <a:rPr lang="en-GB" sz="1800" dirty="0" err="1" smtClean="0"/>
              <a:t>Pellicano</a:t>
            </a:r>
            <a:r>
              <a:rPr lang="en-GB" sz="1800" dirty="0" smtClean="0"/>
              <a:t>, E. &amp; Burr, D. (2012).  When the world becomes ‘too real’: A Bayesian explanation of autistic perception.  Trends in Cognitive Sciences, 16, 504-510.</a:t>
            </a:r>
          </a:p>
          <a:p>
            <a:r>
              <a:rPr lang="en-GB" sz="1800" dirty="0" err="1" smtClean="0"/>
              <a:t>Perner</a:t>
            </a:r>
            <a:r>
              <a:rPr lang="en-GB" sz="1800" dirty="0" smtClean="0"/>
              <a:t>, J., Frith,  U., Leslie, A.M., &amp; </a:t>
            </a:r>
            <a:r>
              <a:rPr lang="en-GB" sz="1800" dirty="0" err="1" smtClean="0"/>
              <a:t>Leekam</a:t>
            </a:r>
            <a:r>
              <a:rPr lang="en-GB" sz="1800" dirty="0" smtClean="0"/>
              <a:t>, S. (1989)  Explorations of the autistic child’s theory of mind: Knowledge, belief and communication.  Child Development, 60, 689-700.</a:t>
            </a:r>
          </a:p>
          <a:p>
            <a:r>
              <a:rPr lang="en-GB" sz="1800" dirty="0" err="1" smtClean="0"/>
              <a:t>Rimland</a:t>
            </a:r>
            <a:r>
              <a:rPr lang="en-GB" sz="1800" dirty="0" smtClean="0"/>
              <a:t>, B. (1964) Infantile Autism: The syndrome and its implications for a neural theory of behaviour.  Chicago: </a:t>
            </a:r>
            <a:r>
              <a:rPr lang="en-GB" sz="1800" dirty="0" err="1" smtClean="0"/>
              <a:t>Appelton</a:t>
            </a:r>
            <a:r>
              <a:rPr lang="en-GB" sz="1800" dirty="0" smtClean="0"/>
              <a:t>-Century-Crofts.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Shah, a., &amp; Frith, U. (1993).  Why do autistic individuals show superior performance on the block design task?  Journal of Child Psychology an </a:t>
            </a:r>
            <a:r>
              <a:rPr lang="en-GB" dirty="0" smtClean="0"/>
              <a:t>Ps</a:t>
            </a:r>
            <a:r>
              <a:rPr lang="en-GB" dirty="0" smtClean="0"/>
              <a:t>ychiatry, 34, 1351-1364.</a:t>
            </a:r>
          </a:p>
          <a:p>
            <a:r>
              <a:rPr lang="en-GB" dirty="0" err="1" smtClean="0"/>
              <a:t>Sodian</a:t>
            </a:r>
            <a:r>
              <a:rPr lang="en-GB" dirty="0" smtClean="0"/>
              <a:t>, B. &amp; Frith, U. (1992).  Deception and sabotage in autistic, retarded and normal children.  Journal of Child Psychology and Psychiatry, 33, 591-605.</a:t>
            </a:r>
          </a:p>
          <a:p>
            <a:r>
              <a:rPr lang="en-GB" dirty="0" smtClean="0"/>
              <a:t>Taylor, B., </a:t>
            </a:r>
            <a:r>
              <a:rPr lang="en-GB" dirty="0" err="1" smtClean="0"/>
              <a:t>Jick</a:t>
            </a:r>
            <a:r>
              <a:rPr lang="en-GB" dirty="0" smtClean="0"/>
              <a:t>, H. &amp; </a:t>
            </a:r>
            <a:r>
              <a:rPr lang="en-GB" dirty="0" err="1" smtClean="0"/>
              <a:t>MacLaughlin</a:t>
            </a:r>
            <a:r>
              <a:rPr lang="en-GB" dirty="0" smtClean="0"/>
              <a:t>, D. (2013). Prevalence and incidence rates of autism in the UK.  Time trend from 2004-2010 in children aged 8 years. BMJ Open, 3(10), e003219.</a:t>
            </a:r>
          </a:p>
          <a:p>
            <a:r>
              <a:rPr lang="en-GB" dirty="0" smtClean="0"/>
              <a:t>Van </a:t>
            </a:r>
            <a:r>
              <a:rPr lang="en-GB" dirty="0" err="1" smtClean="0"/>
              <a:t>Boxtel</a:t>
            </a:r>
            <a:r>
              <a:rPr lang="en-GB" dirty="0" smtClean="0"/>
              <a:t>, J.J. &amp; Lu, H. (2013) A predictive coding perspective on autism spectrum disorders. </a:t>
            </a:r>
            <a:r>
              <a:rPr lang="en-GB" i="1" dirty="0" smtClean="0"/>
              <a:t>Frontiers in Psychology</a:t>
            </a:r>
            <a:r>
              <a:rPr lang="en-GB" dirty="0" smtClean="0"/>
              <a:t>, 4, 19.</a:t>
            </a:r>
          </a:p>
          <a:p>
            <a:r>
              <a:rPr lang="en-GB" dirty="0" smtClean="0"/>
              <a:t>Van de </a:t>
            </a:r>
            <a:r>
              <a:rPr lang="en-GB" dirty="0" err="1" smtClean="0"/>
              <a:t>Cruys</a:t>
            </a:r>
            <a:r>
              <a:rPr lang="en-GB" dirty="0" smtClean="0"/>
              <a:t>, S., de-Wit, L., Evers, K. Et al., (2013)  Weak priors versus </a:t>
            </a:r>
            <a:r>
              <a:rPr lang="en-GB" dirty="0" err="1" smtClean="0"/>
              <a:t>overfitting</a:t>
            </a:r>
            <a:r>
              <a:rPr lang="en-GB" dirty="0" smtClean="0"/>
              <a:t> of predictions in autism: Reply to </a:t>
            </a:r>
            <a:r>
              <a:rPr lang="en-GB" dirty="0" err="1" smtClean="0"/>
              <a:t>Pellicano</a:t>
            </a:r>
            <a:r>
              <a:rPr lang="en-GB" dirty="0" smtClean="0"/>
              <a:t> and Burr (TICS, 2012). </a:t>
            </a:r>
            <a:r>
              <a:rPr lang="en-GB" dirty="0" err="1" smtClean="0"/>
              <a:t>i</a:t>
            </a:r>
            <a:r>
              <a:rPr lang="en-GB" dirty="0" smtClean="0"/>
              <a:t>-Perception, 4, 95-97.</a:t>
            </a:r>
          </a:p>
          <a:p>
            <a:r>
              <a:rPr lang="en-GB" dirty="0" err="1" smtClean="0"/>
              <a:t>Wass</a:t>
            </a:r>
            <a:r>
              <a:rPr lang="en-GB" dirty="0" smtClean="0"/>
              <a:t>, S. (2011). Distortions and disconnections: Disrupted brain connectivity in autism.  Brain and Cognition, 75, 18-28.</a:t>
            </a:r>
          </a:p>
          <a:p>
            <a:r>
              <a:rPr lang="en-GB" dirty="0" smtClean="0"/>
              <a:t>Wing, L. (1996). The autism spectrum: A guide for parents and professionals. London: Constable.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A Brief History</a:t>
            </a:r>
            <a:endParaRPr lang="en-GB" dirty="0"/>
          </a:p>
        </p:txBody>
      </p:sp>
      <p:sp>
        <p:nvSpPr>
          <p:cNvPr id="5" name="Subtitle 4"/>
          <p:cNvSpPr>
            <a:spLocks noGrp="1"/>
          </p:cNvSpPr>
          <p:nvPr>
            <p:ph type="subTitle" idx="1"/>
          </p:nvPr>
        </p:nvSpPr>
        <p:spPr/>
        <p:txBody>
          <a:bodyPr/>
          <a:lstStyle/>
          <a:p>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Bruno Bettelheim</a:t>
            </a:r>
            <a:endParaRPr lang="en-GB" dirty="0"/>
          </a:p>
        </p:txBody>
      </p:sp>
      <p:sp>
        <p:nvSpPr>
          <p:cNvPr id="6" name="Text Placeholder 5"/>
          <p:cNvSpPr>
            <a:spLocks noGrp="1"/>
          </p:cNvSpPr>
          <p:nvPr>
            <p:ph type="body" sz="half" idx="2"/>
          </p:nvPr>
        </p:nvSpPr>
        <p:spPr/>
        <p:txBody>
          <a:bodyPr/>
          <a:lstStyle/>
          <a:p>
            <a:r>
              <a:rPr lang="en-GB" dirty="0" smtClean="0"/>
              <a:t>Refrigerator Mothers</a:t>
            </a:r>
            <a:endParaRPr lang="en-GB" dirty="0"/>
          </a:p>
        </p:txBody>
      </p:sp>
      <p:pic>
        <p:nvPicPr>
          <p:cNvPr id="7" name="Picture Placeholder 6" descr="Bruno Bettelheim.jpg"/>
          <p:cNvPicPr>
            <a:picLocks noGrp="1" noChangeAspect="1"/>
          </p:cNvPicPr>
          <p:nvPr>
            <p:ph type="pic" idx="1"/>
          </p:nvPr>
        </p:nvPicPr>
        <p:blipFill>
          <a:blip r:embed="rId2" cstate="print"/>
          <a:srcRect l="12486" r="12486"/>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Bernard </a:t>
            </a:r>
            <a:r>
              <a:rPr lang="en-GB" dirty="0" err="1" smtClean="0"/>
              <a:t>Rimland</a:t>
            </a:r>
            <a:endParaRPr lang="en-GB" dirty="0"/>
          </a:p>
        </p:txBody>
      </p:sp>
      <p:sp>
        <p:nvSpPr>
          <p:cNvPr id="3" name="Text Placeholder 2"/>
          <p:cNvSpPr>
            <a:spLocks noGrp="1"/>
          </p:cNvSpPr>
          <p:nvPr>
            <p:ph type="body" sz="half" idx="2"/>
          </p:nvPr>
        </p:nvSpPr>
        <p:spPr/>
        <p:txBody>
          <a:bodyPr/>
          <a:lstStyle/>
          <a:p>
            <a:r>
              <a:rPr lang="en-GB" dirty="0" smtClean="0"/>
              <a:t>Infantile Autism (1964)</a:t>
            </a:r>
            <a:endParaRPr lang="en-GB" dirty="0"/>
          </a:p>
        </p:txBody>
      </p:sp>
      <p:pic>
        <p:nvPicPr>
          <p:cNvPr id="5" name="Picture Placeholder 4" descr="Bernard Rimland.jpg"/>
          <p:cNvPicPr>
            <a:picLocks noGrp="1" noChangeAspect="1"/>
          </p:cNvPicPr>
          <p:nvPr>
            <p:ph type="pic" idx="1"/>
          </p:nvPr>
        </p:nvPicPr>
        <p:blipFill>
          <a:blip r:embed="rId2" cstate="print"/>
          <a:srcRect t="9275" b="9275"/>
          <a:stretch>
            <a:fillRect/>
          </a:stretch>
        </p:blip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a:dk1>
        <a:sysClr val="windowText" lastClr="000000"/>
      </a:dk1>
      <a:lt1>
        <a:srgbClr val="DBF5F9"/>
      </a:lt1>
      <a:dk2>
        <a:srgbClr val="04617B"/>
      </a:dk2>
      <a:lt2>
        <a:srgbClr val="76D9E8"/>
      </a:lt2>
      <a:accent1>
        <a:srgbClr val="0F6FC6"/>
      </a:accent1>
      <a:accent2>
        <a:srgbClr val="009DD9"/>
      </a:accent2>
      <a:accent3>
        <a:srgbClr val="05686C"/>
      </a:accent3>
      <a:accent4>
        <a:srgbClr val="10CF9B"/>
      </a:accent4>
      <a:accent5>
        <a:srgbClr val="7CCA62"/>
      </a:accent5>
      <a:accent6>
        <a:srgbClr val="A5C249"/>
      </a:accent6>
      <a:hlink>
        <a:srgbClr val="E2D700"/>
      </a:hlink>
      <a:folHlink>
        <a:srgbClr val="248D7B"/>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785</TotalTime>
  <Words>3370</Words>
  <Application>Microsoft Office PowerPoint</Application>
  <PresentationFormat>On-screen Show (4:3)</PresentationFormat>
  <Paragraphs>362</Paragraphs>
  <Slides>67</Slides>
  <Notes>3</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Opulent</vt:lpstr>
      <vt:lpstr>Autism and Cognition</vt:lpstr>
      <vt:lpstr>Autism Prevalence</vt:lpstr>
      <vt:lpstr>The Autism Spectrum</vt:lpstr>
      <vt:lpstr>Causality</vt:lpstr>
      <vt:lpstr>Neurodiversity</vt:lpstr>
      <vt:lpstr>The MMR</vt:lpstr>
      <vt:lpstr>A Brief History</vt:lpstr>
      <vt:lpstr>Bruno Bettelheim</vt:lpstr>
      <vt:lpstr>Bernard Rimland</vt:lpstr>
      <vt:lpstr>Bernard Rimland</vt:lpstr>
      <vt:lpstr>‘We tend to view things differently’</vt:lpstr>
      <vt:lpstr>Weak Central Coherence</vt:lpstr>
      <vt:lpstr>‘The whole is other than the sum of its parts’</vt:lpstr>
      <vt:lpstr>Central Coherence</vt:lpstr>
      <vt:lpstr>Uta Frith</vt:lpstr>
      <vt:lpstr>Frith and Snowling (1983)</vt:lpstr>
      <vt:lpstr>Slide 17</vt:lpstr>
      <vt:lpstr>Block Design (WISC Iv)</vt:lpstr>
      <vt:lpstr>What is Weak Central Coherence?</vt:lpstr>
      <vt:lpstr>Central Coherence</vt:lpstr>
      <vt:lpstr>Pellicano and Burr 2012</vt:lpstr>
      <vt:lpstr>Slide 22</vt:lpstr>
      <vt:lpstr>The Shepard Illusion</vt:lpstr>
      <vt:lpstr>Mitchell et al., 2010</vt:lpstr>
      <vt:lpstr>Slide 25</vt:lpstr>
      <vt:lpstr>Predictive Coding (Friston et al., 2013; van Boxtel &amp; Lu, 2013)</vt:lpstr>
      <vt:lpstr>Predictive Coding</vt:lpstr>
      <vt:lpstr>Francesca Happe</vt:lpstr>
      <vt:lpstr>Revised concepts of Weak Central Coherence</vt:lpstr>
      <vt:lpstr>Central Coherence</vt:lpstr>
      <vt:lpstr>I did not see whole – I saw hair, I saw eyes, nose, mouth, chin... Not face </vt:lpstr>
      <vt:lpstr>Theory of Mind</vt:lpstr>
      <vt:lpstr>Activity</vt:lpstr>
      <vt:lpstr>Cognitive Theories and ASD</vt:lpstr>
      <vt:lpstr>Lorna Wing</vt:lpstr>
      <vt:lpstr>What is Theory of Mind</vt:lpstr>
      <vt:lpstr>Slide 37</vt:lpstr>
      <vt:lpstr>Theory of Mind - Importance</vt:lpstr>
      <vt:lpstr>Social Animals (Uta Frith)</vt:lpstr>
      <vt:lpstr>Social Humans (Frith)</vt:lpstr>
      <vt:lpstr>Slide 41</vt:lpstr>
      <vt:lpstr>Mental Representations</vt:lpstr>
      <vt:lpstr>Alan Leslie (1987)</vt:lpstr>
      <vt:lpstr>Mental Representations</vt:lpstr>
      <vt:lpstr>Decoupled Representations</vt:lpstr>
      <vt:lpstr>Slide 46</vt:lpstr>
      <vt:lpstr>Theory of Mind - Brain</vt:lpstr>
      <vt:lpstr>False Belief Test Baron-Cohen, Leslie, Frith (1985)</vt:lpstr>
      <vt:lpstr>Sabtoage vs Deception (Sodian &amp; Frith 1992)</vt:lpstr>
      <vt:lpstr>Slide 50</vt:lpstr>
      <vt:lpstr>Slide 51</vt:lpstr>
      <vt:lpstr>Slide 52</vt:lpstr>
      <vt:lpstr>Frith (20 years of Mentalizing Research)</vt:lpstr>
      <vt:lpstr>Theory of Mind - Developmental Milestones (Frith)</vt:lpstr>
      <vt:lpstr>Intuitive Mentalizing</vt:lpstr>
      <vt:lpstr>Explicit Mentalizing</vt:lpstr>
      <vt:lpstr>Baron-Cohen et al 1998</vt:lpstr>
      <vt:lpstr>Silent Animation Studies</vt:lpstr>
      <vt:lpstr>Neurological Evidence Base</vt:lpstr>
      <vt:lpstr>ASD Traits and Theory of Mind</vt:lpstr>
      <vt:lpstr>Additional Findings</vt:lpstr>
      <vt:lpstr>Simon Baron Cohen</vt:lpstr>
      <vt:lpstr>References</vt:lpstr>
      <vt:lpstr>References</vt:lpstr>
      <vt:lpstr>References</vt:lpstr>
      <vt:lpstr>References</vt:lpstr>
      <vt:lpstr>References</vt:lpstr>
    </vt:vector>
  </TitlesOfParts>
  <Company>East Renfrewshire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and Cognition</dc:title>
  <dc:creator>AthertonC</dc:creator>
  <cp:lastModifiedBy>AthertonC</cp:lastModifiedBy>
  <cp:revision>85</cp:revision>
  <dcterms:created xsi:type="dcterms:W3CDTF">2014-10-22T09:24:55Z</dcterms:created>
  <dcterms:modified xsi:type="dcterms:W3CDTF">2014-11-06T14:38:23Z</dcterms:modified>
</cp:coreProperties>
</file>