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68" r:id="rId3"/>
    <p:sldId id="269" r:id="rId4"/>
    <p:sldId id="260" r:id="rId5"/>
    <p:sldId id="261" r:id="rId6"/>
    <p:sldId id="257" r:id="rId7"/>
    <p:sldId id="264" r:id="rId8"/>
    <p:sldId id="278" r:id="rId9"/>
    <p:sldId id="265" r:id="rId10"/>
    <p:sldId id="266" r:id="rId11"/>
    <p:sldId id="277" r:id="rId12"/>
    <p:sldId id="276" r:id="rId13"/>
    <p:sldId id="271" r:id="rId14"/>
    <p:sldId id="270" r:id="rId15"/>
    <p:sldId id="273" r:id="rId16"/>
    <p:sldId id="274" r:id="rId17"/>
    <p:sldId id="279" r:id="rId18"/>
    <p:sldId id="280" r:id="rId19"/>
    <p:sldId id="281" r:id="rId20"/>
    <p:sldId id="282" r:id="rId21"/>
    <p:sldId id="283" r:id="rId22"/>
    <p:sldId id="284" r:id="rId23"/>
    <p:sldId id="285" r:id="rId24"/>
    <p:sldId id="288" r:id="rId25"/>
    <p:sldId id="309" r:id="rId26"/>
    <p:sldId id="293" r:id="rId27"/>
    <p:sldId id="297" r:id="rId28"/>
    <p:sldId id="275" r:id="rId29"/>
    <p:sldId id="301" r:id="rId30"/>
    <p:sldId id="302" r:id="rId31"/>
    <p:sldId id="303" r:id="rId32"/>
    <p:sldId id="272" r:id="rId33"/>
    <p:sldId id="305" r:id="rId34"/>
    <p:sldId id="304" r:id="rId35"/>
    <p:sldId id="306" r:id="rId36"/>
    <p:sldId id="307" r:id="rId37"/>
    <p:sldId id="310" r:id="rId38"/>
    <p:sldId id="308" r:id="rId39"/>
    <p:sldId id="313" r:id="rId40"/>
    <p:sldId id="311" r:id="rId41"/>
    <p:sldId id="317" r:id="rId42"/>
    <p:sldId id="315" r:id="rId43"/>
    <p:sldId id="318" r:id="rId44"/>
    <p:sldId id="316" r:id="rId45"/>
    <p:sldId id="312" r:id="rId46"/>
    <p:sldId id="31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62" autoAdjust="0"/>
    <p:restoredTop sz="86323" autoAdjust="0"/>
  </p:normalViewPr>
  <p:slideViewPr>
    <p:cSldViewPr>
      <p:cViewPr varScale="1">
        <p:scale>
          <a:sx n="79" d="100"/>
          <a:sy n="79" d="100"/>
        </p:scale>
        <p:origin x="-11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C8E15-1A6D-4A9A-8FD0-0FB920CB0E18}" type="doc">
      <dgm:prSet loTypeId="urn:microsoft.com/office/officeart/2005/8/layout/venn1" loCatId="relationship" qsTypeId="urn:microsoft.com/office/officeart/2005/8/quickstyle/3d1" qsCatId="3D" csTypeId="urn:microsoft.com/office/officeart/2005/8/colors/colorful3" csCatId="colorful" phldr="1"/>
      <dgm:spPr/>
    </dgm:pt>
    <dgm:pt modelId="{EAA5E013-561A-444C-8619-83B69222C303}">
      <dgm:prSet phldrT="[Text]" custT="1"/>
      <dgm:spPr/>
      <dgm:t>
        <a:bodyPr/>
        <a:lstStyle/>
        <a:p>
          <a:r>
            <a:rPr lang="en-GB" sz="1800" dirty="0" smtClean="0"/>
            <a:t>Best Available Research</a:t>
          </a:r>
          <a:endParaRPr lang="en-GB" sz="1800" dirty="0"/>
        </a:p>
      </dgm:t>
    </dgm:pt>
    <dgm:pt modelId="{FA6D3D38-FD97-42AA-A04D-95852CA41C5C}" type="parTrans" cxnId="{3F9370D1-C665-448C-B6E4-7881FBAE3C81}">
      <dgm:prSet/>
      <dgm:spPr/>
      <dgm:t>
        <a:bodyPr/>
        <a:lstStyle/>
        <a:p>
          <a:endParaRPr lang="en-GB"/>
        </a:p>
      </dgm:t>
    </dgm:pt>
    <dgm:pt modelId="{8D04C1EE-CC4C-49FE-9864-B1951E9353E9}" type="sibTrans" cxnId="{3F9370D1-C665-448C-B6E4-7881FBAE3C81}">
      <dgm:prSet/>
      <dgm:spPr/>
      <dgm:t>
        <a:bodyPr/>
        <a:lstStyle/>
        <a:p>
          <a:endParaRPr lang="en-GB"/>
        </a:p>
      </dgm:t>
    </dgm:pt>
    <dgm:pt modelId="{44284977-B9B0-460A-9C61-8FF17F46EBFF}">
      <dgm:prSet phldrT="[Text]" custT="1"/>
      <dgm:spPr/>
      <dgm:t>
        <a:bodyPr/>
        <a:lstStyle/>
        <a:p>
          <a:r>
            <a:rPr lang="en-GB" sz="1800" dirty="0" smtClean="0"/>
            <a:t>Individual Characteristics</a:t>
          </a:r>
          <a:endParaRPr lang="en-GB" sz="1800" dirty="0"/>
        </a:p>
      </dgm:t>
    </dgm:pt>
    <dgm:pt modelId="{3B6130EB-6699-4FBB-A6A0-564C0676B5BF}" type="parTrans" cxnId="{B5F95F6F-15B3-4F8E-A663-708C6A809FC1}">
      <dgm:prSet/>
      <dgm:spPr/>
      <dgm:t>
        <a:bodyPr/>
        <a:lstStyle/>
        <a:p>
          <a:endParaRPr lang="en-GB"/>
        </a:p>
      </dgm:t>
    </dgm:pt>
    <dgm:pt modelId="{FE630A8D-25D9-4B32-ADCA-1984B7D9F092}" type="sibTrans" cxnId="{B5F95F6F-15B3-4F8E-A663-708C6A809FC1}">
      <dgm:prSet/>
      <dgm:spPr/>
      <dgm:t>
        <a:bodyPr/>
        <a:lstStyle/>
        <a:p>
          <a:endParaRPr lang="en-GB"/>
        </a:p>
      </dgm:t>
    </dgm:pt>
    <dgm:pt modelId="{5F360D21-467E-4ABF-BBBC-0F540EC84D43}">
      <dgm:prSet phldrT="[Text]" custT="1"/>
      <dgm:spPr/>
      <dgm:t>
        <a:bodyPr/>
        <a:lstStyle/>
        <a:p>
          <a:r>
            <a:rPr lang="en-GB" sz="1800" dirty="0" smtClean="0"/>
            <a:t>Professional Expertise</a:t>
          </a:r>
          <a:endParaRPr lang="en-GB" sz="1800" dirty="0"/>
        </a:p>
      </dgm:t>
    </dgm:pt>
    <dgm:pt modelId="{08A54D09-810E-476A-A4D4-48279307D0A1}" type="parTrans" cxnId="{5A61A1A0-8982-4E9B-B0A9-3F024EB64CBF}">
      <dgm:prSet/>
      <dgm:spPr/>
      <dgm:t>
        <a:bodyPr/>
        <a:lstStyle/>
        <a:p>
          <a:endParaRPr lang="en-GB"/>
        </a:p>
      </dgm:t>
    </dgm:pt>
    <dgm:pt modelId="{71E77C47-3A7B-4C74-B734-93E8E02EC95B}" type="sibTrans" cxnId="{5A61A1A0-8982-4E9B-B0A9-3F024EB64CBF}">
      <dgm:prSet/>
      <dgm:spPr/>
      <dgm:t>
        <a:bodyPr/>
        <a:lstStyle/>
        <a:p>
          <a:endParaRPr lang="en-GB"/>
        </a:p>
      </dgm:t>
    </dgm:pt>
    <dgm:pt modelId="{ED70ECD5-E7F7-45E0-A8C6-2F68DC1FCE30}" type="pres">
      <dgm:prSet presAssocID="{0DFC8E15-1A6D-4A9A-8FD0-0FB920CB0E18}" presName="compositeShape" presStyleCnt="0">
        <dgm:presLayoutVars>
          <dgm:chMax val="7"/>
          <dgm:dir/>
          <dgm:resizeHandles val="exact"/>
        </dgm:presLayoutVars>
      </dgm:prSet>
      <dgm:spPr/>
    </dgm:pt>
    <dgm:pt modelId="{0515BED5-978C-4DA1-BD2A-919A553EF3DE}" type="pres">
      <dgm:prSet presAssocID="{EAA5E013-561A-444C-8619-83B69222C303}" presName="circ1" presStyleLbl="vennNode1" presStyleIdx="0" presStyleCnt="3" custLinFactNeighborY="9965"/>
      <dgm:spPr/>
      <dgm:t>
        <a:bodyPr/>
        <a:lstStyle/>
        <a:p>
          <a:endParaRPr lang="en-GB"/>
        </a:p>
      </dgm:t>
    </dgm:pt>
    <dgm:pt modelId="{9DDACF6A-BD2E-49F1-B3DA-F08DFC7D870F}" type="pres">
      <dgm:prSet presAssocID="{EAA5E013-561A-444C-8619-83B69222C303}" presName="circ1Tx" presStyleLbl="revTx" presStyleIdx="0" presStyleCnt="0">
        <dgm:presLayoutVars>
          <dgm:chMax val="0"/>
          <dgm:chPref val="0"/>
          <dgm:bulletEnabled val="1"/>
        </dgm:presLayoutVars>
      </dgm:prSet>
      <dgm:spPr/>
      <dgm:t>
        <a:bodyPr/>
        <a:lstStyle/>
        <a:p>
          <a:endParaRPr lang="en-GB"/>
        </a:p>
      </dgm:t>
    </dgm:pt>
    <dgm:pt modelId="{B39CCA51-8823-4C7F-A22F-A8202CEB7068}" type="pres">
      <dgm:prSet presAssocID="{44284977-B9B0-460A-9C61-8FF17F46EBFF}" presName="circ2" presStyleLbl="vennNode1" presStyleIdx="1" presStyleCnt="3" custLinFactNeighborX="-4156" custLinFactNeighborY="1682"/>
      <dgm:spPr/>
      <dgm:t>
        <a:bodyPr/>
        <a:lstStyle/>
        <a:p>
          <a:endParaRPr lang="en-GB"/>
        </a:p>
      </dgm:t>
    </dgm:pt>
    <dgm:pt modelId="{F9D32645-CB2C-4F27-85CD-D6A35982BE1F}" type="pres">
      <dgm:prSet presAssocID="{44284977-B9B0-460A-9C61-8FF17F46EBFF}" presName="circ2Tx" presStyleLbl="revTx" presStyleIdx="0" presStyleCnt="0">
        <dgm:presLayoutVars>
          <dgm:chMax val="0"/>
          <dgm:chPref val="0"/>
          <dgm:bulletEnabled val="1"/>
        </dgm:presLayoutVars>
      </dgm:prSet>
      <dgm:spPr/>
      <dgm:t>
        <a:bodyPr/>
        <a:lstStyle/>
        <a:p>
          <a:endParaRPr lang="en-GB"/>
        </a:p>
      </dgm:t>
    </dgm:pt>
    <dgm:pt modelId="{DCFB6489-8077-4408-A925-E577DA781CD7}" type="pres">
      <dgm:prSet presAssocID="{5F360D21-467E-4ABF-BBBC-0F540EC84D43}" presName="circ3" presStyleLbl="vennNode1" presStyleIdx="2" presStyleCnt="3" custLinFactNeighborX="4781" custLinFactNeighborY="-326"/>
      <dgm:spPr/>
      <dgm:t>
        <a:bodyPr/>
        <a:lstStyle/>
        <a:p>
          <a:endParaRPr lang="en-GB"/>
        </a:p>
      </dgm:t>
    </dgm:pt>
    <dgm:pt modelId="{A547F2EC-73F8-45A7-AAF6-9A69403780D0}" type="pres">
      <dgm:prSet presAssocID="{5F360D21-467E-4ABF-BBBC-0F540EC84D43}" presName="circ3Tx" presStyleLbl="revTx" presStyleIdx="0" presStyleCnt="0">
        <dgm:presLayoutVars>
          <dgm:chMax val="0"/>
          <dgm:chPref val="0"/>
          <dgm:bulletEnabled val="1"/>
        </dgm:presLayoutVars>
      </dgm:prSet>
      <dgm:spPr/>
      <dgm:t>
        <a:bodyPr/>
        <a:lstStyle/>
        <a:p>
          <a:endParaRPr lang="en-GB"/>
        </a:p>
      </dgm:t>
    </dgm:pt>
  </dgm:ptLst>
  <dgm:cxnLst>
    <dgm:cxn modelId="{3F9370D1-C665-448C-B6E4-7881FBAE3C81}" srcId="{0DFC8E15-1A6D-4A9A-8FD0-0FB920CB0E18}" destId="{EAA5E013-561A-444C-8619-83B69222C303}" srcOrd="0" destOrd="0" parTransId="{FA6D3D38-FD97-42AA-A04D-95852CA41C5C}" sibTransId="{8D04C1EE-CC4C-49FE-9864-B1951E9353E9}"/>
    <dgm:cxn modelId="{D3D0E415-77D9-4F6A-9E75-2467A1DE868F}" type="presOf" srcId="{5F360D21-467E-4ABF-BBBC-0F540EC84D43}" destId="{A547F2EC-73F8-45A7-AAF6-9A69403780D0}" srcOrd="1" destOrd="0" presId="urn:microsoft.com/office/officeart/2005/8/layout/venn1"/>
    <dgm:cxn modelId="{199F9BA6-83FD-42D8-B749-D5F5D221EFD4}" type="presOf" srcId="{44284977-B9B0-460A-9C61-8FF17F46EBFF}" destId="{F9D32645-CB2C-4F27-85CD-D6A35982BE1F}" srcOrd="1" destOrd="0" presId="urn:microsoft.com/office/officeart/2005/8/layout/venn1"/>
    <dgm:cxn modelId="{66999C74-14BA-4A05-BAF1-79CB18B12A8B}" type="presOf" srcId="{EAA5E013-561A-444C-8619-83B69222C303}" destId="{0515BED5-978C-4DA1-BD2A-919A553EF3DE}" srcOrd="0" destOrd="0" presId="urn:microsoft.com/office/officeart/2005/8/layout/venn1"/>
    <dgm:cxn modelId="{5A61A1A0-8982-4E9B-B0A9-3F024EB64CBF}" srcId="{0DFC8E15-1A6D-4A9A-8FD0-0FB920CB0E18}" destId="{5F360D21-467E-4ABF-BBBC-0F540EC84D43}" srcOrd="2" destOrd="0" parTransId="{08A54D09-810E-476A-A4D4-48279307D0A1}" sibTransId="{71E77C47-3A7B-4C74-B734-93E8E02EC95B}"/>
    <dgm:cxn modelId="{7DE6080B-B718-4224-A3BC-9C0B8C2974BF}" type="presOf" srcId="{5F360D21-467E-4ABF-BBBC-0F540EC84D43}" destId="{DCFB6489-8077-4408-A925-E577DA781CD7}" srcOrd="0" destOrd="0" presId="urn:microsoft.com/office/officeart/2005/8/layout/venn1"/>
    <dgm:cxn modelId="{6A68C552-9A93-44BD-AB9D-F968657A5CD9}" type="presOf" srcId="{EAA5E013-561A-444C-8619-83B69222C303}" destId="{9DDACF6A-BD2E-49F1-B3DA-F08DFC7D870F}" srcOrd="1" destOrd="0" presId="urn:microsoft.com/office/officeart/2005/8/layout/venn1"/>
    <dgm:cxn modelId="{7CF5D634-ACDE-44B1-BCAE-20AF11B2BE4E}" type="presOf" srcId="{0DFC8E15-1A6D-4A9A-8FD0-0FB920CB0E18}" destId="{ED70ECD5-E7F7-45E0-A8C6-2F68DC1FCE30}" srcOrd="0" destOrd="0" presId="urn:microsoft.com/office/officeart/2005/8/layout/venn1"/>
    <dgm:cxn modelId="{B5F95F6F-15B3-4F8E-A663-708C6A809FC1}" srcId="{0DFC8E15-1A6D-4A9A-8FD0-0FB920CB0E18}" destId="{44284977-B9B0-460A-9C61-8FF17F46EBFF}" srcOrd="1" destOrd="0" parTransId="{3B6130EB-6699-4FBB-A6A0-564C0676B5BF}" sibTransId="{FE630A8D-25D9-4B32-ADCA-1984B7D9F092}"/>
    <dgm:cxn modelId="{6CF0BAA3-9B2C-49EB-BD06-34CD48CA65EC}" type="presOf" srcId="{44284977-B9B0-460A-9C61-8FF17F46EBFF}" destId="{B39CCA51-8823-4C7F-A22F-A8202CEB7068}" srcOrd="0" destOrd="0" presId="urn:microsoft.com/office/officeart/2005/8/layout/venn1"/>
    <dgm:cxn modelId="{3B7D54FA-82B7-46E1-BD8F-7D92B95C0E07}" type="presParOf" srcId="{ED70ECD5-E7F7-45E0-A8C6-2F68DC1FCE30}" destId="{0515BED5-978C-4DA1-BD2A-919A553EF3DE}" srcOrd="0" destOrd="0" presId="urn:microsoft.com/office/officeart/2005/8/layout/venn1"/>
    <dgm:cxn modelId="{DF00A077-0B98-4240-8690-A66FBA0CAD55}" type="presParOf" srcId="{ED70ECD5-E7F7-45E0-A8C6-2F68DC1FCE30}" destId="{9DDACF6A-BD2E-49F1-B3DA-F08DFC7D870F}" srcOrd="1" destOrd="0" presId="urn:microsoft.com/office/officeart/2005/8/layout/venn1"/>
    <dgm:cxn modelId="{5B826EE4-2BB3-436C-B41D-E6CFF09A0D7C}" type="presParOf" srcId="{ED70ECD5-E7F7-45E0-A8C6-2F68DC1FCE30}" destId="{B39CCA51-8823-4C7F-A22F-A8202CEB7068}" srcOrd="2" destOrd="0" presId="urn:microsoft.com/office/officeart/2005/8/layout/venn1"/>
    <dgm:cxn modelId="{62255919-27CF-479C-9F0B-DC6AC4933E5F}" type="presParOf" srcId="{ED70ECD5-E7F7-45E0-A8C6-2F68DC1FCE30}" destId="{F9D32645-CB2C-4F27-85CD-D6A35982BE1F}" srcOrd="3" destOrd="0" presId="urn:microsoft.com/office/officeart/2005/8/layout/venn1"/>
    <dgm:cxn modelId="{714353D4-5B24-473C-A9E8-84A5BB2EC87B}" type="presParOf" srcId="{ED70ECD5-E7F7-45E0-A8C6-2F68DC1FCE30}" destId="{DCFB6489-8077-4408-A925-E577DA781CD7}" srcOrd="4" destOrd="0" presId="urn:microsoft.com/office/officeart/2005/8/layout/venn1"/>
    <dgm:cxn modelId="{F9573E88-4538-4E0F-882B-DC7AED83EB77}" type="presParOf" srcId="{ED70ECD5-E7F7-45E0-A8C6-2F68DC1FCE30}" destId="{A547F2EC-73F8-45A7-AAF6-9A69403780D0}"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E8CF8-1BFA-40A0-9F6C-D22F39934996}" type="datetimeFigureOut">
              <a:rPr lang="en-GB" smtClean="0"/>
              <a:t>05/10/2016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E3517-4600-486E-B416-3CE5241ACBC6}" type="slidenum">
              <a:rPr lang="en-GB" smtClean="0"/>
              <a:t>‹#›</a:t>
            </a:fld>
            <a:endParaRPr lang="en-GB"/>
          </a:p>
        </p:txBody>
      </p:sp>
    </p:spTree>
    <p:extLst>
      <p:ext uri="{BB962C8B-B14F-4D97-AF65-F5344CB8AC3E}">
        <p14:creationId xmlns:p14="http://schemas.microsoft.com/office/powerpoint/2010/main" val="4219799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10</a:t>
            </a:fld>
            <a:endParaRPr lang="en-GB"/>
          </a:p>
        </p:txBody>
      </p:sp>
    </p:spTree>
    <p:extLst>
      <p:ext uri="{BB962C8B-B14F-4D97-AF65-F5344CB8AC3E}">
        <p14:creationId xmlns:p14="http://schemas.microsoft.com/office/powerpoint/2010/main" val="4212854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33</a:t>
            </a:fld>
            <a:endParaRPr lang="en-GB"/>
          </a:p>
        </p:txBody>
      </p:sp>
    </p:spTree>
    <p:extLst>
      <p:ext uri="{BB962C8B-B14F-4D97-AF65-F5344CB8AC3E}">
        <p14:creationId xmlns:p14="http://schemas.microsoft.com/office/powerpoint/2010/main" val="107212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35</a:t>
            </a:fld>
            <a:endParaRPr lang="en-GB"/>
          </a:p>
        </p:txBody>
      </p:sp>
    </p:spTree>
    <p:extLst>
      <p:ext uri="{BB962C8B-B14F-4D97-AF65-F5344CB8AC3E}">
        <p14:creationId xmlns:p14="http://schemas.microsoft.com/office/powerpoint/2010/main" val="3440277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38</a:t>
            </a:fld>
            <a:endParaRPr lang="en-GB"/>
          </a:p>
        </p:txBody>
      </p:sp>
    </p:spTree>
    <p:extLst>
      <p:ext uri="{BB962C8B-B14F-4D97-AF65-F5344CB8AC3E}">
        <p14:creationId xmlns:p14="http://schemas.microsoft.com/office/powerpoint/2010/main" val="2366270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Baron-Cohen</a:t>
            </a:r>
            <a:r>
              <a:rPr lang="en-GB" baseline="0" dirty="0" smtClean="0"/>
              <a:t> postulates the existence of 5. </a:t>
            </a:r>
            <a:r>
              <a:rPr lang="en-GB" dirty="0" smtClean="0"/>
              <a:t>Empathising is extremely more developed E&gt;&gt;S.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Not clarified by research to date.</a:t>
            </a:r>
          </a:p>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21</a:t>
            </a:fld>
            <a:endParaRPr lang="en-GB"/>
          </a:p>
        </p:txBody>
      </p:sp>
    </p:spTree>
    <p:extLst>
      <p:ext uri="{BB962C8B-B14F-4D97-AF65-F5344CB8AC3E}">
        <p14:creationId xmlns:p14="http://schemas.microsoft.com/office/powerpoint/2010/main" val="3983147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i="1" dirty="0" smtClean="0"/>
              <a:t>Sharing and turn-taking</a:t>
            </a:r>
            <a:r>
              <a:rPr lang="en-GB" dirty="0" smtClean="0"/>
              <a:t>. On average, girls show more concern for fairness, whereas boys share less.</a:t>
            </a:r>
          </a:p>
          <a:p>
            <a:pPr marL="514350" indent="-514350">
              <a:buFont typeface="+mj-lt"/>
              <a:buAutoNum type="arabicPeriod"/>
            </a:pPr>
            <a:r>
              <a:rPr lang="en-GB" i="1" dirty="0" smtClean="0"/>
              <a:t>Rough and tumble play or ‘rough housing’</a:t>
            </a:r>
            <a:r>
              <a:rPr lang="en-GB" dirty="0" smtClean="0"/>
              <a:t>. Boys show more ‘rough housing’ (wrestling, mock fighting, </a:t>
            </a:r>
            <a:r>
              <a:rPr lang="en-GB" dirty="0" err="1" smtClean="0"/>
              <a:t>etc</a:t>
            </a:r>
            <a:r>
              <a:rPr lang="en-GB" dirty="0" smtClean="0"/>
              <a:t>) than girls do. Although there is a playful component, it can hurt or be intrusive, so it needs lower empathising to carry it out.</a:t>
            </a:r>
          </a:p>
          <a:p>
            <a:pPr marL="514350" indent="-514350">
              <a:buFont typeface="+mj-lt"/>
              <a:buAutoNum type="arabicPeriod"/>
            </a:pPr>
            <a:r>
              <a:rPr lang="en-GB" i="1" dirty="0" smtClean="0"/>
              <a:t>Responding empathically to the distress of other people. </a:t>
            </a:r>
            <a:r>
              <a:rPr lang="en-GB" dirty="0" smtClean="0"/>
              <a:t>Girls from 1 year old show greater concern through more sad looks, sympathetic vocalizations and comforting. More women than men also report frequently sharing the emotional distress of their friends. Women also show more comforting, even of strangers, than men do.</a:t>
            </a:r>
          </a:p>
          <a:p>
            <a:pPr marL="514350" indent="-514350">
              <a:buFont typeface="+mj-lt"/>
              <a:buAutoNum type="arabicPeriod" startAt="4"/>
            </a:pPr>
            <a:r>
              <a:rPr lang="en-GB" i="1" dirty="0" smtClean="0"/>
              <a:t>Using a ‘theory of mind’</a:t>
            </a:r>
            <a:r>
              <a:rPr lang="en-GB" dirty="0" smtClean="0"/>
              <a:t>. By 3 years of age, little girls are already ahead of boys in their ability to infer what people might be thinking or intending</a:t>
            </a:r>
          </a:p>
          <a:p>
            <a:pPr marL="514350" indent="-514350">
              <a:buFont typeface="+mj-lt"/>
              <a:buAutoNum type="arabicPeriod" startAt="4"/>
            </a:pPr>
            <a:r>
              <a:rPr lang="en-GB" i="1" dirty="0" smtClean="0"/>
              <a:t>Sensitivity to facial expressions</a:t>
            </a:r>
            <a:r>
              <a:rPr lang="en-GB" dirty="0" smtClean="0"/>
              <a:t>. Women are better at decoding non-verbal communication, picking up subtle nuances from tone of voice or facial expression, or judging a person’s character.</a:t>
            </a:r>
          </a:p>
          <a:p>
            <a:pPr marL="514350" indent="-514350">
              <a:buFont typeface="+mj-lt"/>
              <a:buAutoNum type="arabicPeriod" startAt="4"/>
            </a:pPr>
            <a:r>
              <a:rPr lang="en-GB" i="1" dirty="0" smtClean="0"/>
              <a:t>Questionnaires measuring empathy</a:t>
            </a:r>
            <a:r>
              <a:rPr lang="en-GB" dirty="0" smtClean="0"/>
              <a:t>. Many of these find that women score higher than men.</a:t>
            </a:r>
          </a:p>
          <a:p>
            <a:pPr marL="514350" marR="0" indent="-514350" algn="l" defTabSz="914400" rtl="0" eaLnBrk="1" fontAlgn="auto" latinLnBrk="0" hangingPunct="1">
              <a:lnSpc>
                <a:spcPct val="100000"/>
              </a:lnSpc>
              <a:spcBef>
                <a:spcPts val="0"/>
              </a:spcBef>
              <a:spcAft>
                <a:spcPts val="0"/>
              </a:spcAft>
              <a:buClrTx/>
              <a:buSzTx/>
              <a:buFont typeface="+mj-lt"/>
              <a:buAutoNum type="arabicPeriod" startAt="4"/>
              <a:tabLst/>
              <a:defRPr/>
            </a:pPr>
            <a:r>
              <a:rPr lang="en-GB" i="1" dirty="0" smtClean="0"/>
              <a:t>Values in relationships</a:t>
            </a:r>
            <a:r>
              <a:rPr lang="en-GB" dirty="0" smtClean="0"/>
              <a:t>. More women value the development of altruistic, reciprocal relationships, which by definition require empathising. In contrast, more men value power, politics, and competition. Girls are more likely to endorse cooperative items on a questionnaire and to rate the establishment of intimacy as more important than the establishment of dominance. Boys are more likely than girls to endorse competitive items and to rate social status as more important than intimacy.</a:t>
            </a:r>
          </a:p>
          <a:p>
            <a:pPr marL="514350" marR="0" indent="-514350" algn="l" defTabSz="914400" rtl="0" eaLnBrk="1" fontAlgn="auto" latinLnBrk="0" hangingPunct="1">
              <a:lnSpc>
                <a:spcPct val="100000"/>
              </a:lnSpc>
              <a:spcBef>
                <a:spcPts val="0"/>
              </a:spcBef>
              <a:spcAft>
                <a:spcPts val="0"/>
              </a:spcAft>
              <a:buClrTx/>
              <a:buSzTx/>
              <a:buFont typeface="+mj-lt"/>
              <a:buAutoNum type="arabicPeriod" startAt="4"/>
              <a:tabLst/>
              <a:defRPr/>
            </a:pPr>
            <a:r>
              <a:rPr lang="en-GB" i="1" dirty="0" smtClean="0"/>
              <a:t>Disorders of empathy. </a:t>
            </a:r>
            <a:r>
              <a:rPr lang="en-GB" dirty="0" smtClean="0"/>
              <a:t>Disorders such as psychopathic personality disorder and conduct disorder are far more common among males.</a:t>
            </a:r>
          </a:p>
          <a:p>
            <a:pPr marL="514350" marR="0" indent="-514350" algn="l" defTabSz="914400" rtl="0" eaLnBrk="1" fontAlgn="auto" latinLnBrk="0" hangingPunct="1">
              <a:lnSpc>
                <a:spcPct val="100000"/>
              </a:lnSpc>
              <a:spcBef>
                <a:spcPts val="0"/>
              </a:spcBef>
              <a:spcAft>
                <a:spcPts val="0"/>
              </a:spcAft>
              <a:buClrTx/>
              <a:buSzTx/>
              <a:buFont typeface="+mj-lt"/>
              <a:buAutoNum type="arabicPeriod" startAt="4"/>
              <a:tabLst/>
              <a:defRPr/>
            </a:pPr>
            <a:endParaRPr lang="en-GB" dirty="0" smtClean="0"/>
          </a:p>
          <a:p>
            <a:pPr marL="514350" marR="0" indent="-514350" algn="l" defTabSz="914400" rtl="0" eaLnBrk="1" fontAlgn="auto" latinLnBrk="0" hangingPunct="1">
              <a:lnSpc>
                <a:spcPct val="100000"/>
              </a:lnSpc>
              <a:spcBef>
                <a:spcPts val="0"/>
              </a:spcBef>
              <a:spcAft>
                <a:spcPts val="0"/>
              </a:spcAft>
              <a:buClrTx/>
              <a:buSzTx/>
              <a:buFont typeface="+mj-lt"/>
              <a:buAutoNum type="arabicPeriod" startAt="4"/>
              <a:tabLst/>
              <a:defRPr/>
            </a:pPr>
            <a:endParaRPr lang="en-GB" dirty="0" smtClean="0"/>
          </a:p>
          <a:p>
            <a:pPr marL="514350" indent="-514350">
              <a:buFont typeface="+mj-lt"/>
              <a:buAutoNum type="arabicPeriod" startAt="4"/>
            </a:pPr>
            <a:endParaRPr lang="en-GB" dirty="0" smtClean="0"/>
          </a:p>
          <a:p>
            <a:pPr marL="514350" indent="-514350">
              <a:buFont typeface="+mj-lt"/>
              <a:buAutoNum type="arabicPeriod"/>
            </a:pPr>
            <a:endParaRPr lang="en-GB" dirty="0" smtClean="0"/>
          </a:p>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23</a:t>
            </a:fld>
            <a:endParaRPr lang="en-GB"/>
          </a:p>
        </p:txBody>
      </p:sp>
    </p:spTree>
    <p:extLst>
      <p:ext uri="{BB962C8B-B14F-4D97-AF65-F5344CB8AC3E}">
        <p14:creationId xmlns:p14="http://schemas.microsoft.com/office/powerpoint/2010/main" val="368366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GB" i="1" dirty="0" smtClean="0"/>
              <a:t>Aggression</a:t>
            </a:r>
            <a:r>
              <a:rPr lang="en-GB" dirty="0" smtClean="0"/>
              <a:t>. Even expressed at normal levels, aggression can only occur with reduced empathising. Here again, there is a clear sex difference. Males tend to show far more ‘direct’ aggression (pushing, hitting, punching, etc.) whereas females tend to show more ‘indirect’ (or ‘relational’, covert) aggression (gossip, exclusion, bitchy remarks, etc.). Direct aggression might require an even lower level of empathy than indirect aggression. And indirect aggression needs better mindreading skills than does direct aggression, because its impact is strategic.</a:t>
            </a:r>
          </a:p>
          <a:p>
            <a:pPr marL="514350" indent="-514350">
              <a:buFont typeface="+mj-lt"/>
              <a:buAutoNum type="arabicPeriod" startAt="10"/>
            </a:pPr>
            <a:r>
              <a:rPr lang="en-GB" i="1" dirty="0" smtClean="0"/>
              <a:t>Murder. </a:t>
            </a:r>
            <a:r>
              <a:rPr lang="en-GB" dirty="0" smtClean="0"/>
              <a:t>This is the ultimate example of lack of empathy. Daly and Wilson analysed homicide records dating back over 700 years, from a range of different societies.  They found that ‘male-on-male’ homicide was 30–40 times more frequent than ‘female-on-female’ homicide.</a:t>
            </a:r>
          </a:p>
          <a:p>
            <a:pPr marL="514350" indent="-514350">
              <a:buFont typeface="+mj-lt"/>
              <a:buAutoNum type="arabicPeriod" startAt="10"/>
            </a:pPr>
            <a:r>
              <a:rPr lang="en-GB" i="1" dirty="0" smtClean="0"/>
              <a:t>Establishing a ‘dominance hierarchy’</a:t>
            </a:r>
            <a:r>
              <a:rPr lang="en-GB" dirty="0" smtClean="0"/>
              <a:t>. Males are quicker to establish hierarchies of dominance. This partly reflects their lower empathising skills, because often a hierarchy is established by one person pushing others around, to become the leader.</a:t>
            </a:r>
          </a:p>
          <a:p>
            <a:pPr marL="514350" marR="0" indent="-514350" algn="l" defTabSz="914400" rtl="0" eaLnBrk="1" fontAlgn="auto" latinLnBrk="0" hangingPunct="1">
              <a:lnSpc>
                <a:spcPct val="100000"/>
              </a:lnSpc>
              <a:spcBef>
                <a:spcPts val="0"/>
              </a:spcBef>
              <a:spcAft>
                <a:spcPts val="0"/>
              </a:spcAft>
              <a:buClrTx/>
              <a:buSzTx/>
              <a:buFont typeface="+mj-lt"/>
              <a:buAutoNum type="arabicPeriod" startAt="10"/>
              <a:tabLst/>
              <a:defRPr/>
            </a:pPr>
            <a:r>
              <a:rPr lang="en-GB" i="1" dirty="0" smtClean="0"/>
              <a:t>Language style. </a:t>
            </a:r>
            <a:r>
              <a:rPr lang="en-GB" dirty="0" smtClean="0"/>
              <a:t>Girls’ speech is more cooperative, reciprocal and collaborative. In concrete terms, this is also reflected in girls being able to keep a conversational exchange with a partner going for longer. When girls disagree, they are more likely to express their different opinion sensitively, in the form of a question, rather than an assertion. Boys’ talk is more ‘single-voiced discourse’ (the speaker presents their own perspective alone). The female speech style is more ‘double voiced discourse’ (girls spend more time negotiating with the other person, trying to take the other person’s wishes into account).</a:t>
            </a:r>
          </a:p>
          <a:p>
            <a:pPr marL="514350" indent="-514350">
              <a:buFont typeface="+mj-lt"/>
              <a:buAutoNum type="arabicPeriod" startAt="13"/>
            </a:pPr>
            <a:r>
              <a:rPr lang="en-GB" i="1" dirty="0" smtClean="0"/>
              <a:t>Talk about emotions. </a:t>
            </a:r>
            <a:r>
              <a:rPr lang="en-GB" dirty="0" smtClean="0"/>
              <a:t>Women’s conversation involves much more talk about feelings, whereas men’s conversation with each other tends to be more object- or activity-focused.</a:t>
            </a:r>
          </a:p>
          <a:p>
            <a:pPr marL="514350" indent="-514350">
              <a:buFont typeface="+mj-lt"/>
              <a:buAutoNum type="arabicPeriod" startAt="13"/>
            </a:pPr>
            <a:r>
              <a:rPr lang="en-GB" i="1" dirty="0" smtClean="0"/>
              <a:t>Parenting style</a:t>
            </a:r>
            <a:r>
              <a:rPr lang="en-GB" dirty="0" smtClean="0"/>
              <a:t>. Fathers are less likely than mothers to hold their infant in a face-to-face position. Mothers are more likely to follow through the child’s choice of topic in play, whereas fathers are more likely to impose their own topic. And mothers fine-tune their speech more often to match what the child can understand.</a:t>
            </a:r>
          </a:p>
          <a:p>
            <a:pPr marL="514350" indent="-514350">
              <a:buFont typeface="+mj-lt"/>
              <a:buAutoNum type="arabicPeriod" startAt="15"/>
            </a:pPr>
            <a:r>
              <a:rPr lang="en-GB" i="1" dirty="0" smtClean="0"/>
              <a:t>Face preference and eye contact. </a:t>
            </a:r>
            <a:r>
              <a:rPr lang="en-GB" dirty="0" smtClean="0"/>
              <a:t>From birth, females look longer at faces, and particularly at people’s eyes, and males are more likely to look at inanimate objects.  </a:t>
            </a:r>
          </a:p>
          <a:p>
            <a:pPr marL="514350" indent="-514350">
              <a:buFont typeface="+mj-lt"/>
              <a:buAutoNum type="arabicPeriod" startAt="15"/>
            </a:pPr>
            <a:r>
              <a:rPr lang="en-GB" dirty="0" smtClean="0"/>
              <a:t>Females have also been shown to have better language ability in general than males. It seems likely that good empathising would promote language development and vice versa, so these might not be independent.</a:t>
            </a:r>
          </a:p>
          <a:p>
            <a:pPr marL="514350" indent="-514350">
              <a:buFont typeface="+mj-lt"/>
              <a:buAutoNum type="arabicPeriod" startAt="10"/>
            </a:pPr>
            <a:endParaRPr lang="en-GB"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24</a:t>
            </a:fld>
            <a:endParaRPr lang="en-GB"/>
          </a:p>
        </p:txBody>
      </p:sp>
    </p:spTree>
    <p:extLst>
      <p:ext uri="{BB962C8B-B14F-4D97-AF65-F5344CB8AC3E}">
        <p14:creationId xmlns:p14="http://schemas.microsoft.com/office/powerpoint/2010/main" val="967025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i="1" dirty="0" smtClean="0"/>
              <a:t>Toy preferences. </a:t>
            </a:r>
            <a:r>
              <a:rPr lang="en-GB" dirty="0" smtClean="0"/>
              <a:t>Boys are more interested than girls in toy vehicles, weapons, building blocks and mechanical toys, all of which are open to being ‘systemised’.</a:t>
            </a:r>
          </a:p>
          <a:p>
            <a:pPr marL="514350" indent="-514350">
              <a:buFont typeface="+mj-lt"/>
              <a:buAutoNum type="arabicPeriod"/>
            </a:pPr>
            <a:r>
              <a:rPr lang="en-GB" i="1" dirty="0" smtClean="0"/>
              <a:t>Adult occupational choices. </a:t>
            </a:r>
            <a:r>
              <a:rPr lang="en-GB" dirty="0" smtClean="0"/>
              <a:t>Some occupations are almost entirely male. These include metalworking, weapon making, manufacturing of musical instruments, or the construction industries, such as boat building. The focus of these occupations is on constructing systems.</a:t>
            </a:r>
          </a:p>
          <a:p>
            <a:pPr marL="514350" indent="-514350">
              <a:buFont typeface="+mj-lt"/>
              <a:buAutoNum type="arabicPeriod"/>
            </a:pPr>
            <a:r>
              <a:rPr lang="en-GB" i="1" dirty="0" smtClean="0"/>
              <a:t>Maths, physics, and engineering. </a:t>
            </a:r>
            <a:r>
              <a:rPr lang="en-GB" dirty="0" smtClean="0"/>
              <a:t>These all require high systemising, and are largely male dominated disciplines. The Scholastic Aptitude Math Test (SAT-M) is the maths part of the test administered nationally to college applicants in the USA. Males on average score 50 points higher than females on this test. Taking only those people scoring above 700, the sex ratio is 13:1 (men to women).</a:t>
            </a:r>
          </a:p>
          <a:p>
            <a:pPr marL="514350" marR="0" indent="-514350" algn="l" defTabSz="914400" rtl="0" eaLnBrk="1" fontAlgn="auto" latinLnBrk="0" hangingPunct="1">
              <a:lnSpc>
                <a:spcPct val="100000"/>
              </a:lnSpc>
              <a:spcBef>
                <a:spcPts val="0"/>
              </a:spcBef>
              <a:spcAft>
                <a:spcPts val="0"/>
              </a:spcAft>
              <a:buClrTx/>
              <a:buSzTx/>
              <a:buFont typeface="+mj-lt"/>
              <a:buAutoNum type="arabicPeriod"/>
              <a:tabLst/>
              <a:defRPr/>
            </a:pPr>
            <a:r>
              <a:rPr lang="en-GB" i="1" dirty="0" smtClean="0"/>
              <a:t>Constructional abilities. </a:t>
            </a:r>
            <a:r>
              <a:rPr lang="en-GB" dirty="0" smtClean="0"/>
              <a:t>If you ask people to put together a 3-D mechanical apparatus in an assembly task, on average men score higher. Boys are also better at constructing block buildings from 2-D blueprints. Lego bricks can be combined and recombined into an infinite number of systems. Boys show more interest in playing with Lego. Boys as young as 3 </a:t>
            </a:r>
            <a:r>
              <a:rPr lang="en-GB" dirty="0" err="1" smtClean="0"/>
              <a:t>yrs</a:t>
            </a:r>
            <a:r>
              <a:rPr lang="en-GB" dirty="0" smtClean="0"/>
              <a:t> are also faster at copying 3-D models of outsized Lego pieces, and older boys, from the age of 9, are better at imagining what a 3-D object will look like if it is laid out flat. They are also better at constructing a 3-D structure from just an aerial and frontal view in a picture.</a:t>
            </a:r>
          </a:p>
          <a:p>
            <a:pPr marL="514350" indent="-514350">
              <a:buFont typeface="+mj-lt"/>
              <a:buAutoNum type="arabicPeriod" startAt="5"/>
            </a:pPr>
            <a:r>
              <a:rPr lang="en-GB" i="1" dirty="0" smtClean="0"/>
              <a:t>The Water-Level task</a:t>
            </a:r>
            <a:r>
              <a:rPr lang="en-GB" dirty="0" smtClean="0"/>
              <a:t>. Originally devised by Swiss child psychologist Jean Piaget, this task is to show someone an empty bottle, tipped at an angle, and then ask them to show the water level when it is, say, half full. Women more often draw the water level aligned with the tilt of the bottle, and not horizontal, as it should be.</a:t>
            </a:r>
          </a:p>
          <a:p>
            <a:pPr marL="514350" indent="-514350">
              <a:buFont typeface="+mj-lt"/>
              <a:buAutoNum type="arabicPeriod" startAt="5"/>
            </a:pPr>
            <a:r>
              <a:rPr lang="en-GB" i="1" dirty="0" smtClean="0"/>
              <a:t>The Rod and Frame test</a:t>
            </a:r>
            <a:r>
              <a:rPr lang="en-GB" dirty="0" smtClean="0"/>
              <a:t>. If a person’s judgement of vertical is influenced by the tilt of the frame, they are said to be ‘field dependent’: their judgement is easily swayed by extraneous input in the surrounding context. If they are not influenced by the tilt of the frame, they are said to be ‘field independent’. Most studies show that females are more field dependent – that is, women are relatively more distracted by contextual cues, rather than considering each variable within the system separately. They are more likely than men to say(erroneously) that the rod is upright if it is aligned with its frame.</a:t>
            </a:r>
          </a:p>
          <a:p>
            <a:pPr marL="514350" indent="-514350">
              <a:buFont typeface="+mj-lt"/>
              <a:buAutoNum type="arabicPeriod" startAt="7"/>
            </a:pPr>
            <a:r>
              <a:rPr lang="en-GB" i="1" dirty="0" smtClean="0"/>
              <a:t>Good attention to relevant detail. </a:t>
            </a:r>
            <a:r>
              <a:rPr lang="en-GB" dirty="0" smtClean="0"/>
              <a:t>This is a general feature of systemizing. It is not the only factor, but it is a necessary part of it. Attention to relevant detail is superior in males. A measure of this is the Embedded Figures Task: on average, males are quicker and more accurate in locating the target embedded within the larger, complex pattern. Males, on average, are also better at detecting a particular feature (static or moving)</a:t>
            </a:r>
          </a:p>
          <a:p>
            <a:pPr marL="514350" indent="-514350">
              <a:buFont typeface="+mj-lt"/>
              <a:buAutoNum type="arabicPeriod" startAt="7"/>
            </a:pPr>
            <a:r>
              <a:rPr lang="en-GB" i="1" dirty="0" smtClean="0"/>
              <a:t>The Mental Rotation test</a:t>
            </a:r>
            <a:r>
              <a:rPr lang="en-GB" dirty="0" smtClean="0"/>
              <a:t>. Here again, males are quicker and more accurate. This test involves systemising because you have to treat each feature in a display as a variable that can be transformed (e.g. rotated) and predict how it will appear (the ‘output’).</a:t>
            </a:r>
          </a:p>
          <a:p>
            <a:pPr marL="514350" marR="0" indent="-514350" algn="l" defTabSz="914400" rtl="0" eaLnBrk="1" fontAlgn="auto" latinLnBrk="0" hangingPunct="1">
              <a:lnSpc>
                <a:spcPct val="100000"/>
              </a:lnSpc>
              <a:spcBef>
                <a:spcPts val="0"/>
              </a:spcBef>
              <a:spcAft>
                <a:spcPts val="0"/>
              </a:spcAft>
              <a:buClrTx/>
              <a:buSzTx/>
              <a:buFont typeface="+mj-lt"/>
              <a:buAutoNum type="arabicPeriod"/>
              <a:tabLst/>
              <a:defRPr/>
            </a:pPr>
            <a:endParaRPr lang="en-GB" dirty="0" smtClean="0"/>
          </a:p>
          <a:p>
            <a:pPr marL="514350" indent="-514350">
              <a:buFont typeface="+mj-lt"/>
              <a:buAutoNum type="arabicPeriod"/>
            </a:pPr>
            <a:endParaRPr lang="en-GB" dirty="0" smtClean="0"/>
          </a:p>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26</a:t>
            </a:fld>
            <a:endParaRPr lang="en-GB"/>
          </a:p>
        </p:txBody>
      </p:sp>
    </p:spTree>
    <p:extLst>
      <p:ext uri="{BB962C8B-B14F-4D97-AF65-F5344CB8AC3E}">
        <p14:creationId xmlns:p14="http://schemas.microsoft.com/office/powerpoint/2010/main" val="894382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GB" i="1" dirty="0" smtClean="0"/>
              <a:t>Map reading. </a:t>
            </a:r>
            <a:r>
              <a:rPr lang="en-GB" dirty="0" smtClean="0"/>
              <a:t>Reading maps is another everyday test of systemising, because it is necessary to take features from 3-D input and predict how they will appear when represented in 2-D. Boys perform at a higher level than girls. Men can also learn a route in fewer trials, just from looking at a map, correctly recalling more details about direction and distance. This suggests they are treating features in the map as variables that can be transformed into 3-D. If you ask school children to make a map of an area that they have visited only once, boys’ maps have a more accurate layout of the features in the environment than girls’ maps. More of the girls’ maps make serious errors in the location of important landmarks. The boys tend to emphasise routes or roads, whereas the girls tend to emphasise specific landmarks (the corner shop, etc.). These two strategies – using directional cues versus landmark cues – have been widely studied. The directional strategy is an instance of taking understanding space as a geometric system and the focus on roads or routes is an instance of considering space in terms of another system, in this case a transport system.</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GB" i="1" dirty="0" smtClean="0"/>
              <a:t>Motoric systems</a:t>
            </a:r>
            <a:r>
              <a:rPr lang="en-GB" dirty="0" smtClean="0"/>
              <a:t>. If you ask people to throw or catch moving objects (target directed tasks) such as playing darts or intercepting balls flung from a launcher, males tend to be better. Equally, if you ask men to judge which of two moving objects is travelling faster, men are on average more accurate.</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GB" i="1" dirty="0" smtClean="0"/>
              <a:t>Organisable systems. </a:t>
            </a:r>
            <a:r>
              <a:rPr lang="en-GB" dirty="0" smtClean="0"/>
              <a:t>People in the </a:t>
            </a:r>
            <a:r>
              <a:rPr lang="en-GB" dirty="0" err="1" smtClean="0"/>
              <a:t>Aguaruna</a:t>
            </a:r>
            <a:r>
              <a:rPr lang="en-GB" dirty="0" smtClean="0"/>
              <a:t> tribe (northern Peru) were asked to classify a hundred or more examples of local specimens together into related species [34]. Men’s classification systems had more sub-categories (i.e. they introduced greater differentiation) and more consistency between each other than those of the women. The criteria that the </a:t>
            </a:r>
            <a:r>
              <a:rPr lang="en-GB" dirty="0" err="1" smtClean="0"/>
              <a:t>Aguaruna</a:t>
            </a:r>
            <a:r>
              <a:rPr lang="en-GB" dirty="0" smtClean="0"/>
              <a:t> men used to decide which animals belonged together more closely resembled the taxonomic criteria used by western (mostly male) biologists. Classification and organisation involves systemising because categories are predictive. The more fine-grained the categories, the better the system of prediction will be.</a:t>
            </a:r>
          </a:p>
          <a:p>
            <a:pPr marL="514350" indent="-514350">
              <a:buFont typeface="+mj-lt"/>
              <a:buAutoNum type="arabicPeriod" startAt="12"/>
            </a:pPr>
            <a:r>
              <a:rPr lang="en-GB" i="1" dirty="0" smtClean="0"/>
              <a:t>The Systemising Quotient. </a:t>
            </a:r>
            <a:r>
              <a:rPr lang="en-GB" dirty="0" smtClean="0"/>
              <a:t>This questionnaire has been tested among adults in the general population. It has 40 items asking about the subject’s level of interest in a range of different systems that exist in the environment (including technical, abstract, and natural systems). Males score higher than females on this measure.</a:t>
            </a:r>
          </a:p>
          <a:p>
            <a:pPr marL="514350" indent="-514350">
              <a:buFont typeface="+mj-lt"/>
              <a:buAutoNum type="arabicPeriod" startAt="12"/>
            </a:pPr>
            <a:r>
              <a:rPr lang="en-GB" i="1" dirty="0" smtClean="0"/>
              <a:t>Mechanics. </a:t>
            </a:r>
            <a:r>
              <a:rPr lang="en-GB" dirty="0" smtClean="0"/>
              <a:t>The Physical Prediction Questionnaire (PPQ) is based on an established method for selecting applicants for engineering. The task involves predicting which direction levers will move when an internal mechanism (of cog wheels and pulleys) of one type or another is involved. Men score significantly higher on this test than women.</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endParaRPr lang="en-GB"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startAt="9"/>
              <a:tabLst/>
              <a:defRPr/>
            </a:pPr>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27</a:t>
            </a:fld>
            <a:endParaRPr lang="en-GB"/>
          </a:p>
        </p:txBody>
      </p:sp>
    </p:spTree>
    <p:extLst>
      <p:ext uri="{BB962C8B-B14F-4D97-AF65-F5344CB8AC3E}">
        <p14:creationId xmlns:p14="http://schemas.microsoft.com/office/powerpoint/2010/main" val="904970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Impaired empathising</a:t>
            </a:r>
          </a:p>
          <a:p>
            <a:r>
              <a:rPr lang="en-GB" sz="1200" b="0" i="0" u="none" strike="noStrike" kern="1200" baseline="0" dirty="0" smtClean="0">
                <a:solidFill>
                  <a:schemeClr val="tx1"/>
                </a:solidFill>
                <a:latin typeface="+mn-lt"/>
                <a:ea typeface="+mn-ea"/>
                <a:cs typeface="+mn-cs"/>
              </a:rPr>
              <a:t>Mindreading. Girls are better than boys on standard ‘theory of mind’ tests, and children with autism or AS</a:t>
            </a:r>
          </a:p>
          <a:p>
            <a:r>
              <a:rPr lang="en-GB" sz="1200" b="0" i="0" u="none" strike="noStrike" kern="1200" baseline="0" dirty="0" smtClean="0">
                <a:solidFill>
                  <a:schemeClr val="tx1"/>
                </a:solidFill>
                <a:latin typeface="+mn-lt"/>
                <a:ea typeface="+mn-ea"/>
                <a:cs typeface="+mn-cs"/>
              </a:rPr>
              <a:t>are even worse than normal boys [7]. They have specific delays and difficulties in the development of</a:t>
            </a:r>
          </a:p>
          <a:p>
            <a:r>
              <a:rPr lang="en-GB" sz="1200" b="0" i="0" u="none" strike="noStrike" kern="1200" baseline="0" dirty="0" smtClean="0">
                <a:solidFill>
                  <a:schemeClr val="tx1"/>
                </a:solidFill>
                <a:latin typeface="+mn-lt"/>
                <a:ea typeface="+mn-ea"/>
                <a:cs typeface="+mn-cs"/>
              </a:rPr>
              <a:t>‘mindreading’ (i.e. in making sense of and predicting another’s feelings, thoughts and behaviour).</a:t>
            </a:r>
          </a:p>
          <a:p>
            <a:r>
              <a:rPr lang="en-GB" sz="1200" b="0" i="0" u="none" strike="noStrike" kern="1200" baseline="0" dirty="0" smtClean="0">
                <a:solidFill>
                  <a:schemeClr val="tx1"/>
                </a:solidFill>
                <a:latin typeface="+mn-lt"/>
                <a:ea typeface="+mn-ea"/>
                <a:cs typeface="+mn-cs"/>
              </a:rPr>
              <a:t>Autism has been referred to as a condition of ‘</a:t>
            </a:r>
            <a:r>
              <a:rPr lang="en-GB" sz="1200" b="0" i="0" u="none" strike="noStrike" kern="1200" baseline="0" dirty="0" err="1" smtClean="0">
                <a:solidFill>
                  <a:schemeClr val="tx1"/>
                </a:solidFill>
                <a:latin typeface="+mn-lt"/>
                <a:ea typeface="+mn-ea"/>
                <a:cs typeface="+mn-cs"/>
              </a:rPr>
              <a:t>mindblindness</a:t>
            </a:r>
            <a:r>
              <a:rPr lang="en-GB" sz="1200" b="0" i="0" u="none" strike="noStrike" kern="1200" baseline="0" dirty="0" smtClean="0">
                <a:solidFill>
                  <a:schemeClr val="tx1"/>
                </a:solidFill>
                <a:latin typeface="+mn-lt"/>
                <a:ea typeface="+mn-ea"/>
                <a:cs typeface="+mn-cs"/>
              </a:rPr>
              <a:t>’ [3].</a:t>
            </a:r>
          </a:p>
          <a:p>
            <a:r>
              <a:rPr lang="fr-FR" sz="1200" b="0" i="0" u="none" strike="noStrike" kern="1200" baseline="0" dirty="0" smtClean="0">
                <a:solidFill>
                  <a:schemeClr val="tx1"/>
                </a:solidFill>
                <a:latin typeface="+mn-lt"/>
                <a:ea typeface="+mn-ea"/>
                <a:cs typeface="+mn-cs"/>
              </a:rPr>
              <a:t>The </a:t>
            </a:r>
            <a:r>
              <a:rPr lang="fr-FR" sz="1200" b="0" i="0" u="none" strike="noStrike" kern="1200" baseline="0" dirty="0" err="1" smtClean="0">
                <a:solidFill>
                  <a:schemeClr val="tx1"/>
                </a:solidFill>
                <a:latin typeface="+mn-lt"/>
                <a:ea typeface="+mn-ea"/>
                <a:cs typeface="+mn-cs"/>
              </a:rPr>
              <a:t>Empathy</a:t>
            </a:r>
            <a:r>
              <a:rPr lang="fr-FR" sz="1200" b="0" i="0" u="none" strike="noStrike" kern="1200" baseline="0" dirty="0" smtClean="0">
                <a:solidFill>
                  <a:schemeClr val="tx1"/>
                </a:solidFill>
                <a:latin typeface="+mn-lt"/>
                <a:ea typeface="+mn-ea"/>
                <a:cs typeface="+mn-cs"/>
              </a:rPr>
              <a:t> Quotient (EQ). On </a:t>
            </a:r>
            <a:r>
              <a:rPr lang="fr-FR" sz="1200" b="0" i="0" u="none" strike="noStrike" kern="1200" baseline="0" dirty="0" err="1" smtClean="0">
                <a:solidFill>
                  <a:schemeClr val="tx1"/>
                </a:solidFill>
                <a:latin typeface="+mn-lt"/>
                <a:ea typeface="+mn-ea"/>
                <a:cs typeface="+mn-cs"/>
              </a:rPr>
              <a:t>this</a:t>
            </a:r>
            <a:r>
              <a:rPr lang="fr-FR" sz="1200" b="0" i="0" u="none" strike="noStrike" kern="1200" baseline="0" dirty="0" smtClean="0">
                <a:solidFill>
                  <a:schemeClr val="tx1"/>
                </a:solidFill>
                <a:latin typeface="+mn-lt"/>
                <a:ea typeface="+mn-ea"/>
                <a:cs typeface="+mn-cs"/>
              </a:rPr>
              <a:t> questionnaire, </a:t>
            </a:r>
            <a:r>
              <a:rPr lang="en-GB" sz="1200" b="0" i="0" u="none" strike="noStrike" kern="1200" baseline="0" dirty="0" smtClean="0">
                <a:solidFill>
                  <a:schemeClr val="tx1"/>
                </a:solidFill>
                <a:latin typeface="+mn-lt"/>
                <a:ea typeface="+mn-ea"/>
                <a:cs typeface="+mn-cs"/>
              </a:rPr>
              <a:t>females score higher than males, and people with AS</a:t>
            </a:r>
          </a:p>
          <a:p>
            <a:r>
              <a:rPr lang="en-GB" sz="1200" b="0" i="0" u="none" strike="noStrike" kern="1200" baseline="0" dirty="0" smtClean="0">
                <a:solidFill>
                  <a:schemeClr val="tx1"/>
                </a:solidFill>
                <a:latin typeface="+mn-lt"/>
                <a:ea typeface="+mn-ea"/>
                <a:cs typeface="+mn-cs"/>
              </a:rPr>
              <a:t>or high-functioning autism score even lower than males (S. Baron-Cohen and S. Wheelwright,</a:t>
            </a:r>
          </a:p>
          <a:p>
            <a:r>
              <a:rPr lang="en-GB" sz="1200" b="0" i="0" u="none" strike="noStrike" kern="1200" baseline="0" dirty="0" smtClean="0">
                <a:solidFill>
                  <a:schemeClr val="tx1"/>
                </a:solidFill>
                <a:latin typeface="+mn-lt"/>
                <a:ea typeface="+mn-ea"/>
                <a:cs typeface="+mn-cs"/>
              </a:rPr>
              <a:t>unpublished data).</a:t>
            </a:r>
          </a:p>
          <a:p>
            <a:r>
              <a:rPr lang="en-GB" sz="1200" b="0" i="0" u="none" strike="noStrike" kern="1200" baseline="0" dirty="0" smtClean="0">
                <a:solidFill>
                  <a:schemeClr val="tx1"/>
                </a:solidFill>
                <a:latin typeface="+mn-lt"/>
                <a:ea typeface="+mn-ea"/>
                <a:cs typeface="+mn-cs"/>
              </a:rPr>
              <a:t>The ‘Reading the Mind in the Eyes’ test. In this test of discriminating emotions from expressions in the eyes,</a:t>
            </a:r>
          </a:p>
          <a:p>
            <a:r>
              <a:rPr lang="en-GB" sz="1200" b="0" i="0" u="none" strike="noStrike" kern="1200" baseline="0" dirty="0" smtClean="0">
                <a:solidFill>
                  <a:schemeClr val="tx1"/>
                </a:solidFill>
                <a:latin typeface="+mn-lt"/>
                <a:ea typeface="+mn-ea"/>
                <a:cs typeface="+mn-cs"/>
              </a:rPr>
              <a:t>females score higher than males, but people with AS score even lower than males [43].</a:t>
            </a:r>
          </a:p>
          <a:p>
            <a:r>
              <a:rPr lang="en-GB" sz="1200" b="0" i="0" u="none" strike="noStrike" kern="1200" baseline="0" dirty="0" smtClean="0">
                <a:solidFill>
                  <a:schemeClr val="tx1"/>
                </a:solidFill>
                <a:latin typeface="+mn-lt"/>
                <a:ea typeface="+mn-ea"/>
                <a:cs typeface="+mn-cs"/>
              </a:rPr>
              <a:t>The Complex Facial Expressions test. Females score higher than males, but people with AS score even</a:t>
            </a:r>
          </a:p>
          <a:p>
            <a:r>
              <a:rPr lang="en-GB" sz="1200" b="0" i="0" u="none" strike="noStrike" kern="1200" baseline="0" dirty="0" smtClean="0">
                <a:solidFill>
                  <a:schemeClr val="tx1"/>
                </a:solidFill>
                <a:latin typeface="+mn-lt"/>
                <a:ea typeface="+mn-ea"/>
                <a:cs typeface="+mn-cs"/>
              </a:rPr>
              <a:t>lower than males [44].</a:t>
            </a:r>
          </a:p>
          <a:p>
            <a:r>
              <a:rPr lang="en-GB" sz="1200" b="0" i="0" u="none" strike="noStrike" kern="1200" baseline="0" dirty="0" smtClean="0">
                <a:solidFill>
                  <a:schemeClr val="tx1"/>
                </a:solidFill>
                <a:latin typeface="+mn-lt"/>
                <a:ea typeface="+mn-ea"/>
                <a:cs typeface="+mn-cs"/>
              </a:rPr>
              <a:t>Eye contact. Females make more eye contact than do males, and people with autism or AS make less eye</a:t>
            </a:r>
          </a:p>
          <a:p>
            <a:r>
              <a:rPr lang="en-GB" sz="1200" b="0" i="0" u="none" strike="noStrike" kern="1200" baseline="0" dirty="0" smtClean="0">
                <a:solidFill>
                  <a:schemeClr val="tx1"/>
                </a:solidFill>
                <a:latin typeface="+mn-lt"/>
                <a:ea typeface="+mn-ea"/>
                <a:cs typeface="+mn-cs"/>
              </a:rPr>
              <a:t>contact than males [45,46].</a:t>
            </a:r>
          </a:p>
          <a:p>
            <a:r>
              <a:rPr lang="en-GB" sz="1200" b="0" i="0" u="none" strike="noStrike" kern="1200" baseline="0" dirty="0" smtClean="0">
                <a:solidFill>
                  <a:schemeClr val="tx1"/>
                </a:solidFill>
                <a:latin typeface="+mn-lt"/>
                <a:ea typeface="+mn-ea"/>
                <a:cs typeface="+mn-cs"/>
              </a:rPr>
              <a:t>Language development. Girls develop vocabulary faster than boys, and children with autism are even</a:t>
            </a:r>
          </a:p>
          <a:p>
            <a:r>
              <a:rPr lang="en-GB" sz="1200" b="0" i="0" u="none" strike="noStrike" kern="1200" baseline="0" dirty="0" smtClean="0">
                <a:solidFill>
                  <a:schemeClr val="tx1"/>
                </a:solidFill>
                <a:latin typeface="+mn-lt"/>
                <a:ea typeface="+mn-ea"/>
                <a:cs typeface="+mn-cs"/>
              </a:rPr>
              <a:t>slower than males to develop vocabulary [47].</a:t>
            </a:r>
          </a:p>
          <a:p>
            <a:r>
              <a:rPr lang="en-GB" sz="1200" b="0" i="0" u="none" strike="noStrike" kern="1200" baseline="0" dirty="0" smtClean="0">
                <a:solidFill>
                  <a:schemeClr val="tx1"/>
                </a:solidFill>
                <a:latin typeface="+mn-lt"/>
                <a:ea typeface="+mn-ea"/>
                <a:cs typeface="+mn-cs"/>
              </a:rPr>
              <a:t>Pragmatics. Females tend to be superior to males in terms of chatting and the pragmatics of conversation,</a:t>
            </a:r>
          </a:p>
          <a:p>
            <a:r>
              <a:rPr lang="en-GB" sz="1200" b="0" i="0" u="none" strike="noStrike" kern="1200" baseline="0" dirty="0" smtClean="0">
                <a:solidFill>
                  <a:schemeClr val="tx1"/>
                </a:solidFill>
                <a:latin typeface="+mn-lt"/>
                <a:ea typeface="+mn-ea"/>
                <a:cs typeface="+mn-cs"/>
              </a:rPr>
              <a:t>and it is precisely this aspect of language which people with AS find most difficult [48].</a:t>
            </a:r>
          </a:p>
          <a:p>
            <a:r>
              <a:rPr lang="en-GB" sz="1200" b="0" i="0" u="none" strike="noStrike" kern="1200" baseline="0" dirty="0" smtClean="0">
                <a:solidFill>
                  <a:schemeClr val="tx1"/>
                </a:solidFill>
                <a:latin typeface="+mn-lt"/>
                <a:ea typeface="+mn-ea"/>
                <a:cs typeface="+mn-cs"/>
              </a:rPr>
              <a:t>The Faux Pas test. Females are better than males at judging what would be socially insensitive or</a:t>
            </a:r>
          </a:p>
          <a:p>
            <a:r>
              <a:rPr lang="en-GB" sz="1200" b="0" i="0" u="none" strike="noStrike" kern="1200" baseline="0" dirty="0" smtClean="0">
                <a:solidFill>
                  <a:schemeClr val="tx1"/>
                </a:solidFill>
                <a:latin typeface="+mn-lt"/>
                <a:ea typeface="+mn-ea"/>
                <a:cs typeface="+mn-cs"/>
              </a:rPr>
              <a:t>potentially hurtful and offensive, and people with autism or AS have even lower scores on tests of this</a:t>
            </a:r>
          </a:p>
          <a:p>
            <a:r>
              <a:rPr lang="en-GB" sz="1200" b="0" i="0" u="none" strike="noStrike" kern="1200" baseline="0" dirty="0" smtClean="0">
                <a:solidFill>
                  <a:schemeClr val="tx1"/>
                </a:solidFill>
                <a:latin typeface="+mn-lt"/>
                <a:ea typeface="+mn-ea"/>
                <a:cs typeface="+mn-cs"/>
              </a:rPr>
              <a:t>than males do [49].</a:t>
            </a:r>
          </a:p>
          <a:p>
            <a:r>
              <a:rPr lang="en-GB" sz="1200" b="0" i="0" u="none" strike="noStrike" kern="1200" baseline="0" dirty="0" smtClean="0">
                <a:solidFill>
                  <a:schemeClr val="tx1"/>
                </a:solidFill>
                <a:latin typeface="+mn-lt"/>
                <a:ea typeface="+mn-ea"/>
                <a:cs typeface="+mn-cs"/>
              </a:rPr>
              <a:t>The Friendship Questionnaire (FQ). This assesses empathic styles of relationships. Women score higher</a:t>
            </a:r>
          </a:p>
          <a:p>
            <a:r>
              <a:rPr lang="en-GB" sz="1200" b="0" i="0" u="none" strike="noStrike" kern="1200" baseline="0" dirty="0" smtClean="0">
                <a:solidFill>
                  <a:schemeClr val="tx1"/>
                </a:solidFill>
                <a:latin typeface="+mn-lt"/>
                <a:ea typeface="+mn-ea"/>
                <a:cs typeface="+mn-cs"/>
              </a:rPr>
              <a:t>on the FQ than males, and adults with AS score even lower than normal males (S. Baron-Cohen and</a:t>
            </a:r>
          </a:p>
          <a:p>
            <a:r>
              <a:rPr lang="en-GB" sz="1200" b="0" i="0" u="none" strike="noStrike" kern="1200" baseline="0" dirty="0" smtClean="0">
                <a:solidFill>
                  <a:schemeClr val="tx1"/>
                </a:solidFill>
                <a:latin typeface="+mn-lt"/>
                <a:ea typeface="+mn-ea"/>
                <a:cs typeface="+mn-cs"/>
              </a:rPr>
              <a:t>S. Wheelwright, unpublished data).</a:t>
            </a:r>
          </a:p>
        </p:txBody>
      </p:sp>
      <p:sp>
        <p:nvSpPr>
          <p:cNvPr id="4" name="Slide Number Placeholder 3"/>
          <p:cNvSpPr>
            <a:spLocks noGrp="1"/>
          </p:cNvSpPr>
          <p:nvPr>
            <p:ph type="sldNum" sz="quarter" idx="10"/>
          </p:nvPr>
        </p:nvSpPr>
        <p:spPr/>
        <p:txBody>
          <a:bodyPr/>
          <a:lstStyle/>
          <a:p>
            <a:fld id="{945E3517-4600-486E-B416-3CE5241ACBC6}" type="slidenum">
              <a:rPr lang="en-GB" smtClean="0"/>
              <a:t>29</a:t>
            </a:fld>
            <a:endParaRPr lang="en-GB"/>
          </a:p>
        </p:txBody>
      </p:sp>
    </p:spTree>
    <p:extLst>
      <p:ext uri="{BB962C8B-B14F-4D97-AF65-F5344CB8AC3E}">
        <p14:creationId xmlns:p14="http://schemas.microsoft.com/office/powerpoint/2010/main" val="2432449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Superior systemising</a:t>
            </a:r>
          </a:p>
          <a:p>
            <a:r>
              <a:rPr lang="en-GB" sz="1200" b="0" i="0" u="none" strike="noStrike" kern="1200" baseline="0" dirty="0" smtClean="0">
                <a:solidFill>
                  <a:schemeClr val="tx1"/>
                </a:solidFill>
                <a:latin typeface="+mn-lt"/>
                <a:ea typeface="+mn-ea"/>
                <a:cs typeface="+mn-cs"/>
              </a:rPr>
              <a:t>Islets of ability. Some people with autism spectrum disorders have ‘islets of ability’, or special abilities to a</a:t>
            </a:r>
          </a:p>
          <a:p>
            <a:r>
              <a:rPr lang="en-GB" sz="1200" b="0" i="0" u="none" strike="noStrike" kern="1200" baseline="0" dirty="0" smtClean="0">
                <a:solidFill>
                  <a:schemeClr val="tx1"/>
                </a:solidFill>
                <a:latin typeface="+mn-lt"/>
                <a:ea typeface="+mn-ea"/>
                <a:cs typeface="+mn-cs"/>
              </a:rPr>
              <a:t>high degree, in mathematical calculation, calendrical calculation, syntax acquisition, music, or memory for</a:t>
            </a:r>
          </a:p>
          <a:p>
            <a:r>
              <a:rPr lang="en-GB" sz="1200" b="0" i="0" u="none" strike="noStrike" kern="1200" baseline="0" dirty="0" smtClean="0">
                <a:solidFill>
                  <a:schemeClr val="tx1"/>
                </a:solidFill>
                <a:latin typeface="+mn-lt"/>
                <a:ea typeface="+mn-ea"/>
                <a:cs typeface="+mn-cs"/>
              </a:rPr>
              <a:t>railway timetable information [50]. In the high functioning cases this can lead to considerable</a:t>
            </a:r>
          </a:p>
          <a:p>
            <a:r>
              <a:rPr lang="en-GB" sz="1200" b="0" i="0" u="none" strike="noStrike" kern="1200" baseline="0" dirty="0" smtClean="0">
                <a:solidFill>
                  <a:schemeClr val="tx1"/>
                </a:solidFill>
                <a:latin typeface="+mn-lt"/>
                <a:ea typeface="+mn-ea"/>
                <a:cs typeface="+mn-cs"/>
              </a:rPr>
              <a:t>achievement in mathematics, chess, mechanical knowledge, and other factual, scientific, technical or</a:t>
            </a:r>
          </a:p>
          <a:p>
            <a:r>
              <a:rPr lang="en-GB" sz="1200" b="0" i="0" u="none" strike="noStrike" kern="1200" baseline="0" dirty="0" smtClean="0">
                <a:solidFill>
                  <a:schemeClr val="tx1"/>
                </a:solidFill>
                <a:latin typeface="+mn-lt"/>
                <a:ea typeface="+mn-ea"/>
                <a:cs typeface="+mn-cs"/>
              </a:rPr>
              <a:t>rule-based subjects. All of these are highly </a:t>
            </a:r>
            <a:r>
              <a:rPr lang="en-GB" sz="1200" b="0" i="0" u="none" strike="noStrike" kern="1200" baseline="0" dirty="0" err="1" smtClean="0">
                <a:solidFill>
                  <a:schemeClr val="tx1"/>
                </a:solidFill>
                <a:latin typeface="+mn-lt"/>
                <a:ea typeface="+mn-ea"/>
                <a:cs typeface="+mn-cs"/>
              </a:rPr>
              <a:t>systemisable</a:t>
            </a:r>
            <a:r>
              <a:rPr lang="en-GB" sz="1200" b="0" i="0" u="none" strike="noStrike" kern="1200" baseline="0" dirty="0" smtClean="0">
                <a:solidFill>
                  <a:schemeClr val="tx1"/>
                </a:solidFill>
                <a:latin typeface="+mn-lt"/>
                <a:ea typeface="+mn-ea"/>
                <a:cs typeface="+mn-cs"/>
              </a:rPr>
              <a:t> domains. Most of them are also domains</a:t>
            </a:r>
          </a:p>
          <a:p>
            <a:r>
              <a:rPr lang="en-GB" sz="1200" b="0" i="0" u="none" strike="noStrike" kern="1200" baseline="0" dirty="0" smtClean="0">
                <a:solidFill>
                  <a:schemeClr val="tx1"/>
                </a:solidFill>
                <a:latin typeface="+mn-lt"/>
                <a:ea typeface="+mn-ea"/>
                <a:cs typeface="+mn-cs"/>
              </a:rPr>
              <a:t>where males in the general population have a greater natural interest.</a:t>
            </a:r>
          </a:p>
          <a:p>
            <a:r>
              <a:rPr lang="en-GB" sz="1200" b="0" i="0" u="none" strike="noStrike" kern="1200" baseline="0" dirty="0" smtClean="0">
                <a:solidFill>
                  <a:schemeClr val="tx1"/>
                </a:solidFill>
                <a:latin typeface="+mn-lt"/>
                <a:ea typeface="+mn-ea"/>
                <a:cs typeface="+mn-cs"/>
              </a:rPr>
              <a:t>Attention to detail. Autism also leads to extra fine attention to detail. For example, on the Embedded</a:t>
            </a:r>
          </a:p>
          <a:p>
            <a:r>
              <a:rPr lang="en-GB" sz="1200" b="0" i="0" u="none" strike="noStrike" kern="1200" baseline="0" dirty="0" smtClean="0">
                <a:solidFill>
                  <a:schemeClr val="tx1"/>
                </a:solidFill>
                <a:latin typeface="+mn-lt"/>
                <a:ea typeface="+mn-ea"/>
                <a:cs typeface="+mn-cs"/>
              </a:rPr>
              <a:t>Figures Task (EFT) males score higher than females, and people with AS or high-functioning autism score</a:t>
            </a:r>
          </a:p>
          <a:p>
            <a:r>
              <a:rPr lang="en-GB" sz="1200" b="0" i="0" u="none" strike="noStrike" kern="1200" baseline="0" dirty="0" smtClean="0">
                <a:solidFill>
                  <a:schemeClr val="tx1"/>
                </a:solidFill>
                <a:latin typeface="+mn-lt"/>
                <a:ea typeface="+mn-ea"/>
                <a:cs typeface="+mn-cs"/>
              </a:rPr>
              <a:t>even higher than males. The EFT is not a systemising test </a:t>
            </a:r>
            <a:r>
              <a:rPr lang="en-GB" sz="1200" b="0" i="1" u="none" strike="noStrike" kern="1200" baseline="0" dirty="0" smtClean="0">
                <a:solidFill>
                  <a:schemeClr val="tx1"/>
                </a:solidFill>
                <a:latin typeface="+mn-lt"/>
                <a:ea typeface="+mn-ea"/>
                <a:cs typeface="+mn-cs"/>
              </a:rPr>
              <a:t>per se</a:t>
            </a:r>
            <a:r>
              <a:rPr lang="en-GB" sz="1200" b="0" i="0" u="none" strike="noStrike" kern="1200" baseline="0" dirty="0" smtClean="0">
                <a:solidFill>
                  <a:schemeClr val="tx1"/>
                </a:solidFill>
                <a:latin typeface="+mn-lt"/>
                <a:ea typeface="+mn-ea"/>
                <a:cs typeface="+mn-cs"/>
              </a:rPr>
              <a:t>, but it is a measure of detailed local</a:t>
            </a:r>
          </a:p>
          <a:p>
            <a:r>
              <a:rPr lang="en-GB" sz="1200" b="0" i="0" u="none" strike="noStrike" kern="1200" baseline="0" dirty="0" smtClean="0">
                <a:solidFill>
                  <a:schemeClr val="tx1"/>
                </a:solidFill>
                <a:latin typeface="+mn-lt"/>
                <a:ea typeface="+mn-ea"/>
                <a:cs typeface="+mn-cs"/>
              </a:rPr>
              <a:t>perception, which is a prerequisite for systemising [51]. On visual search tasks, males have better</a:t>
            </a:r>
          </a:p>
          <a:p>
            <a:r>
              <a:rPr lang="en-GB" sz="1200" b="0" i="0" u="none" strike="noStrike" kern="1200" baseline="0" dirty="0" smtClean="0">
                <a:solidFill>
                  <a:schemeClr val="tx1"/>
                </a:solidFill>
                <a:latin typeface="+mn-lt"/>
                <a:ea typeface="+mn-ea"/>
                <a:cs typeface="+mn-cs"/>
              </a:rPr>
              <a:t>attention to detail than do females, and people with autism or AS have even faster, more accurate visual</a:t>
            </a:r>
          </a:p>
          <a:p>
            <a:r>
              <a:rPr lang="en-GB" sz="1200" b="0" i="0" u="none" strike="noStrike" kern="1200" baseline="0" dirty="0" smtClean="0">
                <a:solidFill>
                  <a:schemeClr val="tx1"/>
                </a:solidFill>
                <a:latin typeface="+mn-lt"/>
                <a:ea typeface="+mn-ea"/>
                <a:cs typeface="+mn-cs"/>
              </a:rPr>
              <a:t>search [52]. </a:t>
            </a:r>
          </a:p>
          <a:p>
            <a:r>
              <a:rPr lang="en-GB" sz="1200" b="0" i="0" u="none" strike="noStrike" kern="1200" baseline="0" dirty="0" smtClean="0">
                <a:solidFill>
                  <a:schemeClr val="tx1"/>
                </a:solidFill>
                <a:latin typeface="+mn-lt"/>
                <a:ea typeface="+mn-ea"/>
                <a:cs typeface="+mn-cs"/>
              </a:rPr>
              <a:t>Preference for rule-based, structured, factual information. People with autism are strongly drawn</a:t>
            </a:r>
          </a:p>
          <a:p>
            <a:r>
              <a:rPr lang="en-GB" sz="1200" b="0" i="0" u="none" strike="noStrike" kern="1200" baseline="0" dirty="0" smtClean="0">
                <a:solidFill>
                  <a:schemeClr val="tx1"/>
                </a:solidFill>
                <a:latin typeface="+mn-lt"/>
                <a:ea typeface="+mn-ea"/>
                <a:cs typeface="+mn-cs"/>
              </a:rPr>
              <a:t>to structured, factual and rule-based information. A male bias for this kind of information is also found</a:t>
            </a:r>
          </a:p>
          <a:p>
            <a:r>
              <a:rPr lang="en-GB" sz="1200" b="0" i="0" u="none" strike="noStrike" kern="1200" baseline="0" dirty="0" smtClean="0">
                <a:solidFill>
                  <a:schemeClr val="tx1"/>
                </a:solidFill>
                <a:latin typeface="+mn-lt"/>
                <a:ea typeface="+mn-ea"/>
                <a:cs typeface="+mn-cs"/>
              </a:rPr>
              <a:t>in the general population. Tests of intuitive physics. Males score higher than females on such tests, and people with AS score</a:t>
            </a:r>
          </a:p>
          <a:p>
            <a:r>
              <a:rPr lang="en-GB" sz="1200" b="0" i="0" u="none" strike="noStrike" kern="1200" baseline="0" dirty="0" smtClean="0">
                <a:solidFill>
                  <a:schemeClr val="tx1"/>
                </a:solidFill>
                <a:latin typeface="+mn-lt"/>
                <a:ea typeface="+mn-ea"/>
                <a:cs typeface="+mn-cs"/>
              </a:rPr>
              <a:t>higher than males [53].</a:t>
            </a:r>
          </a:p>
          <a:p>
            <a:r>
              <a:rPr lang="en-GB" sz="1200" b="0" i="0" u="none" strike="noStrike" kern="1200" baseline="0" dirty="0" smtClean="0">
                <a:solidFill>
                  <a:schemeClr val="tx1"/>
                </a:solidFill>
                <a:latin typeface="+mn-lt"/>
                <a:ea typeface="+mn-ea"/>
                <a:cs typeface="+mn-cs"/>
              </a:rPr>
              <a:t>Toy preference. Boys like constructional and vehicle toys more than girls do, and clinical reports</a:t>
            </a:r>
          </a:p>
          <a:p>
            <a:r>
              <a:rPr lang="en-GB" sz="1200" b="0" i="0" u="none" strike="noStrike" kern="1200" baseline="0" dirty="0" smtClean="0">
                <a:solidFill>
                  <a:schemeClr val="tx1"/>
                </a:solidFill>
                <a:latin typeface="+mn-lt"/>
                <a:ea typeface="+mn-ea"/>
                <a:cs typeface="+mn-cs"/>
              </a:rPr>
              <a:t>suggest that children with autism or AS have this as a very strong toy preference.</a:t>
            </a:r>
          </a:p>
          <a:p>
            <a:r>
              <a:rPr lang="en-GB" sz="1200" b="0" i="0" u="none" strike="noStrike" kern="1200" baseline="0" dirty="0" smtClean="0">
                <a:solidFill>
                  <a:schemeClr val="tx1"/>
                </a:solidFill>
                <a:latin typeface="+mn-lt"/>
                <a:ea typeface="+mn-ea"/>
                <a:cs typeface="+mn-cs"/>
              </a:rPr>
              <a:t>Collecting. Boys engage in more collecting or organising of items than girls do, and the diagnosis of</a:t>
            </a:r>
          </a:p>
          <a:p>
            <a:r>
              <a:rPr lang="en-GB" sz="1200" b="0" i="0" u="none" strike="noStrike" kern="1200" baseline="0" dirty="0" smtClean="0">
                <a:solidFill>
                  <a:schemeClr val="tx1"/>
                </a:solidFill>
                <a:latin typeface="+mn-lt"/>
                <a:ea typeface="+mn-ea"/>
                <a:cs typeface="+mn-cs"/>
              </a:rPr>
              <a:t>autism identifies this to an even greater extent.</a:t>
            </a:r>
          </a:p>
          <a:p>
            <a:r>
              <a:rPr lang="en-GB" sz="1200" b="0" i="0" u="none" strike="noStrike" kern="1200" baseline="0" dirty="0" smtClean="0">
                <a:solidFill>
                  <a:schemeClr val="tx1"/>
                </a:solidFill>
                <a:latin typeface="+mn-lt"/>
                <a:ea typeface="+mn-ea"/>
                <a:cs typeface="+mn-cs"/>
              </a:rPr>
              <a:t>Obsessions with closed systems. Most individuals with autism are naturally drawn to predictable things,</a:t>
            </a:r>
          </a:p>
          <a:p>
            <a:r>
              <a:rPr lang="en-GB" sz="1200" b="0" i="0" u="none" strike="noStrike" kern="1200" baseline="0" dirty="0" smtClean="0">
                <a:solidFill>
                  <a:schemeClr val="tx1"/>
                </a:solidFill>
                <a:latin typeface="+mn-lt"/>
                <a:ea typeface="+mn-ea"/>
                <a:cs typeface="+mn-cs"/>
              </a:rPr>
              <a:t>such as computers. Unlike people, computers follow strict laws, and are closed systems – all the variables</a:t>
            </a:r>
          </a:p>
          <a:p>
            <a:r>
              <a:rPr lang="en-GB" sz="1200" b="0" i="0" u="none" strike="noStrike" kern="1200" baseline="0" dirty="0" smtClean="0">
                <a:solidFill>
                  <a:schemeClr val="tx1"/>
                </a:solidFill>
                <a:latin typeface="+mn-lt"/>
                <a:ea typeface="+mn-ea"/>
                <a:cs typeface="+mn-cs"/>
              </a:rPr>
              <a:t>are well-defined within the system, are knowable, predictable and, in principle, controllable. Other</a:t>
            </a:r>
          </a:p>
          <a:p>
            <a:r>
              <a:rPr lang="en-GB" sz="1200" b="0" i="0" u="none" strike="noStrike" kern="1200" baseline="0" dirty="0" smtClean="0">
                <a:solidFill>
                  <a:schemeClr val="tx1"/>
                </a:solidFill>
                <a:latin typeface="+mn-lt"/>
                <a:ea typeface="+mn-ea"/>
                <a:cs typeface="+mn-cs"/>
              </a:rPr>
              <a:t>individuals with autism might not make computers their target of understanding, but latch on to</a:t>
            </a:r>
          </a:p>
          <a:p>
            <a:r>
              <a:rPr lang="en-GB" sz="1200" b="0" i="0" u="none" strike="noStrike" kern="1200" baseline="0" dirty="0" smtClean="0">
                <a:solidFill>
                  <a:schemeClr val="tx1"/>
                </a:solidFill>
                <a:latin typeface="+mn-lt"/>
                <a:ea typeface="+mn-ea"/>
                <a:cs typeface="+mn-cs"/>
              </a:rPr>
              <a:t>different, equally closed, systems such as bird migration or train spotting [54].</a:t>
            </a:r>
          </a:p>
          <a:p>
            <a:r>
              <a:rPr lang="en-GB" sz="1200" b="0" i="0" u="none" strike="noStrike" kern="1200" baseline="0" dirty="0" smtClean="0">
                <a:solidFill>
                  <a:schemeClr val="tx1"/>
                </a:solidFill>
                <a:latin typeface="+mn-lt"/>
                <a:ea typeface="+mn-ea"/>
                <a:cs typeface="+mn-cs"/>
              </a:rPr>
              <a:t>The Systemising Quotient. Males score higher on this questionnaire, and people with autism and AS score</a:t>
            </a:r>
          </a:p>
          <a:p>
            <a:r>
              <a:rPr lang="en-GB" sz="1200" b="0" i="0" u="none" strike="noStrike" kern="1200" baseline="0" dirty="0" smtClean="0">
                <a:solidFill>
                  <a:schemeClr val="tx1"/>
                </a:solidFill>
                <a:latin typeface="+mn-lt"/>
                <a:ea typeface="+mn-ea"/>
                <a:cs typeface="+mn-cs"/>
              </a:rPr>
              <a:t>even higher than normal males (S. Baron-Cohen and J. </a:t>
            </a:r>
            <a:r>
              <a:rPr lang="en-GB" sz="1200" b="0" i="0" u="none" strike="noStrike" kern="1200" baseline="0" dirty="0" err="1" smtClean="0">
                <a:solidFill>
                  <a:schemeClr val="tx1"/>
                </a:solidFill>
                <a:latin typeface="+mn-lt"/>
                <a:ea typeface="+mn-ea"/>
                <a:cs typeface="+mn-cs"/>
              </a:rPr>
              <a:t>Reichler</a:t>
            </a:r>
            <a:r>
              <a:rPr lang="en-GB" sz="1200" b="0" i="0" u="none" strike="noStrike" kern="1200" baseline="0" dirty="0" smtClean="0">
                <a:solidFill>
                  <a:schemeClr val="tx1"/>
                </a:solidFill>
                <a:latin typeface="+mn-lt"/>
                <a:ea typeface="+mn-ea"/>
                <a:cs typeface="+mn-cs"/>
              </a:rPr>
              <a:t>, unpublished data).</a:t>
            </a:r>
            <a:endParaRPr lang="en-GB" dirty="0" smtClean="0"/>
          </a:p>
          <a:p>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30</a:t>
            </a:fld>
            <a:endParaRPr lang="en-GB"/>
          </a:p>
        </p:txBody>
      </p:sp>
    </p:spTree>
    <p:extLst>
      <p:ext uri="{BB962C8B-B14F-4D97-AF65-F5344CB8AC3E}">
        <p14:creationId xmlns:p14="http://schemas.microsoft.com/office/powerpoint/2010/main" val="2337193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The Autism Spectrum Quotient (AQ). Males in the general population score higher on the AQ than do</a:t>
            </a:r>
          </a:p>
          <a:p>
            <a:r>
              <a:rPr lang="en-GB" sz="1200" b="0" i="0" u="none" strike="noStrike" kern="1200" baseline="0" dirty="0" smtClean="0">
                <a:solidFill>
                  <a:schemeClr val="tx1"/>
                </a:solidFill>
                <a:latin typeface="+mn-lt"/>
                <a:ea typeface="+mn-ea"/>
                <a:cs typeface="+mn-cs"/>
              </a:rPr>
              <a:t>females, and people with AS or high-functioning autism score highest of all [55].</a:t>
            </a:r>
          </a:p>
          <a:p>
            <a:r>
              <a:rPr lang="en-GB" sz="1200" b="0" i="0" u="none" strike="noStrike" kern="1200" baseline="0" dirty="0" smtClean="0">
                <a:solidFill>
                  <a:schemeClr val="tx1"/>
                </a:solidFill>
                <a:latin typeface="+mn-lt"/>
                <a:ea typeface="+mn-ea"/>
                <a:cs typeface="+mn-cs"/>
              </a:rPr>
              <a:t>Sexually dimorphic somatic markers. On measures of finger-length ratio, males tend to have a longer ring</a:t>
            </a:r>
          </a:p>
          <a:p>
            <a:r>
              <a:rPr lang="en-GB" sz="1200" b="0" i="0" u="none" strike="noStrike" kern="1200" baseline="0" dirty="0" smtClean="0">
                <a:solidFill>
                  <a:schemeClr val="tx1"/>
                </a:solidFill>
                <a:latin typeface="+mn-lt"/>
                <a:ea typeface="+mn-ea"/>
                <a:cs typeface="+mn-cs"/>
              </a:rPr>
              <a:t>finger than their second finger, and people with autism or AS show this trait in a magnified form [56].</a:t>
            </a:r>
          </a:p>
          <a:p>
            <a:r>
              <a:rPr lang="en-GB" sz="1200" b="0" i="0" u="none" strike="noStrike" kern="1200" baseline="0" dirty="0" smtClean="0">
                <a:solidFill>
                  <a:schemeClr val="tx1"/>
                </a:solidFill>
                <a:latin typeface="+mn-lt"/>
                <a:ea typeface="+mn-ea"/>
                <a:cs typeface="+mn-cs"/>
              </a:rPr>
              <a:t>Early puberty. Males with autism have been reported to show precocious puberty, correlating with</a:t>
            </a:r>
          </a:p>
          <a:p>
            <a:r>
              <a:rPr lang="en-GB" sz="1200" b="0" i="0" u="none" strike="noStrike" kern="1200" baseline="0" dirty="0" smtClean="0">
                <a:solidFill>
                  <a:schemeClr val="tx1"/>
                </a:solidFill>
                <a:latin typeface="+mn-lt"/>
                <a:ea typeface="+mn-ea"/>
                <a:cs typeface="+mn-cs"/>
              </a:rPr>
              <a:t>increased levels of testosterone [57].</a:t>
            </a:r>
          </a:p>
          <a:p>
            <a:r>
              <a:rPr lang="en-GB" sz="1200" b="0" i="0" u="none" strike="noStrike" kern="1200" baseline="0" dirty="0" err="1" smtClean="0">
                <a:solidFill>
                  <a:schemeClr val="tx1"/>
                </a:solidFill>
                <a:latin typeface="+mn-lt"/>
                <a:ea typeface="+mn-ea"/>
                <a:cs typeface="+mn-cs"/>
              </a:rPr>
              <a:t>Familiality</a:t>
            </a:r>
            <a:r>
              <a:rPr lang="en-GB" sz="1200" b="0" i="0" u="none" strike="noStrike" kern="1200" baseline="0" dirty="0" smtClean="0">
                <a:solidFill>
                  <a:schemeClr val="tx1"/>
                </a:solidFill>
                <a:latin typeface="+mn-lt"/>
                <a:ea typeface="+mn-ea"/>
                <a:cs typeface="+mn-cs"/>
              </a:rPr>
              <a:t> of talent. Fathers and grandfathers (on both sides of the family) of autistic individuals are overrepresented</a:t>
            </a:r>
          </a:p>
          <a:p>
            <a:r>
              <a:rPr lang="en-GB" sz="1200" b="0" i="0" u="none" strike="noStrike" kern="1200" baseline="0" dirty="0" smtClean="0">
                <a:solidFill>
                  <a:schemeClr val="tx1"/>
                </a:solidFill>
                <a:latin typeface="+mn-lt"/>
                <a:ea typeface="+mn-ea"/>
                <a:cs typeface="+mn-cs"/>
              </a:rPr>
              <a:t>in occupations such as engineering, which require good systemising but in which a mild</a:t>
            </a:r>
          </a:p>
          <a:p>
            <a:r>
              <a:rPr lang="en-GB" sz="1200" b="0" i="0" u="none" strike="noStrike" kern="1200" baseline="0" dirty="0" smtClean="0">
                <a:solidFill>
                  <a:schemeClr val="tx1"/>
                </a:solidFill>
                <a:latin typeface="+mn-lt"/>
                <a:ea typeface="+mn-ea"/>
                <a:cs typeface="+mn-cs"/>
              </a:rPr>
              <a:t>impairment in empathising (as has also been documented) would not necessarily be an impediment</a:t>
            </a:r>
          </a:p>
          <a:p>
            <a:r>
              <a:rPr lang="en-GB" sz="1200" b="0" i="0" u="none" strike="noStrike" kern="1200" baseline="0" dirty="0" smtClean="0">
                <a:solidFill>
                  <a:schemeClr val="tx1"/>
                </a:solidFill>
                <a:latin typeface="+mn-lt"/>
                <a:ea typeface="+mn-ea"/>
                <a:cs typeface="+mn-cs"/>
              </a:rPr>
              <a:t>to success [58]. There is a higher rate of autism in the families of those talented in fields such as maths,</a:t>
            </a:r>
          </a:p>
          <a:p>
            <a:r>
              <a:rPr lang="en-GB" sz="1200" b="0" i="0" u="none" strike="noStrike" kern="1200" baseline="0" dirty="0" smtClean="0">
                <a:solidFill>
                  <a:schemeClr val="tx1"/>
                </a:solidFill>
                <a:latin typeface="+mn-lt"/>
                <a:ea typeface="+mn-ea"/>
                <a:cs typeface="+mn-cs"/>
              </a:rPr>
              <a:t>physics and engineering, as compared with those talented in the humanities [59]. These two findings</a:t>
            </a:r>
          </a:p>
          <a:p>
            <a:r>
              <a:rPr lang="en-GB" sz="1200" b="0" i="0" u="none" strike="noStrike" kern="1200" baseline="0" dirty="0" smtClean="0">
                <a:solidFill>
                  <a:schemeClr val="tx1"/>
                </a:solidFill>
                <a:latin typeface="+mn-lt"/>
                <a:ea typeface="+mn-ea"/>
                <a:cs typeface="+mn-cs"/>
              </a:rPr>
              <a:t>suggest that the extreme male cognitive style is in part inherited.</a:t>
            </a:r>
            <a:endParaRPr lang="en-GB" dirty="0"/>
          </a:p>
        </p:txBody>
      </p:sp>
      <p:sp>
        <p:nvSpPr>
          <p:cNvPr id="4" name="Slide Number Placeholder 3"/>
          <p:cNvSpPr>
            <a:spLocks noGrp="1"/>
          </p:cNvSpPr>
          <p:nvPr>
            <p:ph type="sldNum" sz="quarter" idx="10"/>
          </p:nvPr>
        </p:nvSpPr>
        <p:spPr/>
        <p:txBody>
          <a:bodyPr/>
          <a:lstStyle/>
          <a:p>
            <a:fld id="{945E3517-4600-486E-B416-3CE5241ACBC6}" type="slidenum">
              <a:rPr lang="en-GB" smtClean="0"/>
              <a:t>31</a:t>
            </a:fld>
            <a:endParaRPr lang="en-GB"/>
          </a:p>
        </p:txBody>
      </p:sp>
    </p:spTree>
    <p:extLst>
      <p:ext uri="{BB962C8B-B14F-4D97-AF65-F5344CB8AC3E}">
        <p14:creationId xmlns:p14="http://schemas.microsoft.com/office/powerpoint/2010/main" val="399063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444161-7EE2-4943-A629-38F58B812BC8}" type="datetimeFigureOut">
              <a:rPr lang="en-GB" smtClean="0"/>
              <a:t>05/10/2016</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D4316D1-6C2D-4521-A03C-B9D8A7FEC39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44161-7EE2-4943-A629-38F58B812BC8}"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44161-7EE2-4943-A629-38F58B812BC8}"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44161-7EE2-4943-A629-38F58B812BC8}"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444161-7EE2-4943-A629-38F58B812BC8}"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316D1-6C2D-4521-A03C-B9D8A7FEC39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44161-7EE2-4943-A629-38F58B812BC8}"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444161-7EE2-4943-A629-38F58B812BC8}" type="datetimeFigureOut">
              <a:rPr lang="en-GB" smtClean="0"/>
              <a:t>05/10/2016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444161-7EE2-4943-A629-38F58B812BC8}" type="datetimeFigureOut">
              <a:rPr lang="en-GB" smtClean="0"/>
              <a:t>05/10/2016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44161-7EE2-4943-A629-38F58B812BC8}" type="datetimeFigureOut">
              <a:rPr lang="en-GB" smtClean="0"/>
              <a:t>05/10/2016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44161-7EE2-4943-A629-38F58B812BC8}"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316D1-6C2D-4521-A03C-B9D8A7FEC39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444161-7EE2-4943-A629-38F58B812BC8}"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D4316D1-6C2D-4521-A03C-B9D8A7FEC393}"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444161-7EE2-4943-A629-38F58B812BC8}" type="datetimeFigureOut">
              <a:rPr lang="en-GB" smtClean="0"/>
              <a:t>05/10/2016</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4316D1-6C2D-4521-A03C-B9D8A7FEC393}"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8g9OszJFIz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oFiQEWGAp5k" TargetMode="External"/><Relationship Id="rId2" Type="http://schemas.openxmlformats.org/officeDocument/2006/relationships/hyperlink" Target="https://www.youtube.com/watch?v=iHROHQNjMX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ASD Advisors Forum</a:t>
            </a: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28</a:t>
            </a:r>
            <a:r>
              <a:rPr lang="en-GB" baseline="30000" dirty="0" smtClean="0"/>
              <a:t>th</a:t>
            </a:r>
            <a:r>
              <a:rPr lang="en-GB" dirty="0" smtClean="0"/>
              <a:t> October 2016</a:t>
            </a:r>
          </a:p>
          <a:p>
            <a:r>
              <a:rPr lang="en-GB" dirty="0" smtClean="0"/>
              <a:t>Chris Atherton</a:t>
            </a:r>
          </a:p>
          <a:p>
            <a:r>
              <a:rPr lang="en-GB" dirty="0" smtClean="0"/>
              <a:t>Annie </a:t>
            </a:r>
            <a:r>
              <a:rPr lang="en-GB" dirty="0" err="1" smtClean="0"/>
              <a:t>McGauley</a:t>
            </a:r>
            <a:endParaRPr lang="en-GB" dirty="0" smtClean="0"/>
          </a:p>
          <a:p>
            <a:r>
              <a:rPr lang="en-GB" dirty="0" smtClean="0"/>
              <a:t>Gordon Laird</a:t>
            </a:r>
          </a:p>
        </p:txBody>
      </p:sp>
    </p:spTree>
    <p:extLst>
      <p:ext uri="{BB962C8B-B14F-4D97-AF65-F5344CB8AC3E}">
        <p14:creationId xmlns:p14="http://schemas.microsoft.com/office/powerpoint/2010/main" val="335351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Quiz</a:t>
            </a:r>
            <a:endParaRPr lang="en-GB" dirty="0"/>
          </a:p>
        </p:txBody>
      </p:sp>
      <p:sp>
        <p:nvSpPr>
          <p:cNvPr id="6" name="Content Placeholder 5"/>
          <p:cNvSpPr>
            <a:spLocks noGrp="1"/>
          </p:cNvSpPr>
          <p:nvPr>
            <p:ph idx="1"/>
          </p:nvPr>
        </p:nvSpPr>
        <p:spPr/>
        <p:txBody>
          <a:bodyPr>
            <a:normAutofit fontScale="92500" lnSpcReduction="20000"/>
          </a:bodyPr>
          <a:lstStyle/>
          <a:p>
            <a:pPr marL="514350" indent="-514350">
              <a:buFont typeface="+mj-lt"/>
              <a:buAutoNum type="arabicPeriod"/>
            </a:pPr>
            <a:r>
              <a:rPr lang="en-GB" dirty="0" smtClean="0"/>
              <a:t>What is the triad of impairment?</a:t>
            </a:r>
          </a:p>
          <a:p>
            <a:pPr marL="514350" indent="-514350">
              <a:buFont typeface="+mj-lt"/>
              <a:buAutoNum type="arabicPeriod"/>
            </a:pPr>
            <a:r>
              <a:rPr lang="en-GB" dirty="0" smtClean="0"/>
              <a:t>What are the seven senses?</a:t>
            </a:r>
          </a:p>
          <a:p>
            <a:pPr marL="514350" indent="-514350">
              <a:buFont typeface="+mj-lt"/>
              <a:buAutoNum type="arabicPeriod"/>
            </a:pPr>
            <a:r>
              <a:rPr lang="en-GB" dirty="0" smtClean="0"/>
              <a:t>What is the difference between hypo and hyper sensitivity?</a:t>
            </a:r>
          </a:p>
          <a:p>
            <a:pPr marL="514350" indent="-514350">
              <a:buFont typeface="+mj-lt"/>
              <a:buAutoNum type="arabicPeriod"/>
            </a:pPr>
            <a:r>
              <a:rPr lang="en-GB" dirty="0" smtClean="0"/>
              <a:t>Why are some people diagnosed with Asperger’s Syndrome and others with High Functioning Autism?</a:t>
            </a:r>
          </a:p>
          <a:p>
            <a:pPr marL="514350" indent="-514350">
              <a:buFont typeface="+mj-lt"/>
              <a:buAutoNum type="arabicPeriod"/>
            </a:pPr>
            <a:r>
              <a:rPr lang="en-GB" dirty="0" smtClean="0"/>
              <a:t>What is context blindness?</a:t>
            </a:r>
          </a:p>
          <a:p>
            <a:pPr marL="514350" indent="-514350">
              <a:buFont typeface="+mj-lt"/>
              <a:buAutoNum type="arabicPeriod"/>
            </a:pPr>
            <a:r>
              <a:rPr lang="en-GB" dirty="0" smtClean="0"/>
              <a:t>What is theory of mind?</a:t>
            </a:r>
          </a:p>
          <a:p>
            <a:pPr marL="514350" indent="-514350">
              <a:buFont typeface="+mj-lt"/>
              <a:buAutoNum type="arabicPeriod"/>
            </a:pPr>
            <a:r>
              <a:rPr lang="en-GB" dirty="0" smtClean="0"/>
              <a:t>What does weak central coherence mean?</a:t>
            </a:r>
          </a:p>
          <a:p>
            <a:pPr marL="514350" indent="-514350">
              <a:buFont typeface="+mj-lt"/>
              <a:buAutoNum type="arabicPeriod"/>
            </a:pPr>
            <a:r>
              <a:rPr lang="en-GB" dirty="0" smtClean="0"/>
              <a:t>What on earth do I mean by executive functioning?</a:t>
            </a:r>
            <a:endParaRPr lang="en-GB" dirty="0"/>
          </a:p>
          <a:p>
            <a:pPr marL="514350" indent="-514350">
              <a:buFont typeface="+mj-lt"/>
              <a:buAutoNum type="arabicPeriod"/>
            </a:pPr>
            <a:r>
              <a:rPr lang="en-GB" dirty="0" smtClean="0"/>
              <a:t>List as many strategies as you can for supporting a child with ASD.</a:t>
            </a:r>
          </a:p>
        </p:txBody>
      </p:sp>
    </p:spTree>
    <p:extLst>
      <p:ext uri="{BB962C8B-B14F-4D97-AF65-F5344CB8AC3E}">
        <p14:creationId xmlns:p14="http://schemas.microsoft.com/office/powerpoint/2010/main" val="412246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ASD, Girls and Extreme Male Brain Theory</a:t>
            </a:r>
            <a:endParaRPr lang="en-GB" dirty="0"/>
          </a:p>
        </p:txBody>
      </p:sp>
      <p:sp>
        <p:nvSpPr>
          <p:cNvPr id="5" name="Text Placeholder 4"/>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86087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Amy Farrah Fowler</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www.youtube.com/watch?v=8g9OszJFIzg</a:t>
            </a:r>
            <a:endParaRPr lang="en-GB" dirty="0" smtClean="0"/>
          </a:p>
          <a:p>
            <a:endParaRPr lang="en-GB" dirty="0"/>
          </a:p>
        </p:txBody>
      </p:sp>
    </p:spTree>
    <p:extLst>
      <p:ext uri="{BB962C8B-B14F-4D97-AF65-F5344CB8AC3E}">
        <p14:creationId xmlns:p14="http://schemas.microsoft.com/office/powerpoint/2010/main" val="1545318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Simon Baron-Cohen</a:t>
            </a:r>
            <a:endParaRPr lang="en-GB" dirty="0"/>
          </a:p>
        </p:txBody>
      </p:sp>
      <p:sp>
        <p:nvSpPr>
          <p:cNvPr id="6" name="Text Placeholder 5"/>
          <p:cNvSpPr>
            <a:spLocks noGrp="1"/>
          </p:cNvSpPr>
          <p:nvPr>
            <p:ph type="body" sz="half" idx="2"/>
          </p:nvPr>
        </p:nvSpPr>
        <p:spPr/>
        <p:txBody>
          <a:bodyPr/>
          <a:lstStyle/>
          <a:p>
            <a:r>
              <a:rPr lang="en-GB" sz="2400" dirty="0" smtClean="0"/>
              <a:t>‘Autism </a:t>
            </a:r>
            <a:r>
              <a:rPr lang="en-GB" sz="2400" dirty="0"/>
              <a:t>can be considered as an extreme of the normal male brain’</a:t>
            </a:r>
          </a:p>
          <a:p>
            <a:endParaRPr lang="en-GB"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8581" b="8581"/>
          <a:stretch>
            <a:fillRect/>
          </a:stretch>
        </p:blipFill>
        <p:spPr/>
      </p:pic>
    </p:spTree>
    <p:extLst>
      <p:ext uri="{BB962C8B-B14F-4D97-AF65-F5344CB8AC3E}">
        <p14:creationId xmlns:p14="http://schemas.microsoft.com/office/powerpoint/2010/main" val="1770217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Extreme Male Brain Theory</a:t>
            </a:r>
            <a:endParaRPr lang="en-GB" dirty="0"/>
          </a:p>
        </p:txBody>
      </p:sp>
      <p:sp>
        <p:nvSpPr>
          <p:cNvPr id="3" name="Content Placeholder 2"/>
          <p:cNvSpPr>
            <a:spLocks noGrp="1"/>
          </p:cNvSpPr>
          <p:nvPr>
            <p:ph idx="1"/>
          </p:nvPr>
        </p:nvSpPr>
        <p:spPr/>
        <p:txBody>
          <a:bodyPr/>
          <a:lstStyle/>
          <a:p>
            <a:r>
              <a:rPr lang="en-GB" dirty="0" smtClean="0"/>
              <a:t>Sex differences  in cognition traditionally studied in terms of verbal and spatial ability.</a:t>
            </a:r>
          </a:p>
          <a:p>
            <a:r>
              <a:rPr lang="en-GB" dirty="0" smtClean="0"/>
              <a:t>Baron-Cohen –human systemising and empathising are a neglected area in the research.</a:t>
            </a:r>
          </a:p>
          <a:p>
            <a:r>
              <a:rPr lang="en-GB" dirty="0" smtClean="0"/>
              <a:t>The male brain – significantly stronger in systemising</a:t>
            </a:r>
          </a:p>
          <a:p>
            <a:r>
              <a:rPr lang="en-GB" dirty="0" smtClean="0"/>
              <a:t>The female brain – significantly stronger in empathising</a:t>
            </a:r>
          </a:p>
        </p:txBody>
      </p:sp>
    </p:spTree>
    <p:extLst>
      <p:ext uri="{BB962C8B-B14F-4D97-AF65-F5344CB8AC3E}">
        <p14:creationId xmlns:p14="http://schemas.microsoft.com/office/powerpoint/2010/main" val="441795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Empathising</a:t>
            </a: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a:t>drive to identify another </a:t>
            </a:r>
            <a:r>
              <a:rPr lang="en-GB" dirty="0" smtClean="0"/>
              <a:t>person’s emotions </a:t>
            </a:r>
            <a:r>
              <a:rPr lang="en-GB" dirty="0"/>
              <a:t>and thoughts, and to respond to these </a:t>
            </a:r>
            <a:r>
              <a:rPr lang="en-GB" dirty="0" smtClean="0"/>
              <a:t>with an </a:t>
            </a:r>
            <a:r>
              <a:rPr lang="en-GB" dirty="0"/>
              <a:t>appropriate emotion</a:t>
            </a:r>
            <a:r>
              <a:rPr lang="en-GB" dirty="0" smtClean="0"/>
              <a:t>.</a:t>
            </a:r>
          </a:p>
          <a:p>
            <a:r>
              <a:rPr lang="en-GB" dirty="0" smtClean="0"/>
              <a:t>Evidence suggests </a:t>
            </a:r>
            <a:r>
              <a:rPr lang="en-GB" dirty="0"/>
              <a:t>(on average) </a:t>
            </a:r>
            <a:r>
              <a:rPr lang="en-GB" dirty="0" smtClean="0"/>
              <a:t>females do this spontaneously more than males.</a:t>
            </a:r>
            <a:endParaRPr lang="en-GB" dirty="0"/>
          </a:p>
          <a:p>
            <a:endParaRPr lang="en-GB" dirty="0"/>
          </a:p>
        </p:txBody>
      </p:sp>
    </p:spTree>
    <p:extLst>
      <p:ext uri="{BB962C8B-B14F-4D97-AF65-F5344CB8AC3E}">
        <p14:creationId xmlns:p14="http://schemas.microsoft.com/office/powerpoint/2010/main" val="1131384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Systemising</a:t>
            </a:r>
            <a:endParaRPr lang="en-GB" dirty="0"/>
          </a:p>
        </p:txBody>
      </p:sp>
      <p:sp>
        <p:nvSpPr>
          <p:cNvPr id="3" name="Content Placeholder 2"/>
          <p:cNvSpPr>
            <a:spLocks noGrp="1"/>
          </p:cNvSpPr>
          <p:nvPr>
            <p:ph idx="1"/>
          </p:nvPr>
        </p:nvSpPr>
        <p:spPr/>
        <p:txBody>
          <a:bodyPr/>
          <a:lstStyle/>
          <a:p>
            <a:r>
              <a:rPr lang="en-GB" dirty="0" smtClean="0"/>
              <a:t>The drive </a:t>
            </a:r>
            <a:r>
              <a:rPr lang="en-GB" dirty="0"/>
              <a:t>to analyse the variables in a system, to </a:t>
            </a:r>
            <a:r>
              <a:rPr lang="en-GB" dirty="0" smtClean="0"/>
              <a:t>derive the </a:t>
            </a:r>
            <a:r>
              <a:rPr lang="en-GB" dirty="0"/>
              <a:t>underlying rules that govern the behaviour of </a:t>
            </a:r>
            <a:r>
              <a:rPr lang="en-GB" dirty="0" smtClean="0"/>
              <a:t>a system</a:t>
            </a:r>
            <a:r>
              <a:rPr lang="en-GB" dirty="0"/>
              <a:t>. Systemising also refers to the drive </a:t>
            </a:r>
            <a:r>
              <a:rPr lang="en-GB" dirty="0" smtClean="0"/>
              <a:t>to construct </a:t>
            </a:r>
            <a:r>
              <a:rPr lang="en-GB" dirty="0"/>
              <a:t>systems. Systemising allows you to </a:t>
            </a:r>
            <a:r>
              <a:rPr lang="en-GB" dirty="0" smtClean="0"/>
              <a:t>predict the </a:t>
            </a:r>
            <a:r>
              <a:rPr lang="en-GB" dirty="0"/>
              <a:t>behaviour of a </a:t>
            </a:r>
            <a:r>
              <a:rPr lang="en-GB" i="1" dirty="0"/>
              <a:t>system</a:t>
            </a:r>
            <a:r>
              <a:rPr lang="en-GB" dirty="0"/>
              <a:t>, and to control it.</a:t>
            </a:r>
          </a:p>
          <a:p>
            <a:r>
              <a:rPr lang="en-GB" dirty="0" smtClean="0"/>
              <a:t>Evidence suggest (on average) males do this spontaneously more than males.</a:t>
            </a:r>
          </a:p>
          <a:p>
            <a:endParaRPr lang="en-GB" dirty="0"/>
          </a:p>
        </p:txBody>
      </p:sp>
    </p:spTree>
    <p:extLst>
      <p:ext uri="{BB962C8B-B14F-4D97-AF65-F5344CB8AC3E}">
        <p14:creationId xmlns:p14="http://schemas.microsoft.com/office/powerpoint/2010/main" val="3318594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Systemising</a:t>
            </a:r>
            <a:endParaRPr lang="en-GB" dirty="0"/>
          </a:p>
        </p:txBody>
      </p:sp>
      <p:sp>
        <p:nvSpPr>
          <p:cNvPr id="3" name="Content Placeholder 2"/>
          <p:cNvSpPr>
            <a:spLocks noGrp="1"/>
          </p:cNvSpPr>
          <p:nvPr>
            <p:ph idx="1"/>
          </p:nvPr>
        </p:nvSpPr>
        <p:spPr/>
        <p:txBody>
          <a:bodyPr>
            <a:normAutofit/>
          </a:bodyPr>
          <a:lstStyle/>
          <a:p>
            <a:r>
              <a:rPr lang="en-GB" dirty="0" smtClean="0"/>
              <a:t>‘</a:t>
            </a:r>
            <a:r>
              <a:rPr lang="en-GB" dirty="0"/>
              <a:t>I</a:t>
            </a:r>
            <a:r>
              <a:rPr lang="en-GB" dirty="0" smtClean="0"/>
              <a:t>f–then</a:t>
            </a:r>
            <a:r>
              <a:rPr lang="en-GB" dirty="0"/>
              <a:t>’ (correlation) </a:t>
            </a:r>
            <a:r>
              <a:rPr lang="en-GB" dirty="0" smtClean="0"/>
              <a:t>rules.</a:t>
            </a:r>
          </a:p>
          <a:p>
            <a:r>
              <a:rPr lang="en-GB" dirty="0" smtClean="0"/>
              <a:t>Brain focuses on details or parameters - observing </a:t>
            </a:r>
            <a:r>
              <a:rPr lang="en-GB" dirty="0"/>
              <a:t>how this </a:t>
            </a:r>
            <a:r>
              <a:rPr lang="en-GB" dirty="0" smtClean="0"/>
              <a:t>varies.</a:t>
            </a:r>
          </a:p>
          <a:p>
            <a:r>
              <a:rPr lang="en-GB" dirty="0" smtClean="0"/>
              <a:t>Treats a feature </a:t>
            </a:r>
            <a:r>
              <a:rPr lang="en-GB" dirty="0"/>
              <a:t>as a </a:t>
            </a:r>
            <a:r>
              <a:rPr lang="en-GB" dirty="0" smtClean="0"/>
              <a:t>variable that can be manipulated</a:t>
            </a:r>
          </a:p>
          <a:p>
            <a:r>
              <a:rPr lang="en-GB" dirty="0" smtClean="0"/>
              <a:t>Notes </a:t>
            </a:r>
            <a:r>
              <a:rPr lang="en-GB" dirty="0"/>
              <a:t>the effect(s) of this </a:t>
            </a:r>
            <a:r>
              <a:rPr lang="en-GB" dirty="0" smtClean="0"/>
              <a:t>one input elsewhere in </a:t>
            </a:r>
            <a:r>
              <a:rPr lang="en-GB" dirty="0"/>
              <a:t>the system (i.e. the output</a:t>
            </a:r>
            <a:r>
              <a:rPr lang="en-GB" dirty="0" smtClean="0"/>
              <a:t>).</a:t>
            </a:r>
          </a:p>
          <a:p>
            <a:r>
              <a:rPr lang="en-GB" dirty="0" smtClean="0"/>
              <a:t>‘</a:t>
            </a:r>
            <a:r>
              <a:rPr lang="en-GB" dirty="0"/>
              <a:t>If I do </a:t>
            </a:r>
            <a:r>
              <a:rPr lang="en-GB" i="1" dirty="0"/>
              <a:t>x</a:t>
            </a:r>
            <a:r>
              <a:rPr lang="en-GB" dirty="0"/>
              <a:t>, then </a:t>
            </a:r>
            <a:r>
              <a:rPr lang="en-GB" i="1" dirty="0" smtClean="0"/>
              <a:t>y </a:t>
            </a:r>
            <a:r>
              <a:rPr lang="en-GB" dirty="0" smtClean="0"/>
              <a:t>happens’.</a:t>
            </a:r>
          </a:p>
          <a:p>
            <a:r>
              <a:rPr lang="en-GB" dirty="0" smtClean="0"/>
              <a:t>Systemising </a:t>
            </a:r>
            <a:r>
              <a:rPr lang="en-GB" dirty="0"/>
              <a:t>therefore needs an exact </a:t>
            </a:r>
            <a:r>
              <a:rPr lang="en-GB" dirty="0" smtClean="0"/>
              <a:t>eye for </a:t>
            </a:r>
            <a:r>
              <a:rPr lang="en-GB" dirty="0"/>
              <a:t>detail</a:t>
            </a:r>
            <a:r>
              <a:rPr lang="en-GB" dirty="0" smtClean="0"/>
              <a:t>.</a:t>
            </a:r>
          </a:p>
          <a:p>
            <a:endParaRPr lang="en-GB" dirty="0"/>
          </a:p>
        </p:txBody>
      </p:sp>
    </p:spTree>
    <p:extLst>
      <p:ext uri="{BB962C8B-B14F-4D97-AF65-F5344CB8AC3E}">
        <p14:creationId xmlns:p14="http://schemas.microsoft.com/office/powerpoint/2010/main" val="3242080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a:t>
            </a:r>
            <a:r>
              <a:rPr lang="en-GB" dirty="0"/>
              <a:t>T</a:t>
            </a:r>
            <a:r>
              <a:rPr lang="en-GB" dirty="0" smtClean="0"/>
              <a:t>ypes of Systems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At least six types of system that a human being can analyse or construct:</a:t>
            </a:r>
          </a:p>
          <a:p>
            <a:pPr marL="514350" indent="-514350">
              <a:buFont typeface="+mj-lt"/>
              <a:buAutoNum type="arabicPeriod"/>
            </a:pPr>
            <a:r>
              <a:rPr lang="en-GB" dirty="0"/>
              <a:t>Technical systems: a computer, a </a:t>
            </a:r>
            <a:r>
              <a:rPr lang="en-GB" dirty="0" smtClean="0"/>
              <a:t>musical instrument</a:t>
            </a:r>
            <a:r>
              <a:rPr lang="en-GB" dirty="0"/>
              <a:t>, a hammer, etc</a:t>
            </a:r>
            <a:r>
              <a:rPr lang="en-GB" dirty="0" smtClean="0"/>
              <a:t>.</a:t>
            </a:r>
          </a:p>
          <a:p>
            <a:pPr marL="514350" indent="-514350">
              <a:buFont typeface="+mj-lt"/>
              <a:buAutoNum type="arabicPeriod"/>
            </a:pPr>
            <a:r>
              <a:rPr lang="en-GB" dirty="0" smtClean="0"/>
              <a:t>Natural </a:t>
            </a:r>
            <a:r>
              <a:rPr lang="en-GB" dirty="0"/>
              <a:t>systems: a tide, a weather front, </a:t>
            </a:r>
            <a:r>
              <a:rPr lang="en-GB" dirty="0" smtClean="0"/>
              <a:t>a plant</a:t>
            </a:r>
            <a:r>
              <a:rPr lang="en-GB" dirty="0"/>
              <a:t>, </a:t>
            </a:r>
            <a:r>
              <a:rPr lang="en-GB" dirty="0" smtClean="0"/>
              <a:t>etc.</a:t>
            </a:r>
          </a:p>
          <a:p>
            <a:pPr marL="514350" indent="-514350">
              <a:buFont typeface="+mj-lt"/>
              <a:buAutoNum type="arabicPeriod"/>
            </a:pPr>
            <a:r>
              <a:rPr lang="en-GB" dirty="0" smtClean="0"/>
              <a:t>Abstract </a:t>
            </a:r>
            <a:r>
              <a:rPr lang="en-GB" dirty="0"/>
              <a:t>systems: mathematics, a </a:t>
            </a:r>
            <a:r>
              <a:rPr lang="en-GB" dirty="0" smtClean="0"/>
              <a:t>computer program</a:t>
            </a:r>
            <a:r>
              <a:rPr lang="en-GB" dirty="0"/>
              <a:t>, syntax, </a:t>
            </a:r>
            <a:r>
              <a:rPr lang="en-GB" dirty="0" smtClean="0"/>
              <a:t>etc.</a:t>
            </a:r>
          </a:p>
          <a:p>
            <a:pPr marL="514350" indent="-514350">
              <a:buFont typeface="+mj-lt"/>
              <a:buAutoNum type="arabicPeriod"/>
            </a:pPr>
            <a:r>
              <a:rPr lang="en-GB" dirty="0" smtClean="0"/>
              <a:t>Social </a:t>
            </a:r>
            <a:r>
              <a:rPr lang="en-GB" dirty="0"/>
              <a:t>systems: a political election, a </a:t>
            </a:r>
            <a:r>
              <a:rPr lang="en-GB" dirty="0" smtClean="0"/>
              <a:t>legal system</a:t>
            </a:r>
            <a:r>
              <a:rPr lang="en-GB" dirty="0"/>
              <a:t>, a business, </a:t>
            </a:r>
            <a:r>
              <a:rPr lang="en-GB" dirty="0" smtClean="0"/>
              <a:t>etc.</a:t>
            </a:r>
          </a:p>
          <a:p>
            <a:pPr marL="514350" indent="-514350">
              <a:buFont typeface="+mj-lt"/>
              <a:buAutoNum type="arabicPeriod"/>
            </a:pPr>
            <a:r>
              <a:rPr lang="en-GB" dirty="0" smtClean="0"/>
              <a:t>Organisable </a:t>
            </a:r>
            <a:r>
              <a:rPr lang="en-GB" dirty="0"/>
              <a:t>systems: a taxonomy, a </a:t>
            </a:r>
            <a:r>
              <a:rPr lang="en-GB" dirty="0" smtClean="0"/>
              <a:t>collection, a </a:t>
            </a:r>
            <a:r>
              <a:rPr lang="en-GB" dirty="0"/>
              <a:t>library, </a:t>
            </a:r>
            <a:r>
              <a:rPr lang="en-GB" dirty="0" smtClean="0"/>
              <a:t>etc.</a:t>
            </a:r>
          </a:p>
          <a:p>
            <a:pPr marL="514350" indent="-514350">
              <a:buFont typeface="+mj-lt"/>
              <a:buAutoNum type="arabicPeriod"/>
            </a:pPr>
            <a:r>
              <a:rPr lang="en-GB" dirty="0" smtClean="0"/>
              <a:t>Motoric </a:t>
            </a:r>
            <a:r>
              <a:rPr lang="en-GB" dirty="0"/>
              <a:t>systems: a sports technique, </a:t>
            </a:r>
            <a:r>
              <a:rPr lang="en-GB" dirty="0" smtClean="0"/>
              <a:t>a performance</a:t>
            </a:r>
            <a:r>
              <a:rPr lang="en-GB" dirty="0"/>
              <a:t>, a technique for playing a </a:t>
            </a:r>
            <a:r>
              <a:rPr lang="en-GB" dirty="0" smtClean="0"/>
              <a:t>musical instrument</a:t>
            </a:r>
            <a:r>
              <a:rPr lang="en-GB" dirty="0"/>
              <a:t>, etc.</a:t>
            </a:r>
          </a:p>
        </p:txBody>
      </p:sp>
    </p:spTree>
    <p:extLst>
      <p:ext uri="{BB962C8B-B14F-4D97-AF65-F5344CB8AC3E}">
        <p14:creationId xmlns:p14="http://schemas.microsoft.com/office/powerpoint/2010/main" val="1051696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Systemising</a:t>
            </a:r>
            <a:endParaRPr lang="en-GB" dirty="0"/>
          </a:p>
        </p:txBody>
      </p:sp>
      <p:sp>
        <p:nvSpPr>
          <p:cNvPr id="3" name="Content Placeholder 2"/>
          <p:cNvSpPr>
            <a:spLocks noGrp="1"/>
          </p:cNvSpPr>
          <p:nvPr>
            <p:ph idx="1"/>
          </p:nvPr>
        </p:nvSpPr>
        <p:spPr/>
        <p:txBody>
          <a:bodyPr/>
          <a:lstStyle/>
          <a:p>
            <a:r>
              <a:rPr lang="en-GB" dirty="0" smtClean="0"/>
              <a:t>Works </a:t>
            </a:r>
            <a:r>
              <a:rPr lang="en-GB" dirty="0"/>
              <a:t>for phenomena that are </a:t>
            </a:r>
            <a:r>
              <a:rPr lang="en-GB" dirty="0" smtClean="0"/>
              <a:t>indeed ultimately </a:t>
            </a:r>
            <a:r>
              <a:rPr lang="en-GB" dirty="0"/>
              <a:t>lawful, finite and deterministic</a:t>
            </a:r>
            <a:r>
              <a:rPr lang="en-GB" dirty="0" smtClean="0"/>
              <a:t>.</a:t>
            </a:r>
          </a:p>
          <a:p>
            <a:r>
              <a:rPr lang="en-GB" dirty="0" smtClean="0"/>
              <a:t>Of </a:t>
            </a:r>
            <a:r>
              <a:rPr lang="en-GB" dirty="0"/>
              <a:t>almost no </a:t>
            </a:r>
            <a:r>
              <a:rPr lang="en-GB" dirty="0" smtClean="0"/>
              <a:t>use when </a:t>
            </a:r>
            <a:r>
              <a:rPr lang="en-GB" dirty="0"/>
              <a:t>it comes to predicting </a:t>
            </a:r>
            <a:r>
              <a:rPr lang="en-GB" dirty="0" smtClean="0"/>
              <a:t>moment-by moment</a:t>
            </a:r>
            <a:r>
              <a:rPr lang="en-GB" dirty="0"/>
              <a:t> </a:t>
            </a:r>
            <a:r>
              <a:rPr lang="en-GB" dirty="0" smtClean="0"/>
              <a:t>changes </a:t>
            </a:r>
            <a:r>
              <a:rPr lang="en-GB" dirty="0"/>
              <a:t>in a person’s behaviour</a:t>
            </a:r>
            <a:r>
              <a:rPr lang="en-GB" dirty="0" smtClean="0"/>
              <a:t>.</a:t>
            </a:r>
            <a:endParaRPr lang="en-GB" dirty="0"/>
          </a:p>
        </p:txBody>
      </p:sp>
    </p:spTree>
    <p:extLst>
      <p:ext uri="{BB962C8B-B14F-4D97-AF65-F5344CB8AC3E}">
        <p14:creationId xmlns:p14="http://schemas.microsoft.com/office/powerpoint/2010/main" val="585146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303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Empathising</a:t>
            </a:r>
            <a:endParaRPr lang="en-GB" dirty="0"/>
          </a:p>
        </p:txBody>
      </p:sp>
      <p:sp>
        <p:nvSpPr>
          <p:cNvPr id="3" name="Content Placeholder 2"/>
          <p:cNvSpPr>
            <a:spLocks noGrp="1"/>
          </p:cNvSpPr>
          <p:nvPr>
            <p:ph idx="1"/>
          </p:nvPr>
        </p:nvSpPr>
        <p:spPr/>
        <p:txBody>
          <a:bodyPr>
            <a:normAutofit fontScale="92500"/>
          </a:bodyPr>
          <a:lstStyle/>
          <a:p>
            <a:r>
              <a:rPr lang="en-GB" dirty="0"/>
              <a:t>A</a:t>
            </a:r>
            <a:r>
              <a:rPr lang="en-GB" dirty="0" smtClean="0"/>
              <a:t>ttribution </a:t>
            </a:r>
            <a:r>
              <a:rPr lang="en-GB" dirty="0"/>
              <a:t>of </a:t>
            </a:r>
            <a:r>
              <a:rPr lang="en-GB" dirty="0" smtClean="0"/>
              <a:t>mental states </a:t>
            </a:r>
            <a:r>
              <a:rPr lang="en-GB" dirty="0"/>
              <a:t>to others, and an appropriate </a:t>
            </a:r>
            <a:r>
              <a:rPr lang="en-GB" dirty="0" smtClean="0"/>
              <a:t>affective response </a:t>
            </a:r>
            <a:r>
              <a:rPr lang="en-GB" dirty="0"/>
              <a:t>to the other’s affective state</a:t>
            </a:r>
            <a:r>
              <a:rPr lang="en-GB" dirty="0" smtClean="0"/>
              <a:t>.</a:t>
            </a:r>
          </a:p>
          <a:p>
            <a:r>
              <a:rPr lang="en-GB" dirty="0"/>
              <a:t>It covers </a:t>
            </a:r>
            <a:r>
              <a:rPr lang="en-GB" dirty="0" smtClean="0"/>
              <a:t>not only </a:t>
            </a:r>
            <a:r>
              <a:rPr lang="en-GB" dirty="0"/>
              <a:t>what is sometimes called ‘theory of mind’ </a:t>
            </a:r>
            <a:r>
              <a:rPr lang="en-GB" dirty="0" smtClean="0"/>
              <a:t>or </a:t>
            </a:r>
            <a:r>
              <a:rPr lang="en-GB" dirty="0" err="1" smtClean="0"/>
              <a:t>mentalising</a:t>
            </a:r>
            <a:r>
              <a:rPr lang="en-GB" dirty="0" smtClean="0"/>
              <a:t> but </a:t>
            </a:r>
            <a:r>
              <a:rPr lang="en-GB" dirty="0"/>
              <a:t>also what is implied by </a:t>
            </a:r>
            <a:r>
              <a:rPr lang="en-GB" dirty="0" smtClean="0"/>
              <a:t>the English </a:t>
            </a:r>
            <a:r>
              <a:rPr lang="en-GB" dirty="0"/>
              <a:t>words ‘empathy’ and ‘sympathy</a:t>
            </a:r>
            <a:r>
              <a:rPr lang="en-GB" dirty="0" smtClean="0"/>
              <a:t>’.</a:t>
            </a:r>
          </a:p>
          <a:p>
            <a:r>
              <a:rPr lang="en-GB" dirty="0" smtClean="0"/>
              <a:t>Although</a:t>
            </a:r>
            <a:r>
              <a:rPr lang="en-GB" dirty="0"/>
              <a:t> </a:t>
            </a:r>
            <a:r>
              <a:rPr lang="en-GB" dirty="0" smtClean="0"/>
              <a:t>systemising </a:t>
            </a:r>
            <a:r>
              <a:rPr lang="en-GB" dirty="0"/>
              <a:t>and empathising are in one way similar </a:t>
            </a:r>
            <a:r>
              <a:rPr lang="en-GB" dirty="0" smtClean="0"/>
              <a:t>– they </a:t>
            </a:r>
            <a:r>
              <a:rPr lang="en-GB" dirty="0"/>
              <a:t>are both processes that allow us to make sense </a:t>
            </a:r>
            <a:r>
              <a:rPr lang="en-GB" dirty="0" smtClean="0"/>
              <a:t>of events </a:t>
            </a:r>
            <a:r>
              <a:rPr lang="en-GB" dirty="0"/>
              <a:t>and make reliable predictions – they are </a:t>
            </a:r>
            <a:r>
              <a:rPr lang="en-GB" dirty="0" smtClean="0"/>
              <a:t>in other </a:t>
            </a:r>
            <a:r>
              <a:rPr lang="en-GB" dirty="0"/>
              <a:t>respects almost the opposite of each other</a:t>
            </a:r>
            <a:r>
              <a:rPr lang="en-GB" dirty="0" smtClean="0"/>
              <a:t>.</a:t>
            </a:r>
          </a:p>
          <a:p>
            <a:r>
              <a:rPr lang="en-GB" dirty="0"/>
              <a:t>Empathising involves an imaginative leap in </a:t>
            </a:r>
            <a:r>
              <a:rPr lang="en-GB" dirty="0" smtClean="0"/>
              <a:t>the dark</a:t>
            </a:r>
            <a:r>
              <a:rPr lang="en-GB" dirty="0"/>
              <a:t>, in the absence of much </a:t>
            </a:r>
            <a:r>
              <a:rPr lang="en-GB" dirty="0" smtClean="0"/>
              <a:t>data.</a:t>
            </a:r>
            <a:endParaRPr lang="en-GB" dirty="0"/>
          </a:p>
        </p:txBody>
      </p:sp>
    </p:spTree>
    <p:extLst>
      <p:ext uri="{BB962C8B-B14F-4D97-AF65-F5344CB8AC3E}">
        <p14:creationId xmlns:p14="http://schemas.microsoft.com/office/powerpoint/2010/main" val="2580373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Brain Types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Empathising is more developed E&gt;S (The Female Brain)</a:t>
            </a:r>
          </a:p>
          <a:p>
            <a:pPr marL="514350" indent="-514350">
              <a:buFont typeface="+mj-lt"/>
              <a:buAutoNum type="arabicPeriod"/>
            </a:pPr>
            <a:r>
              <a:rPr lang="en-GB" dirty="0" smtClean="0"/>
              <a:t>Systemising is more developed S&gt;E (The Male Brain)</a:t>
            </a:r>
          </a:p>
          <a:p>
            <a:pPr marL="514350" indent="-514350">
              <a:buFont typeface="+mj-lt"/>
              <a:buAutoNum type="arabicPeriod"/>
            </a:pPr>
            <a:r>
              <a:rPr lang="en-GB" dirty="0" smtClean="0"/>
              <a:t>Both are equally developed E=S (The Balanced Brain)</a:t>
            </a:r>
          </a:p>
          <a:p>
            <a:pPr marL="514350" indent="-514350">
              <a:buFont typeface="+mj-lt"/>
              <a:buAutoNum type="arabicPeriod"/>
            </a:pPr>
            <a:r>
              <a:rPr lang="en-GB" dirty="0" smtClean="0"/>
              <a:t>Systemising is extremely more developed S&gt;&gt;E</a:t>
            </a:r>
          </a:p>
          <a:p>
            <a:pPr marL="514350" indent="-514350">
              <a:buFont typeface="+mj-lt"/>
              <a:buAutoNum type="arabicPeriod"/>
            </a:pPr>
            <a:r>
              <a:rPr lang="en-GB" dirty="0" smtClean="0"/>
              <a:t>Empathising is extremely more developed E&gt;&gt;S????</a:t>
            </a:r>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913232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central </a:t>
            </a:r>
            <a:r>
              <a:rPr lang="en-GB" dirty="0"/>
              <a:t>claim </a:t>
            </a:r>
            <a:r>
              <a:rPr lang="en-GB" dirty="0" smtClean="0"/>
              <a:t>is </a:t>
            </a:r>
            <a:r>
              <a:rPr lang="en-GB" dirty="0"/>
              <a:t>only that </a:t>
            </a:r>
            <a:r>
              <a:rPr lang="en-GB" i="1" dirty="0"/>
              <a:t>more </a:t>
            </a:r>
            <a:r>
              <a:rPr lang="en-GB" dirty="0" smtClean="0"/>
              <a:t>males than </a:t>
            </a:r>
            <a:r>
              <a:rPr lang="en-GB" dirty="0"/>
              <a:t>females have a brain of Type S, and </a:t>
            </a:r>
            <a:r>
              <a:rPr lang="en-GB" i="1" dirty="0" smtClean="0"/>
              <a:t>more </a:t>
            </a:r>
            <a:r>
              <a:rPr lang="en-GB" dirty="0" smtClean="0"/>
              <a:t>females </a:t>
            </a:r>
            <a:r>
              <a:rPr lang="en-GB" dirty="0"/>
              <a:t>than males have a brain of Type E.</a:t>
            </a:r>
          </a:p>
        </p:txBody>
      </p:sp>
    </p:spTree>
    <p:extLst>
      <p:ext uri="{BB962C8B-B14F-4D97-AF65-F5344CB8AC3E}">
        <p14:creationId xmlns:p14="http://schemas.microsoft.com/office/powerpoint/2010/main" val="2809913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Evidence of a Female Brain</a:t>
            </a:r>
            <a:br>
              <a:rPr lang="en-GB" dirty="0" smtClean="0"/>
            </a:br>
            <a:r>
              <a:rPr lang="en-GB" sz="1200" dirty="0" smtClean="0"/>
              <a:t>Baron-Cohen, S. (2002)  The Extreme Male Brain Theory of Autism.  </a:t>
            </a:r>
            <a:r>
              <a:rPr lang="en-GB" sz="1200" i="1" dirty="0" smtClean="0"/>
              <a:t>Trends in Cognitive Science </a:t>
            </a:r>
            <a:r>
              <a:rPr lang="en-GB" sz="1200" dirty="0" smtClean="0"/>
              <a:t>6(6).  Elsevier Science.</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i="1" dirty="0" smtClean="0"/>
              <a:t>Sharing </a:t>
            </a:r>
            <a:r>
              <a:rPr lang="en-GB" i="1" dirty="0"/>
              <a:t>and </a:t>
            </a:r>
            <a:r>
              <a:rPr lang="en-GB" i="1" dirty="0" smtClean="0"/>
              <a:t>turn-taking</a:t>
            </a:r>
            <a:r>
              <a:rPr lang="en-GB" dirty="0" smtClean="0"/>
              <a:t>.</a:t>
            </a:r>
          </a:p>
          <a:p>
            <a:pPr marL="514350" indent="-514350">
              <a:buFont typeface="+mj-lt"/>
              <a:buAutoNum type="arabicPeriod"/>
            </a:pPr>
            <a:r>
              <a:rPr lang="en-GB" i="1" dirty="0" smtClean="0"/>
              <a:t>Rough </a:t>
            </a:r>
            <a:r>
              <a:rPr lang="en-GB" i="1" dirty="0"/>
              <a:t>and tumble play or ‘rough housing’</a:t>
            </a:r>
            <a:r>
              <a:rPr lang="en-GB" dirty="0"/>
              <a:t>. </a:t>
            </a:r>
            <a:endParaRPr lang="en-GB" dirty="0" smtClean="0"/>
          </a:p>
          <a:p>
            <a:pPr marL="514350" indent="-514350">
              <a:buFont typeface="+mj-lt"/>
              <a:buAutoNum type="arabicPeriod"/>
            </a:pPr>
            <a:r>
              <a:rPr lang="en-GB" i="1" dirty="0" smtClean="0"/>
              <a:t>Responding </a:t>
            </a:r>
            <a:r>
              <a:rPr lang="en-GB" i="1" dirty="0"/>
              <a:t>empathically to the distress of </a:t>
            </a:r>
            <a:r>
              <a:rPr lang="en-GB" i="1" dirty="0" smtClean="0"/>
              <a:t>other people.</a:t>
            </a:r>
          </a:p>
          <a:p>
            <a:pPr marL="514350" indent="-514350">
              <a:buFont typeface="+mj-lt"/>
              <a:buAutoNum type="arabicPeriod" startAt="4"/>
            </a:pPr>
            <a:r>
              <a:rPr lang="en-GB" i="1" dirty="0"/>
              <a:t>Using a ‘theory of mind’</a:t>
            </a:r>
            <a:r>
              <a:rPr lang="en-GB" dirty="0"/>
              <a:t>. </a:t>
            </a:r>
            <a:endParaRPr lang="en-GB" dirty="0" smtClean="0"/>
          </a:p>
          <a:p>
            <a:pPr marL="514350" indent="-514350">
              <a:buFont typeface="+mj-lt"/>
              <a:buAutoNum type="arabicPeriod" startAt="4"/>
            </a:pPr>
            <a:r>
              <a:rPr lang="en-GB" i="1" dirty="0" smtClean="0"/>
              <a:t>Sensitivity </a:t>
            </a:r>
            <a:r>
              <a:rPr lang="en-GB" i="1" dirty="0"/>
              <a:t>to facial </a:t>
            </a:r>
            <a:r>
              <a:rPr lang="en-GB" i="1" dirty="0" smtClean="0"/>
              <a:t>expressions</a:t>
            </a:r>
            <a:r>
              <a:rPr lang="en-GB" dirty="0" smtClean="0"/>
              <a:t>.</a:t>
            </a:r>
          </a:p>
          <a:p>
            <a:pPr marL="514350" indent="-514350">
              <a:buFont typeface="+mj-lt"/>
              <a:buAutoNum type="arabicPeriod" startAt="4"/>
            </a:pPr>
            <a:r>
              <a:rPr lang="en-GB" i="1" dirty="0" smtClean="0"/>
              <a:t>Questionnaires </a:t>
            </a:r>
            <a:r>
              <a:rPr lang="en-GB" i="1" dirty="0"/>
              <a:t>measuring empathy</a:t>
            </a:r>
            <a:r>
              <a:rPr lang="en-GB" dirty="0"/>
              <a:t>. </a:t>
            </a:r>
            <a:endParaRPr lang="en-GB" dirty="0" smtClean="0"/>
          </a:p>
          <a:p>
            <a:pPr marL="514350" indent="-514350">
              <a:buFont typeface="+mj-lt"/>
              <a:buAutoNum type="arabicPeriod" startAt="4"/>
            </a:pPr>
            <a:r>
              <a:rPr lang="en-GB" i="1" dirty="0" smtClean="0"/>
              <a:t>Values in relationships.</a:t>
            </a:r>
          </a:p>
          <a:p>
            <a:pPr marL="514350" indent="-514350">
              <a:buFont typeface="+mj-lt"/>
              <a:buAutoNum type="arabicPeriod" startAt="4"/>
            </a:pPr>
            <a:r>
              <a:rPr lang="en-GB" i="1" dirty="0" smtClean="0"/>
              <a:t>Disorders of empathy</a:t>
            </a:r>
          </a:p>
          <a:p>
            <a:pPr marL="514350" indent="-514350">
              <a:buFont typeface="+mj-lt"/>
              <a:buAutoNum type="arabicPeriod" startAt="4"/>
            </a:pPr>
            <a:endParaRPr lang="en-GB" dirty="0"/>
          </a:p>
        </p:txBody>
      </p:sp>
    </p:spTree>
    <p:extLst>
      <p:ext uri="{BB962C8B-B14F-4D97-AF65-F5344CB8AC3E}">
        <p14:creationId xmlns:p14="http://schemas.microsoft.com/office/powerpoint/2010/main" val="7591653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Evidence of a Female Brain</a:t>
            </a:r>
            <a:br>
              <a:rPr lang="en-GB" dirty="0"/>
            </a:br>
            <a:r>
              <a:rPr lang="en-GB" sz="1300" dirty="0"/>
              <a:t>Baron-Cohen, S. (2002)  The Extreme Male Brain Theory of Autism.  </a:t>
            </a:r>
            <a:r>
              <a:rPr lang="en-GB" sz="1300" i="1" dirty="0"/>
              <a:t>Trends in Cognitive Science </a:t>
            </a:r>
            <a:r>
              <a:rPr lang="en-GB" sz="1300" dirty="0"/>
              <a:t>6(6).  Elsevier Science.</a:t>
            </a:r>
          </a:p>
        </p:txBody>
      </p:sp>
      <p:sp>
        <p:nvSpPr>
          <p:cNvPr id="3" name="Content Placeholder 2"/>
          <p:cNvSpPr>
            <a:spLocks noGrp="1"/>
          </p:cNvSpPr>
          <p:nvPr>
            <p:ph idx="1"/>
          </p:nvPr>
        </p:nvSpPr>
        <p:spPr/>
        <p:txBody>
          <a:bodyPr>
            <a:normAutofit/>
          </a:bodyPr>
          <a:lstStyle/>
          <a:p>
            <a:pPr marL="514350" indent="-514350">
              <a:buFont typeface="+mj-lt"/>
              <a:buAutoNum type="arabicPeriod" startAt="9"/>
            </a:pPr>
            <a:r>
              <a:rPr lang="en-GB" i="1" dirty="0" smtClean="0"/>
              <a:t>Aggression</a:t>
            </a:r>
            <a:endParaRPr lang="en-GB" dirty="0" smtClean="0"/>
          </a:p>
          <a:p>
            <a:pPr marL="514350" indent="-514350">
              <a:buFont typeface="+mj-lt"/>
              <a:buAutoNum type="arabicPeriod" startAt="9"/>
            </a:pPr>
            <a:r>
              <a:rPr lang="en-GB" i="1" dirty="0" smtClean="0"/>
              <a:t>Murder</a:t>
            </a:r>
          </a:p>
          <a:p>
            <a:pPr marL="514350" indent="-514350">
              <a:buFont typeface="+mj-lt"/>
              <a:buAutoNum type="arabicPeriod" startAt="9"/>
            </a:pPr>
            <a:r>
              <a:rPr lang="en-GB" i="1" dirty="0" smtClean="0"/>
              <a:t>Establishing a ‘dominance hierarchy’</a:t>
            </a:r>
          </a:p>
          <a:p>
            <a:pPr marL="514350" indent="-514350">
              <a:buFont typeface="+mj-lt"/>
              <a:buAutoNum type="arabicPeriod" startAt="9"/>
            </a:pPr>
            <a:r>
              <a:rPr lang="en-GB" i="1" dirty="0" smtClean="0"/>
              <a:t>Language style</a:t>
            </a:r>
          </a:p>
          <a:p>
            <a:pPr marL="514350" indent="-514350">
              <a:buFont typeface="+mj-lt"/>
              <a:buAutoNum type="arabicPeriod" startAt="13"/>
            </a:pPr>
            <a:r>
              <a:rPr lang="en-GB" i="1" dirty="0" smtClean="0"/>
              <a:t>Talk </a:t>
            </a:r>
            <a:r>
              <a:rPr lang="en-GB" i="1" dirty="0"/>
              <a:t>about </a:t>
            </a:r>
            <a:r>
              <a:rPr lang="en-GB" i="1" dirty="0" smtClean="0"/>
              <a:t>emotions</a:t>
            </a:r>
            <a:endParaRPr lang="en-GB" dirty="0"/>
          </a:p>
          <a:p>
            <a:pPr marL="514350" indent="-514350">
              <a:buFont typeface="+mj-lt"/>
              <a:buAutoNum type="arabicPeriod" startAt="13"/>
            </a:pPr>
            <a:r>
              <a:rPr lang="en-GB" i="1" dirty="0"/>
              <a:t>Parenting </a:t>
            </a:r>
            <a:r>
              <a:rPr lang="en-GB" i="1" dirty="0" smtClean="0"/>
              <a:t>style</a:t>
            </a:r>
          </a:p>
          <a:p>
            <a:pPr marL="514350" indent="-514350">
              <a:buFont typeface="+mj-lt"/>
              <a:buAutoNum type="arabicPeriod" startAt="15"/>
            </a:pPr>
            <a:r>
              <a:rPr lang="en-GB" i="1" dirty="0"/>
              <a:t>Face preference and eye </a:t>
            </a:r>
            <a:r>
              <a:rPr lang="en-GB" i="1" dirty="0" smtClean="0"/>
              <a:t>contact</a:t>
            </a:r>
          </a:p>
          <a:p>
            <a:pPr marL="514350" indent="-514350">
              <a:buFont typeface="+mj-lt"/>
              <a:buAutoNum type="arabicPeriod" startAt="15"/>
            </a:pPr>
            <a:r>
              <a:rPr lang="en-GB" i="1" dirty="0" smtClean="0"/>
              <a:t>Better language ability in general</a:t>
            </a:r>
          </a:p>
          <a:p>
            <a:pPr marL="514350" indent="-514350">
              <a:buFont typeface="+mj-lt"/>
              <a:buAutoNum type="arabicPeriod" startAt="9"/>
            </a:pPr>
            <a:endParaRPr lang="en-GB" dirty="0"/>
          </a:p>
        </p:txBody>
      </p:sp>
    </p:spTree>
    <p:extLst>
      <p:ext uri="{BB962C8B-B14F-4D97-AF65-F5344CB8AC3E}">
        <p14:creationId xmlns:p14="http://schemas.microsoft.com/office/powerpoint/2010/main" val="3365494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That plus women are always right….</a:t>
            </a:r>
            <a:endParaRPr lang="en-GB" dirty="0"/>
          </a:p>
        </p:txBody>
      </p:sp>
    </p:spTree>
    <p:extLst>
      <p:ext uri="{BB962C8B-B14F-4D97-AF65-F5344CB8AC3E}">
        <p14:creationId xmlns:p14="http://schemas.microsoft.com/office/powerpoint/2010/main" val="33690602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of a Male Brain</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i="1" dirty="0"/>
              <a:t>Toy </a:t>
            </a:r>
            <a:r>
              <a:rPr lang="en-GB" i="1" dirty="0" smtClean="0"/>
              <a:t>preferences</a:t>
            </a:r>
          </a:p>
          <a:p>
            <a:pPr marL="514350" indent="-514350">
              <a:buFont typeface="+mj-lt"/>
              <a:buAutoNum type="arabicPeriod"/>
            </a:pPr>
            <a:r>
              <a:rPr lang="en-GB" i="1" dirty="0" smtClean="0"/>
              <a:t>Adult </a:t>
            </a:r>
            <a:r>
              <a:rPr lang="en-GB" i="1" dirty="0"/>
              <a:t>occupational </a:t>
            </a:r>
            <a:r>
              <a:rPr lang="en-GB" i="1" dirty="0" smtClean="0"/>
              <a:t>choices</a:t>
            </a:r>
          </a:p>
          <a:p>
            <a:pPr marL="514350" indent="-514350">
              <a:buFont typeface="+mj-lt"/>
              <a:buAutoNum type="arabicPeriod"/>
            </a:pPr>
            <a:r>
              <a:rPr lang="en-GB" i="1" dirty="0" smtClean="0"/>
              <a:t>Maths</a:t>
            </a:r>
            <a:r>
              <a:rPr lang="en-GB" i="1" dirty="0"/>
              <a:t>, physics, and </a:t>
            </a:r>
            <a:r>
              <a:rPr lang="en-GB" i="1" dirty="0" smtClean="0"/>
              <a:t>engineering</a:t>
            </a:r>
          </a:p>
          <a:p>
            <a:pPr marL="514350" indent="-514350">
              <a:buFont typeface="+mj-lt"/>
              <a:buAutoNum type="arabicPeriod"/>
            </a:pPr>
            <a:r>
              <a:rPr lang="en-GB" i="1" dirty="0" smtClean="0"/>
              <a:t>Constructional abilities</a:t>
            </a:r>
          </a:p>
          <a:p>
            <a:pPr marL="514350" indent="-514350">
              <a:buFont typeface="+mj-lt"/>
              <a:buAutoNum type="arabicPeriod"/>
            </a:pPr>
            <a:r>
              <a:rPr lang="en-GB" i="1" dirty="0" smtClean="0"/>
              <a:t>The Water-Level </a:t>
            </a:r>
            <a:r>
              <a:rPr lang="en-GB" i="1" dirty="0"/>
              <a:t>T</a:t>
            </a:r>
            <a:r>
              <a:rPr lang="en-GB" i="1" dirty="0" smtClean="0"/>
              <a:t>ask</a:t>
            </a:r>
          </a:p>
          <a:p>
            <a:pPr marL="514350" indent="-514350">
              <a:buFont typeface="+mj-lt"/>
              <a:buAutoNum type="arabicPeriod"/>
            </a:pPr>
            <a:r>
              <a:rPr lang="en-GB" i="1" dirty="0" smtClean="0"/>
              <a:t>The Rod an Frame test</a:t>
            </a:r>
          </a:p>
          <a:p>
            <a:pPr marL="514350" indent="-514350">
              <a:buFont typeface="+mj-lt"/>
              <a:buAutoNum type="arabicPeriod"/>
            </a:pPr>
            <a:r>
              <a:rPr lang="en-GB" i="1" dirty="0" smtClean="0"/>
              <a:t>Good attention to relevant detail</a:t>
            </a:r>
          </a:p>
          <a:p>
            <a:pPr marL="514350" indent="-514350">
              <a:buFont typeface="+mj-lt"/>
              <a:buAutoNum type="arabicPeriod"/>
            </a:pPr>
            <a:r>
              <a:rPr lang="en-GB" i="1" dirty="0" smtClean="0"/>
              <a:t>The Mental Rotation test</a:t>
            </a:r>
          </a:p>
          <a:p>
            <a:pPr marL="514350" indent="-514350">
              <a:buFont typeface="+mj-lt"/>
              <a:buAutoNum type="arabicPeriod"/>
            </a:pPr>
            <a:endParaRPr lang="en-GB" i="1" dirty="0" smtClean="0"/>
          </a:p>
        </p:txBody>
      </p:sp>
    </p:spTree>
    <p:extLst>
      <p:ext uri="{BB962C8B-B14F-4D97-AF65-F5344CB8AC3E}">
        <p14:creationId xmlns:p14="http://schemas.microsoft.com/office/powerpoint/2010/main" val="1798519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of a Male Brain</a:t>
            </a:r>
          </a:p>
        </p:txBody>
      </p:sp>
      <p:sp>
        <p:nvSpPr>
          <p:cNvPr id="3" name="Content Placeholder 2"/>
          <p:cNvSpPr>
            <a:spLocks noGrp="1"/>
          </p:cNvSpPr>
          <p:nvPr>
            <p:ph idx="1"/>
          </p:nvPr>
        </p:nvSpPr>
        <p:spPr/>
        <p:txBody>
          <a:bodyPr>
            <a:normAutofit/>
          </a:bodyPr>
          <a:lstStyle/>
          <a:p>
            <a:pPr marL="514350" indent="-514350">
              <a:buFont typeface="+mj-lt"/>
              <a:buAutoNum type="arabicPeriod" startAt="9"/>
            </a:pPr>
            <a:r>
              <a:rPr lang="en-GB" i="1" dirty="0" smtClean="0"/>
              <a:t>Map reading</a:t>
            </a:r>
            <a:endParaRPr lang="en-GB" i="1" dirty="0"/>
          </a:p>
          <a:p>
            <a:pPr marL="514350" indent="-514350">
              <a:buFont typeface="+mj-lt"/>
              <a:buAutoNum type="arabicPeriod" startAt="9"/>
            </a:pPr>
            <a:r>
              <a:rPr lang="en-GB" i="1" dirty="0" smtClean="0"/>
              <a:t>Motoric systems</a:t>
            </a:r>
          </a:p>
          <a:p>
            <a:pPr marL="514350" indent="-514350">
              <a:buFont typeface="+mj-lt"/>
              <a:buAutoNum type="arabicPeriod" startAt="9"/>
            </a:pPr>
            <a:r>
              <a:rPr lang="en-GB" i="1" dirty="0" smtClean="0"/>
              <a:t>Organisable systems</a:t>
            </a:r>
          </a:p>
          <a:p>
            <a:pPr marL="514350" indent="-514350">
              <a:buFont typeface="+mj-lt"/>
              <a:buAutoNum type="arabicPeriod" startAt="9"/>
            </a:pPr>
            <a:r>
              <a:rPr lang="en-GB" i="1" dirty="0" smtClean="0"/>
              <a:t>The Systemising Quotient</a:t>
            </a:r>
          </a:p>
          <a:p>
            <a:pPr marL="514350" indent="-514350">
              <a:buFont typeface="+mj-lt"/>
              <a:buAutoNum type="arabicPeriod" startAt="9"/>
            </a:pPr>
            <a:r>
              <a:rPr lang="en-GB" i="1" dirty="0" smtClean="0"/>
              <a:t>Mechanics</a:t>
            </a:r>
          </a:p>
          <a:p>
            <a:pPr marL="514350" indent="-514350">
              <a:buFont typeface="+mj-lt"/>
              <a:buAutoNum type="arabicPeriod" startAt="9"/>
            </a:pPr>
            <a:endParaRPr lang="en-GB" i="1" dirty="0" smtClean="0"/>
          </a:p>
          <a:p>
            <a:pPr marL="514350" indent="-514350">
              <a:buFont typeface="+mj-lt"/>
              <a:buAutoNum type="arabicPeriod" startAt="9"/>
            </a:pPr>
            <a:endParaRPr lang="en-GB" i="1" dirty="0" smtClean="0"/>
          </a:p>
          <a:p>
            <a:pPr marL="514350" indent="-514350">
              <a:buFont typeface="+mj-lt"/>
              <a:buAutoNum type="arabicPeriod" startAt="9"/>
            </a:pPr>
            <a:endParaRPr lang="en-GB" dirty="0" smtClean="0"/>
          </a:p>
        </p:txBody>
      </p:sp>
    </p:spTree>
    <p:extLst>
      <p:ext uri="{BB962C8B-B14F-4D97-AF65-F5344CB8AC3E}">
        <p14:creationId xmlns:p14="http://schemas.microsoft.com/office/powerpoint/2010/main" val="9653770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Autism and the Extreme Male Brain</a:t>
            </a:r>
            <a:endParaRPr lang="en-GB" dirty="0"/>
          </a:p>
        </p:txBody>
      </p:sp>
      <p:sp>
        <p:nvSpPr>
          <p:cNvPr id="3" name="Content Placeholder 2"/>
          <p:cNvSpPr>
            <a:spLocks noGrp="1"/>
          </p:cNvSpPr>
          <p:nvPr>
            <p:ph idx="1"/>
          </p:nvPr>
        </p:nvSpPr>
        <p:spPr/>
        <p:txBody>
          <a:bodyPr/>
          <a:lstStyle/>
          <a:p>
            <a:r>
              <a:rPr lang="en-GB" dirty="0"/>
              <a:t>There is evidence of </a:t>
            </a:r>
            <a:r>
              <a:rPr lang="en-GB" dirty="0" smtClean="0"/>
              <a:t>structural and </a:t>
            </a:r>
            <a:r>
              <a:rPr lang="en-GB" dirty="0"/>
              <a:t>functional differences in regions of the </a:t>
            </a:r>
            <a:r>
              <a:rPr lang="en-GB" dirty="0" smtClean="0"/>
              <a:t>brain (such </a:t>
            </a:r>
            <a:r>
              <a:rPr lang="en-GB" dirty="0"/>
              <a:t>as the amygdala being abnormal in size, </a:t>
            </a:r>
            <a:r>
              <a:rPr lang="en-GB" dirty="0" smtClean="0"/>
              <a:t>and this </a:t>
            </a:r>
            <a:r>
              <a:rPr lang="en-GB" dirty="0"/>
              <a:t>structure not responding to cues of </a:t>
            </a:r>
            <a:r>
              <a:rPr lang="en-GB" dirty="0" smtClean="0"/>
              <a:t>emotional expression)</a:t>
            </a:r>
          </a:p>
          <a:p>
            <a:r>
              <a:rPr lang="en-GB" dirty="0" smtClean="0"/>
              <a:t>Converging evidence points to:</a:t>
            </a:r>
          </a:p>
          <a:p>
            <a:pPr lvl="1"/>
            <a:r>
              <a:rPr lang="en-GB" dirty="0" smtClean="0"/>
              <a:t>Impaired empathising</a:t>
            </a:r>
          </a:p>
          <a:p>
            <a:pPr lvl="1"/>
            <a:r>
              <a:rPr lang="en-GB" dirty="0" smtClean="0"/>
              <a:t>Superior systemising</a:t>
            </a:r>
          </a:p>
          <a:p>
            <a:endParaRPr lang="en-GB" dirty="0"/>
          </a:p>
        </p:txBody>
      </p:sp>
    </p:spTree>
    <p:extLst>
      <p:ext uri="{BB962C8B-B14F-4D97-AF65-F5344CB8AC3E}">
        <p14:creationId xmlns:p14="http://schemas.microsoft.com/office/powerpoint/2010/main" val="12988672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Impaired Empathising</a:t>
            </a:r>
            <a:endParaRPr lang="en-GB" dirty="0"/>
          </a:p>
        </p:txBody>
      </p:sp>
      <p:sp>
        <p:nvSpPr>
          <p:cNvPr id="3" name="Content Placeholder 2"/>
          <p:cNvSpPr>
            <a:spLocks noGrp="1"/>
          </p:cNvSpPr>
          <p:nvPr>
            <p:ph idx="1"/>
          </p:nvPr>
        </p:nvSpPr>
        <p:spPr/>
        <p:txBody>
          <a:bodyPr/>
          <a:lstStyle/>
          <a:p>
            <a:r>
              <a:rPr lang="en-GB" dirty="0" smtClean="0"/>
              <a:t>Mind Reading</a:t>
            </a:r>
          </a:p>
          <a:p>
            <a:r>
              <a:rPr lang="en-GB" dirty="0" smtClean="0"/>
              <a:t>The Empathy Quotient</a:t>
            </a:r>
          </a:p>
          <a:p>
            <a:r>
              <a:rPr lang="en-GB" dirty="0" smtClean="0"/>
              <a:t>The ‘Reading the Mind Eyes’ Test</a:t>
            </a:r>
          </a:p>
          <a:p>
            <a:r>
              <a:rPr lang="en-GB" dirty="0" smtClean="0"/>
              <a:t>The Complex Facial Expressions Test</a:t>
            </a:r>
          </a:p>
          <a:p>
            <a:r>
              <a:rPr lang="en-GB" dirty="0" smtClean="0"/>
              <a:t>Eye Contact</a:t>
            </a:r>
          </a:p>
          <a:p>
            <a:r>
              <a:rPr lang="en-GB" dirty="0" smtClean="0"/>
              <a:t>Language Development</a:t>
            </a:r>
          </a:p>
          <a:p>
            <a:r>
              <a:rPr lang="en-GB" dirty="0" smtClean="0"/>
              <a:t>Pragmatics</a:t>
            </a:r>
          </a:p>
          <a:p>
            <a:r>
              <a:rPr lang="en-GB" dirty="0" smtClean="0"/>
              <a:t>The Faux Pas Test</a:t>
            </a:r>
          </a:p>
          <a:p>
            <a:r>
              <a:rPr lang="en-GB" dirty="0" smtClean="0"/>
              <a:t>The Friendship Questionnaire</a:t>
            </a:r>
          </a:p>
        </p:txBody>
      </p:sp>
    </p:spTree>
    <p:extLst>
      <p:ext uri="{BB962C8B-B14F-4D97-AF65-F5344CB8AC3E}">
        <p14:creationId xmlns:p14="http://schemas.microsoft.com/office/powerpoint/2010/main" val="281417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LUNCH?!!?</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What happened?</a:t>
            </a:r>
          </a:p>
          <a:p>
            <a:pPr marL="0" indent="0">
              <a:buNone/>
            </a:pPr>
            <a:r>
              <a:rPr lang="en-GB" i="1" dirty="0" smtClean="0"/>
              <a:t>		‘The budget for lunch disappeared!’</a:t>
            </a:r>
          </a:p>
          <a:p>
            <a:pPr marL="0" indent="0">
              <a:buNone/>
            </a:pPr>
            <a:r>
              <a:rPr lang="en-GB" dirty="0" smtClean="0"/>
              <a:t>What are you feeling?</a:t>
            </a:r>
          </a:p>
          <a:p>
            <a:pPr marL="0" indent="0">
              <a:buNone/>
            </a:pPr>
            <a:r>
              <a:rPr lang="en-GB" i="1" dirty="0" smtClean="0"/>
              <a:t>		‘Totes raging and a little bit hungry already’</a:t>
            </a:r>
          </a:p>
          <a:p>
            <a:pPr marL="0" indent="0">
              <a:buNone/>
            </a:pPr>
            <a:r>
              <a:rPr lang="en-GB" dirty="0" smtClean="0"/>
              <a:t>Who was affected?</a:t>
            </a:r>
          </a:p>
          <a:p>
            <a:pPr marL="0" indent="0">
              <a:buNone/>
            </a:pPr>
            <a:r>
              <a:rPr lang="en-GB" i="1" dirty="0" smtClean="0"/>
              <a:t>		‘The ASD advisors I suppose but mostly just 		me.’</a:t>
            </a:r>
          </a:p>
          <a:p>
            <a:pPr marL="0" indent="0">
              <a:buNone/>
            </a:pPr>
            <a:r>
              <a:rPr lang="en-GB" dirty="0" smtClean="0"/>
              <a:t>How can we make it better?</a:t>
            </a:r>
          </a:p>
          <a:p>
            <a:pPr marL="0" indent="0">
              <a:buNone/>
            </a:pPr>
            <a:r>
              <a:rPr lang="en-GB" i="1" dirty="0" smtClean="0"/>
              <a:t>		‘I could get a £3 Subway meal deal with a nice 		coffee to counterbalance the probably dodgy 		GM salad.’</a:t>
            </a:r>
            <a:endParaRPr lang="en-GB" i="1" dirty="0"/>
          </a:p>
        </p:txBody>
      </p:sp>
    </p:spTree>
    <p:extLst>
      <p:ext uri="{BB962C8B-B14F-4D97-AF65-F5344CB8AC3E}">
        <p14:creationId xmlns:p14="http://schemas.microsoft.com/office/powerpoint/2010/main" val="22701391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Superior Systemising</a:t>
            </a:r>
            <a:endParaRPr lang="en-GB" dirty="0"/>
          </a:p>
        </p:txBody>
      </p:sp>
      <p:sp>
        <p:nvSpPr>
          <p:cNvPr id="3" name="Content Placeholder 2"/>
          <p:cNvSpPr>
            <a:spLocks noGrp="1"/>
          </p:cNvSpPr>
          <p:nvPr>
            <p:ph idx="1"/>
          </p:nvPr>
        </p:nvSpPr>
        <p:spPr/>
        <p:txBody>
          <a:bodyPr/>
          <a:lstStyle/>
          <a:p>
            <a:r>
              <a:rPr lang="en-GB" dirty="0" smtClean="0"/>
              <a:t>Islets of ability</a:t>
            </a:r>
          </a:p>
          <a:p>
            <a:r>
              <a:rPr lang="en-GB" dirty="0" smtClean="0"/>
              <a:t>Attention to detail</a:t>
            </a:r>
          </a:p>
          <a:p>
            <a:r>
              <a:rPr lang="en-GB" dirty="0" smtClean="0"/>
              <a:t>Preference for rule based, structural, factual information</a:t>
            </a:r>
          </a:p>
          <a:p>
            <a:r>
              <a:rPr lang="en-GB" dirty="0" smtClean="0"/>
              <a:t>Tests of intuitive physics</a:t>
            </a:r>
          </a:p>
          <a:p>
            <a:r>
              <a:rPr lang="en-GB" dirty="0" smtClean="0"/>
              <a:t>Toy preference</a:t>
            </a:r>
          </a:p>
          <a:p>
            <a:r>
              <a:rPr lang="en-GB" dirty="0" smtClean="0"/>
              <a:t>Collecting</a:t>
            </a:r>
          </a:p>
          <a:p>
            <a:r>
              <a:rPr lang="en-GB" dirty="0" smtClean="0"/>
              <a:t>Obsessions with closed systems</a:t>
            </a:r>
          </a:p>
          <a:p>
            <a:r>
              <a:rPr lang="en-GB" dirty="0" smtClean="0"/>
              <a:t>The systemising quotient</a:t>
            </a:r>
          </a:p>
          <a:p>
            <a:endParaRPr lang="en-GB" dirty="0"/>
          </a:p>
        </p:txBody>
      </p:sp>
    </p:spTree>
    <p:extLst>
      <p:ext uri="{BB962C8B-B14F-4D97-AF65-F5344CB8AC3E}">
        <p14:creationId xmlns:p14="http://schemas.microsoft.com/office/powerpoint/2010/main" val="2530259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Biological and Familial</a:t>
            </a:r>
            <a:endParaRPr lang="en-GB" dirty="0"/>
          </a:p>
        </p:txBody>
      </p:sp>
      <p:sp>
        <p:nvSpPr>
          <p:cNvPr id="3" name="Content Placeholder 2"/>
          <p:cNvSpPr>
            <a:spLocks noGrp="1"/>
          </p:cNvSpPr>
          <p:nvPr>
            <p:ph idx="1"/>
          </p:nvPr>
        </p:nvSpPr>
        <p:spPr/>
        <p:txBody>
          <a:bodyPr/>
          <a:lstStyle/>
          <a:p>
            <a:r>
              <a:rPr lang="en-GB" dirty="0" smtClean="0"/>
              <a:t>The Autism Spectrum Quotient</a:t>
            </a:r>
          </a:p>
          <a:p>
            <a:r>
              <a:rPr lang="en-GB" dirty="0" smtClean="0"/>
              <a:t>Sexually Dimorphic Somatic Markers</a:t>
            </a:r>
          </a:p>
          <a:p>
            <a:r>
              <a:rPr lang="en-GB" dirty="0" smtClean="0"/>
              <a:t>Early Puberty</a:t>
            </a:r>
          </a:p>
          <a:p>
            <a:r>
              <a:rPr lang="en-GB" dirty="0" err="1" smtClean="0"/>
              <a:t>Familiality</a:t>
            </a:r>
            <a:r>
              <a:rPr lang="en-GB" dirty="0" smtClean="0"/>
              <a:t> of Talent</a:t>
            </a:r>
          </a:p>
          <a:p>
            <a:endParaRPr lang="en-GB" dirty="0" smtClean="0"/>
          </a:p>
          <a:p>
            <a:endParaRPr lang="en-GB" dirty="0"/>
          </a:p>
        </p:txBody>
      </p:sp>
    </p:spTree>
    <p:extLst>
      <p:ext uri="{BB962C8B-B14F-4D97-AF65-F5344CB8AC3E}">
        <p14:creationId xmlns:p14="http://schemas.microsoft.com/office/powerpoint/2010/main" val="7304393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Hofstadter</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www.youtube.com/watch?v=nRoxCqCd77E</a:t>
            </a:r>
          </a:p>
          <a:p>
            <a:endParaRPr lang="en-GB" dirty="0">
              <a:hlinkClick r:id="rId2"/>
            </a:endParaRPr>
          </a:p>
          <a:p>
            <a:r>
              <a:rPr lang="en-GB" dirty="0" smtClean="0">
                <a:hlinkClick r:id="rId2"/>
              </a:rPr>
              <a:t>https</a:t>
            </a:r>
            <a:r>
              <a:rPr lang="en-GB" dirty="0">
                <a:hlinkClick r:id="rId2"/>
              </a:rPr>
              <a:t>://</a:t>
            </a:r>
            <a:r>
              <a:rPr lang="en-GB" dirty="0" smtClean="0">
                <a:hlinkClick r:id="rId2"/>
              </a:rPr>
              <a:t>www.youtube.com/watch?v=iHROHQNjMXE</a:t>
            </a:r>
            <a:endParaRPr lang="en-GB" dirty="0" smtClean="0"/>
          </a:p>
          <a:p>
            <a:endParaRPr lang="en-GB" dirty="0"/>
          </a:p>
          <a:p>
            <a:r>
              <a:rPr lang="en-GB" dirty="0">
                <a:hlinkClick r:id="rId3"/>
              </a:rPr>
              <a:t>https://</a:t>
            </a:r>
            <a:r>
              <a:rPr lang="en-GB" dirty="0" smtClean="0">
                <a:hlinkClick r:id="rId3"/>
              </a:rPr>
              <a:t>www.youtube.com/watch?v=oFiQEWGAp5k</a:t>
            </a: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30457989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Baron-Cohen Observes…</a:t>
            </a:r>
            <a:endParaRPr lang="en-GB" dirty="0"/>
          </a:p>
        </p:txBody>
      </p:sp>
      <p:sp>
        <p:nvSpPr>
          <p:cNvPr id="3" name="Content Placeholder 2"/>
          <p:cNvSpPr>
            <a:spLocks noGrp="1"/>
          </p:cNvSpPr>
          <p:nvPr>
            <p:ph idx="1"/>
          </p:nvPr>
        </p:nvSpPr>
        <p:spPr/>
        <p:txBody>
          <a:bodyPr>
            <a:normAutofit fontScale="92500"/>
          </a:bodyPr>
          <a:lstStyle/>
          <a:p>
            <a:r>
              <a:rPr lang="en-GB" dirty="0"/>
              <a:t>People with autism and AS have </a:t>
            </a:r>
            <a:r>
              <a:rPr lang="en-GB" dirty="0" smtClean="0"/>
              <a:t>their greatest </a:t>
            </a:r>
            <a:r>
              <a:rPr lang="en-GB" dirty="0"/>
              <a:t>difficulties in the playground, in </a:t>
            </a:r>
            <a:r>
              <a:rPr lang="en-GB" dirty="0" smtClean="0"/>
              <a:t>friendship, in </a:t>
            </a:r>
            <a:r>
              <a:rPr lang="en-GB" dirty="0"/>
              <a:t>intimate relationships, and at work, where </a:t>
            </a:r>
            <a:r>
              <a:rPr lang="en-GB" dirty="0" smtClean="0"/>
              <a:t>the situation </a:t>
            </a:r>
            <a:r>
              <a:rPr lang="en-GB" dirty="0"/>
              <a:t>is unstructured, unpredictable, and </a:t>
            </a:r>
            <a:r>
              <a:rPr lang="en-GB" dirty="0" smtClean="0"/>
              <a:t>where social </a:t>
            </a:r>
            <a:r>
              <a:rPr lang="en-GB" dirty="0"/>
              <a:t>sensitivity is needed</a:t>
            </a:r>
            <a:r>
              <a:rPr lang="en-GB" dirty="0" smtClean="0"/>
              <a:t>.</a:t>
            </a:r>
          </a:p>
          <a:p>
            <a:r>
              <a:rPr lang="en-GB" dirty="0"/>
              <a:t>The more </a:t>
            </a:r>
            <a:r>
              <a:rPr lang="en-GB" dirty="0" smtClean="0"/>
              <a:t>able individuals </a:t>
            </a:r>
            <a:r>
              <a:rPr lang="en-GB" dirty="0"/>
              <a:t>report that they struggle to work out </a:t>
            </a:r>
            <a:r>
              <a:rPr lang="en-GB" dirty="0" smtClean="0"/>
              <a:t>a huge </a:t>
            </a:r>
            <a:r>
              <a:rPr lang="en-GB" dirty="0"/>
              <a:t>set of rules of how to behave in each and </a:t>
            </a:r>
            <a:r>
              <a:rPr lang="en-GB" dirty="0" smtClean="0"/>
              <a:t>every situation</a:t>
            </a:r>
            <a:r>
              <a:rPr lang="en-GB" dirty="0"/>
              <a:t>, attempting to develop a mental ‘</a:t>
            </a:r>
            <a:r>
              <a:rPr lang="en-GB" dirty="0" smtClean="0"/>
              <a:t>manual’ for </a:t>
            </a:r>
            <a:r>
              <a:rPr lang="en-GB" dirty="0"/>
              <a:t>social interaction of ‘if–then’ rules. It is as </a:t>
            </a:r>
            <a:r>
              <a:rPr lang="en-GB" dirty="0" smtClean="0"/>
              <a:t>though they </a:t>
            </a:r>
            <a:r>
              <a:rPr lang="en-GB" dirty="0"/>
              <a:t>are trying to systemise social behaviour </a:t>
            </a:r>
            <a:r>
              <a:rPr lang="en-GB" dirty="0" smtClean="0"/>
              <a:t>when the </a:t>
            </a:r>
            <a:r>
              <a:rPr lang="en-GB" dirty="0"/>
              <a:t>natural approach to socialising should be </a:t>
            </a:r>
            <a:r>
              <a:rPr lang="en-GB" dirty="0" smtClean="0"/>
              <a:t>via Empathising.</a:t>
            </a:r>
            <a:endParaRPr lang="en-GB" dirty="0"/>
          </a:p>
        </p:txBody>
      </p:sp>
    </p:spTree>
    <p:extLst>
      <p:ext uri="{BB962C8B-B14F-4D97-AF65-F5344CB8AC3E}">
        <p14:creationId xmlns:p14="http://schemas.microsoft.com/office/powerpoint/2010/main" val="2998913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609600" y="836712"/>
            <a:ext cx="2209800" cy="4171393"/>
          </a:xfrm>
        </p:spPr>
        <p:txBody>
          <a:bodyPr>
            <a:noAutofit/>
          </a:bodyPr>
          <a:lstStyle/>
          <a:p>
            <a:r>
              <a:rPr lang="en-GB" sz="2000" dirty="0" smtClean="0"/>
              <a:t>‘The </a:t>
            </a:r>
            <a:r>
              <a:rPr lang="en-GB" sz="2000" dirty="0"/>
              <a:t>autistic personality is an </a:t>
            </a:r>
            <a:r>
              <a:rPr lang="en-GB" sz="2000" dirty="0" smtClean="0"/>
              <a:t>extreme variant </a:t>
            </a:r>
            <a:r>
              <a:rPr lang="en-GB" sz="2000" dirty="0"/>
              <a:t>of male intelligence. Even within the </a:t>
            </a:r>
            <a:r>
              <a:rPr lang="en-GB" sz="2000" dirty="0" smtClean="0"/>
              <a:t>normal variation</a:t>
            </a:r>
            <a:r>
              <a:rPr lang="en-GB" sz="2000" dirty="0"/>
              <a:t>, we </a:t>
            </a:r>
            <a:r>
              <a:rPr lang="en-GB" sz="2000" dirty="0" smtClean="0"/>
              <a:t>find typical </a:t>
            </a:r>
            <a:r>
              <a:rPr lang="en-GB" sz="2000" dirty="0"/>
              <a:t>sex differences </a:t>
            </a:r>
            <a:r>
              <a:rPr lang="en-GB" sz="2000" dirty="0" smtClean="0"/>
              <a:t>in intelligence</a:t>
            </a:r>
            <a:r>
              <a:rPr lang="en-GB" sz="2000" dirty="0"/>
              <a:t>… In the autistic individual, the </a:t>
            </a:r>
            <a:r>
              <a:rPr lang="en-GB" sz="2000" dirty="0" smtClean="0"/>
              <a:t>male pattern </a:t>
            </a:r>
            <a:r>
              <a:rPr lang="en-GB" sz="2000" dirty="0"/>
              <a:t>is exaggerated to the </a:t>
            </a:r>
            <a:r>
              <a:rPr lang="en-GB" sz="2000" dirty="0" smtClean="0"/>
              <a:t>extreme’</a:t>
            </a:r>
            <a:endParaRPr lang="en-GB" sz="2000"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047" r="1047"/>
          <a:stretch>
            <a:fillRect/>
          </a:stretch>
        </p:blipFill>
        <p:spPr/>
      </p:pic>
    </p:spTree>
    <p:extLst>
      <p:ext uri="{BB962C8B-B14F-4D97-AF65-F5344CB8AC3E}">
        <p14:creationId xmlns:p14="http://schemas.microsoft.com/office/powerpoint/2010/main" val="15677644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First						Then</a:t>
            </a:r>
            <a:endParaRPr lang="en-GB" dirty="0"/>
          </a:p>
        </p:txBody>
      </p:sp>
      <p:pic>
        <p:nvPicPr>
          <p:cNvPr id="7" name="Picture 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5004048" y="2564904"/>
            <a:ext cx="3537678" cy="3189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526016"/>
            <a:ext cx="3499589"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37857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276872"/>
            <a:ext cx="7776864"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93253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Assessment</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19301811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Wellbeing Assessment</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Girl </a:t>
            </a:r>
            <a:r>
              <a:rPr lang="en-GB" i="1" dirty="0"/>
              <a:t>X</a:t>
            </a:r>
            <a:r>
              <a:rPr lang="en-GB" dirty="0" smtClean="0"/>
              <a:t> is in P1</a:t>
            </a:r>
            <a:r>
              <a:rPr lang="en-GB" dirty="0"/>
              <a:t> </a:t>
            </a:r>
            <a:r>
              <a:rPr lang="en-GB" dirty="0" smtClean="0"/>
              <a:t>(</a:t>
            </a:r>
            <a:r>
              <a:rPr lang="en-GB" dirty="0"/>
              <a:t>n</a:t>
            </a:r>
            <a:r>
              <a:rPr lang="en-GB" dirty="0" smtClean="0"/>
              <a:t>o diagnosis)</a:t>
            </a:r>
          </a:p>
          <a:p>
            <a:r>
              <a:rPr lang="en-GB" dirty="0" smtClean="0"/>
              <a:t>Quite able in many respects</a:t>
            </a:r>
          </a:p>
          <a:p>
            <a:r>
              <a:rPr lang="en-GB" dirty="0"/>
              <a:t>Quite artistic and </a:t>
            </a:r>
            <a:r>
              <a:rPr lang="en-GB" dirty="0" smtClean="0"/>
              <a:t>creative, strong visual memory</a:t>
            </a:r>
          </a:p>
          <a:p>
            <a:r>
              <a:rPr lang="en-GB" dirty="0" smtClean="0"/>
              <a:t>Appears to cope with morning transition into school</a:t>
            </a:r>
            <a:endParaRPr lang="en-GB" dirty="0"/>
          </a:p>
          <a:p>
            <a:r>
              <a:rPr lang="en-GB" dirty="0" smtClean="0"/>
              <a:t>Evidence of some sensory needs (noise)</a:t>
            </a:r>
          </a:p>
          <a:p>
            <a:r>
              <a:rPr lang="en-GB" dirty="0" smtClean="0"/>
              <a:t>Struggles with elements of social interaction, including interpersonal space.</a:t>
            </a:r>
          </a:p>
          <a:p>
            <a:r>
              <a:rPr lang="en-GB" dirty="0" smtClean="0"/>
              <a:t>High tendency to try and control her environment (likes to use the word ‘No’ a lot.)</a:t>
            </a:r>
          </a:p>
          <a:p>
            <a:r>
              <a:rPr lang="en-GB" dirty="0" smtClean="0"/>
              <a:t>Finds it difficult to sit or participate in a group situation.</a:t>
            </a:r>
          </a:p>
          <a:p>
            <a:r>
              <a:rPr lang="en-GB" dirty="0" smtClean="0"/>
              <a:t>Struggles when not picked to respond by the teacher and when she is not first in a line.</a:t>
            </a:r>
          </a:p>
          <a:p>
            <a:r>
              <a:rPr lang="en-GB" dirty="0" smtClean="0"/>
              <a:t>Struggles to use emotional language to talk about her feelings – what went wrong etc.</a:t>
            </a:r>
          </a:p>
          <a:p>
            <a:r>
              <a:rPr lang="en-GB" dirty="0"/>
              <a:t>Extreme reactions to situations when things don’t go her way / according to plan – no obvious / consistent </a:t>
            </a:r>
            <a:r>
              <a:rPr lang="en-GB" dirty="0" smtClean="0"/>
              <a:t>triggers (wailing, crying, lying on the floor, occasional lashing out)</a:t>
            </a:r>
            <a:endParaRPr lang="en-GB" dirty="0"/>
          </a:p>
          <a:p>
            <a:r>
              <a:rPr lang="en-GB" dirty="0" smtClean="0"/>
              <a:t>Needs to be escorted from class up to five or six times per day when she is having a ‘melt down’ – taken to PT office to sit and calm down.  Usually returns after 10-15 minutes.</a:t>
            </a:r>
          </a:p>
          <a:p>
            <a:r>
              <a:rPr lang="en-GB" dirty="0" smtClean="0"/>
              <a:t>There are two class teachers and PSA support is available.</a:t>
            </a:r>
          </a:p>
        </p:txBody>
      </p:sp>
    </p:spTree>
    <p:extLst>
      <p:ext uri="{BB962C8B-B14F-4D97-AF65-F5344CB8AC3E}">
        <p14:creationId xmlns:p14="http://schemas.microsoft.com/office/powerpoint/2010/main" val="2979894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are Girl X’s Wellbeing Needs?</a:t>
            </a:r>
            <a:endParaRPr lang="en-GB" dirty="0"/>
          </a:p>
        </p:txBody>
      </p:sp>
    </p:spTree>
    <p:extLst>
      <p:ext uri="{BB962C8B-B14F-4D97-AF65-F5344CB8AC3E}">
        <p14:creationId xmlns:p14="http://schemas.microsoft.com/office/powerpoint/2010/main" val="44470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When I speak I would like to see…</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5040" y="2276872"/>
            <a:ext cx="2120575"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2924944"/>
            <a:ext cx="2114982" cy="1897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4226946"/>
            <a:ext cx="1993008" cy="1753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99691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Intervention</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19424086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192384"/>
          </a:xfrm>
        </p:spPr>
        <p:txBody>
          <a:bodyPr/>
          <a:lstStyle/>
          <a:p>
            <a:r>
              <a:rPr lang="en-GB" sz="4000" b="0" dirty="0"/>
              <a:t>Outcomes are maximized when </a:t>
            </a:r>
            <a:r>
              <a:rPr lang="en-GB" sz="4000" b="0" dirty="0" smtClean="0"/>
              <a:t>interventions are matched </a:t>
            </a:r>
            <a:r>
              <a:rPr lang="en-GB" sz="4000" b="0" dirty="0"/>
              <a:t>to individual characteristics and begun as early as possible</a:t>
            </a:r>
            <a:r>
              <a:rPr lang="en-GB" sz="2800" b="0" dirty="0"/>
              <a:t>.</a:t>
            </a:r>
            <a:endParaRPr lang="en-GB" sz="2800" dirty="0"/>
          </a:p>
        </p:txBody>
      </p:sp>
      <p:sp>
        <p:nvSpPr>
          <p:cNvPr id="3" name="Text Placeholder 2"/>
          <p:cNvSpPr>
            <a:spLocks noGrp="1"/>
          </p:cNvSpPr>
          <p:nvPr>
            <p:ph type="body" idx="1"/>
          </p:nvPr>
        </p:nvSpPr>
        <p:spPr>
          <a:xfrm>
            <a:off x="539552" y="4725144"/>
            <a:ext cx="7772400" cy="1509712"/>
          </a:xfrm>
        </p:spPr>
        <p:txBody>
          <a:bodyPr/>
          <a:lstStyle/>
          <a:p>
            <a:pPr algn="r"/>
            <a:r>
              <a:rPr lang="en-GB" i="1" dirty="0" smtClean="0"/>
              <a:t>Autism Spectrum Disorders: Guide to Evidence Based Interventions (2012) Missouri Autism Guidelines Initiative</a:t>
            </a:r>
            <a:endParaRPr lang="en-GB" i="1" dirty="0"/>
          </a:p>
        </p:txBody>
      </p:sp>
    </p:spTree>
    <p:extLst>
      <p:ext uri="{BB962C8B-B14F-4D97-AF65-F5344CB8AC3E}">
        <p14:creationId xmlns:p14="http://schemas.microsoft.com/office/powerpoint/2010/main" val="11520512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Evidence based practice</a:t>
            </a:r>
            <a:endParaRPr lang="en-GB" dirty="0"/>
          </a:p>
        </p:txBody>
      </p:sp>
      <p:sp>
        <p:nvSpPr>
          <p:cNvPr id="5" name="Content Placeholder 4"/>
          <p:cNvSpPr>
            <a:spLocks noGrp="1"/>
          </p:cNvSpPr>
          <p:nvPr>
            <p:ph idx="1"/>
          </p:nvPr>
        </p:nvSpPr>
        <p:spPr/>
        <p:txBody>
          <a:bodyPr/>
          <a:lstStyle/>
          <a:p>
            <a:r>
              <a:rPr lang="en-GB" dirty="0" smtClean="0"/>
              <a:t>Scientific research</a:t>
            </a:r>
          </a:p>
          <a:p>
            <a:r>
              <a:rPr lang="en-GB" dirty="0" smtClean="0"/>
              <a:t>Includes professional expertise</a:t>
            </a:r>
          </a:p>
          <a:p>
            <a:r>
              <a:rPr lang="en-GB" dirty="0" smtClean="0"/>
              <a:t>Includes consideration of individual characteristics</a:t>
            </a:r>
          </a:p>
          <a:p>
            <a:endParaRPr lang="en-GB" dirty="0" smtClean="0"/>
          </a:p>
          <a:p>
            <a:endParaRPr lang="en-GB" dirty="0" smtClean="0"/>
          </a:p>
          <a:p>
            <a:endParaRPr lang="en-GB" dirty="0"/>
          </a:p>
        </p:txBody>
      </p:sp>
    </p:spTree>
    <p:extLst>
      <p:ext uri="{BB962C8B-B14F-4D97-AF65-F5344CB8AC3E}">
        <p14:creationId xmlns:p14="http://schemas.microsoft.com/office/powerpoint/2010/main" val="7769297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8622939"/>
              </p:ext>
            </p:extLst>
          </p:nvPr>
        </p:nvGraphicFramePr>
        <p:xfrm>
          <a:off x="0" y="692696"/>
          <a:ext cx="9144000" cy="5976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923928" y="3789040"/>
            <a:ext cx="1315104" cy="923330"/>
          </a:xfrm>
          <a:prstGeom prst="rect">
            <a:avLst/>
          </a:prstGeom>
          <a:noFill/>
        </p:spPr>
        <p:txBody>
          <a:bodyPr wrap="none" rtlCol="0">
            <a:spAutoFit/>
          </a:bodyPr>
          <a:lstStyle/>
          <a:p>
            <a:pPr algn="ctr"/>
            <a:r>
              <a:rPr lang="en-GB" dirty="0" smtClean="0"/>
              <a:t>EVIDENCE</a:t>
            </a:r>
          </a:p>
          <a:p>
            <a:pPr algn="ctr"/>
            <a:r>
              <a:rPr lang="en-GB" dirty="0" smtClean="0"/>
              <a:t>BASED</a:t>
            </a:r>
          </a:p>
          <a:p>
            <a:pPr algn="ctr"/>
            <a:r>
              <a:rPr lang="en-GB" dirty="0" smtClean="0"/>
              <a:t>PRACTICE</a:t>
            </a:r>
            <a:endParaRPr lang="en-GB" dirty="0"/>
          </a:p>
        </p:txBody>
      </p:sp>
    </p:spTree>
    <p:extLst>
      <p:ext uri="{BB962C8B-B14F-4D97-AF65-F5344CB8AC3E}">
        <p14:creationId xmlns:p14="http://schemas.microsoft.com/office/powerpoint/2010/main" val="35328633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Systematic Reviews</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1628247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Perspectives</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044319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Transitions</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99445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when Annie speaks….</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1840" y="2492896"/>
            <a:ext cx="2582391" cy="2139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9488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904656"/>
          </a:xfrm>
        </p:spPr>
        <p:txBody>
          <a:bodyPr>
            <a:normAutofit fontScale="70000" lnSpcReduction="20000"/>
          </a:bodyPr>
          <a:lstStyle/>
          <a:p>
            <a:pPr marL="0" indent="0" algn="ctr">
              <a:buNone/>
            </a:pPr>
            <a:r>
              <a:rPr lang="en-GB" dirty="0" smtClean="0">
                <a:solidFill>
                  <a:srgbClr val="0070C0"/>
                </a:solidFill>
              </a:rPr>
              <a:t>Quiz</a:t>
            </a:r>
          </a:p>
          <a:p>
            <a:pPr marL="0" indent="0" algn="ctr">
              <a:buNone/>
            </a:pPr>
            <a:r>
              <a:rPr lang="en-GB" i="1" dirty="0" smtClean="0"/>
              <a:t>(No cheating)</a:t>
            </a:r>
          </a:p>
          <a:p>
            <a:pPr marL="0" indent="0" algn="ctr">
              <a:buNone/>
            </a:pPr>
            <a:r>
              <a:rPr lang="en-GB" dirty="0" smtClean="0">
                <a:solidFill>
                  <a:srgbClr val="0070C0"/>
                </a:solidFill>
              </a:rPr>
              <a:t>Theories &amp; Research:</a:t>
            </a:r>
            <a:r>
              <a:rPr lang="en-GB" dirty="0" smtClean="0"/>
              <a:t> </a:t>
            </a:r>
          </a:p>
          <a:p>
            <a:pPr marL="0" indent="0" algn="ctr">
              <a:buNone/>
            </a:pPr>
            <a:r>
              <a:rPr lang="en-GB" i="1" dirty="0" smtClean="0"/>
              <a:t>ASD , Girls &amp; Extreme Male Brain</a:t>
            </a:r>
          </a:p>
          <a:p>
            <a:pPr marL="0" indent="0" algn="ctr">
              <a:buNone/>
            </a:pPr>
            <a:endParaRPr lang="en-GB" i="1" dirty="0" smtClean="0"/>
          </a:p>
          <a:p>
            <a:pPr marL="0" indent="0" algn="ctr">
              <a:buNone/>
            </a:pPr>
            <a:r>
              <a:rPr lang="en-GB" b="1" i="1" dirty="0" smtClean="0">
                <a:solidFill>
                  <a:schemeClr val="accent4">
                    <a:lumMod val="50000"/>
                  </a:schemeClr>
                </a:solidFill>
              </a:rPr>
              <a:t>~ Morning Break ~</a:t>
            </a:r>
          </a:p>
          <a:p>
            <a:pPr marL="0" indent="0" algn="ctr">
              <a:buNone/>
            </a:pPr>
            <a:endParaRPr lang="en-GB" dirty="0" smtClean="0">
              <a:solidFill>
                <a:srgbClr val="0070C0"/>
              </a:solidFill>
            </a:endParaRPr>
          </a:p>
          <a:p>
            <a:pPr marL="0" indent="0" algn="ctr">
              <a:buNone/>
            </a:pPr>
            <a:r>
              <a:rPr lang="en-GB" dirty="0" smtClean="0">
                <a:solidFill>
                  <a:srgbClr val="0070C0"/>
                </a:solidFill>
              </a:rPr>
              <a:t>Assessment:</a:t>
            </a:r>
          </a:p>
          <a:p>
            <a:pPr marL="0" indent="0" algn="ctr">
              <a:buNone/>
            </a:pPr>
            <a:r>
              <a:rPr lang="en-GB" i="1" dirty="0" smtClean="0"/>
              <a:t>Wellbeing Assessment &amp; Case Studies</a:t>
            </a:r>
          </a:p>
          <a:p>
            <a:pPr marL="0" indent="0" algn="ctr">
              <a:buNone/>
            </a:pPr>
            <a:r>
              <a:rPr lang="en-GB" dirty="0" smtClean="0">
                <a:solidFill>
                  <a:srgbClr val="0070C0"/>
                </a:solidFill>
              </a:rPr>
              <a:t>Interventions:</a:t>
            </a:r>
            <a:endParaRPr lang="en-GB" dirty="0"/>
          </a:p>
          <a:p>
            <a:pPr marL="0" indent="0" algn="ctr">
              <a:buNone/>
            </a:pPr>
            <a:r>
              <a:rPr lang="en-GB" i="1" dirty="0" smtClean="0"/>
              <a:t>Social Skills Group Work Support &amp; Class Dojo</a:t>
            </a:r>
          </a:p>
          <a:p>
            <a:pPr marL="0" indent="0" algn="ctr">
              <a:buNone/>
            </a:pPr>
            <a:endParaRPr lang="en-GB" b="1" i="1" dirty="0" smtClean="0">
              <a:solidFill>
                <a:schemeClr val="accent4">
                  <a:lumMod val="50000"/>
                </a:schemeClr>
              </a:solidFill>
            </a:endParaRPr>
          </a:p>
          <a:p>
            <a:pPr marL="0" indent="0" algn="ctr">
              <a:buNone/>
            </a:pPr>
            <a:r>
              <a:rPr lang="en-GB" b="1" i="1" dirty="0" smtClean="0">
                <a:solidFill>
                  <a:schemeClr val="accent4">
                    <a:lumMod val="50000"/>
                  </a:schemeClr>
                </a:solidFill>
              </a:rPr>
              <a:t>~ Lunch Break ~</a:t>
            </a:r>
            <a:endParaRPr lang="en-GB" b="1" i="1" dirty="0">
              <a:solidFill>
                <a:schemeClr val="accent4">
                  <a:lumMod val="50000"/>
                </a:schemeClr>
              </a:solidFill>
            </a:endParaRPr>
          </a:p>
          <a:p>
            <a:pPr marL="0" indent="0" algn="ctr">
              <a:buNone/>
            </a:pPr>
            <a:endParaRPr lang="en-GB" dirty="0" smtClean="0">
              <a:solidFill>
                <a:srgbClr val="0070C0"/>
              </a:solidFill>
            </a:endParaRPr>
          </a:p>
          <a:p>
            <a:pPr marL="0" indent="0" algn="ctr">
              <a:buNone/>
            </a:pPr>
            <a:r>
              <a:rPr lang="en-GB" dirty="0" smtClean="0">
                <a:solidFill>
                  <a:srgbClr val="0070C0"/>
                </a:solidFill>
              </a:rPr>
              <a:t>Perspectives:</a:t>
            </a:r>
          </a:p>
          <a:p>
            <a:pPr marL="0" indent="0" algn="ctr">
              <a:buNone/>
            </a:pPr>
            <a:r>
              <a:rPr lang="en-GB" dirty="0" smtClean="0"/>
              <a:t>1.05 A </a:t>
            </a:r>
            <a:r>
              <a:rPr lang="en-GB" dirty="0"/>
              <a:t>Young Person’s View of Inclusive Supports (Q + </a:t>
            </a:r>
            <a:r>
              <a:rPr lang="en-GB" dirty="0" smtClean="0"/>
              <a:t>A)</a:t>
            </a:r>
          </a:p>
          <a:p>
            <a:pPr marL="0" indent="0" algn="ctr">
              <a:buNone/>
            </a:pPr>
            <a:r>
              <a:rPr lang="en-GB" dirty="0" smtClean="0"/>
              <a:t>1.20 An </a:t>
            </a:r>
            <a:r>
              <a:rPr lang="en-GB" dirty="0"/>
              <a:t>Overview of </a:t>
            </a:r>
            <a:r>
              <a:rPr lang="en-GB" dirty="0" err="1" smtClean="0"/>
              <a:t>Williamwood</a:t>
            </a:r>
            <a:r>
              <a:rPr lang="en-GB" dirty="0" smtClean="0"/>
              <a:t> </a:t>
            </a:r>
            <a:r>
              <a:rPr lang="en-GB" dirty="0"/>
              <a:t>Communication Support </a:t>
            </a:r>
            <a:r>
              <a:rPr lang="en-GB" dirty="0" smtClean="0"/>
              <a:t>Service</a:t>
            </a:r>
          </a:p>
          <a:p>
            <a:pPr marL="0" indent="0" algn="ctr">
              <a:buNone/>
            </a:pPr>
            <a:r>
              <a:rPr lang="en-GB" dirty="0">
                <a:solidFill>
                  <a:srgbClr val="0070C0"/>
                </a:solidFill>
              </a:rPr>
              <a:t>Transitions</a:t>
            </a:r>
            <a:r>
              <a:rPr lang="en-GB" dirty="0" smtClean="0">
                <a:solidFill>
                  <a:srgbClr val="0070C0"/>
                </a:solidFill>
              </a:rPr>
              <a:t>:</a:t>
            </a:r>
          </a:p>
          <a:p>
            <a:pPr marL="0" indent="0" algn="ctr">
              <a:buNone/>
            </a:pPr>
            <a:r>
              <a:rPr lang="en-GB" dirty="0" smtClean="0">
                <a:solidFill>
                  <a:srgbClr val="002060"/>
                </a:solidFill>
              </a:rPr>
              <a:t>What do we currently do?  How can we improve?</a:t>
            </a:r>
            <a:endParaRPr lang="en-GB" dirty="0">
              <a:solidFill>
                <a:srgbClr val="002060"/>
              </a:solidFill>
            </a:endParaRPr>
          </a:p>
          <a:p>
            <a:pPr marL="0" indent="0" algn="ctr">
              <a:buNone/>
            </a:pPr>
            <a:endParaRPr lang="en-GB" b="1" i="1" dirty="0" smtClean="0">
              <a:solidFill>
                <a:schemeClr val="accent4">
                  <a:lumMod val="50000"/>
                </a:schemeClr>
              </a:solidFill>
            </a:endParaRPr>
          </a:p>
          <a:p>
            <a:pPr marL="0" indent="0" algn="ctr">
              <a:buNone/>
            </a:pPr>
            <a:r>
              <a:rPr lang="en-GB" b="1" i="1" dirty="0" smtClean="0">
                <a:solidFill>
                  <a:schemeClr val="accent4">
                    <a:lumMod val="50000"/>
                  </a:schemeClr>
                </a:solidFill>
              </a:rPr>
              <a:t>~ Home ~</a:t>
            </a:r>
          </a:p>
        </p:txBody>
      </p:sp>
    </p:spTree>
    <p:extLst>
      <p:ext uri="{BB962C8B-B14F-4D97-AF65-F5344CB8AC3E}">
        <p14:creationId xmlns:p14="http://schemas.microsoft.com/office/powerpoint/2010/main" val="2908590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First						Then</a:t>
            </a:r>
            <a:endParaRPr lang="en-GB" dirty="0"/>
          </a:p>
        </p:txBody>
      </p:sp>
      <p:pic>
        <p:nvPicPr>
          <p:cNvPr id="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3568" y="2564904"/>
            <a:ext cx="3537678" cy="3189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590265"/>
            <a:ext cx="3528392" cy="29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0239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Quiz</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100335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endParaRPr lang="en-GB" dirty="0"/>
          </a:p>
        </p:txBody>
      </p:sp>
      <p:pic>
        <p:nvPicPr>
          <p:cNvPr id="512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83568" y="2693210"/>
            <a:ext cx="3168352" cy="2766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04048" y="2780928"/>
            <a:ext cx="3135855"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8742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895</TotalTime>
  <Words>4395</Words>
  <Application>Microsoft Office PowerPoint</Application>
  <PresentationFormat>On-screen Show (4:3)</PresentationFormat>
  <Paragraphs>317</Paragraphs>
  <Slides>46</Slides>
  <Notes>12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ASD Advisors Forum</vt:lpstr>
      <vt:lpstr>PowerPoint Presentation</vt:lpstr>
      <vt:lpstr>NO LUNCH?!!?</vt:lpstr>
      <vt:lpstr>When I speak I would like to see…</vt:lpstr>
      <vt:lpstr>And when Annie speaks….</vt:lpstr>
      <vt:lpstr>PowerPoint Presentation</vt:lpstr>
      <vt:lpstr>First      Then</vt:lpstr>
      <vt:lpstr>Quiz</vt:lpstr>
      <vt:lpstr>Quiz</vt:lpstr>
      <vt:lpstr>Quiz</vt:lpstr>
      <vt:lpstr>ASD, Girls and Extreme Male Brain Theory</vt:lpstr>
      <vt:lpstr>Amy Farrah Fowler</vt:lpstr>
      <vt:lpstr>Simon Baron-Cohen</vt:lpstr>
      <vt:lpstr>Extreme Male Brain Theory</vt:lpstr>
      <vt:lpstr>Empathising</vt:lpstr>
      <vt:lpstr>Systemising</vt:lpstr>
      <vt:lpstr>Systemising</vt:lpstr>
      <vt:lpstr>Six Types of Systems</vt:lpstr>
      <vt:lpstr>Systemising</vt:lpstr>
      <vt:lpstr>Empathising</vt:lpstr>
      <vt:lpstr>5 Brain Types</vt:lpstr>
      <vt:lpstr>PowerPoint Presentation</vt:lpstr>
      <vt:lpstr>Evidence of a Female Brain Baron-Cohen, S. (2002)  The Extreme Male Brain Theory of Autism.  Trends in Cognitive Science 6(6).  Elsevier Science.</vt:lpstr>
      <vt:lpstr>Evidence of a Female Brain Baron-Cohen, S. (2002)  The Extreme Male Brain Theory of Autism.  Trends in Cognitive Science 6(6).  Elsevier Science.</vt:lpstr>
      <vt:lpstr>PowerPoint Presentation</vt:lpstr>
      <vt:lpstr>Evidence of a Male Brain</vt:lpstr>
      <vt:lpstr>Evidence of a Male Brain</vt:lpstr>
      <vt:lpstr>Autism and the Extreme Male Brain</vt:lpstr>
      <vt:lpstr>Impaired Empathising</vt:lpstr>
      <vt:lpstr>Superior Systemising</vt:lpstr>
      <vt:lpstr>Biological and Familial</vt:lpstr>
      <vt:lpstr>Mrs Hofstadter</vt:lpstr>
      <vt:lpstr>Baron-Cohen Observes…</vt:lpstr>
      <vt:lpstr>PowerPoint Presentation</vt:lpstr>
      <vt:lpstr>First      Then</vt:lpstr>
      <vt:lpstr>Remember!</vt:lpstr>
      <vt:lpstr>Assessment</vt:lpstr>
      <vt:lpstr>Wellbeing Assessment</vt:lpstr>
      <vt:lpstr>PowerPoint Presentation</vt:lpstr>
      <vt:lpstr>Intervention</vt:lpstr>
      <vt:lpstr>Outcomes are maximized when interventions are matched to individual characteristics and begun as early as possible.</vt:lpstr>
      <vt:lpstr>Evidence based practice</vt:lpstr>
      <vt:lpstr>PowerPoint Presentation</vt:lpstr>
      <vt:lpstr>Systematic Reviews</vt:lpstr>
      <vt:lpstr>Perspectives</vt:lpstr>
      <vt:lpstr>Transitions</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 Advisors Forum</dc:title>
  <dc:creator>Atherton, Chris</dc:creator>
  <cp:lastModifiedBy>Atherton, Chris</cp:lastModifiedBy>
  <cp:revision>46</cp:revision>
  <dcterms:created xsi:type="dcterms:W3CDTF">2016-09-08T13:56:42Z</dcterms:created>
  <dcterms:modified xsi:type="dcterms:W3CDTF">2016-10-05T10:25:05Z</dcterms:modified>
</cp:coreProperties>
</file>