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1" r:id="rId6"/>
    <p:sldId id="263" r:id="rId7"/>
    <p:sldId id="265"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notesViewPr>
    <p:cSldViewPr>
      <p:cViewPr>
        <p:scale>
          <a:sx n="70" d="100"/>
          <a:sy n="70" d="100"/>
        </p:scale>
        <p:origin x="-2544"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02D401-739E-4EC3-8D25-92B1BC93A37C}" type="datetimeFigureOut">
              <a:rPr lang="en-GB" smtClean="0"/>
              <a:t>04/10/2016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B986E9-6255-44CA-99A5-6DD39563AD82}" type="slidenum">
              <a:rPr lang="en-GB" smtClean="0"/>
              <a:t>‹#›</a:t>
            </a:fld>
            <a:endParaRPr lang="en-GB"/>
          </a:p>
        </p:txBody>
      </p:sp>
    </p:spTree>
    <p:extLst>
      <p:ext uri="{BB962C8B-B14F-4D97-AF65-F5344CB8AC3E}">
        <p14:creationId xmlns:p14="http://schemas.microsoft.com/office/powerpoint/2010/main" val="197466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autism.org.uk/about/what-is/asd.aspx"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onlinelibrary.wiley.com/doi/10.1111/j.1469-7610.1993.tb02094.x/abstract" TargetMode="External"/><Relationship Id="rId5" Type="http://schemas.openxmlformats.org/officeDocument/2006/relationships/hyperlink" Target="http://simonsfoundation.s3.amazonaws.com/share/071207-leo-kanner-autistic-affective-contact.pdf" TargetMode="External"/><Relationship Id="rId4" Type="http://schemas.openxmlformats.org/officeDocument/2006/relationships/hyperlink" Target="https://en.wikipedia.org/wiki/Hans_Asperger"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who.int/classifications/icd/en/"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latin typeface="Comic Sans MS" panose="030F0702030302020204" pitchFamily="66" charset="0"/>
              </a:rPr>
              <a:t>Shown that more men and boys than women and girls have a diagnosis of </a:t>
            </a:r>
            <a:r>
              <a:rPr lang="en-GB" sz="1200" dirty="0" smtClean="0">
                <a:latin typeface="Comic Sans MS" panose="030F0702030302020204" pitchFamily="66" charset="0"/>
                <a:hlinkClick r:id="rId3"/>
              </a:rPr>
              <a:t>autism</a:t>
            </a:r>
            <a:r>
              <a:rPr lang="en-GB" sz="1200" dirty="0" smtClean="0">
                <a:latin typeface="Comic Sans MS" panose="030F0702030302020204" pitchFamily="66" charset="0"/>
              </a:rPr>
              <a:t>. </a:t>
            </a:r>
          </a:p>
          <a:p>
            <a:endParaRPr lang="en-GB" sz="1200" dirty="0" smtClean="0">
              <a:latin typeface="Comic Sans MS" panose="030F0702030302020204" pitchFamily="66" charset="0"/>
            </a:endParaRPr>
          </a:p>
          <a:p>
            <a:r>
              <a:rPr lang="en-GB" sz="1200" dirty="0" smtClean="0">
                <a:latin typeface="Comic Sans MS" panose="030F0702030302020204" pitchFamily="66" charset="0"/>
              </a:rPr>
              <a:t>Various studies, together with anecdotal evidence have come up with men/women ratios ranging from 2:1 to 16:1.</a:t>
            </a:r>
          </a:p>
          <a:p>
            <a:endParaRPr lang="en-GB" sz="1200" dirty="0" smtClean="0">
              <a:latin typeface="Comic Sans MS" panose="030F0702030302020204" pitchFamily="66" charset="0"/>
            </a:endParaRPr>
          </a:p>
          <a:p>
            <a:pPr lvl="0"/>
            <a:r>
              <a:rPr lang="en-GB" sz="1200" dirty="0" smtClean="0">
                <a:latin typeface="Comic Sans MS" panose="030F0702030302020204" pitchFamily="66" charset="0"/>
                <a:hlinkClick r:id="rId4"/>
              </a:rPr>
              <a:t>Hans Asperger</a:t>
            </a:r>
            <a:r>
              <a:rPr lang="en-GB" sz="1200" dirty="0" smtClean="0">
                <a:latin typeface="Comic Sans MS" panose="030F0702030302020204" pitchFamily="66" charset="0"/>
              </a:rPr>
              <a:t>  diagnostic criteria for Asperger syndrome are based on the behavioural characteristics of men and boys and he thought no women or girls were affected, although clinical evidence later caused him to revise this thinking. </a:t>
            </a:r>
          </a:p>
          <a:p>
            <a:pPr lvl="0"/>
            <a:endParaRPr lang="en-GB" sz="1200" dirty="0" smtClean="0">
              <a:latin typeface="Comic Sans MS" panose="030F0702030302020204" pitchFamily="66" charset="0"/>
            </a:endParaRPr>
          </a:p>
          <a:p>
            <a:pPr lvl="0"/>
            <a:r>
              <a:rPr lang="en-GB" sz="1200" dirty="0" smtClean="0">
                <a:latin typeface="Comic Sans MS" panose="030F0702030302020204" pitchFamily="66" charset="0"/>
                <a:hlinkClick r:id="rId5"/>
              </a:rPr>
              <a:t>Leo </a:t>
            </a:r>
            <a:r>
              <a:rPr lang="en-GB" sz="1200" dirty="0" err="1" smtClean="0">
                <a:latin typeface="Comic Sans MS" panose="030F0702030302020204" pitchFamily="66" charset="0"/>
                <a:hlinkClick r:id="rId5"/>
              </a:rPr>
              <a:t>Kanner's</a:t>
            </a:r>
            <a:r>
              <a:rPr lang="en-GB" sz="1200" dirty="0" smtClean="0">
                <a:latin typeface="Comic Sans MS" panose="030F0702030302020204" pitchFamily="66" charset="0"/>
                <a:hlinkClick r:id="rId5"/>
              </a:rPr>
              <a:t> 1943 study of a small group of children with autism</a:t>
            </a:r>
            <a:r>
              <a:rPr lang="en-GB" sz="1200" dirty="0" smtClean="0">
                <a:latin typeface="Comic Sans MS" panose="030F0702030302020204" pitchFamily="66" charset="0"/>
              </a:rPr>
              <a:t> there were four times as many boys as girls. </a:t>
            </a:r>
          </a:p>
          <a:p>
            <a:pPr lvl="0"/>
            <a:endParaRPr lang="en-GB" sz="1200" dirty="0" smtClean="0">
              <a:latin typeface="Comic Sans MS" panose="030F0702030302020204" pitchFamily="66" charset="0"/>
            </a:endParaRPr>
          </a:p>
          <a:p>
            <a:pPr lvl="0"/>
            <a:r>
              <a:rPr lang="en-GB" sz="1200" dirty="0" smtClean="0">
                <a:latin typeface="Comic Sans MS" panose="030F0702030302020204" pitchFamily="66" charset="0"/>
                <a:hlinkClick r:id="rId6"/>
              </a:rPr>
              <a:t>1993 study of Asperger syndrome in mainstream schools in Sweden</a:t>
            </a:r>
            <a:r>
              <a:rPr lang="en-GB" sz="1200" dirty="0" smtClean="0">
                <a:latin typeface="Comic Sans MS" panose="030F0702030302020204" pitchFamily="66" charset="0"/>
              </a:rPr>
              <a:t>, Ehlers and </a:t>
            </a:r>
            <a:r>
              <a:rPr lang="en-GB" sz="1200" dirty="0" err="1" smtClean="0">
                <a:latin typeface="Comic Sans MS" panose="030F0702030302020204" pitchFamily="66" charset="0"/>
              </a:rPr>
              <a:t>Gillberg</a:t>
            </a:r>
            <a:r>
              <a:rPr lang="en-GB" sz="1200" dirty="0" smtClean="0">
                <a:latin typeface="Comic Sans MS" panose="030F0702030302020204" pitchFamily="66" charset="0"/>
              </a:rPr>
              <a:t> found the same boy to girl ratio of 4:1. </a:t>
            </a:r>
            <a:endParaRPr lang="en-GB" dirty="0"/>
          </a:p>
        </p:txBody>
      </p:sp>
      <p:sp>
        <p:nvSpPr>
          <p:cNvPr id="4" name="Slide Number Placeholder 3"/>
          <p:cNvSpPr>
            <a:spLocks noGrp="1"/>
          </p:cNvSpPr>
          <p:nvPr>
            <p:ph type="sldNum" sz="quarter" idx="10"/>
          </p:nvPr>
        </p:nvSpPr>
        <p:spPr/>
        <p:txBody>
          <a:bodyPr/>
          <a:lstStyle/>
          <a:p>
            <a:fld id="{E8B986E9-6255-44CA-99A5-6DD39563AD82}" type="slidenum">
              <a:rPr lang="en-GB" smtClean="0"/>
              <a:t>1</a:t>
            </a:fld>
            <a:endParaRPr lang="en-GB"/>
          </a:p>
        </p:txBody>
      </p:sp>
    </p:spTree>
    <p:extLst>
      <p:ext uri="{BB962C8B-B14F-4D97-AF65-F5344CB8AC3E}">
        <p14:creationId xmlns:p14="http://schemas.microsoft.com/office/powerpoint/2010/main" val="741572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latin typeface="Comic Sans MS" panose="030F0702030302020204" pitchFamily="66" charset="0"/>
              </a:rPr>
              <a:t>Learning difficulties and autism - the ratio of men/boys to women/girls was closer to 2:1. </a:t>
            </a:r>
          </a:p>
          <a:p>
            <a:endParaRPr lang="en-GB" sz="1200" dirty="0" smtClean="0">
              <a:latin typeface="Comic Sans MS" panose="030F0702030302020204" pitchFamily="66" charset="0"/>
            </a:endParaRPr>
          </a:p>
          <a:p>
            <a:r>
              <a:rPr lang="en-GB" sz="1200" dirty="0" smtClean="0">
                <a:latin typeface="Comic Sans MS" panose="030F0702030302020204" pitchFamily="66" charset="0"/>
              </a:rPr>
              <a:t>Suggested women and girls are less likely to develop autism, when they do they are more severely impaired. </a:t>
            </a:r>
          </a:p>
          <a:p>
            <a:endParaRPr lang="en-GB" sz="1200" dirty="0" smtClean="0">
              <a:latin typeface="Comic Sans MS" panose="030F0702030302020204" pitchFamily="66" charset="0"/>
            </a:endParaRPr>
          </a:p>
          <a:p>
            <a:r>
              <a:rPr lang="en-GB" sz="1200" dirty="0" smtClean="0">
                <a:latin typeface="Comic Sans MS" panose="030F0702030302020204" pitchFamily="66" charset="0"/>
              </a:rPr>
              <a:t>It could be suggested that  'high-functioning' women and girls with autism have been </a:t>
            </a:r>
            <a:r>
              <a:rPr lang="en-GB" sz="1200" b="1" dirty="0" smtClean="0">
                <a:latin typeface="Comic Sans MS" panose="030F0702030302020204" pitchFamily="66" charset="0"/>
              </a:rPr>
              <a:t>underdiagnosed, </a:t>
            </a:r>
            <a:r>
              <a:rPr lang="en-GB" sz="1200" dirty="0" smtClean="0">
                <a:latin typeface="Comic Sans MS" panose="030F0702030302020204" pitchFamily="66" charset="0"/>
              </a:rPr>
              <a:t>compared to men and boys. </a:t>
            </a:r>
          </a:p>
          <a:p>
            <a:pPr marL="0" lvl="0" indent="0">
              <a:buNone/>
            </a:pPr>
            <a:endParaRPr lang="en-GB" sz="1200" dirty="0" smtClean="0">
              <a:latin typeface="Comic Sans MS" panose="030F0702030302020204" pitchFamily="66" charset="0"/>
            </a:endParaRPr>
          </a:p>
          <a:p>
            <a:pPr lvl="0"/>
            <a:r>
              <a:rPr lang="en-GB" sz="1200" dirty="0" smtClean="0">
                <a:latin typeface="Comic Sans MS" panose="030F0702030302020204" pitchFamily="66" charset="0"/>
              </a:rPr>
              <a:t>There has been an increase in the number of women and girls referred for diagnosis, which suggests an </a:t>
            </a:r>
            <a:r>
              <a:rPr lang="en-GB" sz="1200" b="1" dirty="0" smtClean="0">
                <a:latin typeface="Comic Sans MS" panose="030F0702030302020204" pitchFamily="66" charset="0"/>
              </a:rPr>
              <a:t>historic bias </a:t>
            </a:r>
            <a:r>
              <a:rPr lang="en-GB" sz="1200" dirty="0" smtClean="0">
                <a:latin typeface="Comic Sans MS" panose="030F0702030302020204" pitchFamily="66" charset="0"/>
              </a:rPr>
              <a:t>towards men and boys in the diagnostic criteria for autism. </a:t>
            </a:r>
          </a:p>
          <a:p>
            <a:pPr marL="0" indent="0">
              <a:buNone/>
            </a:pPr>
            <a:endParaRPr lang="en-GB" sz="1200" dirty="0" smtClean="0">
              <a:latin typeface="Comic Sans MS" panose="030F0702030302020204" pitchFamily="66" charset="0"/>
            </a:endParaRPr>
          </a:p>
          <a:p>
            <a:pPr lvl="0"/>
            <a:r>
              <a:rPr lang="en-GB" sz="1200" dirty="0" smtClean="0">
                <a:latin typeface="Comic Sans MS" panose="030F0702030302020204" pitchFamily="66" charset="0"/>
              </a:rPr>
              <a:t>The current international diagnostic criteria for autism (in </a:t>
            </a:r>
            <a:r>
              <a:rPr lang="en-GB" sz="1200" dirty="0" smtClean="0">
                <a:latin typeface="Comic Sans MS" panose="030F0702030302020204" pitchFamily="66" charset="0"/>
                <a:hlinkClick r:id="rId3"/>
              </a:rPr>
              <a:t>ICD-10</a:t>
            </a:r>
            <a:r>
              <a:rPr lang="en-GB" sz="1200" dirty="0" smtClean="0">
                <a:latin typeface="Comic Sans MS" panose="030F0702030302020204" pitchFamily="66" charset="0"/>
              </a:rPr>
              <a:t>) do not give examples of the types of difficulties experienced by women and girls. </a:t>
            </a:r>
          </a:p>
          <a:p>
            <a:endParaRPr lang="en-GB" dirty="0"/>
          </a:p>
        </p:txBody>
      </p:sp>
      <p:sp>
        <p:nvSpPr>
          <p:cNvPr id="4" name="Slide Number Placeholder 3"/>
          <p:cNvSpPr>
            <a:spLocks noGrp="1"/>
          </p:cNvSpPr>
          <p:nvPr>
            <p:ph type="sldNum" sz="quarter" idx="10"/>
          </p:nvPr>
        </p:nvSpPr>
        <p:spPr/>
        <p:txBody>
          <a:bodyPr/>
          <a:lstStyle/>
          <a:p>
            <a:fld id="{E8B986E9-6255-44CA-99A5-6DD39563AD82}" type="slidenum">
              <a:rPr lang="en-GB" smtClean="0"/>
              <a:t>2</a:t>
            </a:fld>
            <a:endParaRPr lang="en-GB"/>
          </a:p>
        </p:txBody>
      </p:sp>
    </p:spTree>
    <p:extLst>
      <p:ext uri="{BB962C8B-B14F-4D97-AF65-F5344CB8AC3E}">
        <p14:creationId xmlns:p14="http://schemas.microsoft.com/office/powerpoint/2010/main" val="4057085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itchFamily="34" charset="0"/>
              <a:buChar char="•"/>
            </a:pPr>
            <a:r>
              <a:rPr lang="en-GB" sz="1200" dirty="0" smtClean="0">
                <a:latin typeface="Comic Sans MS" panose="030F0702030302020204" pitchFamily="66" charset="0"/>
              </a:rPr>
              <a:t>Relies on other children (usually girls) to guide and speak for them. </a:t>
            </a:r>
          </a:p>
          <a:p>
            <a:pPr lvl="0"/>
            <a:endParaRPr lang="en-GB" sz="1200" dirty="0" smtClean="0">
              <a:latin typeface="Comic Sans MS" panose="030F0702030302020204" pitchFamily="66" charset="0"/>
            </a:endParaRPr>
          </a:p>
          <a:p>
            <a:pPr marL="171450" lvl="0" indent="-171450">
              <a:buFont typeface="Arial" pitchFamily="34" charset="0"/>
              <a:buChar char="•"/>
            </a:pPr>
            <a:r>
              <a:rPr lang="en-GB" sz="1200" dirty="0" smtClean="0">
                <a:latin typeface="Comic Sans MS" panose="030F0702030302020204" pitchFamily="66" charset="0"/>
              </a:rPr>
              <a:t>Girls are more able to </a:t>
            </a:r>
            <a:r>
              <a:rPr lang="en-GB" sz="1200" b="1" dirty="0" smtClean="0">
                <a:latin typeface="Comic Sans MS" panose="030F0702030302020204" pitchFamily="66" charset="0"/>
              </a:rPr>
              <a:t>follow</a:t>
            </a:r>
            <a:r>
              <a:rPr lang="en-GB" sz="1200" dirty="0" smtClean="0">
                <a:latin typeface="Comic Sans MS" panose="030F0702030302020204" pitchFamily="66" charset="0"/>
              </a:rPr>
              <a:t> social actions by </a:t>
            </a:r>
            <a:r>
              <a:rPr lang="en-GB" sz="1200" dirty="0" smtClean="0">
                <a:solidFill>
                  <a:srgbClr val="FF0000"/>
                </a:solidFill>
                <a:latin typeface="Comic Sans MS" panose="030F0702030302020204" pitchFamily="66" charset="0"/>
              </a:rPr>
              <a:t>delayed imitation </a:t>
            </a:r>
          </a:p>
          <a:p>
            <a:pPr marL="0" lvl="0" indent="0">
              <a:buNone/>
            </a:pPr>
            <a:r>
              <a:rPr lang="en-GB" sz="1200" b="1" dirty="0" smtClean="0">
                <a:latin typeface="Comic Sans MS" panose="030F0702030302020204" pitchFamily="66" charset="0"/>
              </a:rPr>
              <a:t>Gravitate </a:t>
            </a:r>
            <a:r>
              <a:rPr lang="en-GB" sz="1200" dirty="0" smtClean="0">
                <a:latin typeface="Comic Sans MS" panose="030F0702030302020204" pitchFamily="66" charset="0"/>
              </a:rPr>
              <a:t>towards older girls, who tend </a:t>
            </a:r>
            <a:r>
              <a:rPr lang="en-GB" sz="1200" dirty="0" smtClean="0">
                <a:solidFill>
                  <a:srgbClr val="FF0000"/>
                </a:solidFill>
                <a:latin typeface="Comic Sans MS" panose="030F0702030302020204" pitchFamily="66" charset="0"/>
              </a:rPr>
              <a:t>to mother </a:t>
            </a:r>
            <a:r>
              <a:rPr lang="en-GB" sz="1200" dirty="0" smtClean="0">
                <a:latin typeface="Comic Sans MS" panose="030F0702030302020204" pitchFamily="66" charset="0"/>
              </a:rPr>
              <a:t>them and act as a form of social “protection”</a:t>
            </a:r>
          </a:p>
          <a:p>
            <a:pPr marL="0" lvl="0" indent="0">
              <a:buNone/>
            </a:pPr>
            <a:endParaRPr lang="en-GB" sz="1200" dirty="0" smtClean="0">
              <a:latin typeface="Comic Sans MS" panose="030F0702030302020204" pitchFamily="66" charset="0"/>
            </a:endParaRPr>
          </a:p>
          <a:p>
            <a:pPr marL="171450" lvl="0" indent="-171450">
              <a:buFont typeface="Arial" pitchFamily="34" charset="0"/>
              <a:buChar char="•"/>
            </a:pPr>
            <a:r>
              <a:rPr lang="en-GB" sz="1200" dirty="0" smtClean="0">
                <a:latin typeface="Comic Sans MS" panose="030F0702030302020204" pitchFamily="66" charset="0"/>
              </a:rPr>
              <a:t>Girls are often more </a:t>
            </a:r>
            <a:r>
              <a:rPr lang="en-GB" sz="1200" dirty="0" smtClean="0">
                <a:solidFill>
                  <a:srgbClr val="FF0000"/>
                </a:solidFill>
                <a:latin typeface="Comic Sans MS" panose="030F0702030302020204" pitchFamily="66" charset="0"/>
              </a:rPr>
              <a:t>aware of and feel a need </a:t>
            </a:r>
            <a:r>
              <a:rPr lang="en-GB" sz="1200" dirty="0" smtClean="0">
                <a:latin typeface="Comic Sans MS" panose="030F0702030302020204" pitchFamily="66" charset="0"/>
              </a:rPr>
              <a:t>to </a:t>
            </a:r>
            <a:r>
              <a:rPr lang="en-GB" sz="1200" b="1" dirty="0" smtClean="0">
                <a:latin typeface="Comic Sans MS" panose="030F0702030302020204" pitchFamily="66" charset="0"/>
              </a:rPr>
              <a:t>interact </a:t>
            </a:r>
            <a:r>
              <a:rPr lang="en-GB" sz="1200" dirty="0" smtClean="0">
                <a:latin typeface="Comic Sans MS" panose="030F0702030302020204" pitchFamily="66" charset="0"/>
              </a:rPr>
              <a:t>socially. </a:t>
            </a:r>
          </a:p>
          <a:p>
            <a:pPr marL="0" lvl="0" indent="0">
              <a:buNone/>
            </a:pPr>
            <a:r>
              <a:rPr lang="en-GB" sz="1200" dirty="0" smtClean="0">
                <a:latin typeface="Comic Sans MS" panose="030F0702030302020204" pitchFamily="66" charset="0"/>
              </a:rPr>
              <a:t>They are often </a:t>
            </a:r>
            <a:r>
              <a:rPr lang="en-GB" sz="1200" b="1" dirty="0" smtClean="0">
                <a:solidFill>
                  <a:srgbClr val="FF0000"/>
                </a:solidFill>
                <a:latin typeface="Comic Sans MS" panose="030F0702030302020204" pitchFamily="66" charset="0"/>
              </a:rPr>
              <a:t>led</a:t>
            </a:r>
            <a:r>
              <a:rPr lang="en-GB" sz="1200" b="1" dirty="0" smtClean="0">
                <a:latin typeface="Comic Sans MS" panose="030F0702030302020204" pitchFamily="66" charset="0"/>
              </a:rPr>
              <a:t> </a:t>
            </a:r>
            <a:r>
              <a:rPr lang="en-GB" sz="1200" dirty="0" smtClean="0">
                <a:latin typeface="Comic Sans MS" panose="030F0702030302020204" pitchFamily="66" charset="0"/>
              </a:rPr>
              <a:t>rather than initiating social contact. </a:t>
            </a:r>
          </a:p>
          <a:p>
            <a:pPr marL="0" lvl="0" indent="0">
              <a:buNone/>
            </a:pPr>
            <a:r>
              <a:rPr lang="en-GB" sz="1200" dirty="0" smtClean="0">
                <a:latin typeface="Comic Sans MS" panose="030F0702030302020204" pitchFamily="66" charset="0"/>
              </a:rPr>
              <a:t>= Can socialise, just not for as long. </a:t>
            </a:r>
          </a:p>
          <a:p>
            <a:pPr marL="0" lvl="0" indent="0">
              <a:buNone/>
            </a:pPr>
            <a:endParaRPr lang="en-GB" sz="1200" dirty="0" smtClean="0">
              <a:latin typeface="Comic Sans MS" panose="030F0702030302020204"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Comic Sans MS" panose="030F0702030302020204" pitchFamily="66" charset="0"/>
              </a:rPr>
              <a:t>Have difficulties making or keeping friends</a:t>
            </a:r>
          </a:p>
          <a:p>
            <a:pPr marL="0" lvl="0" indent="0">
              <a:buNone/>
            </a:pPr>
            <a:endParaRPr lang="en-GB" sz="1200" dirty="0" smtClean="0">
              <a:latin typeface="Comic Sans MS" panose="030F0702030302020204"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Comic Sans MS" panose="030F0702030302020204" pitchFamily="66" charset="0"/>
              </a:rPr>
              <a:t>1:1 relationships but are uncomfortable and anxious in large groups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Comic Sans MS" panose="030F0702030302020204" pitchFamily="66" charset="0"/>
              </a:rPr>
              <a:t>may be socially immature and prefer to play with much younger children who are not challenging and would allow the child with ASD to dominate play. May “adopt” a less able peer, so they are open to being dominated by the child with ASD. </a:t>
            </a:r>
          </a:p>
          <a:p>
            <a:pPr marL="0" lvl="0" indent="0">
              <a:buNone/>
            </a:pPr>
            <a:endParaRPr lang="en-GB" sz="1200" dirty="0" smtClean="0">
              <a:latin typeface="Comic Sans MS" panose="030F0702030302020204" pitchFamily="66" charset="0"/>
            </a:endParaRPr>
          </a:p>
          <a:p>
            <a:endParaRPr lang="en-GB" dirty="0"/>
          </a:p>
        </p:txBody>
      </p:sp>
      <p:sp>
        <p:nvSpPr>
          <p:cNvPr id="4" name="Slide Number Placeholder 3"/>
          <p:cNvSpPr>
            <a:spLocks noGrp="1"/>
          </p:cNvSpPr>
          <p:nvPr>
            <p:ph type="sldNum" sz="quarter" idx="10"/>
          </p:nvPr>
        </p:nvSpPr>
        <p:spPr/>
        <p:txBody>
          <a:bodyPr/>
          <a:lstStyle/>
          <a:p>
            <a:fld id="{E8B986E9-6255-44CA-99A5-6DD39563AD82}" type="slidenum">
              <a:rPr lang="en-GB" smtClean="0"/>
              <a:t>4</a:t>
            </a:fld>
            <a:endParaRPr lang="en-GB"/>
          </a:p>
        </p:txBody>
      </p:sp>
    </p:spTree>
    <p:extLst>
      <p:ext uri="{BB962C8B-B14F-4D97-AF65-F5344CB8AC3E}">
        <p14:creationId xmlns:p14="http://schemas.microsoft.com/office/powerpoint/2010/main" val="191543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GB" sz="1200" dirty="0" smtClean="0">
              <a:latin typeface="Comic Sans MS" panose="030F0702030302020204" pitchFamily="66" charset="0"/>
            </a:endParaRPr>
          </a:p>
          <a:p>
            <a:pPr marL="285750" lvl="0" indent="-285750">
              <a:buFont typeface="Arial" panose="020B0604020202020204" pitchFamily="34" charset="0"/>
              <a:buChar char="•"/>
            </a:pPr>
            <a:r>
              <a:rPr lang="en-GB" sz="1200" dirty="0" smtClean="0">
                <a:latin typeface="Comic Sans MS" panose="030F0702030302020204" pitchFamily="66" charset="0"/>
              </a:rPr>
              <a:t>May be unnecessarily dependent on their mother (or other primary carer) whom they regard as their best friend and confidante in a social world which they find challenging and frightening.</a:t>
            </a:r>
          </a:p>
          <a:p>
            <a:pPr lvl="0"/>
            <a:endParaRPr lang="en-GB" sz="1200" dirty="0" smtClean="0">
              <a:latin typeface="Comic Sans MS" panose="030F0702030302020204" pitchFamily="66" charset="0"/>
            </a:endParaRPr>
          </a:p>
          <a:p>
            <a:pPr lvl="0"/>
            <a:endParaRPr lang="en-GB" sz="1200" dirty="0" smtClean="0">
              <a:latin typeface="Comic Sans MS" panose="030F0702030302020204" pitchFamily="66" charset="0"/>
            </a:endParaRPr>
          </a:p>
          <a:p>
            <a:pPr marL="285750" lvl="0" indent="-285750">
              <a:buFont typeface="Arial" panose="020B0604020202020204" pitchFamily="34" charset="0"/>
              <a:buChar char="•"/>
            </a:pPr>
            <a:r>
              <a:rPr lang="en-GB" sz="1200" dirty="0" smtClean="0">
                <a:latin typeface="Comic Sans MS" panose="030F0702030302020204" pitchFamily="66" charset="0"/>
              </a:rPr>
              <a:t>Many have a very rich and elaborate </a:t>
            </a:r>
            <a:r>
              <a:rPr lang="en-GB" sz="1200" b="1" dirty="0" smtClean="0">
                <a:latin typeface="Comic Sans MS" panose="030F0702030302020204" pitchFamily="66" charset="0"/>
              </a:rPr>
              <a:t>fantasy</a:t>
            </a:r>
            <a:r>
              <a:rPr lang="en-GB" sz="1200" dirty="0" smtClean="0">
                <a:latin typeface="Comic Sans MS" panose="030F0702030302020204" pitchFamily="66" charset="0"/>
              </a:rPr>
              <a:t> world with imaginary friends, escape into fiction, and some live in another world with, for example, fairies and witches.</a:t>
            </a:r>
          </a:p>
          <a:p>
            <a:pPr marL="285750" lvl="0" indent="-285750">
              <a:buFont typeface="Arial" panose="020B0604020202020204" pitchFamily="34" charset="0"/>
              <a:buChar char="•"/>
            </a:pPr>
            <a:r>
              <a:rPr lang="en-GB" sz="1200" dirty="0" smtClean="0">
                <a:latin typeface="Comic Sans MS" panose="030F0702030302020204" pitchFamily="66" charset="0"/>
              </a:rPr>
              <a:t>"passionate" and limited </a:t>
            </a:r>
            <a:r>
              <a:rPr lang="en-GB" sz="1200" b="1" dirty="0" smtClean="0">
                <a:latin typeface="Comic Sans MS" panose="030F0702030302020204" pitchFamily="66" charset="0"/>
              </a:rPr>
              <a:t>interests </a:t>
            </a:r>
            <a:r>
              <a:rPr lang="en-GB" sz="1200" dirty="0" smtClean="0">
                <a:latin typeface="Comic Sans MS" panose="030F0702030302020204" pitchFamily="66" charset="0"/>
              </a:rPr>
              <a:t>that are very specific and restricted -even if they are age appropriate and are very often similar . </a:t>
            </a:r>
          </a:p>
          <a:p>
            <a:pPr lvl="0"/>
            <a:r>
              <a:rPr lang="en-GB" sz="1200" dirty="0" smtClean="0">
                <a:latin typeface="Comic Sans MS" panose="030F0702030302020204" pitchFamily="66" charset="0"/>
              </a:rPr>
              <a:t>Therefore are not seen as unusual but it is the quality and intensity of these interests. </a:t>
            </a:r>
          </a:p>
          <a:p>
            <a:pPr lvl="0"/>
            <a:r>
              <a:rPr lang="en-GB" sz="1200" dirty="0" err="1" smtClean="0">
                <a:latin typeface="Comic Sans MS" panose="030F0702030302020204" pitchFamily="66" charset="0"/>
              </a:rPr>
              <a:t>Eg</a:t>
            </a:r>
            <a:r>
              <a:rPr lang="en-GB" sz="1200" dirty="0" smtClean="0">
                <a:latin typeface="Comic Sans MS" panose="030F0702030302020204" pitchFamily="66" charset="0"/>
              </a:rPr>
              <a:t> fascinated by a TV show or pop star and collect facts about the characters or actors, but know little or nothing about the plot or genre of the show or their music.</a:t>
            </a:r>
          </a:p>
          <a:p>
            <a:pPr marL="285750" lvl="0" indent="-285750">
              <a:buFont typeface="Arial" panose="020B0604020202020204" pitchFamily="34" charset="0"/>
              <a:buChar char="•"/>
            </a:pPr>
            <a:endParaRPr lang="en-GB" sz="1200" dirty="0" smtClean="0">
              <a:latin typeface="Comic Sans MS" panose="030F0702030302020204" pitchFamily="66" charset="0"/>
            </a:endParaRPr>
          </a:p>
          <a:p>
            <a:endParaRPr lang="en-GB" sz="1200" dirty="0" smtClean="0">
              <a:latin typeface="Comic Sans MS" panose="030F0702030302020204" pitchFamily="66" charset="0"/>
            </a:endParaRPr>
          </a:p>
          <a:p>
            <a:pPr marL="285750" indent="-285750">
              <a:buFont typeface="Arial" panose="020B0604020202020204" pitchFamily="34" charset="0"/>
              <a:buChar char="•"/>
            </a:pPr>
            <a:r>
              <a:rPr lang="en-GB" sz="1200" dirty="0" smtClean="0">
                <a:latin typeface="Comic Sans MS" panose="030F0702030302020204" pitchFamily="66" charset="0"/>
              </a:rPr>
              <a:t>Conversation is restricted to her topics of interest. She may share her areas of specific and restricted fascination, but have no interest in hearing another person's response. </a:t>
            </a:r>
            <a:endParaRPr lang="en-GB" sz="1200" dirty="0" smtClean="0"/>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Comic Sans MS" panose="030F0702030302020204" pitchFamily="66" charset="0"/>
              </a:rPr>
              <a:t>The idea of a </a:t>
            </a:r>
            <a:r>
              <a:rPr lang="en-GB" b="1" dirty="0" smtClean="0">
                <a:latin typeface="Comic Sans MS" panose="030F0702030302020204" pitchFamily="66" charset="0"/>
              </a:rPr>
              <a:t>social hierarchy</a:t>
            </a:r>
            <a:r>
              <a:rPr lang="en-GB" dirty="0" smtClean="0">
                <a:latin typeface="Comic Sans MS" panose="030F0702030302020204" pitchFamily="66" charset="0"/>
              </a:rPr>
              <a:t> and how one communicates with people of different status can be problematic and get girls into trouble with teachers.</a:t>
            </a:r>
          </a:p>
          <a:p>
            <a:endParaRPr lang="en-GB" dirty="0" smtClean="0"/>
          </a:p>
          <a:p>
            <a:pPr marL="285750" lvl="0" indent="-285750">
              <a:buFont typeface="Arial" panose="020B0604020202020204" pitchFamily="34" charset="0"/>
              <a:buChar char="•"/>
            </a:pPr>
            <a:r>
              <a:rPr lang="en-GB" dirty="0" smtClean="0">
                <a:latin typeface="Comic Sans MS" panose="030F0702030302020204" pitchFamily="66" charset="0"/>
              </a:rPr>
              <a:t>Girls on the spectrum do not 'do social chit chat' or make </a:t>
            </a:r>
          </a:p>
          <a:p>
            <a:pPr lvl="0"/>
            <a:r>
              <a:rPr lang="en-GB" dirty="0" smtClean="0">
                <a:latin typeface="Comic Sans MS" panose="030F0702030302020204" pitchFamily="66" charset="0"/>
              </a:rPr>
              <a:t>'meaningless' comments. </a:t>
            </a:r>
          </a:p>
          <a:p>
            <a:endParaRPr lang="en-GB" dirty="0"/>
          </a:p>
        </p:txBody>
      </p:sp>
      <p:sp>
        <p:nvSpPr>
          <p:cNvPr id="4" name="Slide Number Placeholder 3"/>
          <p:cNvSpPr>
            <a:spLocks noGrp="1"/>
          </p:cNvSpPr>
          <p:nvPr>
            <p:ph type="sldNum" sz="quarter" idx="10"/>
          </p:nvPr>
        </p:nvSpPr>
        <p:spPr/>
        <p:txBody>
          <a:bodyPr/>
          <a:lstStyle/>
          <a:p>
            <a:fld id="{E8B986E9-6255-44CA-99A5-6DD39563AD82}" type="slidenum">
              <a:rPr lang="en-GB" smtClean="0"/>
              <a:t>5</a:t>
            </a:fld>
            <a:endParaRPr lang="en-GB"/>
          </a:p>
        </p:txBody>
      </p:sp>
    </p:spTree>
    <p:extLst>
      <p:ext uri="{BB962C8B-B14F-4D97-AF65-F5344CB8AC3E}">
        <p14:creationId xmlns:p14="http://schemas.microsoft.com/office/powerpoint/2010/main" val="8411259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0" indent="-285750">
              <a:buFont typeface="Arial" panose="020B0604020202020204" pitchFamily="34" charset="0"/>
              <a:buChar char="•"/>
            </a:pPr>
            <a:r>
              <a:rPr lang="en-GB" dirty="0" smtClean="0">
                <a:latin typeface="Comic Sans MS" panose="030F0702030302020204" pitchFamily="66" charset="0"/>
              </a:rPr>
              <a:t>low </a:t>
            </a:r>
            <a:r>
              <a:rPr lang="en-GB" b="1" dirty="0" smtClean="0">
                <a:latin typeface="Comic Sans MS" panose="030F0702030302020204" pitchFamily="66" charset="0"/>
              </a:rPr>
              <a:t>frustration </a:t>
            </a:r>
            <a:r>
              <a:rPr lang="en-GB" dirty="0" smtClean="0">
                <a:latin typeface="Comic Sans MS" panose="030F0702030302020204" pitchFamily="66" charset="0"/>
              </a:rPr>
              <a:t>level, and finds it difficult to moderate her feelings, having age-inappropriate "</a:t>
            </a:r>
            <a:r>
              <a:rPr lang="en-GB" b="1" dirty="0" smtClean="0">
                <a:latin typeface="Comic Sans MS" panose="030F0702030302020204" pitchFamily="66" charset="0"/>
              </a:rPr>
              <a:t>meltdowns." </a:t>
            </a:r>
          </a:p>
          <a:p>
            <a:pPr lvl="0"/>
            <a:r>
              <a:rPr lang="en-GB" dirty="0" smtClean="0">
                <a:latin typeface="Comic Sans MS" panose="030F0702030302020204" pitchFamily="66" charset="0"/>
              </a:rPr>
              <a:t> </a:t>
            </a:r>
          </a:p>
          <a:p>
            <a:pPr marL="285750" lvl="0" indent="-285750">
              <a:buFont typeface="Arial" panose="020B0604020202020204" pitchFamily="34" charset="0"/>
              <a:buChar char="•"/>
            </a:pPr>
            <a:r>
              <a:rPr lang="en-GB" dirty="0" smtClean="0">
                <a:latin typeface="Comic Sans MS" panose="030F0702030302020204" pitchFamily="66" charset="0"/>
              </a:rPr>
              <a:t>experiences an unusual degree of </a:t>
            </a:r>
            <a:r>
              <a:rPr lang="en-GB" b="1" dirty="0" smtClean="0">
                <a:latin typeface="Comic Sans MS" panose="030F0702030302020204" pitchFamily="66" charset="0"/>
              </a:rPr>
              <a:t>depression</a:t>
            </a:r>
            <a:r>
              <a:rPr lang="en-GB" dirty="0" smtClean="0">
                <a:latin typeface="Comic Sans MS" panose="030F0702030302020204" pitchFamily="66" charset="0"/>
              </a:rPr>
              <a:t>, anxiety, or moodiness.</a:t>
            </a:r>
          </a:p>
          <a:p>
            <a:r>
              <a:rPr lang="en-GB" dirty="0" smtClean="0">
                <a:latin typeface="Comic Sans MS" panose="030F0702030302020204" pitchFamily="66" charset="0"/>
              </a:rPr>
              <a:t>More likely to come to the attention of health professionals due to difficulties with anxiety, depression, eating disorders, behavioural problems and/or social skills challenges. </a:t>
            </a:r>
          </a:p>
          <a:p>
            <a:pPr marL="285750" lvl="0" indent="-285750">
              <a:buFont typeface="Arial" panose="020B0604020202020204" pitchFamily="34" charset="0"/>
              <a:buChar char="•"/>
            </a:pPr>
            <a:endParaRPr lang="en-GB" dirty="0" smtClean="0">
              <a:latin typeface="Comic Sans MS" panose="030F0702030302020204" pitchFamily="66" charset="0"/>
            </a:endParaRPr>
          </a:p>
          <a:p>
            <a:pPr marL="285750" lvl="0" indent="-285750">
              <a:buFont typeface="Arial" panose="020B0604020202020204" pitchFamily="34" charset="0"/>
              <a:buChar char="•"/>
            </a:pPr>
            <a:r>
              <a:rPr lang="en-GB" dirty="0" smtClean="0">
                <a:latin typeface="Comic Sans MS" panose="030F0702030302020204" pitchFamily="66" charset="0"/>
              </a:rPr>
              <a:t>Girls facial expressions tend to not match their moods. They may say that are fine, but on the inside they are unhappy, anxious or both. </a:t>
            </a:r>
          </a:p>
          <a:p>
            <a:pPr marL="285750" lvl="0" indent="-285750">
              <a:buFont typeface="Arial" panose="020B0604020202020204" pitchFamily="34" charset="0"/>
              <a:buChar char="•"/>
            </a:pPr>
            <a:endParaRPr lang="en-GB" dirty="0" smtClean="0">
              <a:latin typeface="Comic Sans MS" panose="030F0702030302020204" pitchFamily="66" charset="0"/>
            </a:endParaRPr>
          </a:p>
          <a:p>
            <a:pPr marL="285750" indent="-285750">
              <a:buFont typeface="Arial" panose="020B0604020202020204" pitchFamily="34" charset="0"/>
              <a:buChar char="•"/>
            </a:pPr>
            <a:r>
              <a:rPr lang="en-GB" dirty="0" smtClean="0">
                <a:latin typeface="Comic Sans MS" panose="030F0702030302020204" pitchFamily="66" charset="0"/>
              </a:rPr>
              <a:t>Anorexia nervosa has been called “female Asperger’s” because around 1/5 of girls who present with anorexia have traits: </a:t>
            </a:r>
          </a:p>
          <a:p>
            <a:r>
              <a:rPr lang="en-GB" dirty="0" smtClean="0">
                <a:latin typeface="Comic Sans MS" panose="030F0702030302020204" pitchFamily="66" charset="0"/>
              </a:rPr>
              <a:t>around 20 -30% of anorexic patients are perfectionists and demonstrate rigid modes of thinking and behaviour. </a:t>
            </a:r>
          </a:p>
          <a:p>
            <a:r>
              <a:rPr lang="en-GB" dirty="0" smtClean="0">
                <a:latin typeface="Comic Sans MS" panose="030F0702030302020204" pitchFamily="66" charset="0"/>
              </a:rPr>
              <a:t>Anorexia offers girls with ASD what they perceive to be a positive outcome because lack of nutrition prevents menstruation and physical development.</a:t>
            </a:r>
          </a:p>
          <a:p>
            <a:endParaRPr lang="en-GB" dirty="0" smtClean="0">
              <a:latin typeface="Comic Sans MS" panose="030F0702030302020204" pitchFamily="66" charset="0"/>
            </a:endParaRPr>
          </a:p>
          <a:p>
            <a:pPr marL="285750" indent="-285750">
              <a:buFont typeface="Arial" panose="020B0604020202020204" pitchFamily="34" charset="0"/>
              <a:buChar char="•"/>
            </a:pPr>
            <a:r>
              <a:rPr lang="en-GB" dirty="0" smtClean="0">
                <a:latin typeface="Comic Sans MS" panose="030F0702030302020204" pitchFamily="66" charset="0"/>
              </a:rPr>
              <a:t>Described as "quiet" or "</a:t>
            </a:r>
            <a:r>
              <a:rPr lang="en-GB" b="1" dirty="0" smtClean="0">
                <a:latin typeface="Comic Sans MS" panose="030F0702030302020204" pitchFamily="66" charset="0"/>
              </a:rPr>
              <a:t>shy"</a:t>
            </a:r>
            <a:r>
              <a:rPr lang="en-GB" dirty="0" smtClean="0">
                <a:latin typeface="Comic Sans MS" panose="030F0702030302020204" pitchFamily="66" charset="0"/>
              </a:rPr>
              <a:t> in school and other challenging social situations. unusually passive.</a:t>
            </a:r>
          </a:p>
          <a:p>
            <a:endParaRPr lang="en-GB" dirty="0" smtClean="0"/>
          </a:p>
          <a:p>
            <a:pPr marL="285750" lvl="0" indent="-285750">
              <a:buFont typeface="Arial" panose="020B0604020202020204" pitchFamily="34" charset="0"/>
              <a:buChar char="•"/>
            </a:pPr>
            <a:r>
              <a:rPr lang="en-GB" dirty="0" smtClean="0">
                <a:latin typeface="Comic Sans MS" panose="030F0702030302020204" pitchFamily="66" charset="0"/>
              </a:rPr>
              <a:t>Have high </a:t>
            </a:r>
            <a:r>
              <a:rPr lang="en-GB" b="1" dirty="0" smtClean="0">
                <a:latin typeface="Comic Sans MS" panose="030F0702030302020204" pitchFamily="66" charset="0"/>
              </a:rPr>
              <a:t>emotional empathy - </a:t>
            </a:r>
            <a:r>
              <a:rPr lang="en-GB" dirty="0" smtClean="0">
                <a:latin typeface="Comic Sans MS" panose="030F0702030302020204" pitchFamily="66" charset="0"/>
              </a:rPr>
              <a:t>highly sensitive to the emotions of others ‘referred emotion’</a:t>
            </a:r>
          </a:p>
          <a:p>
            <a:pPr lvl="0"/>
            <a:r>
              <a:rPr lang="en-GB" dirty="0" smtClean="0">
                <a:latin typeface="Comic Sans MS" panose="030F0702030302020204" pitchFamily="66" charset="0"/>
              </a:rPr>
              <a:t>When overwhelmed by feeling others emotions they are unable to process or ‘read ‘the subtle social signals</a:t>
            </a:r>
            <a:br>
              <a:rPr lang="en-GB" dirty="0" smtClean="0">
                <a:latin typeface="Comic Sans MS" panose="030F0702030302020204" pitchFamily="66" charset="0"/>
              </a:rPr>
            </a:br>
            <a:r>
              <a:rPr lang="en-GB" dirty="0" smtClean="0">
                <a:solidFill>
                  <a:srgbClr val="FF0000"/>
                </a:solidFill>
                <a:latin typeface="Comic Sans MS" panose="030F0702030302020204" pitchFamily="66" charset="0"/>
              </a:rPr>
              <a:t>= Learn to accept and trust your intuition. Learning a variety of interventions to help manage or cope with high empathy is important.</a:t>
            </a:r>
          </a:p>
          <a:p>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latin typeface="Comic Sans MS" panose="030F0702030302020204" pitchFamily="66" charset="0"/>
              </a:rPr>
              <a:t>Appear to be developing fairly typically as a young girl, but finds </a:t>
            </a:r>
            <a:r>
              <a:rPr lang="en-GB" b="1" dirty="0" smtClean="0">
                <a:latin typeface="Comic Sans MS" panose="030F0702030302020204" pitchFamily="66" charset="0"/>
              </a:rPr>
              <a:t>social communication</a:t>
            </a:r>
            <a:r>
              <a:rPr lang="en-GB" dirty="0" smtClean="0">
                <a:latin typeface="Comic Sans MS" panose="030F0702030302020204" pitchFamily="66" charset="0"/>
              </a:rPr>
              <a:t> to be increasingly difficult as she enters her </a:t>
            </a:r>
            <a:r>
              <a:rPr lang="en-GB" b="1" dirty="0" smtClean="0">
                <a:latin typeface="Comic Sans MS" panose="030F0702030302020204" pitchFamily="66" charset="0"/>
              </a:rPr>
              <a:t>teen </a:t>
            </a:r>
            <a:r>
              <a:rPr lang="en-GB" dirty="0" smtClean="0">
                <a:latin typeface="Comic Sans MS" panose="030F0702030302020204" pitchFamily="66" charset="0"/>
              </a:rPr>
              <a:t>years when social expectations become more complex and demanding </a:t>
            </a:r>
          </a:p>
          <a:p>
            <a:endParaRPr lang="en-GB" dirty="0"/>
          </a:p>
        </p:txBody>
      </p:sp>
      <p:sp>
        <p:nvSpPr>
          <p:cNvPr id="4" name="Slide Number Placeholder 3"/>
          <p:cNvSpPr>
            <a:spLocks noGrp="1"/>
          </p:cNvSpPr>
          <p:nvPr>
            <p:ph type="sldNum" sz="quarter" idx="10"/>
          </p:nvPr>
        </p:nvSpPr>
        <p:spPr/>
        <p:txBody>
          <a:bodyPr/>
          <a:lstStyle/>
          <a:p>
            <a:fld id="{E8B986E9-6255-44CA-99A5-6DD39563AD82}" type="slidenum">
              <a:rPr lang="en-GB" smtClean="0"/>
              <a:t>6</a:t>
            </a:fld>
            <a:endParaRPr lang="en-GB"/>
          </a:p>
        </p:txBody>
      </p:sp>
    </p:spTree>
    <p:extLst>
      <p:ext uri="{BB962C8B-B14F-4D97-AF65-F5344CB8AC3E}">
        <p14:creationId xmlns:p14="http://schemas.microsoft.com/office/powerpoint/2010/main" val="2035944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0" indent="-285750">
              <a:buFont typeface="Arial" panose="020B0604020202020204" pitchFamily="34" charset="0"/>
              <a:buChar char="•"/>
            </a:pPr>
            <a:r>
              <a:rPr lang="en-GB" sz="1200" dirty="0" smtClean="0">
                <a:latin typeface="Comic Sans MS" panose="030F0702030302020204" pitchFamily="66" charset="0"/>
              </a:rPr>
              <a:t>Dale </a:t>
            </a:r>
            <a:r>
              <a:rPr lang="en-GB" sz="1200" dirty="0" err="1" smtClean="0">
                <a:latin typeface="Comic Sans MS" panose="030F0702030302020204" pitchFamily="66" charset="0"/>
              </a:rPr>
              <a:t>Yaull</a:t>
            </a:r>
            <a:r>
              <a:rPr lang="en-GB" sz="1200" dirty="0" smtClean="0">
                <a:latin typeface="Comic Sans MS" panose="030F0702030302020204" pitchFamily="66" charset="0"/>
              </a:rPr>
              <a:t>-Smith (2008) discusses the ‘</a:t>
            </a:r>
            <a:r>
              <a:rPr lang="en-GB" sz="1200" b="1" dirty="0" smtClean="0">
                <a:latin typeface="Comic Sans MS" panose="030F0702030302020204" pitchFamily="66" charset="0"/>
              </a:rPr>
              <a:t>social exhaustion’</a:t>
            </a:r>
            <a:r>
              <a:rPr lang="en-GB" sz="1200" dirty="0" smtClean="0">
                <a:latin typeface="Comic Sans MS" panose="030F0702030302020204" pitchFamily="66" charset="0"/>
              </a:rPr>
              <a:t> from the enormous energy it takes </a:t>
            </a:r>
            <a:r>
              <a:rPr lang="en-GB" sz="1200" b="1" dirty="0" smtClean="0">
                <a:latin typeface="Comic Sans MS" panose="030F0702030302020204" pitchFamily="66" charset="0"/>
              </a:rPr>
              <a:t>pretending</a:t>
            </a:r>
            <a:r>
              <a:rPr lang="en-GB" sz="1200" dirty="0" smtClean="0">
                <a:latin typeface="Comic Sans MS" panose="030F0702030302020204" pitchFamily="66" charset="0"/>
              </a:rPr>
              <a:t> to fit in. </a:t>
            </a:r>
          </a:p>
          <a:p>
            <a:pPr lvl="0"/>
            <a:endParaRPr lang="en-GB" sz="1200" dirty="0" smtClean="0">
              <a:solidFill>
                <a:srgbClr val="FF0000"/>
              </a:solidFill>
              <a:latin typeface="Comic Sans MS" panose="030F0702030302020204" pitchFamily="66" charset="0"/>
            </a:endParaRPr>
          </a:p>
          <a:p>
            <a:pPr lvl="0"/>
            <a:r>
              <a:rPr lang="en-GB" sz="1200" dirty="0" smtClean="0">
                <a:solidFill>
                  <a:srgbClr val="FF0000"/>
                </a:solidFill>
                <a:latin typeface="Comic Sans MS" panose="030F0702030302020204" pitchFamily="66" charset="0"/>
              </a:rPr>
              <a:t>= solitude to recharge their batteries to regain energy. </a:t>
            </a:r>
            <a:r>
              <a:rPr lang="en-GB" sz="1200" dirty="0" smtClean="0">
                <a:latin typeface="Comic Sans MS" panose="030F0702030302020204" pitchFamily="66" charset="0"/>
              </a:rPr>
              <a:t> </a:t>
            </a:r>
          </a:p>
          <a:p>
            <a:pPr lvl="0"/>
            <a:endParaRPr lang="en-GB" sz="1200" dirty="0" smtClean="0">
              <a:latin typeface="Comic Sans MS" panose="030F0702030302020204" pitchFamily="66" charset="0"/>
            </a:endParaRPr>
          </a:p>
          <a:p>
            <a:pPr lvl="0"/>
            <a:endParaRPr lang="en-GB" sz="1200" dirty="0" smtClean="0">
              <a:latin typeface="Comic Sans MS" panose="030F0702030302020204" pitchFamily="66" charset="0"/>
            </a:endParaRPr>
          </a:p>
          <a:p>
            <a:pPr marL="285750" lvl="0" indent="-285750">
              <a:buFont typeface="Arial" panose="020B0604020202020204" pitchFamily="34" charset="0"/>
              <a:buChar char="•"/>
            </a:pPr>
            <a:r>
              <a:rPr lang="en-GB" sz="1200" dirty="0" smtClean="0">
                <a:latin typeface="Comic Sans MS" panose="030F0702030302020204" pitchFamily="66" charset="0"/>
              </a:rPr>
              <a:t>Can engage in </a:t>
            </a:r>
            <a:r>
              <a:rPr lang="en-GB" sz="1200" b="1" dirty="0" smtClean="0">
                <a:latin typeface="Comic Sans MS" panose="030F0702030302020204" pitchFamily="66" charset="0"/>
              </a:rPr>
              <a:t>repetitive questioning</a:t>
            </a:r>
            <a:r>
              <a:rPr lang="en-GB" sz="1200" dirty="0" smtClean="0">
                <a:latin typeface="Comic Sans MS" panose="030F0702030302020204" pitchFamily="66" charset="0"/>
              </a:rPr>
              <a:t> well beyond the age that those who are not on the spectrum would normally do. </a:t>
            </a:r>
          </a:p>
          <a:p>
            <a:pPr marL="285750" lvl="0" indent="-285750">
              <a:buFont typeface="Arial" panose="020B0604020202020204" pitchFamily="34" charset="0"/>
              <a:buChar char="•"/>
            </a:pPr>
            <a:endParaRPr lang="en-GB" sz="1200" dirty="0" smtClean="0">
              <a:latin typeface="Comic Sans MS" panose="030F0702030302020204" pitchFamily="66" charset="0"/>
            </a:endParaRPr>
          </a:p>
          <a:p>
            <a:pPr marL="285750" lvl="0" indent="-285750">
              <a:buFont typeface="Arial" panose="020B0604020202020204" pitchFamily="34" charset="0"/>
              <a:buChar char="•"/>
            </a:pPr>
            <a:r>
              <a:rPr lang="en-GB" sz="1200" dirty="0" smtClean="0">
                <a:latin typeface="Comic Sans MS" panose="030F0702030302020204" pitchFamily="66" charset="0"/>
              </a:rPr>
              <a:t>An inability to “</a:t>
            </a:r>
            <a:r>
              <a:rPr lang="en-GB" sz="1200" b="1" dirty="0" smtClean="0">
                <a:latin typeface="Comic Sans MS" panose="030F0702030302020204" pitchFamily="66" charset="0"/>
              </a:rPr>
              <a:t>move on</a:t>
            </a:r>
            <a:r>
              <a:rPr lang="en-GB" sz="1200" dirty="0" smtClean="0">
                <a:latin typeface="Comic Sans MS" panose="030F0702030302020204" pitchFamily="66" charset="0"/>
              </a:rPr>
              <a:t>” - not being happy to throw away old toys or clothes and difficulties with change. </a:t>
            </a:r>
          </a:p>
          <a:p>
            <a:pPr lvl="0"/>
            <a:endParaRPr lang="en-GB" sz="1200" dirty="0" smtClean="0">
              <a:latin typeface="Comic Sans MS" panose="030F0702030302020204" pitchFamily="66" charset="0"/>
            </a:endParaRPr>
          </a:p>
          <a:p>
            <a:pPr marL="285750" lvl="0" indent="-285750">
              <a:buFont typeface="Arial" panose="020B0604020202020204" pitchFamily="34" charset="0"/>
              <a:buChar char="•"/>
            </a:pPr>
            <a:r>
              <a:rPr lang="en-GB" sz="1200" dirty="0" smtClean="0">
                <a:latin typeface="Comic Sans MS" panose="030F0702030302020204" pitchFamily="66" charset="0"/>
              </a:rPr>
              <a:t>Trying to please – want to be accepted – wanting others to like them</a:t>
            </a:r>
          </a:p>
          <a:p>
            <a:pPr lvl="0"/>
            <a:endParaRPr lang="en-GB" sz="1200" dirty="0" smtClean="0">
              <a:latin typeface="Comic Sans MS" panose="030F0702030302020204" pitchFamily="66" charset="0"/>
            </a:endParaRPr>
          </a:p>
          <a:p>
            <a:pPr marL="285750" lvl="0" indent="-285750">
              <a:buFont typeface="Arial" panose="020B0604020202020204" pitchFamily="34" charset="0"/>
              <a:buChar char="•"/>
            </a:pPr>
            <a:r>
              <a:rPr lang="en-GB" sz="1200" dirty="0" smtClean="0">
                <a:latin typeface="Comic Sans MS" panose="030F0702030302020204" pitchFamily="66" charset="0"/>
              </a:rPr>
              <a:t>Perfectionist – never gain a sense of satisfaction as haven’t got 100%</a:t>
            </a:r>
          </a:p>
          <a:p>
            <a:pPr lvl="0"/>
            <a:r>
              <a:rPr lang="en-GB" sz="1200" dirty="0" smtClean="0">
                <a:solidFill>
                  <a:srgbClr val="FF0000"/>
                </a:solidFill>
                <a:latin typeface="Comic Sans MS" panose="030F0702030302020204" pitchFamily="66" charset="0"/>
              </a:rPr>
              <a:t>= social story on making mistakes. Setting goal and marking at achieving 8 / 10</a:t>
            </a:r>
          </a:p>
          <a:p>
            <a:endParaRPr lang="en-GB" dirty="0"/>
          </a:p>
        </p:txBody>
      </p:sp>
      <p:sp>
        <p:nvSpPr>
          <p:cNvPr id="4" name="Slide Number Placeholder 3"/>
          <p:cNvSpPr>
            <a:spLocks noGrp="1"/>
          </p:cNvSpPr>
          <p:nvPr>
            <p:ph type="sldNum" sz="quarter" idx="10"/>
          </p:nvPr>
        </p:nvSpPr>
        <p:spPr/>
        <p:txBody>
          <a:bodyPr/>
          <a:lstStyle/>
          <a:p>
            <a:fld id="{E8B986E9-6255-44CA-99A5-6DD39563AD82}" type="slidenum">
              <a:rPr lang="en-GB" smtClean="0"/>
              <a:t>7</a:t>
            </a:fld>
            <a:endParaRPr lang="en-GB"/>
          </a:p>
        </p:txBody>
      </p:sp>
    </p:spTree>
    <p:extLst>
      <p:ext uri="{BB962C8B-B14F-4D97-AF65-F5344CB8AC3E}">
        <p14:creationId xmlns:p14="http://schemas.microsoft.com/office/powerpoint/2010/main" val="35243124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latin typeface="Comic Sans MS" panose="030F0702030302020204" pitchFamily="66" charset="0"/>
              </a:rPr>
              <a:t>It is important to take a </a:t>
            </a:r>
            <a:r>
              <a:rPr lang="en-GB" sz="1200" b="1" u="sng" dirty="0" smtClean="0">
                <a:latin typeface="Comic Sans MS" panose="030F0702030302020204" pitchFamily="66" charset="0"/>
              </a:rPr>
              <a:t>much wider perspective</a:t>
            </a:r>
            <a:r>
              <a:rPr lang="en-GB" sz="1200" dirty="0" smtClean="0">
                <a:latin typeface="Comic Sans MS" panose="030F0702030302020204" pitchFamily="66" charset="0"/>
              </a:rPr>
              <a:t> regarding the social, communication and imagination dimensions </a:t>
            </a:r>
          </a:p>
          <a:p>
            <a:r>
              <a:rPr lang="en-GB" sz="1200" dirty="0" smtClean="0">
                <a:latin typeface="Comic Sans MS" panose="030F0702030302020204" pitchFamily="66" charset="0"/>
              </a:rPr>
              <a:t>in addition to the special interests and rigidity of behaviour.  </a:t>
            </a:r>
          </a:p>
          <a:p>
            <a:endParaRPr lang="en-GB" sz="1200" dirty="0" smtClean="0">
              <a:latin typeface="Comic Sans MS" panose="030F0702030302020204" pitchFamily="66" charset="0"/>
            </a:endParaRPr>
          </a:p>
          <a:p>
            <a:pPr marL="285750" indent="-285750">
              <a:buFont typeface="Arial" panose="020B0604020202020204" pitchFamily="34" charset="0"/>
              <a:buChar char="•"/>
            </a:pPr>
            <a:r>
              <a:rPr lang="en-GB" sz="1200" dirty="0" smtClean="0">
                <a:latin typeface="Comic Sans MS" panose="030F0702030302020204" pitchFamily="66" charset="0"/>
              </a:rPr>
              <a:t>parents may perceive their daughter as being non-specifically “odd”, but without being able to pinpoint the cause</a:t>
            </a:r>
          </a:p>
          <a:p>
            <a:pPr marL="285750" indent="-285750">
              <a:buFont typeface="Arial" panose="020B0604020202020204" pitchFamily="34" charset="0"/>
              <a:buChar char="•"/>
            </a:pPr>
            <a:endParaRPr lang="en-GB" sz="1200" dirty="0" smtClean="0">
              <a:latin typeface="Comic Sans MS" panose="030F0702030302020204" pitchFamily="66" charset="0"/>
            </a:endParaRPr>
          </a:p>
          <a:p>
            <a:pPr marL="285750" indent="-285750">
              <a:buFont typeface="Arial" panose="020B0604020202020204" pitchFamily="34" charset="0"/>
              <a:buChar char="•"/>
            </a:pPr>
            <a:r>
              <a:rPr lang="en-GB" sz="1200" dirty="0" smtClean="0">
                <a:latin typeface="Comic Sans MS" panose="030F0702030302020204" pitchFamily="66" charset="0"/>
              </a:rPr>
              <a:t>It seems very likely that the number of girls with autism will appear to rise in the next few years </a:t>
            </a:r>
          </a:p>
          <a:p>
            <a:endParaRPr lang="en-GB" sz="1200" dirty="0" smtClean="0">
              <a:latin typeface="Comic Sans MS" panose="030F0702030302020204" pitchFamily="66" charset="0"/>
            </a:endParaRPr>
          </a:p>
          <a:p>
            <a:r>
              <a:rPr lang="en-GB" sz="1200" dirty="0" smtClean="0">
                <a:latin typeface="Comic Sans MS" panose="030F0702030302020204" pitchFamily="66" charset="0"/>
              </a:rPr>
              <a:t>The question of whether those girls were always there, however, may remain open.</a:t>
            </a:r>
          </a:p>
          <a:p>
            <a:endParaRPr lang="en-GB" dirty="0"/>
          </a:p>
        </p:txBody>
      </p:sp>
      <p:sp>
        <p:nvSpPr>
          <p:cNvPr id="4" name="Slide Number Placeholder 3"/>
          <p:cNvSpPr>
            <a:spLocks noGrp="1"/>
          </p:cNvSpPr>
          <p:nvPr>
            <p:ph type="sldNum" sz="quarter" idx="10"/>
          </p:nvPr>
        </p:nvSpPr>
        <p:spPr/>
        <p:txBody>
          <a:bodyPr/>
          <a:lstStyle/>
          <a:p>
            <a:fld id="{E8B986E9-6255-44CA-99A5-6DD39563AD82}" type="slidenum">
              <a:rPr lang="en-GB" smtClean="0"/>
              <a:t>8</a:t>
            </a:fld>
            <a:endParaRPr lang="en-GB"/>
          </a:p>
        </p:txBody>
      </p:sp>
    </p:spTree>
    <p:extLst>
      <p:ext uri="{BB962C8B-B14F-4D97-AF65-F5344CB8AC3E}">
        <p14:creationId xmlns:p14="http://schemas.microsoft.com/office/powerpoint/2010/main" val="652413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ECEB24A-97F2-45FC-AC0D-D8BA3EB44EE8}" type="datetimeFigureOut">
              <a:rPr lang="en-GB" smtClean="0"/>
              <a:t>04/10/2016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13BB36-ACF2-406A-B158-C2D15513AB80}" type="slidenum">
              <a:rPr lang="en-GB" smtClean="0"/>
              <a:t>‹#›</a:t>
            </a:fld>
            <a:endParaRPr lang="en-GB"/>
          </a:p>
        </p:txBody>
      </p:sp>
    </p:spTree>
    <p:extLst>
      <p:ext uri="{BB962C8B-B14F-4D97-AF65-F5344CB8AC3E}">
        <p14:creationId xmlns:p14="http://schemas.microsoft.com/office/powerpoint/2010/main" val="4143530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ECEB24A-97F2-45FC-AC0D-D8BA3EB44EE8}" type="datetimeFigureOut">
              <a:rPr lang="en-GB" smtClean="0"/>
              <a:t>04/10/2016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13BB36-ACF2-406A-B158-C2D15513AB80}" type="slidenum">
              <a:rPr lang="en-GB" smtClean="0"/>
              <a:t>‹#›</a:t>
            </a:fld>
            <a:endParaRPr lang="en-GB"/>
          </a:p>
        </p:txBody>
      </p:sp>
    </p:spTree>
    <p:extLst>
      <p:ext uri="{BB962C8B-B14F-4D97-AF65-F5344CB8AC3E}">
        <p14:creationId xmlns:p14="http://schemas.microsoft.com/office/powerpoint/2010/main" val="65108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ECEB24A-97F2-45FC-AC0D-D8BA3EB44EE8}" type="datetimeFigureOut">
              <a:rPr lang="en-GB" smtClean="0"/>
              <a:t>04/10/2016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13BB36-ACF2-406A-B158-C2D15513AB80}" type="slidenum">
              <a:rPr lang="en-GB" smtClean="0"/>
              <a:t>‹#›</a:t>
            </a:fld>
            <a:endParaRPr lang="en-GB"/>
          </a:p>
        </p:txBody>
      </p:sp>
    </p:spTree>
    <p:extLst>
      <p:ext uri="{BB962C8B-B14F-4D97-AF65-F5344CB8AC3E}">
        <p14:creationId xmlns:p14="http://schemas.microsoft.com/office/powerpoint/2010/main" val="4067775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ECEB24A-97F2-45FC-AC0D-D8BA3EB44EE8}" type="datetimeFigureOut">
              <a:rPr lang="en-GB" smtClean="0"/>
              <a:t>04/10/2016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13BB36-ACF2-406A-B158-C2D15513AB80}" type="slidenum">
              <a:rPr lang="en-GB" smtClean="0"/>
              <a:t>‹#›</a:t>
            </a:fld>
            <a:endParaRPr lang="en-GB"/>
          </a:p>
        </p:txBody>
      </p:sp>
    </p:spTree>
    <p:extLst>
      <p:ext uri="{BB962C8B-B14F-4D97-AF65-F5344CB8AC3E}">
        <p14:creationId xmlns:p14="http://schemas.microsoft.com/office/powerpoint/2010/main" val="906888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CEB24A-97F2-45FC-AC0D-D8BA3EB44EE8}" type="datetimeFigureOut">
              <a:rPr lang="en-GB" smtClean="0"/>
              <a:t>04/10/2016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13BB36-ACF2-406A-B158-C2D15513AB80}" type="slidenum">
              <a:rPr lang="en-GB" smtClean="0"/>
              <a:t>‹#›</a:t>
            </a:fld>
            <a:endParaRPr lang="en-GB"/>
          </a:p>
        </p:txBody>
      </p:sp>
    </p:spTree>
    <p:extLst>
      <p:ext uri="{BB962C8B-B14F-4D97-AF65-F5344CB8AC3E}">
        <p14:creationId xmlns:p14="http://schemas.microsoft.com/office/powerpoint/2010/main" val="1739200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ECEB24A-97F2-45FC-AC0D-D8BA3EB44EE8}" type="datetimeFigureOut">
              <a:rPr lang="en-GB" smtClean="0"/>
              <a:t>04/10/2016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13BB36-ACF2-406A-B158-C2D15513AB80}" type="slidenum">
              <a:rPr lang="en-GB" smtClean="0"/>
              <a:t>‹#›</a:t>
            </a:fld>
            <a:endParaRPr lang="en-GB"/>
          </a:p>
        </p:txBody>
      </p:sp>
    </p:spTree>
    <p:extLst>
      <p:ext uri="{BB962C8B-B14F-4D97-AF65-F5344CB8AC3E}">
        <p14:creationId xmlns:p14="http://schemas.microsoft.com/office/powerpoint/2010/main" val="3578741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ECEB24A-97F2-45FC-AC0D-D8BA3EB44EE8}" type="datetimeFigureOut">
              <a:rPr lang="en-GB" smtClean="0"/>
              <a:t>04/10/2016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813BB36-ACF2-406A-B158-C2D15513AB80}" type="slidenum">
              <a:rPr lang="en-GB" smtClean="0"/>
              <a:t>‹#›</a:t>
            </a:fld>
            <a:endParaRPr lang="en-GB"/>
          </a:p>
        </p:txBody>
      </p:sp>
    </p:spTree>
    <p:extLst>
      <p:ext uri="{BB962C8B-B14F-4D97-AF65-F5344CB8AC3E}">
        <p14:creationId xmlns:p14="http://schemas.microsoft.com/office/powerpoint/2010/main" val="1512108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ECEB24A-97F2-45FC-AC0D-D8BA3EB44EE8}" type="datetimeFigureOut">
              <a:rPr lang="en-GB" smtClean="0"/>
              <a:t>04/10/2016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813BB36-ACF2-406A-B158-C2D15513AB80}" type="slidenum">
              <a:rPr lang="en-GB" smtClean="0"/>
              <a:t>‹#›</a:t>
            </a:fld>
            <a:endParaRPr lang="en-GB"/>
          </a:p>
        </p:txBody>
      </p:sp>
    </p:spTree>
    <p:extLst>
      <p:ext uri="{BB962C8B-B14F-4D97-AF65-F5344CB8AC3E}">
        <p14:creationId xmlns:p14="http://schemas.microsoft.com/office/powerpoint/2010/main" val="2423262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EB24A-97F2-45FC-AC0D-D8BA3EB44EE8}" type="datetimeFigureOut">
              <a:rPr lang="en-GB" smtClean="0"/>
              <a:t>04/10/2016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813BB36-ACF2-406A-B158-C2D15513AB80}" type="slidenum">
              <a:rPr lang="en-GB" smtClean="0"/>
              <a:t>‹#›</a:t>
            </a:fld>
            <a:endParaRPr lang="en-GB"/>
          </a:p>
        </p:txBody>
      </p:sp>
    </p:spTree>
    <p:extLst>
      <p:ext uri="{BB962C8B-B14F-4D97-AF65-F5344CB8AC3E}">
        <p14:creationId xmlns:p14="http://schemas.microsoft.com/office/powerpoint/2010/main" val="1875441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CEB24A-97F2-45FC-AC0D-D8BA3EB44EE8}" type="datetimeFigureOut">
              <a:rPr lang="en-GB" smtClean="0"/>
              <a:t>04/10/2016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13BB36-ACF2-406A-B158-C2D15513AB80}" type="slidenum">
              <a:rPr lang="en-GB" smtClean="0"/>
              <a:t>‹#›</a:t>
            </a:fld>
            <a:endParaRPr lang="en-GB"/>
          </a:p>
        </p:txBody>
      </p:sp>
    </p:spTree>
    <p:extLst>
      <p:ext uri="{BB962C8B-B14F-4D97-AF65-F5344CB8AC3E}">
        <p14:creationId xmlns:p14="http://schemas.microsoft.com/office/powerpoint/2010/main" val="4057859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CEB24A-97F2-45FC-AC0D-D8BA3EB44EE8}" type="datetimeFigureOut">
              <a:rPr lang="en-GB" smtClean="0"/>
              <a:t>04/10/2016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13BB36-ACF2-406A-B158-C2D15513AB80}" type="slidenum">
              <a:rPr lang="en-GB" smtClean="0"/>
              <a:t>‹#›</a:t>
            </a:fld>
            <a:endParaRPr lang="en-GB"/>
          </a:p>
        </p:txBody>
      </p:sp>
    </p:spTree>
    <p:extLst>
      <p:ext uri="{BB962C8B-B14F-4D97-AF65-F5344CB8AC3E}">
        <p14:creationId xmlns:p14="http://schemas.microsoft.com/office/powerpoint/2010/main" val="1800320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CEB24A-97F2-45FC-AC0D-D8BA3EB44EE8}" type="datetimeFigureOut">
              <a:rPr lang="en-GB" smtClean="0"/>
              <a:t>04/10/2016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13BB36-ACF2-406A-B158-C2D15513AB80}" type="slidenum">
              <a:rPr lang="en-GB" smtClean="0"/>
              <a:t>‹#›</a:t>
            </a:fld>
            <a:endParaRPr lang="en-GB"/>
          </a:p>
        </p:txBody>
      </p:sp>
    </p:spTree>
    <p:extLst>
      <p:ext uri="{BB962C8B-B14F-4D97-AF65-F5344CB8AC3E}">
        <p14:creationId xmlns:p14="http://schemas.microsoft.com/office/powerpoint/2010/main" val="1239397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utism.org.uk/services/nas-schools.asp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who.int/classifications/icd/e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dx.doi.org/10.1016/S1364-6613(02)01904-6" TargetMode="External"/><Relationship Id="rId2" Type="http://schemas.openxmlformats.org/officeDocument/2006/relationships/hyperlink" Target="http://www.autismresearchcentre.com/people_baron-cohen" TargetMode="External"/><Relationship Id="rId1" Type="http://schemas.openxmlformats.org/officeDocument/2006/relationships/slideLayout" Target="../slideLayouts/slideLayout2.xml"/><Relationship Id="rId5" Type="http://schemas.openxmlformats.org/officeDocument/2006/relationships/hyperlink" Target="http://www.nature.com/pr/journal/v47/n1/abs/pr20006a.html" TargetMode="External"/><Relationship Id="rId4" Type="http://schemas.openxmlformats.org/officeDocument/2006/relationships/hyperlink" Target="http://www.jkp.com/uk/infantile-autism-31186.htm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u="sng" dirty="0" smtClean="0">
                <a:latin typeface="Comic Sans MS" panose="030F0702030302020204" pitchFamily="66" charset="0"/>
              </a:rPr>
              <a:t>Statistics</a:t>
            </a:r>
            <a:endParaRPr lang="en-GB" dirty="0"/>
          </a:p>
        </p:txBody>
      </p:sp>
      <p:sp>
        <p:nvSpPr>
          <p:cNvPr id="3" name="Subtitle 2"/>
          <p:cNvSpPr>
            <a:spLocks noGrp="1"/>
          </p:cNvSpPr>
          <p:nvPr>
            <p:ph idx="1"/>
          </p:nvPr>
        </p:nvSpPr>
        <p:spPr>
          <a:xfrm>
            <a:off x="457200" y="1196752"/>
            <a:ext cx="8579296" cy="5256584"/>
          </a:xfrm>
        </p:spPr>
        <p:txBody>
          <a:bodyPr>
            <a:noAutofit/>
          </a:bodyPr>
          <a:lstStyle/>
          <a:p>
            <a:r>
              <a:rPr lang="en-GB" sz="2400" dirty="0" smtClean="0">
                <a:latin typeface="Comic Sans MS" panose="030F0702030302020204" pitchFamily="66" charset="0"/>
              </a:rPr>
              <a:t>Men/Women </a:t>
            </a:r>
            <a:r>
              <a:rPr lang="en-GB" sz="2400" dirty="0">
                <a:latin typeface="Comic Sans MS" panose="030F0702030302020204" pitchFamily="66" charset="0"/>
              </a:rPr>
              <a:t>ratios </a:t>
            </a:r>
            <a:r>
              <a:rPr lang="en-GB" sz="2400" dirty="0" smtClean="0">
                <a:latin typeface="Comic Sans MS" panose="030F0702030302020204" pitchFamily="66" charset="0"/>
              </a:rPr>
              <a:t>from 2:1</a:t>
            </a:r>
          </a:p>
          <a:p>
            <a:pPr marL="0" indent="0">
              <a:buNone/>
            </a:pPr>
            <a:endParaRPr lang="en-GB" sz="2400" dirty="0">
              <a:latin typeface="Comic Sans MS" panose="030F0702030302020204" pitchFamily="66" charset="0"/>
            </a:endParaRPr>
          </a:p>
          <a:p>
            <a:pPr lvl="0"/>
            <a:r>
              <a:rPr lang="en-GB" sz="2400" dirty="0" smtClean="0">
                <a:latin typeface="Comic Sans MS" panose="030F0702030302020204" pitchFamily="66" charset="0"/>
              </a:rPr>
              <a:t>Asperger syndrome = behavioural characteristics of men/boys</a:t>
            </a:r>
          </a:p>
          <a:p>
            <a:pPr marL="0" lvl="0" indent="0">
              <a:buNone/>
            </a:pPr>
            <a:r>
              <a:rPr lang="en-GB" sz="2400" dirty="0" smtClean="0">
                <a:latin typeface="Comic Sans MS" panose="030F0702030302020204" pitchFamily="66" charset="0"/>
              </a:rPr>
              <a:t>- thought </a:t>
            </a:r>
            <a:r>
              <a:rPr lang="en-GB" sz="2400" dirty="0">
                <a:latin typeface="Comic Sans MS" panose="030F0702030302020204" pitchFamily="66" charset="0"/>
              </a:rPr>
              <a:t>no women or girls were </a:t>
            </a:r>
            <a:r>
              <a:rPr lang="en-GB" sz="2400" dirty="0" smtClean="0">
                <a:latin typeface="Comic Sans MS" panose="030F0702030302020204" pitchFamily="66" charset="0"/>
              </a:rPr>
              <a:t>affected</a:t>
            </a:r>
          </a:p>
          <a:p>
            <a:pPr marL="0" lvl="0" indent="0">
              <a:buNone/>
            </a:pPr>
            <a:r>
              <a:rPr lang="en-GB" sz="2400" dirty="0" smtClean="0">
                <a:latin typeface="Comic Sans MS" panose="030F0702030302020204" pitchFamily="66" charset="0"/>
              </a:rPr>
              <a:t>- clinical </a:t>
            </a:r>
            <a:r>
              <a:rPr lang="en-GB" sz="2400" dirty="0">
                <a:latin typeface="Comic Sans MS" panose="030F0702030302020204" pitchFamily="66" charset="0"/>
              </a:rPr>
              <a:t>evidence later caused him to revise this thinking. </a:t>
            </a:r>
            <a:endParaRPr lang="en-GB" sz="2400" dirty="0" smtClean="0">
              <a:latin typeface="Comic Sans MS" panose="030F0702030302020204" pitchFamily="66" charset="0"/>
            </a:endParaRPr>
          </a:p>
          <a:p>
            <a:pPr marL="0" lvl="0" indent="0">
              <a:buNone/>
            </a:pPr>
            <a:endParaRPr lang="en-GB" sz="2400" dirty="0">
              <a:latin typeface="Comic Sans MS" panose="030F0702030302020204" pitchFamily="66" charset="0"/>
            </a:endParaRPr>
          </a:p>
          <a:p>
            <a:pPr lvl="0"/>
            <a:r>
              <a:rPr lang="en-GB" sz="2400" dirty="0" err="1" smtClean="0">
                <a:latin typeface="Comic Sans MS" panose="030F0702030302020204" pitchFamily="66" charset="0"/>
              </a:rPr>
              <a:t>Kanner's</a:t>
            </a:r>
            <a:r>
              <a:rPr lang="en-GB" sz="2400" dirty="0" smtClean="0">
                <a:latin typeface="Comic Sans MS" panose="030F0702030302020204" pitchFamily="66" charset="0"/>
              </a:rPr>
              <a:t>  - study </a:t>
            </a:r>
            <a:r>
              <a:rPr lang="en-GB" sz="2400" dirty="0">
                <a:latin typeface="Comic Sans MS" panose="030F0702030302020204" pitchFamily="66" charset="0"/>
              </a:rPr>
              <a:t>of a small group of children </a:t>
            </a:r>
            <a:r>
              <a:rPr lang="en-GB" sz="2400" dirty="0" smtClean="0">
                <a:latin typeface="Comic Sans MS" panose="030F0702030302020204" pitchFamily="66" charset="0"/>
              </a:rPr>
              <a:t>- four </a:t>
            </a:r>
            <a:r>
              <a:rPr lang="en-GB" sz="2400" dirty="0">
                <a:latin typeface="Comic Sans MS" panose="030F0702030302020204" pitchFamily="66" charset="0"/>
              </a:rPr>
              <a:t>times as many boys as girls. </a:t>
            </a:r>
            <a:endParaRPr lang="en-GB" sz="2000" dirty="0">
              <a:latin typeface="Comic Sans MS" panose="030F0702030302020204" pitchFamily="66" charset="0"/>
            </a:endParaRPr>
          </a:p>
          <a:p>
            <a:pPr marL="0" lvl="0" indent="0">
              <a:buNone/>
            </a:pPr>
            <a:r>
              <a:rPr lang="en-GB" sz="2000" dirty="0">
                <a:latin typeface="Comic Sans MS" panose="030F0702030302020204" pitchFamily="66" charset="0"/>
              </a:rPr>
              <a:t>  </a:t>
            </a:r>
          </a:p>
          <a:p>
            <a:r>
              <a:rPr lang="en-GB" sz="2400" dirty="0" smtClean="0">
                <a:latin typeface="Comic Sans MS" panose="030F0702030302020204" pitchFamily="66" charset="0"/>
              </a:rPr>
              <a:t>2015 - ratio </a:t>
            </a:r>
            <a:r>
              <a:rPr lang="en-GB" sz="2400" dirty="0">
                <a:latin typeface="Comic Sans MS" panose="030F0702030302020204" pitchFamily="66" charset="0"/>
              </a:rPr>
              <a:t>of men to women </a:t>
            </a:r>
            <a:r>
              <a:rPr lang="en-GB" sz="2400" dirty="0" smtClean="0">
                <a:latin typeface="Comic Sans MS" panose="030F0702030302020204" pitchFamily="66" charset="0"/>
              </a:rPr>
              <a:t>in NAS</a:t>
            </a:r>
            <a:r>
              <a:rPr lang="en-GB" sz="2400" dirty="0">
                <a:latin typeface="Comic Sans MS" panose="030F0702030302020204" pitchFamily="66" charset="0"/>
              </a:rPr>
              <a:t> adult services was approximately 3:1, and </a:t>
            </a:r>
            <a:r>
              <a:rPr lang="en-GB" sz="2400" dirty="0" smtClean="0">
                <a:latin typeface="Comic Sans MS" panose="030F0702030302020204" pitchFamily="66" charset="0"/>
              </a:rPr>
              <a:t>use</a:t>
            </a:r>
            <a:r>
              <a:rPr lang="en-GB" sz="2400" dirty="0">
                <a:latin typeface="Comic Sans MS" panose="030F0702030302020204" pitchFamily="66" charset="0"/>
              </a:rPr>
              <a:t> </a:t>
            </a:r>
            <a:r>
              <a:rPr lang="en-GB" sz="2400" dirty="0">
                <a:latin typeface="Comic Sans MS" panose="030F0702030302020204" pitchFamily="66" charset="0"/>
                <a:hlinkClick r:id="rId3"/>
              </a:rPr>
              <a:t>NAS schools</a:t>
            </a:r>
            <a:r>
              <a:rPr lang="en-GB" sz="2400" dirty="0">
                <a:latin typeface="Comic Sans MS" panose="030F0702030302020204" pitchFamily="66" charset="0"/>
              </a:rPr>
              <a:t> it is approximately 5:1. </a:t>
            </a:r>
          </a:p>
        </p:txBody>
      </p:sp>
    </p:spTree>
    <p:extLst>
      <p:ext uri="{BB962C8B-B14F-4D97-AF65-F5344CB8AC3E}">
        <p14:creationId xmlns:p14="http://schemas.microsoft.com/office/powerpoint/2010/main" val="10089253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579296" cy="5976664"/>
          </a:xfrm>
        </p:spPr>
        <p:txBody>
          <a:bodyPr>
            <a:noAutofit/>
          </a:bodyPr>
          <a:lstStyle/>
          <a:p>
            <a:endParaRPr lang="en-GB" sz="2400" smtClean="0">
              <a:latin typeface="Comic Sans MS" panose="030F0702030302020204" pitchFamily="66" charset="0"/>
            </a:endParaRPr>
          </a:p>
          <a:p>
            <a:r>
              <a:rPr lang="en-GB" sz="2400" smtClean="0">
                <a:latin typeface="Comic Sans MS" panose="030F0702030302020204" pitchFamily="66" charset="0"/>
              </a:rPr>
              <a:t>Learning </a:t>
            </a:r>
            <a:r>
              <a:rPr lang="en-GB" sz="2400" dirty="0" smtClean="0">
                <a:latin typeface="Comic Sans MS" panose="030F0702030302020204" pitchFamily="66" charset="0"/>
              </a:rPr>
              <a:t>difficulties and autism - the ratio of men/boys to women/girls was closer to 2:1. </a:t>
            </a:r>
          </a:p>
          <a:p>
            <a:pPr marL="0" indent="0">
              <a:buNone/>
            </a:pPr>
            <a:endParaRPr lang="en-GB" sz="2400" dirty="0" smtClean="0">
              <a:latin typeface="Comic Sans MS" panose="030F0702030302020204" pitchFamily="66" charset="0"/>
            </a:endParaRPr>
          </a:p>
          <a:p>
            <a:r>
              <a:rPr lang="en-GB" sz="2400" dirty="0">
                <a:latin typeface="Comic Sans MS" panose="030F0702030302020204" pitchFamily="66" charset="0"/>
              </a:rPr>
              <a:t>S</a:t>
            </a:r>
            <a:r>
              <a:rPr lang="en-GB" sz="2400" dirty="0" smtClean="0">
                <a:latin typeface="Comic Sans MS" panose="030F0702030302020204" pitchFamily="66" charset="0"/>
              </a:rPr>
              <a:t>uggested  </a:t>
            </a:r>
            <a:r>
              <a:rPr lang="en-GB" sz="2400" dirty="0">
                <a:latin typeface="Comic Sans MS" panose="030F0702030302020204" pitchFamily="66" charset="0"/>
              </a:rPr>
              <a:t>'high-functioning' women /</a:t>
            </a:r>
            <a:r>
              <a:rPr lang="en-GB" sz="2400" dirty="0" smtClean="0">
                <a:latin typeface="Comic Sans MS" panose="030F0702030302020204" pitchFamily="66" charset="0"/>
              </a:rPr>
              <a:t>girls </a:t>
            </a:r>
            <a:r>
              <a:rPr lang="en-GB" sz="2400" dirty="0">
                <a:latin typeface="Comic Sans MS" panose="030F0702030302020204" pitchFamily="66" charset="0"/>
              </a:rPr>
              <a:t>with autism have been </a:t>
            </a:r>
            <a:r>
              <a:rPr lang="en-GB" sz="2400" b="1" dirty="0" smtClean="0">
                <a:latin typeface="Comic Sans MS" panose="030F0702030302020204" pitchFamily="66" charset="0"/>
              </a:rPr>
              <a:t>underdiagnosed</a:t>
            </a:r>
            <a:endParaRPr lang="en-GB" sz="2400" b="1" dirty="0">
              <a:latin typeface="Comic Sans MS" panose="030F0702030302020204" pitchFamily="66" charset="0"/>
            </a:endParaRPr>
          </a:p>
          <a:p>
            <a:pPr marL="0" indent="0">
              <a:buNone/>
            </a:pPr>
            <a:endParaRPr lang="en-GB" sz="2400" dirty="0">
              <a:latin typeface="Comic Sans MS" panose="030F0702030302020204" pitchFamily="66" charset="0"/>
            </a:endParaRPr>
          </a:p>
          <a:p>
            <a:pPr lvl="0"/>
            <a:r>
              <a:rPr lang="en-GB" sz="2400" dirty="0">
                <a:latin typeface="Comic Sans MS" panose="030F0702030302020204" pitchFamily="66" charset="0"/>
              </a:rPr>
              <a:t>I</a:t>
            </a:r>
            <a:r>
              <a:rPr lang="en-GB" sz="2400" dirty="0" smtClean="0">
                <a:latin typeface="Comic Sans MS" panose="030F0702030302020204" pitchFamily="66" charset="0"/>
              </a:rPr>
              <a:t>ncrease </a:t>
            </a:r>
            <a:r>
              <a:rPr lang="en-GB" sz="2400" dirty="0">
                <a:latin typeface="Comic Sans MS" panose="030F0702030302020204" pitchFamily="66" charset="0"/>
              </a:rPr>
              <a:t>in the number of women /</a:t>
            </a:r>
            <a:r>
              <a:rPr lang="en-GB" sz="2400" dirty="0" smtClean="0">
                <a:latin typeface="Comic Sans MS" panose="030F0702030302020204" pitchFamily="66" charset="0"/>
              </a:rPr>
              <a:t>girls </a:t>
            </a:r>
            <a:r>
              <a:rPr lang="en-GB" sz="2400" dirty="0">
                <a:latin typeface="Comic Sans MS" panose="030F0702030302020204" pitchFamily="66" charset="0"/>
              </a:rPr>
              <a:t>referred for </a:t>
            </a:r>
            <a:r>
              <a:rPr lang="en-GB" sz="2400" dirty="0" smtClean="0">
                <a:latin typeface="Comic Sans MS" panose="030F0702030302020204" pitchFamily="66" charset="0"/>
              </a:rPr>
              <a:t>diagnosis </a:t>
            </a:r>
          </a:p>
          <a:p>
            <a:pPr marL="0" lvl="0" indent="0">
              <a:buNone/>
            </a:pPr>
            <a:r>
              <a:rPr lang="en-GB" sz="2400" dirty="0" smtClean="0">
                <a:latin typeface="Comic Sans MS" panose="030F0702030302020204" pitchFamily="66" charset="0"/>
              </a:rPr>
              <a:t>= </a:t>
            </a:r>
            <a:r>
              <a:rPr lang="en-GB" sz="2400" b="1" dirty="0" smtClean="0">
                <a:latin typeface="Comic Sans MS" panose="030F0702030302020204" pitchFamily="66" charset="0"/>
              </a:rPr>
              <a:t>historic </a:t>
            </a:r>
            <a:r>
              <a:rPr lang="en-GB" sz="2400" b="1" dirty="0">
                <a:latin typeface="Comic Sans MS" panose="030F0702030302020204" pitchFamily="66" charset="0"/>
              </a:rPr>
              <a:t>bias </a:t>
            </a:r>
            <a:r>
              <a:rPr lang="en-GB" sz="2400" dirty="0">
                <a:latin typeface="Comic Sans MS" panose="030F0702030302020204" pitchFamily="66" charset="0"/>
              </a:rPr>
              <a:t>towards </a:t>
            </a:r>
            <a:r>
              <a:rPr lang="en-GB" sz="2400" dirty="0" smtClean="0">
                <a:latin typeface="Comic Sans MS" panose="030F0702030302020204" pitchFamily="66" charset="0"/>
              </a:rPr>
              <a:t>men/boys</a:t>
            </a:r>
          </a:p>
          <a:p>
            <a:pPr marL="0" lvl="0" indent="0">
              <a:buNone/>
            </a:pPr>
            <a:endParaRPr lang="en-GB" sz="2400" dirty="0">
              <a:latin typeface="Comic Sans MS" panose="030F0702030302020204" pitchFamily="66" charset="0"/>
            </a:endParaRPr>
          </a:p>
          <a:p>
            <a:pPr lvl="0"/>
            <a:r>
              <a:rPr lang="en-GB" sz="2400" dirty="0" smtClean="0">
                <a:latin typeface="Comic Sans MS" panose="030F0702030302020204" pitchFamily="66" charset="0"/>
                <a:hlinkClick r:id="rId3"/>
              </a:rPr>
              <a:t>ICD-10</a:t>
            </a:r>
            <a:r>
              <a:rPr lang="en-GB" sz="2400" dirty="0">
                <a:latin typeface="Comic Sans MS" panose="030F0702030302020204" pitchFamily="66" charset="0"/>
              </a:rPr>
              <a:t> </a:t>
            </a:r>
            <a:r>
              <a:rPr lang="en-GB" sz="2400" dirty="0" smtClean="0">
                <a:latin typeface="Comic Sans MS" panose="030F0702030302020204" pitchFamily="66" charset="0"/>
              </a:rPr>
              <a:t>do </a:t>
            </a:r>
            <a:r>
              <a:rPr lang="en-GB" sz="2400" dirty="0">
                <a:latin typeface="Comic Sans MS" panose="030F0702030302020204" pitchFamily="66" charset="0"/>
              </a:rPr>
              <a:t>not give examples of the types of difficulties experienced by </a:t>
            </a:r>
            <a:r>
              <a:rPr lang="en-GB" sz="2400" dirty="0" smtClean="0">
                <a:latin typeface="Comic Sans MS" panose="030F0702030302020204" pitchFamily="66" charset="0"/>
              </a:rPr>
              <a:t>women/girls</a:t>
            </a:r>
            <a:r>
              <a:rPr lang="en-GB" sz="2400" dirty="0">
                <a:latin typeface="Comic Sans MS" panose="030F0702030302020204" pitchFamily="66" charset="0"/>
              </a:rPr>
              <a:t>. </a:t>
            </a:r>
          </a:p>
        </p:txBody>
      </p:sp>
    </p:spTree>
    <p:extLst>
      <p:ext uri="{BB962C8B-B14F-4D97-AF65-F5344CB8AC3E}">
        <p14:creationId xmlns:p14="http://schemas.microsoft.com/office/powerpoint/2010/main" val="31130831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60648"/>
            <a:ext cx="8229600" cy="6225555"/>
          </a:xfrm>
        </p:spPr>
        <p:txBody>
          <a:bodyPr>
            <a:normAutofit fontScale="40000" lnSpcReduction="20000"/>
          </a:bodyPr>
          <a:lstStyle/>
          <a:p>
            <a:pPr lvl="0"/>
            <a:r>
              <a:rPr lang="en-GB" sz="4500" dirty="0">
                <a:latin typeface="Comic Sans MS" panose="030F0702030302020204" pitchFamily="66" charset="0"/>
                <a:hlinkClick r:id="rId2"/>
              </a:rPr>
              <a:t>Professor Simon Baron Cohen and the Autism Research Institute (ARC)</a:t>
            </a:r>
            <a:r>
              <a:rPr lang="en-GB" sz="4500" dirty="0">
                <a:latin typeface="Comic Sans MS" panose="030F0702030302020204" pitchFamily="66" charset="0"/>
              </a:rPr>
              <a:t> have developed an </a:t>
            </a:r>
            <a:r>
              <a:rPr lang="en-GB" sz="4500" dirty="0">
                <a:latin typeface="Comic Sans MS" panose="030F0702030302020204" pitchFamily="66" charset="0"/>
                <a:hlinkClick r:id="rId3"/>
              </a:rPr>
              <a:t>'extreme male brain' theory of autism (2002)</a:t>
            </a:r>
            <a:r>
              <a:rPr lang="en-GB" sz="4500" dirty="0">
                <a:latin typeface="Comic Sans MS" panose="030F0702030302020204" pitchFamily="66" charset="0"/>
              </a:rPr>
              <a:t>. This relates to thinking about sex differences in general within the dimensions of 'empathising' and 'systemising' and autism as an extreme of the male 'systemising' dimension. </a:t>
            </a:r>
            <a:endParaRPr lang="en-GB" sz="4500" dirty="0" smtClean="0">
              <a:latin typeface="Comic Sans MS" panose="030F0702030302020204" pitchFamily="66" charset="0"/>
            </a:endParaRPr>
          </a:p>
          <a:p>
            <a:pPr marL="0" lvl="0" indent="0">
              <a:buNone/>
            </a:pPr>
            <a:endParaRPr lang="en-GB" sz="4500" dirty="0">
              <a:latin typeface="Comic Sans MS" panose="030F0702030302020204" pitchFamily="66" charset="0"/>
            </a:endParaRPr>
          </a:p>
          <a:p>
            <a:pPr lvl="0"/>
            <a:r>
              <a:rPr lang="en-GB" sz="4500" dirty="0">
                <a:latin typeface="Comic Sans MS" panose="030F0702030302020204" pitchFamily="66" charset="0"/>
              </a:rPr>
              <a:t>In 1964, </a:t>
            </a:r>
            <a:r>
              <a:rPr lang="en-GB" sz="4500" dirty="0">
                <a:latin typeface="Comic Sans MS" panose="030F0702030302020204" pitchFamily="66" charset="0"/>
                <a:hlinkClick r:id="rId4"/>
              </a:rPr>
              <a:t>Bernard </a:t>
            </a:r>
            <a:r>
              <a:rPr lang="en-GB" sz="4500" dirty="0" err="1">
                <a:latin typeface="Comic Sans MS" panose="030F0702030302020204" pitchFamily="66" charset="0"/>
                <a:hlinkClick r:id="rId4"/>
              </a:rPr>
              <a:t>Rimland</a:t>
            </a:r>
            <a:r>
              <a:rPr lang="en-GB" sz="4500" dirty="0">
                <a:latin typeface="Comic Sans MS" panose="030F0702030302020204" pitchFamily="66" charset="0"/>
              </a:rPr>
              <a:t> pointed out that, overall, men and boys tend to be </a:t>
            </a:r>
            <a:r>
              <a:rPr lang="en-GB" sz="4500" b="1" dirty="0">
                <a:latin typeface="Comic Sans MS" panose="030F0702030302020204" pitchFamily="66" charset="0"/>
              </a:rPr>
              <a:t>more susceptible </a:t>
            </a:r>
            <a:r>
              <a:rPr lang="en-GB" sz="4500" dirty="0">
                <a:latin typeface="Comic Sans MS" panose="030F0702030302020204" pitchFamily="66" charset="0"/>
              </a:rPr>
              <a:t>to organic damage than women and girls, whether through hereditary disease, acquired infection or other conditions. Since it is now almost universally accepted that there is an organic cause for autism, it should therefore not be surprising that men and boys are more vulnerable to it than girls and women</a:t>
            </a:r>
            <a:r>
              <a:rPr lang="en-GB" sz="4500" dirty="0" smtClean="0">
                <a:latin typeface="Comic Sans MS" panose="030F0702030302020204" pitchFamily="66" charset="0"/>
              </a:rPr>
              <a:t>.</a:t>
            </a:r>
          </a:p>
          <a:p>
            <a:pPr marL="0" lvl="0" indent="0">
              <a:buNone/>
            </a:pPr>
            <a:endParaRPr lang="en-GB" sz="4500" dirty="0">
              <a:latin typeface="Comic Sans MS" panose="030F0702030302020204" pitchFamily="66" charset="0"/>
            </a:endParaRPr>
          </a:p>
          <a:p>
            <a:pPr lvl="0"/>
            <a:r>
              <a:rPr lang="en-GB" sz="4500" dirty="0">
                <a:latin typeface="Comic Sans MS" panose="030F0702030302020204" pitchFamily="66" charset="0"/>
                <a:hlinkClick r:id="rId5"/>
              </a:rPr>
              <a:t>David H </a:t>
            </a:r>
            <a:r>
              <a:rPr lang="en-GB" sz="4500" dirty="0" err="1">
                <a:latin typeface="Comic Sans MS" panose="030F0702030302020204" pitchFamily="66" charset="0"/>
                <a:hlinkClick r:id="rId5"/>
              </a:rPr>
              <a:t>Skuse</a:t>
            </a:r>
            <a:r>
              <a:rPr lang="en-GB" sz="4500" dirty="0">
                <a:latin typeface="Comic Sans MS" panose="030F0702030302020204" pitchFamily="66" charset="0"/>
                <a:hlinkClick r:id="rId5"/>
              </a:rPr>
              <a:t> 2000 </a:t>
            </a:r>
            <a:r>
              <a:rPr lang="en-GB" sz="4500" dirty="0">
                <a:latin typeface="Comic Sans MS" panose="030F0702030302020204" pitchFamily="66" charset="0"/>
              </a:rPr>
              <a:t>that the gene or genes for autism are located on the X chromosome. Girls inherit X chromosomes from both parents, but boys only inherit one, from their mothers. </a:t>
            </a:r>
            <a:r>
              <a:rPr lang="en-GB" sz="4500" dirty="0" err="1">
                <a:latin typeface="Comic Sans MS" panose="030F0702030302020204" pitchFamily="66" charset="0"/>
              </a:rPr>
              <a:t>Skuse's</a:t>
            </a:r>
            <a:r>
              <a:rPr lang="en-GB" sz="4500" dirty="0">
                <a:latin typeface="Comic Sans MS" panose="030F0702030302020204" pitchFamily="66" charset="0"/>
              </a:rPr>
              <a:t> hypothesis is that the X chromosome which girls inherit from their fathers contains an imprinted gene which 'protects' the carrier from autism, making girls less likely to develop the condition than boys</a:t>
            </a:r>
            <a:r>
              <a:rPr lang="en-GB" sz="4500" dirty="0" smtClean="0">
                <a:latin typeface="Comic Sans MS" panose="030F0702030302020204" pitchFamily="66" charset="0"/>
              </a:rPr>
              <a:t>.</a:t>
            </a:r>
          </a:p>
          <a:p>
            <a:pPr marL="0" lvl="0" indent="0">
              <a:buNone/>
            </a:pPr>
            <a:endParaRPr lang="en-GB" sz="4500" dirty="0">
              <a:latin typeface="Comic Sans MS" panose="030F0702030302020204" pitchFamily="66" charset="0"/>
            </a:endParaRPr>
          </a:p>
          <a:p>
            <a:r>
              <a:rPr lang="en-GB" sz="4500" dirty="0" smtClean="0">
                <a:latin typeface="Comic Sans MS" panose="030F0702030302020204" pitchFamily="66" charset="0"/>
              </a:rPr>
              <a:t>Asperger's </a:t>
            </a:r>
            <a:r>
              <a:rPr lang="en-GB" sz="4500" dirty="0">
                <a:latin typeface="Comic Sans MS" panose="030F0702030302020204" pitchFamily="66" charset="0"/>
              </a:rPr>
              <a:t>view that autism and Asperger syndrome are at the extreme end of a spectrum of behaviours normally associated with </a:t>
            </a:r>
            <a:r>
              <a:rPr lang="en-GB" sz="4500" b="1" dirty="0">
                <a:latin typeface="Comic Sans MS" panose="030F0702030302020204" pitchFamily="66" charset="0"/>
              </a:rPr>
              <a:t>'maleness'. </a:t>
            </a:r>
            <a:r>
              <a:rPr lang="en-GB" sz="4500" dirty="0">
                <a:latin typeface="Comic Sans MS" panose="030F0702030302020204" pitchFamily="66" charset="0"/>
              </a:rPr>
              <a:t>Such behaviours can be extremely useful in areas of life such as engineering and science, where attention to detail and single-mindedness may be more valuable than social </a:t>
            </a:r>
            <a:r>
              <a:rPr lang="en-GB" sz="4500" dirty="0" smtClean="0">
                <a:latin typeface="Comic Sans MS" panose="030F0702030302020204" pitchFamily="66" charset="0"/>
              </a:rPr>
              <a:t>skills</a:t>
            </a:r>
            <a:r>
              <a:rPr lang="en-GB" sz="4500" dirty="0">
                <a:latin typeface="Comic Sans MS" panose="030F0702030302020204" pitchFamily="66" charset="0"/>
              </a:rPr>
              <a:t>.</a:t>
            </a:r>
            <a:endParaRPr lang="en-GB" dirty="0"/>
          </a:p>
        </p:txBody>
      </p:sp>
    </p:spTree>
    <p:extLst>
      <p:ext uri="{BB962C8B-B14F-4D97-AF65-F5344CB8AC3E}">
        <p14:creationId xmlns:p14="http://schemas.microsoft.com/office/powerpoint/2010/main" val="20418108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Comic Sans MS" panose="030F0702030302020204" pitchFamily="66" charset="0"/>
              </a:rPr>
              <a:t>PRESENTATION</a:t>
            </a:r>
            <a:endParaRPr lang="en-GB" dirty="0">
              <a:latin typeface="Comic Sans MS" panose="030F0702030302020204" pitchFamily="66" charset="0"/>
            </a:endParaRPr>
          </a:p>
        </p:txBody>
      </p:sp>
      <p:sp>
        <p:nvSpPr>
          <p:cNvPr id="3" name="Content Placeholder 2"/>
          <p:cNvSpPr>
            <a:spLocks noGrp="1"/>
          </p:cNvSpPr>
          <p:nvPr>
            <p:ph idx="1"/>
          </p:nvPr>
        </p:nvSpPr>
        <p:spPr>
          <a:xfrm>
            <a:off x="457200" y="1196752"/>
            <a:ext cx="8229600" cy="5400600"/>
          </a:xfrm>
        </p:spPr>
        <p:txBody>
          <a:bodyPr>
            <a:noAutofit/>
          </a:bodyPr>
          <a:lstStyle/>
          <a:p>
            <a:pPr lvl="0"/>
            <a:r>
              <a:rPr lang="en-GB" sz="2400" dirty="0">
                <a:latin typeface="Comic Sans MS" panose="030F0702030302020204" pitchFamily="66" charset="0"/>
              </a:rPr>
              <a:t>R</a:t>
            </a:r>
            <a:r>
              <a:rPr lang="en-GB" sz="2400" dirty="0" smtClean="0">
                <a:latin typeface="Comic Sans MS" panose="030F0702030302020204" pitchFamily="66" charset="0"/>
              </a:rPr>
              <a:t>elies </a:t>
            </a:r>
            <a:r>
              <a:rPr lang="en-GB" sz="2400" dirty="0">
                <a:latin typeface="Comic Sans MS" panose="030F0702030302020204" pitchFamily="66" charset="0"/>
              </a:rPr>
              <a:t>on other children (usually girls) </a:t>
            </a:r>
            <a:endParaRPr lang="en-GB" sz="2400" dirty="0" smtClean="0">
              <a:latin typeface="Comic Sans MS" panose="030F0702030302020204" pitchFamily="66" charset="0"/>
            </a:endParaRPr>
          </a:p>
          <a:p>
            <a:pPr lvl="0"/>
            <a:endParaRPr lang="en-GB" sz="2400" dirty="0">
              <a:latin typeface="Comic Sans MS" panose="030F0702030302020204" pitchFamily="66" charset="0"/>
            </a:endParaRPr>
          </a:p>
          <a:p>
            <a:pPr lvl="0"/>
            <a:r>
              <a:rPr lang="en-GB" sz="2400" dirty="0" smtClean="0">
                <a:latin typeface="Comic Sans MS" panose="030F0702030302020204" pitchFamily="66" charset="0"/>
              </a:rPr>
              <a:t>Girls </a:t>
            </a:r>
            <a:r>
              <a:rPr lang="en-GB" sz="2400" dirty="0">
                <a:latin typeface="Comic Sans MS" panose="030F0702030302020204" pitchFamily="66" charset="0"/>
              </a:rPr>
              <a:t>are more able to </a:t>
            </a:r>
            <a:r>
              <a:rPr lang="en-GB" sz="2400" b="1" dirty="0">
                <a:latin typeface="Comic Sans MS" panose="030F0702030302020204" pitchFamily="66" charset="0"/>
              </a:rPr>
              <a:t>follow</a:t>
            </a:r>
            <a:r>
              <a:rPr lang="en-GB" sz="2400" dirty="0">
                <a:latin typeface="Comic Sans MS" panose="030F0702030302020204" pitchFamily="66" charset="0"/>
              </a:rPr>
              <a:t> social </a:t>
            </a:r>
            <a:r>
              <a:rPr lang="en-GB" sz="2400" dirty="0" smtClean="0">
                <a:latin typeface="Comic Sans MS" panose="030F0702030302020204" pitchFamily="66" charset="0"/>
              </a:rPr>
              <a:t>actions</a:t>
            </a:r>
          </a:p>
          <a:p>
            <a:pPr marL="0" lvl="0" indent="0">
              <a:buNone/>
            </a:pPr>
            <a:endParaRPr lang="en-GB" sz="2400" dirty="0">
              <a:latin typeface="Comic Sans MS" panose="030F0702030302020204" pitchFamily="66" charset="0"/>
            </a:endParaRPr>
          </a:p>
          <a:p>
            <a:pPr lvl="0"/>
            <a:r>
              <a:rPr lang="en-GB" sz="2400" dirty="0">
                <a:latin typeface="Comic Sans MS" panose="030F0702030302020204" pitchFamily="66" charset="0"/>
              </a:rPr>
              <a:t>Girls are often more aware of and feel a need to </a:t>
            </a:r>
            <a:r>
              <a:rPr lang="en-GB" sz="2400" b="1" dirty="0">
                <a:latin typeface="Comic Sans MS" panose="030F0702030302020204" pitchFamily="66" charset="0"/>
              </a:rPr>
              <a:t>interact </a:t>
            </a:r>
            <a:r>
              <a:rPr lang="en-GB" sz="2400" dirty="0">
                <a:latin typeface="Comic Sans MS" panose="030F0702030302020204" pitchFamily="66" charset="0"/>
              </a:rPr>
              <a:t>socially. </a:t>
            </a:r>
            <a:endParaRPr lang="en-GB" sz="2400" dirty="0" smtClean="0">
              <a:latin typeface="Comic Sans MS" panose="030F0702030302020204" pitchFamily="66" charset="0"/>
            </a:endParaRPr>
          </a:p>
          <a:p>
            <a:pPr lvl="0"/>
            <a:endParaRPr lang="en-GB" sz="2400" dirty="0">
              <a:latin typeface="Comic Sans MS" panose="030F0702030302020204" pitchFamily="66" charset="0"/>
            </a:endParaRPr>
          </a:p>
          <a:p>
            <a:pPr marL="285750" lvl="0" indent="-285750"/>
            <a:r>
              <a:rPr lang="en-GB" sz="2400" dirty="0">
                <a:latin typeface="Comic Sans MS" panose="030F0702030302020204" pitchFamily="66" charset="0"/>
              </a:rPr>
              <a:t>Many have </a:t>
            </a:r>
            <a:r>
              <a:rPr lang="en-GB" sz="2400" b="1" dirty="0">
                <a:latin typeface="Comic Sans MS" panose="030F0702030302020204" pitchFamily="66" charset="0"/>
              </a:rPr>
              <a:t>one special friend</a:t>
            </a:r>
            <a:r>
              <a:rPr lang="en-GB" sz="2400" dirty="0">
                <a:latin typeface="Comic Sans MS" panose="030F0702030302020204" pitchFamily="66" charset="0"/>
              </a:rPr>
              <a:t>. </a:t>
            </a:r>
          </a:p>
          <a:p>
            <a:pPr marL="0" lvl="0" indent="0">
              <a:buNone/>
            </a:pPr>
            <a:endParaRPr lang="en-GB" sz="2400" dirty="0" smtClean="0">
              <a:latin typeface="Comic Sans MS" panose="030F0702030302020204" pitchFamily="66" charset="0"/>
            </a:endParaRPr>
          </a:p>
          <a:p>
            <a:pPr marL="0" indent="0">
              <a:buNone/>
            </a:pPr>
            <a:r>
              <a:rPr lang="en-GB" sz="2400" dirty="0">
                <a:latin typeface="Comic Sans MS" panose="030F0702030302020204" pitchFamily="66" charset="0"/>
              </a:rPr>
              <a:t>• </a:t>
            </a:r>
            <a:r>
              <a:rPr lang="en-GB" sz="2400" dirty="0" smtClean="0">
                <a:latin typeface="Comic Sans MS" panose="030F0702030302020204" pitchFamily="66" charset="0"/>
              </a:rPr>
              <a:t> 1:1 relationships</a:t>
            </a:r>
          </a:p>
          <a:p>
            <a:pPr marL="0" indent="0">
              <a:buNone/>
            </a:pPr>
            <a:endParaRPr lang="en-GB" sz="2400" dirty="0">
              <a:latin typeface="Comic Sans MS" panose="030F0702030302020204" pitchFamily="66" charset="0"/>
            </a:endParaRPr>
          </a:p>
          <a:p>
            <a:r>
              <a:rPr lang="en-GB" sz="2400" dirty="0">
                <a:latin typeface="Comic Sans MS" panose="030F0702030302020204" pitchFamily="66" charset="0"/>
              </a:rPr>
              <a:t>P</a:t>
            </a:r>
            <a:r>
              <a:rPr lang="en-GB" sz="2400" dirty="0" smtClean="0">
                <a:latin typeface="Comic Sans MS" panose="030F0702030302020204" pitchFamily="66" charset="0"/>
              </a:rPr>
              <a:t>refer </a:t>
            </a:r>
            <a:r>
              <a:rPr lang="en-GB" sz="2400" dirty="0">
                <a:latin typeface="Comic Sans MS" panose="030F0702030302020204" pitchFamily="66" charset="0"/>
              </a:rPr>
              <a:t>to play with </a:t>
            </a:r>
            <a:r>
              <a:rPr lang="en-GB" sz="2400" dirty="0" smtClean="0">
                <a:latin typeface="Comic Sans MS" panose="030F0702030302020204" pitchFamily="66" charset="0"/>
              </a:rPr>
              <a:t>younger </a:t>
            </a:r>
            <a:r>
              <a:rPr lang="en-GB" sz="2400" dirty="0">
                <a:latin typeface="Comic Sans MS" panose="030F0702030302020204" pitchFamily="66" charset="0"/>
              </a:rPr>
              <a:t>children </a:t>
            </a:r>
            <a:r>
              <a:rPr lang="en-GB" sz="2400" dirty="0" smtClean="0">
                <a:latin typeface="Comic Sans MS" panose="030F0702030302020204" pitchFamily="66" charset="0"/>
              </a:rPr>
              <a:t>or less </a:t>
            </a:r>
            <a:r>
              <a:rPr lang="en-GB" sz="2400" dirty="0">
                <a:latin typeface="Comic Sans MS" panose="030F0702030302020204" pitchFamily="66" charset="0"/>
              </a:rPr>
              <a:t>able </a:t>
            </a:r>
            <a:r>
              <a:rPr lang="en-GB" sz="2400" dirty="0" smtClean="0">
                <a:latin typeface="Comic Sans MS" panose="030F0702030302020204" pitchFamily="66" charset="0"/>
              </a:rPr>
              <a:t>peer</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4208" y="1124744"/>
            <a:ext cx="8477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t="9310" b="15913"/>
          <a:stretch/>
        </p:blipFill>
        <p:spPr bwMode="auto">
          <a:xfrm>
            <a:off x="6084168" y="3356992"/>
            <a:ext cx="2114550" cy="16167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0862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88640"/>
            <a:ext cx="8640960" cy="6401753"/>
          </a:xfrm>
          <a:prstGeom prst="rect">
            <a:avLst/>
          </a:prstGeom>
        </p:spPr>
        <p:txBody>
          <a:bodyPr wrap="square">
            <a:spAutoFit/>
          </a:bodyPr>
          <a:lstStyle/>
          <a:p>
            <a:pPr lvl="0"/>
            <a:endParaRPr lang="en-GB" sz="2000" dirty="0" smtClean="0">
              <a:latin typeface="Comic Sans MS" panose="030F0702030302020204" pitchFamily="66" charset="0"/>
            </a:endParaRPr>
          </a:p>
          <a:p>
            <a:pPr marL="285750" lvl="0" indent="-285750">
              <a:buFont typeface="Arial" panose="020B0604020202020204" pitchFamily="34" charset="0"/>
              <a:buChar char="•"/>
            </a:pPr>
            <a:r>
              <a:rPr lang="en-GB" sz="2400" dirty="0">
                <a:latin typeface="Comic Sans MS" panose="030F0702030302020204" pitchFamily="66" charset="0"/>
              </a:rPr>
              <a:t>D</a:t>
            </a:r>
            <a:r>
              <a:rPr lang="en-GB" sz="2400" dirty="0" smtClean="0">
                <a:latin typeface="Comic Sans MS" panose="030F0702030302020204" pitchFamily="66" charset="0"/>
              </a:rPr>
              <a:t>ependent </a:t>
            </a:r>
            <a:r>
              <a:rPr lang="en-GB" sz="2400" dirty="0">
                <a:latin typeface="Comic Sans MS" panose="030F0702030302020204" pitchFamily="66" charset="0"/>
              </a:rPr>
              <a:t>on their mother (or other primary </a:t>
            </a:r>
            <a:r>
              <a:rPr lang="en-GB" sz="2400" dirty="0" smtClean="0">
                <a:latin typeface="Comic Sans MS" panose="030F0702030302020204" pitchFamily="66" charset="0"/>
              </a:rPr>
              <a:t>carer)</a:t>
            </a:r>
          </a:p>
          <a:p>
            <a:pPr lvl="0"/>
            <a:r>
              <a:rPr lang="en-GB" sz="2400" dirty="0" smtClean="0">
                <a:latin typeface="Comic Sans MS" panose="030F0702030302020204" pitchFamily="66" charset="0"/>
              </a:rPr>
              <a:t>= regard </a:t>
            </a:r>
            <a:r>
              <a:rPr lang="en-GB" sz="2400" dirty="0">
                <a:latin typeface="Comic Sans MS" panose="030F0702030302020204" pitchFamily="66" charset="0"/>
              </a:rPr>
              <a:t>as their best friend and </a:t>
            </a:r>
            <a:r>
              <a:rPr lang="en-GB" sz="2400" dirty="0" smtClean="0">
                <a:latin typeface="Comic Sans MS" panose="030F0702030302020204" pitchFamily="66" charset="0"/>
              </a:rPr>
              <a:t>confidante</a:t>
            </a:r>
          </a:p>
          <a:p>
            <a:pPr lvl="0"/>
            <a:endParaRPr lang="en-GB" sz="2400" dirty="0" smtClean="0">
              <a:latin typeface="Comic Sans MS" panose="030F0702030302020204" pitchFamily="66" charset="0"/>
            </a:endParaRPr>
          </a:p>
          <a:p>
            <a:pPr marL="285750" lvl="0" indent="-285750">
              <a:buFont typeface="Arial" panose="020B0604020202020204" pitchFamily="34" charset="0"/>
              <a:buChar char="•"/>
            </a:pPr>
            <a:r>
              <a:rPr lang="en-GB" sz="2400" dirty="0">
                <a:latin typeface="Comic Sans MS" panose="030F0702030302020204" pitchFamily="66" charset="0"/>
              </a:rPr>
              <a:t>R</a:t>
            </a:r>
            <a:r>
              <a:rPr lang="en-GB" sz="2400" dirty="0" smtClean="0">
                <a:latin typeface="Comic Sans MS" panose="030F0702030302020204" pitchFamily="66" charset="0"/>
              </a:rPr>
              <a:t>ich </a:t>
            </a:r>
            <a:r>
              <a:rPr lang="en-GB" sz="2400" dirty="0">
                <a:latin typeface="Comic Sans MS" panose="030F0702030302020204" pitchFamily="66" charset="0"/>
              </a:rPr>
              <a:t>and elaborate </a:t>
            </a:r>
            <a:r>
              <a:rPr lang="en-GB" sz="2400" b="1" dirty="0">
                <a:latin typeface="Comic Sans MS" panose="030F0702030302020204" pitchFamily="66" charset="0"/>
              </a:rPr>
              <a:t>fantasy</a:t>
            </a:r>
            <a:r>
              <a:rPr lang="en-GB" sz="2400" dirty="0">
                <a:latin typeface="Comic Sans MS" panose="030F0702030302020204" pitchFamily="66" charset="0"/>
              </a:rPr>
              <a:t> world with imaginary </a:t>
            </a:r>
            <a:endParaRPr lang="en-GB" sz="2400" dirty="0" smtClean="0">
              <a:latin typeface="Comic Sans MS" panose="030F0702030302020204" pitchFamily="66" charset="0"/>
            </a:endParaRPr>
          </a:p>
          <a:p>
            <a:pPr lvl="0"/>
            <a:r>
              <a:rPr lang="en-GB" sz="2400" dirty="0" smtClean="0">
                <a:latin typeface="Comic Sans MS" panose="030F0702030302020204" pitchFamily="66" charset="0"/>
              </a:rPr>
              <a:t>friends</a:t>
            </a:r>
          </a:p>
          <a:p>
            <a:pPr lvl="0"/>
            <a:endParaRPr lang="en-GB" sz="2400" dirty="0">
              <a:latin typeface="Comic Sans MS" panose="030F0702030302020204" pitchFamily="66" charset="0"/>
            </a:endParaRPr>
          </a:p>
          <a:p>
            <a:pPr lvl="0"/>
            <a:endParaRPr lang="en-GB" dirty="0" smtClean="0">
              <a:latin typeface="Comic Sans MS" panose="030F0702030302020204" pitchFamily="66" charset="0"/>
            </a:endParaRPr>
          </a:p>
          <a:p>
            <a:pPr marL="342900" lvl="0" indent="-342900">
              <a:buFont typeface="Arial" pitchFamily="34" charset="0"/>
              <a:buChar char="•"/>
            </a:pPr>
            <a:r>
              <a:rPr lang="en-GB" sz="2400" dirty="0">
                <a:latin typeface="Comic Sans MS" panose="030F0702030302020204" pitchFamily="66" charset="0"/>
              </a:rPr>
              <a:t>Passionate </a:t>
            </a:r>
            <a:r>
              <a:rPr lang="en-GB" sz="2400" b="1" dirty="0">
                <a:latin typeface="Comic Sans MS" panose="030F0702030302020204" pitchFamily="66" charset="0"/>
              </a:rPr>
              <a:t>interests - </a:t>
            </a:r>
            <a:r>
              <a:rPr lang="en-GB" sz="2400" dirty="0">
                <a:latin typeface="Comic Sans MS" panose="030F0702030302020204" pitchFamily="66" charset="0"/>
              </a:rPr>
              <a:t>quality and intensity </a:t>
            </a:r>
          </a:p>
          <a:p>
            <a:endParaRPr lang="en-GB" sz="2400" dirty="0">
              <a:latin typeface="Comic Sans MS" panose="030F0702030302020204" pitchFamily="66" charset="0"/>
            </a:endParaRPr>
          </a:p>
          <a:p>
            <a:pPr marL="285750" indent="-285750">
              <a:buFont typeface="Arial" panose="020B0604020202020204" pitchFamily="34" charset="0"/>
              <a:buChar char="•"/>
            </a:pPr>
            <a:r>
              <a:rPr lang="en-GB" sz="2400" dirty="0">
                <a:latin typeface="Comic Sans MS" panose="030F0702030302020204" pitchFamily="66" charset="0"/>
              </a:rPr>
              <a:t>Conversation is restricted to her topics of interest. </a:t>
            </a:r>
            <a:endParaRPr lang="en-GB" sz="2400" dirty="0" smtClean="0"/>
          </a:p>
          <a:p>
            <a:endParaRPr lang="en-GB" sz="2400" dirty="0" smtClean="0">
              <a:latin typeface="Comic Sans MS" panose="030F0702030302020204" pitchFamily="66" charset="0"/>
            </a:endParaRPr>
          </a:p>
          <a:p>
            <a:endParaRPr lang="en-GB" sz="2400" dirty="0">
              <a:latin typeface="Comic Sans MS" panose="030F0702030302020204" pitchFamily="66" charset="0"/>
            </a:endParaRPr>
          </a:p>
          <a:p>
            <a:pPr marL="285750" indent="-285750">
              <a:buFont typeface="Arial" panose="020B0604020202020204" pitchFamily="34" charset="0"/>
              <a:buChar char="•"/>
            </a:pPr>
            <a:r>
              <a:rPr lang="en-GB" sz="2400" dirty="0">
                <a:latin typeface="Comic Sans MS" panose="030F0702030302020204" pitchFamily="66" charset="0"/>
              </a:rPr>
              <a:t>S</a:t>
            </a:r>
            <a:r>
              <a:rPr lang="en-GB" sz="2400" b="1" dirty="0" smtClean="0">
                <a:latin typeface="Comic Sans MS" panose="030F0702030302020204" pitchFamily="66" charset="0"/>
              </a:rPr>
              <a:t>ocial communication hierarchy</a:t>
            </a:r>
            <a:r>
              <a:rPr lang="en-GB" sz="2400" dirty="0" smtClean="0">
                <a:latin typeface="Comic Sans MS" panose="030F0702030302020204" pitchFamily="66" charset="0"/>
              </a:rPr>
              <a:t> can </a:t>
            </a:r>
            <a:r>
              <a:rPr lang="en-GB" sz="2400" dirty="0">
                <a:latin typeface="Comic Sans MS" panose="030F0702030302020204" pitchFamily="66" charset="0"/>
              </a:rPr>
              <a:t>be </a:t>
            </a:r>
            <a:endParaRPr lang="en-GB" sz="2400" dirty="0" smtClean="0">
              <a:latin typeface="Comic Sans MS" panose="030F0702030302020204" pitchFamily="66" charset="0"/>
            </a:endParaRPr>
          </a:p>
          <a:p>
            <a:r>
              <a:rPr lang="en-GB" sz="2400" dirty="0" smtClean="0">
                <a:latin typeface="Comic Sans MS" panose="030F0702030302020204" pitchFamily="66" charset="0"/>
              </a:rPr>
              <a:t>problematic</a:t>
            </a:r>
            <a:endParaRPr lang="en-GB" sz="2400" dirty="0">
              <a:latin typeface="Comic Sans MS" panose="030F0702030302020204" pitchFamily="66" charset="0"/>
            </a:endParaRPr>
          </a:p>
          <a:p>
            <a:pPr lvl="0"/>
            <a:endParaRPr lang="en-GB" dirty="0" smtClean="0">
              <a:latin typeface="Comic Sans MS" panose="030F0702030302020204" pitchFamily="66" charset="0"/>
            </a:endParaRPr>
          </a:p>
          <a:p>
            <a:pPr lvl="0"/>
            <a:endParaRPr lang="en-GB" dirty="0">
              <a:latin typeface="Comic Sans MS" panose="030F0702030302020204" pitchFamily="66" charset="0"/>
            </a:endParaRPr>
          </a:p>
          <a:p>
            <a:pPr marL="285750" lvl="0" indent="-285750">
              <a:buFont typeface="Arial" panose="020B0604020202020204" pitchFamily="34" charset="0"/>
              <a:buChar char="•"/>
            </a:pPr>
            <a:r>
              <a:rPr lang="en-GB" sz="2400" dirty="0">
                <a:latin typeface="Comic Sans MS" panose="030F0702030302020204" pitchFamily="66" charset="0"/>
              </a:rPr>
              <a:t>D</a:t>
            </a:r>
            <a:r>
              <a:rPr lang="en-GB" sz="2400" dirty="0" smtClean="0">
                <a:latin typeface="Comic Sans MS" panose="030F0702030302020204" pitchFamily="66" charset="0"/>
              </a:rPr>
              <a:t>o </a:t>
            </a:r>
            <a:r>
              <a:rPr lang="en-GB" sz="2400" dirty="0">
                <a:latin typeface="Comic Sans MS" panose="030F0702030302020204" pitchFamily="66" charset="0"/>
              </a:rPr>
              <a:t>not 'do social chit chat</a:t>
            </a:r>
            <a:r>
              <a:rPr lang="en-GB" sz="2400" dirty="0" smtClean="0">
                <a:latin typeface="Comic Sans MS" panose="030F0702030302020204" pitchFamily="66" charset="0"/>
              </a:rPr>
              <a:t>'</a:t>
            </a: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684" r="11811" b="15205"/>
          <a:stretch/>
        </p:blipFill>
        <p:spPr bwMode="auto">
          <a:xfrm>
            <a:off x="8198476" y="462895"/>
            <a:ext cx="955960" cy="1449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5696" y="1976007"/>
            <a:ext cx="1753666" cy="963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90711" y="2221199"/>
            <a:ext cx="1207765" cy="1436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4008" y="5679340"/>
            <a:ext cx="1310258" cy="977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rotWithShape="1">
          <a:blip r:embed="rId7">
            <a:extLst>
              <a:ext uri="{28A0092B-C50C-407E-A947-70E740481C1C}">
                <a14:useLocalDpi xmlns:a14="http://schemas.microsoft.com/office/drawing/2010/main" val="0"/>
              </a:ext>
            </a:extLst>
          </a:blip>
          <a:srcRect l="13290" r="15301" b="9576"/>
          <a:stretch/>
        </p:blipFill>
        <p:spPr bwMode="auto">
          <a:xfrm>
            <a:off x="6650571" y="4437112"/>
            <a:ext cx="1496394" cy="1371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49074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16632"/>
            <a:ext cx="8784976" cy="6647974"/>
          </a:xfrm>
          <a:prstGeom prst="rect">
            <a:avLst/>
          </a:prstGeom>
        </p:spPr>
        <p:txBody>
          <a:bodyPr wrap="square">
            <a:spAutoFit/>
          </a:bodyPr>
          <a:lstStyle/>
          <a:p>
            <a:pPr marL="285750" lvl="0" indent="-285750">
              <a:buFont typeface="Arial" panose="020B0604020202020204" pitchFamily="34" charset="0"/>
              <a:buChar char="•"/>
            </a:pPr>
            <a:r>
              <a:rPr lang="en-GB" sz="2400" dirty="0">
                <a:latin typeface="Comic Sans MS" panose="030F0702030302020204" pitchFamily="66" charset="0"/>
              </a:rPr>
              <a:t>L</a:t>
            </a:r>
            <a:r>
              <a:rPr lang="en-GB" sz="2400" dirty="0" smtClean="0">
                <a:latin typeface="Comic Sans MS" panose="030F0702030302020204" pitchFamily="66" charset="0"/>
              </a:rPr>
              <a:t>ow </a:t>
            </a:r>
            <a:r>
              <a:rPr lang="en-GB" sz="2400" b="1" dirty="0">
                <a:latin typeface="Comic Sans MS" panose="030F0702030302020204" pitchFamily="66" charset="0"/>
              </a:rPr>
              <a:t>frustration </a:t>
            </a:r>
            <a:r>
              <a:rPr lang="en-GB" sz="2400" dirty="0" smtClean="0">
                <a:latin typeface="Comic Sans MS" panose="030F0702030302020204" pitchFamily="66" charset="0"/>
              </a:rPr>
              <a:t>level / age-inappropriate </a:t>
            </a:r>
            <a:r>
              <a:rPr lang="en-GB" sz="2400" dirty="0">
                <a:latin typeface="Comic Sans MS" panose="030F0702030302020204" pitchFamily="66" charset="0"/>
              </a:rPr>
              <a:t>"</a:t>
            </a:r>
            <a:r>
              <a:rPr lang="en-GB" sz="2400" b="1" dirty="0">
                <a:latin typeface="Comic Sans MS" panose="030F0702030302020204" pitchFamily="66" charset="0"/>
              </a:rPr>
              <a:t>meltdowns." </a:t>
            </a:r>
            <a:endParaRPr lang="en-GB" sz="2400" b="1" dirty="0" smtClean="0">
              <a:latin typeface="Comic Sans MS" panose="030F0702030302020204" pitchFamily="66" charset="0"/>
            </a:endParaRPr>
          </a:p>
          <a:p>
            <a:pPr lvl="0"/>
            <a:r>
              <a:rPr lang="en-GB" sz="2400" dirty="0">
                <a:latin typeface="Comic Sans MS" panose="030F0702030302020204" pitchFamily="66" charset="0"/>
              </a:rPr>
              <a:t> </a:t>
            </a:r>
          </a:p>
          <a:p>
            <a:pPr marL="285750" lvl="0" indent="-285750">
              <a:buFont typeface="Arial" panose="020B0604020202020204" pitchFamily="34" charset="0"/>
              <a:buChar char="•"/>
            </a:pPr>
            <a:r>
              <a:rPr lang="en-GB" sz="2400" dirty="0">
                <a:latin typeface="Comic Sans MS" panose="030F0702030302020204" pitchFamily="66" charset="0"/>
              </a:rPr>
              <a:t>D</a:t>
            </a:r>
            <a:r>
              <a:rPr lang="en-GB" sz="2400" b="1" dirty="0" smtClean="0">
                <a:latin typeface="Comic Sans MS" panose="030F0702030302020204" pitchFamily="66" charset="0"/>
              </a:rPr>
              <a:t>epression</a:t>
            </a:r>
            <a:r>
              <a:rPr lang="en-GB" sz="2400" dirty="0">
                <a:latin typeface="Comic Sans MS" panose="030F0702030302020204" pitchFamily="66" charset="0"/>
              </a:rPr>
              <a:t>, anxiety, or </a:t>
            </a:r>
            <a:r>
              <a:rPr lang="en-GB" sz="2400" dirty="0" smtClean="0">
                <a:latin typeface="Comic Sans MS" panose="030F0702030302020204" pitchFamily="66" charset="0"/>
              </a:rPr>
              <a:t>moodiness - come to the attention of health professionals</a:t>
            </a:r>
          </a:p>
          <a:p>
            <a:pPr lvl="0"/>
            <a:endParaRPr lang="en-GB" sz="2400" dirty="0">
              <a:latin typeface="Comic Sans MS" panose="030F0702030302020204" pitchFamily="66" charset="0"/>
            </a:endParaRPr>
          </a:p>
          <a:p>
            <a:pPr marL="285750" lvl="0" indent="-285750">
              <a:buFont typeface="Arial" panose="020B0604020202020204" pitchFamily="34" charset="0"/>
              <a:buChar char="•"/>
            </a:pPr>
            <a:r>
              <a:rPr lang="en-GB" sz="2400" dirty="0">
                <a:latin typeface="Comic Sans MS" panose="030F0702030302020204" pitchFamily="66" charset="0"/>
              </a:rPr>
              <a:t>F</a:t>
            </a:r>
            <a:r>
              <a:rPr lang="en-GB" sz="2400" dirty="0" smtClean="0">
                <a:latin typeface="Comic Sans MS" panose="030F0702030302020204" pitchFamily="66" charset="0"/>
              </a:rPr>
              <a:t>acial </a:t>
            </a:r>
            <a:r>
              <a:rPr lang="en-GB" sz="2400" dirty="0">
                <a:latin typeface="Comic Sans MS" panose="030F0702030302020204" pitchFamily="66" charset="0"/>
              </a:rPr>
              <a:t>expressions tend to not match their moods. </a:t>
            </a:r>
            <a:endParaRPr lang="en-GB" sz="2400" dirty="0" smtClean="0">
              <a:latin typeface="Comic Sans MS" panose="030F0702030302020204" pitchFamily="66" charset="0"/>
            </a:endParaRPr>
          </a:p>
          <a:p>
            <a:pPr lvl="0"/>
            <a:endParaRPr lang="en-GB" sz="2400" dirty="0">
              <a:latin typeface="Comic Sans MS" panose="030F0702030302020204" pitchFamily="66" charset="0"/>
            </a:endParaRPr>
          </a:p>
          <a:p>
            <a:pPr marL="285750" indent="-285750">
              <a:buFont typeface="Arial" panose="020B0604020202020204" pitchFamily="34" charset="0"/>
              <a:buChar char="•"/>
            </a:pPr>
            <a:r>
              <a:rPr lang="en-GB" sz="2400" dirty="0" smtClean="0">
                <a:latin typeface="Comic Sans MS" panose="030F0702030302020204" pitchFamily="66" charset="0"/>
              </a:rPr>
              <a:t>Anorexia </a:t>
            </a:r>
            <a:r>
              <a:rPr lang="en-GB" sz="2400" dirty="0">
                <a:latin typeface="Comic Sans MS" panose="030F0702030302020204" pitchFamily="66" charset="0"/>
              </a:rPr>
              <a:t>nervosa has been called “female Asperger’s” because around </a:t>
            </a:r>
            <a:r>
              <a:rPr lang="en-GB" sz="2400" dirty="0" smtClean="0">
                <a:latin typeface="Comic Sans MS" panose="030F0702030302020204" pitchFamily="66" charset="0"/>
              </a:rPr>
              <a:t>1/5 of </a:t>
            </a:r>
            <a:r>
              <a:rPr lang="en-GB" sz="2400" dirty="0">
                <a:latin typeface="Comic Sans MS" panose="030F0702030302020204" pitchFamily="66" charset="0"/>
              </a:rPr>
              <a:t>girls who present with anorexia have traits: </a:t>
            </a:r>
            <a:endParaRPr lang="en-GB" sz="2400" dirty="0" smtClean="0">
              <a:latin typeface="Comic Sans MS" panose="030F0702030302020204" pitchFamily="66" charset="0"/>
            </a:endParaRPr>
          </a:p>
          <a:p>
            <a:endParaRPr lang="en-GB" sz="2400" dirty="0">
              <a:latin typeface="Comic Sans MS" panose="030F0702030302020204" pitchFamily="66" charset="0"/>
            </a:endParaRPr>
          </a:p>
          <a:p>
            <a:pPr marL="285750" indent="-285750">
              <a:buFont typeface="Arial" panose="020B0604020202020204" pitchFamily="34" charset="0"/>
              <a:buChar char="•"/>
            </a:pPr>
            <a:r>
              <a:rPr lang="en-GB" sz="2400" dirty="0" smtClean="0">
                <a:latin typeface="Comic Sans MS" panose="030F0702030302020204" pitchFamily="66" charset="0"/>
              </a:rPr>
              <a:t>Quiet </a:t>
            </a:r>
            <a:r>
              <a:rPr lang="en-GB" sz="2400" dirty="0">
                <a:latin typeface="Comic Sans MS" panose="030F0702030302020204" pitchFamily="66" charset="0"/>
              </a:rPr>
              <a:t>or </a:t>
            </a:r>
            <a:r>
              <a:rPr lang="en-GB" sz="2400" b="1" dirty="0" smtClean="0">
                <a:latin typeface="Comic Sans MS" panose="030F0702030302020204" pitchFamily="66" charset="0"/>
              </a:rPr>
              <a:t>shy</a:t>
            </a:r>
            <a:r>
              <a:rPr lang="en-GB" sz="2400" dirty="0" smtClean="0">
                <a:latin typeface="Comic Sans MS" panose="030F0702030302020204" pitchFamily="66" charset="0"/>
              </a:rPr>
              <a:t> - unusually </a:t>
            </a:r>
            <a:r>
              <a:rPr lang="en-GB" sz="2400" dirty="0">
                <a:latin typeface="Comic Sans MS" panose="030F0702030302020204" pitchFamily="66" charset="0"/>
              </a:rPr>
              <a:t>passive</a:t>
            </a:r>
            <a:r>
              <a:rPr lang="en-GB" sz="2400" dirty="0" smtClean="0">
                <a:latin typeface="Comic Sans MS" panose="030F0702030302020204" pitchFamily="66" charset="0"/>
              </a:rPr>
              <a:t>.</a:t>
            </a:r>
          </a:p>
          <a:p>
            <a:endParaRPr lang="en-GB" dirty="0" smtClean="0">
              <a:latin typeface="Comic Sans MS" panose="030F0702030302020204" pitchFamily="66" charset="0"/>
            </a:endParaRPr>
          </a:p>
          <a:p>
            <a:pPr marL="285750" lvl="0" indent="-285750">
              <a:buFont typeface="Arial" panose="020B0604020202020204" pitchFamily="34" charset="0"/>
              <a:buChar char="•"/>
            </a:pPr>
            <a:r>
              <a:rPr lang="en-GB" sz="2400" dirty="0" smtClean="0">
                <a:latin typeface="Comic Sans MS" panose="030F0702030302020204" pitchFamily="66" charset="0"/>
              </a:rPr>
              <a:t>High </a:t>
            </a:r>
            <a:r>
              <a:rPr lang="en-GB" sz="2400" b="1" dirty="0">
                <a:latin typeface="Comic Sans MS" panose="030F0702030302020204" pitchFamily="66" charset="0"/>
              </a:rPr>
              <a:t>emotional empathy - </a:t>
            </a:r>
            <a:r>
              <a:rPr lang="en-GB" sz="2400" dirty="0" smtClean="0">
                <a:latin typeface="Comic Sans MS" panose="030F0702030302020204" pitchFamily="66" charset="0"/>
              </a:rPr>
              <a:t>overwhelmed </a:t>
            </a:r>
            <a:r>
              <a:rPr lang="en-GB" sz="2400" dirty="0">
                <a:latin typeface="Comic Sans MS" panose="030F0702030302020204" pitchFamily="66" charset="0"/>
              </a:rPr>
              <a:t>by feeling others </a:t>
            </a:r>
            <a:r>
              <a:rPr lang="en-GB" sz="2400" dirty="0" smtClean="0">
                <a:latin typeface="Comic Sans MS" panose="030F0702030302020204" pitchFamily="66" charset="0"/>
              </a:rPr>
              <a:t>emotions</a:t>
            </a:r>
          </a:p>
          <a:p>
            <a:pPr marL="285750" lvl="0" indent="-285750">
              <a:buFont typeface="Arial" panose="020B0604020202020204" pitchFamily="34" charset="0"/>
              <a:buChar char="•"/>
            </a:pPr>
            <a:endParaRPr lang="en-GB" sz="2400" dirty="0" smtClean="0">
              <a:latin typeface="Comic Sans MS" panose="030F0702030302020204" pitchFamily="66" charset="0"/>
            </a:endParaRPr>
          </a:p>
          <a:p>
            <a:pPr marL="285750" lvl="0" indent="-285750">
              <a:buFont typeface="Arial" panose="020B0604020202020204" pitchFamily="34" charset="0"/>
              <a:buChar char="•"/>
            </a:pPr>
            <a:r>
              <a:rPr lang="en-GB" sz="2400" dirty="0" smtClean="0">
                <a:latin typeface="Comic Sans MS" panose="030F0702030302020204" pitchFamily="66" charset="0"/>
              </a:rPr>
              <a:t>Appear </a:t>
            </a:r>
            <a:r>
              <a:rPr lang="en-GB" sz="2400" dirty="0">
                <a:latin typeface="Comic Sans MS" panose="030F0702030302020204" pitchFamily="66" charset="0"/>
              </a:rPr>
              <a:t>to be </a:t>
            </a:r>
            <a:r>
              <a:rPr lang="en-GB" sz="2400" dirty="0" smtClean="0">
                <a:latin typeface="Comic Sans MS" panose="030F0702030302020204" pitchFamily="66" charset="0"/>
              </a:rPr>
              <a:t>develop </a:t>
            </a:r>
            <a:r>
              <a:rPr lang="en-GB" sz="2400" dirty="0">
                <a:latin typeface="Comic Sans MS" panose="030F0702030302020204" pitchFamily="66" charset="0"/>
              </a:rPr>
              <a:t>fairly typically </a:t>
            </a:r>
            <a:r>
              <a:rPr lang="en-GB" sz="2400" dirty="0" smtClean="0">
                <a:latin typeface="Comic Sans MS" panose="030F0702030302020204" pitchFamily="66" charset="0"/>
              </a:rPr>
              <a:t>but </a:t>
            </a:r>
            <a:r>
              <a:rPr lang="en-GB" sz="2400" b="1" dirty="0" smtClean="0">
                <a:latin typeface="Comic Sans MS" panose="030F0702030302020204" pitchFamily="66" charset="0"/>
              </a:rPr>
              <a:t>social </a:t>
            </a:r>
            <a:r>
              <a:rPr lang="en-GB" sz="2400" b="1" dirty="0">
                <a:latin typeface="Comic Sans MS" panose="030F0702030302020204" pitchFamily="66" charset="0"/>
              </a:rPr>
              <a:t>communication</a:t>
            </a:r>
            <a:r>
              <a:rPr lang="en-GB" sz="2400" dirty="0">
                <a:latin typeface="Comic Sans MS" panose="030F0702030302020204" pitchFamily="66" charset="0"/>
              </a:rPr>
              <a:t> </a:t>
            </a:r>
            <a:r>
              <a:rPr lang="en-GB" sz="2400" dirty="0" smtClean="0">
                <a:latin typeface="Comic Sans MS" panose="030F0702030302020204" pitchFamily="66" charset="0"/>
              </a:rPr>
              <a:t>increasingly </a:t>
            </a:r>
            <a:r>
              <a:rPr lang="en-GB" sz="2400" dirty="0">
                <a:latin typeface="Comic Sans MS" panose="030F0702030302020204" pitchFamily="66" charset="0"/>
              </a:rPr>
              <a:t>difficult </a:t>
            </a:r>
            <a:r>
              <a:rPr lang="en-GB" sz="2400" dirty="0" smtClean="0">
                <a:latin typeface="Comic Sans MS" panose="030F0702030302020204" pitchFamily="66" charset="0"/>
              </a:rPr>
              <a:t>in </a:t>
            </a:r>
            <a:r>
              <a:rPr lang="en-GB" sz="2400" b="1" dirty="0" smtClean="0">
                <a:latin typeface="Comic Sans MS" panose="030F0702030302020204" pitchFamily="66" charset="0"/>
              </a:rPr>
              <a:t>teen </a:t>
            </a:r>
            <a:r>
              <a:rPr lang="en-GB" sz="2400" dirty="0" smtClean="0">
                <a:latin typeface="Comic Sans MS" panose="030F0702030302020204" pitchFamily="66" charset="0"/>
              </a:rPr>
              <a:t>years</a:t>
            </a:r>
          </a:p>
        </p:txBody>
      </p:sp>
      <p:pic>
        <p:nvPicPr>
          <p:cNvPr id="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56970" y="5301208"/>
            <a:ext cx="1344386" cy="1021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2080" y="3717032"/>
            <a:ext cx="862013"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rotWithShape="1">
          <a:blip r:embed="rId5">
            <a:extLst>
              <a:ext uri="{28A0092B-C50C-407E-A947-70E740481C1C}">
                <a14:useLocalDpi xmlns:a14="http://schemas.microsoft.com/office/drawing/2010/main" val="0"/>
              </a:ext>
            </a:extLst>
          </a:blip>
          <a:srcRect t="27562" b="32246"/>
          <a:stretch/>
        </p:blipFill>
        <p:spPr bwMode="auto">
          <a:xfrm>
            <a:off x="6224138" y="1196752"/>
            <a:ext cx="2105025" cy="8728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04627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640960" cy="6740307"/>
          </a:xfrm>
          <a:prstGeom prst="rect">
            <a:avLst/>
          </a:prstGeom>
        </p:spPr>
        <p:txBody>
          <a:bodyPr wrap="square">
            <a:spAutoFit/>
          </a:bodyPr>
          <a:lstStyle/>
          <a:p>
            <a:pPr marL="285750" lvl="0" indent="-285750">
              <a:buFont typeface="Arial" panose="020B0604020202020204" pitchFamily="34" charset="0"/>
              <a:buChar char="•"/>
            </a:pPr>
            <a:r>
              <a:rPr lang="en-GB" sz="2400" dirty="0">
                <a:latin typeface="Comic Sans MS" panose="030F0702030302020204" pitchFamily="66" charset="0"/>
              </a:rPr>
              <a:t>Dale </a:t>
            </a:r>
            <a:r>
              <a:rPr lang="en-GB" sz="2400" dirty="0" err="1">
                <a:latin typeface="Comic Sans MS" panose="030F0702030302020204" pitchFamily="66" charset="0"/>
              </a:rPr>
              <a:t>Yaull</a:t>
            </a:r>
            <a:r>
              <a:rPr lang="en-GB" sz="2400" dirty="0">
                <a:latin typeface="Comic Sans MS" panose="030F0702030302020204" pitchFamily="66" charset="0"/>
              </a:rPr>
              <a:t>-Smith (2008) </a:t>
            </a:r>
            <a:r>
              <a:rPr lang="en-GB" sz="2400" dirty="0" smtClean="0">
                <a:latin typeface="Comic Sans MS" panose="030F0702030302020204" pitchFamily="66" charset="0"/>
              </a:rPr>
              <a:t>- ‘</a:t>
            </a:r>
            <a:r>
              <a:rPr lang="en-GB" sz="2400" b="1" dirty="0" smtClean="0">
                <a:latin typeface="Comic Sans MS" panose="030F0702030302020204" pitchFamily="66" charset="0"/>
              </a:rPr>
              <a:t>social </a:t>
            </a:r>
            <a:r>
              <a:rPr lang="en-GB" sz="2400" b="1" dirty="0">
                <a:latin typeface="Comic Sans MS" panose="030F0702030302020204" pitchFamily="66" charset="0"/>
              </a:rPr>
              <a:t>exhaustion’</a:t>
            </a:r>
            <a:r>
              <a:rPr lang="en-GB" sz="2400" dirty="0">
                <a:latin typeface="Comic Sans MS" panose="030F0702030302020204" pitchFamily="66" charset="0"/>
              </a:rPr>
              <a:t> </a:t>
            </a:r>
            <a:r>
              <a:rPr lang="en-GB" sz="2400" dirty="0" smtClean="0">
                <a:latin typeface="Comic Sans MS" panose="030F0702030302020204" pitchFamily="66" charset="0"/>
              </a:rPr>
              <a:t>from </a:t>
            </a:r>
            <a:r>
              <a:rPr lang="en-GB" sz="2400" dirty="0">
                <a:latin typeface="Comic Sans MS" panose="030F0702030302020204" pitchFamily="66" charset="0"/>
              </a:rPr>
              <a:t>the enormous energy it takes </a:t>
            </a:r>
            <a:r>
              <a:rPr lang="en-GB" sz="2400" b="1" dirty="0">
                <a:latin typeface="Comic Sans MS" panose="030F0702030302020204" pitchFamily="66" charset="0"/>
              </a:rPr>
              <a:t>pretending</a:t>
            </a:r>
            <a:r>
              <a:rPr lang="en-GB" sz="2400" dirty="0">
                <a:latin typeface="Comic Sans MS" panose="030F0702030302020204" pitchFamily="66" charset="0"/>
              </a:rPr>
              <a:t> to fit in. </a:t>
            </a:r>
            <a:endParaRPr lang="en-GB" sz="2400" dirty="0" smtClean="0">
              <a:latin typeface="Comic Sans MS" panose="030F0702030302020204" pitchFamily="66" charset="0"/>
            </a:endParaRPr>
          </a:p>
          <a:p>
            <a:pPr lvl="0"/>
            <a:endParaRPr lang="en-GB" sz="2400" dirty="0">
              <a:solidFill>
                <a:srgbClr val="FF0000"/>
              </a:solidFill>
              <a:latin typeface="Comic Sans MS" panose="030F0702030302020204" pitchFamily="66" charset="0"/>
            </a:endParaRPr>
          </a:p>
          <a:p>
            <a:pPr lvl="0"/>
            <a:r>
              <a:rPr lang="en-GB" sz="2400" dirty="0">
                <a:latin typeface="Comic Sans MS" panose="030F0702030302020204" pitchFamily="66" charset="0"/>
              </a:rPr>
              <a:t> </a:t>
            </a:r>
            <a:endParaRPr lang="en-GB" sz="2400" dirty="0" smtClean="0">
              <a:latin typeface="Comic Sans MS" panose="030F0702030302020204" pitchFamily="66" charset="0"/>
            </a:endParaRPr>
          </a:p>
          <a:p>
            <a:pPr lvl="0"/>
            <a:endParaRPr lang="en-GB" sz="2400" dirty="0">
              <a:latin typeface="Comic Sans MS" panose="030F0702030302020204" pitchFamily="66" charset="0"/>
            </a:endParaRPr>
          </a:p>
          <a:p>
            <a:pPr marL="285750" lvl="0" indent="-285750">
              <a:buFont typeface="Arial" panose="020B0604020202020204" pitchFamily="34" charset="0"/>
              <a:buChar char="•"/>
            </a:pPr>
            <a:r>
              <a:rPr lang="en-GB" sz="2400" dirty="0">
                <a:latin typeface="Comic Sans MS" panose="030F0702030302020204" pitchFamily="66" charset="0"/>
              </a:rPr>
              <a:t>R</a:t>
            </a:r>
            <a:r>
              <a:rPr lang="en-GB" sz="2400" b="1" dirty="0" smtClean="0">
                <a:latin typeface="Comic Sans MS" panose="030F0702030302020204" pitchFamily="66" charset="0"/>
              </a:rPr>
              <a:t>epetitive questioning</a:t>
            </a:r>
          </a:p>
          <a:p>
            <a:pPr lvl="0"/>
            <a:endParaRPr lang="en-GB" sz="2400" dirty="0">
              <a:latin typeface="Comic Sans MS" panose="030F0702030302020204" pitchFamily="66" charset="0"/>
            </a:endParaRPr>
          </a:p>
          <a:p>
            <a:pPr marL="285750" lvl="0" indent="-285750">
              <a:buFont typeface="Arial" panose="020B0604020202020204" pitchFamily="34" charset="0"/>
              <a:buChar char="•"/>
            </a:pPr>
            <a:r>
              <a:rPr lang="en-GB" sz="2400" dirty="0" smtClean="0">
                <a:latin typeface="Comic Sans MS" panose="030F0702030302020204" pitchFamily="66" charset="0"/>
              </a:rPr>
              <a:t>An </a:t>
            </a:r>
            <a:r>
              <a:rPr lang="en-GB" sz="2400" dirty="0">
                <a:latin typeface="Comic Sans MS" panose="030F0702030302020204" pitchFamily="66" charset="0"/>
              </a:rPr>
              <a:t>inability to “</a:t>
            </a:r>
            <a:r>
              <a:rPr lang="en-GB" sz="2400" b="1" dirty="0">
                <a:latin typeface="Comic Sans MS" panose="030F0702030302020204" pitchFamily="66" charset="0"/>
              </a:rPr>
              <a:t>move on</a:t>
            </a:r>
            <a:r>
              <a:rPr lang="en-GB" sz="2400" dirty="0" smtClean="0">
                <a:latin typeface="Comic Sans MS" panose="030F0702030302020204" pitchFamily="66" charset="0"/>
              </a:rPr>
              <a:t>” - not throwing </a:t>
            </a:r>
            <a:r>
              <a:rPr lang="en-GB" sz="2400" dirty="0">
                <a:latin typeface="Comic Sans MS" panose="030F0702030302020204" pitchFamily="66" charset="0"/>
              </a:rPr>
              <a:t>away old </a:t>
            </a:r>
            <a:r>
              <a:rPr lang="en-GB" sz="2400" dirty="0" smtClean="0">
                <a:latin typeface="Comic Sans MS" panose="030F0702030302020204" pitchFamily="66" charset="0"/>
              </a:rPr>
              <a:t>toys/clothes and difficulties </a:t>
            </a:r>
            <a:r>
              <a:rPr lang="en-GB" sz="2400" dirty="0">
                <a:latin typeface="Comic Sans MS" panose="030F0702030302020204" pitchFamily="66" charset="0"/>
              </a:rPr>
              <a:t>with change. </a:t>
            </a:r>
            <a:endParaRPr lang="en-GB" sz="2400" dirty="0" smtClean="0">
              <a:latin typeface="Comic Sans MS" panose="030F0702030302020204" pitchFamily="66" charset="0"/>
            </a:endParaRPr>
          </a:p>
          <a:p>
            <a:pPr lvl="0"/>
            <a:endParaRPr lang="en-GB" sz="2400" dirty="0">
              <a:latin typeface="Comic Sans MS" panose="030F0702030302020204" pitchFamily="66" charset="0"/>
            </a:endParaRPr>
          </a:p>
          <a:p>
            <a:pPr marL="285750" lvl="0" indent="-285750">
              <a:buFont typeface="Arial" panose="020B0604020202020204" pitchFamily="34" charset="0"/>
              <a:buChar char="•"/>
            </a:pPr>
            <a:r>
              <a:rPr lang="en-GB" sz="2400" dirty="0" smtClean="0">
                <a:latin typeface="Comic Sans MS" panose="030F0702030302020204" pitchFamily="66" charset="0"/>
              </a:rPr>
              <a:t>Trying </a:t>
            </a:r>
            <a:r>
              <a:rPr lang="en-GB" sz="2400" dirty="0">
                <a:latin typeface="Comic Sans MS" panose="030F0702030302020204" pitchFamily="66" charset="0"/>
              </a:rPr>
              <a:t>to please – want to be accepted – wanting others to like </a:t>
            </a:r>
            <a:r>
              <a:rPr lang="en-GB" sz="2400" dirty="0" smtClean="0">
                <a:latin typeface="Comic Sans MS" panose="030F0702030302020204" pitchFamily="66" charset="0"/>
              </a:rPr>
              <a:t>them</a:t>
            </a:r>
          </a:p>
          <a:p>
            <a:pPr lvl="0"/>
            <a:endParaRPr lang="en-GB" sz="2400" dirty="0">
              <a:latin typeface="Comic Sans MS" panose="030F0702030302020204" pitchFamily="66" charset="0"/>
            </a:endParaRPr>
          </a:p>
          <a:p>
            <a:pPr marL="285750" lvl="0" indent="-285750">
              <a:buFont typeface="Arial" panose="020B0604020202020204" pitchFamily="34" charset="0"/>
              <a:buChar char="•"/>
            </a:pPr>
            <a:r>
              <a:rPr lang="en-GB" sz="2400" dirty="0">
                <a:latin typeface="Comic Sans MS" panose="030F0702030302020204" pitchFamily="66" charset="0"/>
              </a:rPr>
              <a:t>Perfectionist – never gain a sense of </a:t>
            </a:r>
            <a:r>
              <a:rPr lang="en-GB" sz="2400" dirty="0" smtClean="0">
                <a:latin typeface="Comic Sans MS" panose="030F0702030302020204" pitchFamily="66" charset="0"/>
              </a:rPr>
              <a:t>satisfaction</a:t>
            </a:r>
          </a:p>
          <a:p>
            <a:pPr marL="285750" lvl="0" indent="-285750">
              <a:buFont typeface="Arial" panose="020B0604020202020204" pitchFamily="34" charset="0"/>
              <a:buChar char="•"/>
            </a:pPr>
            <a:endParaRPr lang="en-GB" sz="2000" dirty="0">
              <a:latin typeface="Comic Sans MS" panose="030F0702030302020204" pitchFamily="66" charset="0"/>
            </a:endParaRPr>
          </a:p>
          <a:p>
            <a:pPr marL="285750" lvl="0" indent="-285750">
              <a:buFont typeface="Arial" panose="020B0604020202020204" pitchFamily="34" charset="0"/>
              <a:buChar char="•"/>
            </a:pPr>
            <a:endParaRPr lang="en-GB" sz="2000" dirty="0" smtClean="0">
              <a:latin typeface="Comic Sans MS" panose="030F0702030302020204" pitchFamily="66" charset="0"/>
            </a:endParaRPr>
          </a:p>
          <a:p>
            <a:pPr lvl="0"/>
            <a:endParaRPr lang="en-GB" sz="2000" dirty="0">
              <a:latin typeface="Comic Sans MS" panose="030F0702030302020204" pitchFamily="66" charset="0"/>
            </a:endParaRPr>
          </a:p>
          <a:p>
            <a:pPr lvl="0"/>
            <a:endParaRPr lang="en-GB" dirty="0">
              <a:latin typeface="Comic Sans MS" panose="030F0702030302020204" pitchFamily="66" charset="0"/>
            </a:endParaRPr>
          </a:p>
          <a:p>
            <a:pPr lvl="0"/>
            <a:endParaRPr lang="en-GB" dirty="0">
              <a:latin typeface="Comic Sans MS" panose="030F0702030302020204" pitchFamily="66" charset="0"/>
            </a:endParaRP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21824" r="16238" b="11095"/>
          <a:stretch/>
        </p:blipFill>
        <p:spPr bwMode="auto">
          <a:xfrm>
            <a:off x="7192767" y="836712"/>
            <a:ext cx="1455209" cy="8799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33973" y="4938067"/>
            <a:ext cx="966203" cy="10238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95707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5" y="1628800"/>
            <a:ext cx="8280920" cy="4801314"/>
          </a:xfrm>
          <a:prstGeom prst="rect">
            <a:avLst/>
          </a:prstGeom>
        </p:spPr>
        <p:txBody>
          <a:bodyPr wrap="square">
            <a:spAutoFit/>
          </a:bodyPr>
          <a:lstStyle/>
          <a:p>
            <a:pPr marL="342900" indent="-342900">
              <a:buFont typeface="Arial" pitchFamily="34" charset="0"/>
              <a:buChar char="•"/>
            </a:pPr>
            <a:r>
              <a:rPr lang="en-GB" sz="2400" dirty="0">
                <a:latin typeface="Comic Sans MS" panose="030F0702030302020204" pitchFamily="66" charset="0"/>
              </a:rPr>
              <a:t>M</a:t>
            </a:r>
            <a:r>
              <a:rPr lang="en-GB" sz="2400" dirty="0" smtClean="0">
                <a:latin typeface="Comic Sans MS" panose="030F0702030302020204" pitchFamily="66" charset="0"/>
              </a:rPr>
              <a:t>uch </a:t>
            </a:r>
            <a:r>
              <a:rPr lang="en-GB" sz="2400" dirty="0">
                <a:latin typeface="Comic Sans MS" panose="030F0702030302020204" pitchFamily="66" charset="0"/>
              </a:rPr>
              <a:t>wider </a:t>
            </a:r>
            <a:r>
              <a:rPr lang="en-GB" sz="2400" dirty="0" smtClean="0">
                <a:latin typeface="Comic Sans MS" panose="030F0702030302020204" pitchFamily="66" charset="0"/>
              </a:rPr>
              <a:t>perspective</a:t>
            </a:r>
          </a:p>
          <a:p>
            <a:endParaRPr lang="en-GB" sz="2400" dirty="0">
              <a:latin typeface="Comic Sans MS" panose="030F0702030302020204" pitchFamily="66" charset="0"/>
            </a:endParaRPr>
          </a:p>
          <a:p>
            <a:pPr marL="285750" indent="-285750">
              <a:buFont typeface="Arial" panose="020B0604020202020204" pitchFamily="34" charset="0"/>
              <a:buChar char="•"/>
            </a:pPr>
            <a:r>
              <a:rPr lang="en-GB" sz="2400" dirty="0" smtClean="0">
                <a:latin typeface="Comic Sans MS" panose="030F0702030302020204" pitchFamily="66" charset="0"/>
              </a:rPr>
              <a:t>Parents </a:t>
            </a:r>
            <a:r>
              <a:rPr lang="en-GB" sz="2400" dirty="0">
                <a:latin typeface="Comic Sans MS" panose="030F0702030302020204" pitchFamily="66" charset="0"/>
              </a:rPr>
              <a:t>may perceive their daughter as being non-specifically “odd”, but without being able to pinpoint the </a:t>
            </a:r>
            <a:r>
              <a:rPr lang="en-GB" sz="2400" dirty="0" smtClean="0">
                <a:latin typeface="Comic Sans MS" panose="030F0702030302020204" pitchFamily="66" charset="0"/>
              </a:rPr>
              <a:t>cause</a:t>
            </a:r>
          </a:p>
          <a:p>
            <a:pPr marL="285750" indent="-285750">
              <a:buFont typeface="Arial" panose="020B0604020202020204" pitchFamily="34" charset="0"/>
              <a:buChar char="•"/>
            </a:pPr>
            <a:endParaRPr lang="en-GB" sz="2400" dirty="0">
              <a:latin typeface="Comic Sans MS" panose="030F0702030302020204" pitchFamily="66" charset="0"/>
            </a:endParaRPr>
          </a:p>
          <a:p>
            <a:pPr marL="285750" indent="-285750">
              <a:buFont typeface="Arial" panose="020B0604020202020204" pitchFamily="34" charset="0"/>
              <a:buChar char="•"/>
            </a:pPr>
            <a:r>
              <a:rPr lang="en-GB" sz="2400" dirty="0">
                <a:latin typeface="Comic Sans MS" panose="030F0702030302020204" pitchFamily="66" charset="0"/>
              </a:rPr>
              <a:t>L</a:t>
            </a:r>
            <a:r>
              <a:rPr lang="en-GB" sz="2400" dirty="0" smtClean="0">
                <a:latin typeface="Comic Sans MS" panose="030F0702030302020204" pitchFamily="66" charset="0"/>
              </a:rPr>
              <a:t>ikely </a:t>
            </a:r>
            <a:r>
              <a:rPr lang="en-GB" sz="2400" dirty="0">
                <a:latin typeface="Comic Sans MS" panose="030F0702030302020204" pitchFamily="66" charset="0"/>
              </a:rPr>
              <a:t>that the number of girls with autism will appear to rise in the next few years </a:t>
            </a:r>
            <a:endParaRPr lang="en-GB" sz="2400" dirty="0" smtClean="0">
              <a:latin typeface="Comic Sans MS" panose="030F0702030302020204" pitchFamily="66" charset="0"/>
            </a:endParaRPr>
          </a:p>
          <a:p>
            <a:endParaRPr lang="en-GB" sz="2400" dirty="0" smtClean="0">
              <a:latin typeface="Comic Sans MS" panose="030F0702030302020204" pitchFamily="66" charset="0"/>
            </a:endParaRPr>
          </a:p>
          <a:p>
            <a:endParaRPr lang="en-GB" sz="2400" dirty="0">
              <a:latin typeface="Comic Sans MS" panose="030F0702030302020204" pitchFamily="66" charset="0"/>
            </a:endParaRPr>
          </a:p>
          <a:p>
            <a:r>
              <a:rPr lang="en-GB" sz="2400" i="1" dirty="0" smtClean="0">
                <a:latin typeface="Comic Sans MS" panose="030F0702030302020204" pitchFamily="66" charset="0"/>
              </a:rPr>
              <a:t>The </a:t>
            </a:r>
            <a:r>
              <a:rPr lang="en-GB" sz="2400" i="1" dirty="0">
                <a:latin typeface="Comic Sans MS" panose="030F0702030302020204" pitchFamily="66" charset="0"/>
              </a:rPr>
              <a:t>question of whether those girls were always there, however, may remain open</a:t>
            </a:r>
            <a:r>
              <a:rPr lang="en-GB" sz="2400" i="1" dirty="0" smtClean="0">
                <a:latin typeface="Comic Sans MS" panose="030F0702030302020204" pitchFamily="66" charset="0"/>
              </a:rPr>
              <a:t>.</a:t>
            </a:r>
          </a:p>
          <a:p>
            <a:endParaRPr lang="en-GB" dirty="0">
              <a:latin typeface="Comic Sans MS" panose="030F0702030302020204" pitchFamily="66" charset="0"/>
            </a:endParaRPr>
          </a:p>
        </p:txBody>
      </p:sp>
      <p:sp>
        <p:nvSpPr>
          <p:cNvPr id="3" name="Title 2"/>
          <p:cNvSpPr>
            <a:spLocks noGrp="1"/>
          </p:cNvSpPr>
          <p:nvPr>
            <p:ph type="title"/>
          </p:nvPr>
        </p:nvSpPr>
        <p:spPr>
          <a:xfrm>
            <a:off x="457200" y="274638"/>
            <a:ext cx="8229600" cy="994122"/>
          </a:xfrm>
        </p:spPr>
        <p:txBody>
          <a:bodyPr>
            <a:normAutofit fontScale="90000"/>
          </a:bodyPr>
          <a:lstStyle/>
          <a:p>
            <a:r>
              <a:rPr lang="en-GB" dirty="0" smtClean="0"/>
              <a:t/>
            </a:r>
            <a:br>
              <a:rPr lang="en-GB" dirty="0" smtClean="0"/>
            </a:br>
            <a:r>
              <a:rPr lang="en-GB" dirty="0" smtClean="0">
                <a:latin typeface="Comic Sans MS" panose="030F0702030302020204" pitchFamily="66" charset="0"/>
              </a:rPr>
              <a:t>Next Steps….</a:t>
            </a:r>
            <a:r>
              <a:rPr lang="en-GB" dirty="0" smtClean="0"/>
              <a:t/>
            </a:r>
            <a:br>
              <a:rPr lang="en-GB" dirty="0" smtClean="0"/>
            </a:br>
            <a:endParaRPr lang="en-GB" dirty="0"/>
          </a:p>
        </p:txBody>
      </p:sp>
    </p:spTree>
    <p:extLst>
      <p:ext uri="{BB962C8B-B14F-4D97-AF65-F5344CB8AC3E}">
        <p14:creationId xmlns:p14="http://schemas.microsoft.com/office/powerpoint/2010/main" val="31668757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514</TotalTime>
  <Words>918</Words>
  <Application>Microsoft Office PowerPoint</Application>
  <PresentationFormat>On-screen Show (4:3)</PresentationFormat>
  <Paragraphs>184</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Statistics</vt:lpstr>
      <vt:lpstr>PowerPoint Presentation</vt:lpstr>
      <vt:lpstr>PowerPoint Presentation</vt:lpstr>
      <vt:lpstr>PRESENTATION</vt:lpstr>
      <vt:lpstr>PowerPoint Presentation</vt:lpstr>
      <vt:lpstr>PowerPoint Presentation</vt:lpstr>
      <vt:lpstr>PowerPoint Presentation</vt:lpstr>
      <vt:lpstr> Next Steps…. </vt:lpstr>
    </vt:vector>
  </TitlesOfParts>
  <Company>East Renfrewshire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Annie McGauley</dc:creator>
  <cp:lastModifiedBy>Annie McGauley</cp:lastModifiedBy>
  <cp:revision>23</cp:revision>
  <dcterms:created xsi:type="dcterms:W3CDTF">2016-09-15T10:23:48Z</dcterms:created>
  <dcterms:modified xsi:type="dcterms:W3CDTF">2016-10-04T07:28:23Z</dcterms:modified>
</cp:coreProperties>
</file>