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307" r:id="rId2"/>
    <p:sldId id="308" r:id="rId3"/>
    <p:sldId id="309" r:id="rId4"/>
    <p:sldId id="310" r:id="rId5"/>
    <p:sldId id="311" r:id="rId6"/>
    <p:sldId id="313" r:id="rId7"/>
    <p:sldId id="270" r:id="rId8"/>
    <p:sldId id="274" r:id="rId9"/>
    <p:sldId id="273" r:id="rId10"/>
    <p:sldId id="300" r:id="rId11"/>
    <p:sldId id="275" r:id="rId12"/>
    <p:sldId id="314" r:id="rId13"/>
    <p:sldId id="301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302" r:id="rId37"/>
    <p:sldId id="303" r:id="rId38"/>
    <p:sldId id="304" r:id="rId39"/>
    <p:sldId id="312" r:id="rId40"/>
    <p:sldId id="315" r:id="rId41"/>
    <p:sldId id="316" r:id="rId42"/>
    <p:sldId id="317" r:id="rId43"/>
    <p:sldId id="319" r:id="rId44"/>
    <p:sldId id="320" r:id="rId45"/>
    <p:sldId id="318" r:id="rId46"/>
    <p:sldId id="321" r:id="rId47"/>
    <p:sldId id="322" r:id="rId48"/>
    <p:sldId id="324" r:id="rId49"/>
    <p:sldId id="323" r:id="rId50"/>
    <p:sldId id="325" r:id="rId51"/>
    <p:sldId id="326" r:id="rId52"/>
    <p:sldId id="327" r:id="rId53"/>
    <p:sldId id="328" r:id="rId54"/>
    <p:sldId id="329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475" autoAdjust="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21170-E553-4041-81BE-9AC145690E27}" type="datetimeFigureOut">
              <a:rPr lang="en-GB" smtClean="0"/>
              <a:t>30/01/2020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C971E-E481-41A4-9CA0-EA192317C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39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Hermione Grainger – Typical Aspie girl?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C971E-E481-41A4-9CA0-EA192317C02B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95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E70BB-F7A4-4175-BDCD-D4084343862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163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E70BB-F7A4-4175-BDCD-D40843438625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113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E70BB-F7A4-4175-BDCD-D40843438625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211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E70BB-F7A4-4175-BDCD-D40843438625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564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E70BB-F7A4-4175-BDCD-D40843438625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476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DBF5F9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CCD1426-E7CA-4955-BFD1-08328FE79CBE}" type="datetimeFigureOut">
              <a:rPr lang="en-GB"/>
              <a:pPr/>
              <a:t>30/01/2020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550D40C-CEBC-427C-BEAB-8EEF1812B19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942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CD1426-E7CA-4955-BFD1-08328FE79CBE}" type="datetimeFigureOut">
              <a:rPr lang="en-GB" smtClean="0">
                <a:solidFill>
                  <a:srgbClr val="04617B"/>
                </a:solidFill>
              </a:rPr>
              <a:pPr/>
              <a:t>30/01/2020</a:t>
            </a:fld>
            <a:endParaRPr lang="en-GB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50D40C-CEBC-427C-BEAB-8EEF1812B19A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28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CCD1426-E7CA-4955-BFD1-08328FE79CBE}" type="datetimeFigureOut">
              <a:rPr lang="en-GB" smtClean="0">
                <a:solidFill>
                  <a:srgbClr val="04617B"/>
                </a:solidFill>
              </a:rPr>
              <a:pPr/>
              <a:t>30/01/2020</a:t>
            </a:fld>
            <a:endParaRPr lang="en-GB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550D40C-CEBC-427C-BEAB-8EEF1812B19A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93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CD1426-E7CA-4955-BFD1-08328FE79CBE}" type="datetimeFigureOut">
              <a:rPr lang="en-GB" smtClean="0">
                <a:solidFill>
                  <a:srgbClr val="04617B"/>
                </a:solidFill>
              </a:rPr>
              <a:pPr/>
              <a:t>30/01/2020</a:t>
            </a:fld>
            <a:endParaRPr lang="en-GB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50D40C-CEBC-427C-BEAB-8EEF1812B19A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3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CCD1426-E7CA-4955-BFD1-08328FE79CBE}" type="datetimeFigureOut">
              <a:rPr lang="en-GB" smtClean="0">
                <a:solidFill>
                  <a:srgbClr val="04617B"/>
                </a:solidFill>
              </a:rPr>
              <a:pPr/>
              <a:t>30/01/2020</a:t>
            </a:fld>
            <a:endParaRPr lang="en-GB">
              <a:solidFill>
                <a:srgbClr val="04617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550D40C-CEBC-427C-BEAB-8EEF1812B19A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397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CD1426-E7CA-4955-BFD1-08328FE79CBE}" type="datetimeFigureOut">
              <a:rPr lang="en-GB" smtClean="0">
                <a:solidFill>
                  <a:srgbClr val="04617B"/>
                </a:solidFill>
              </a:rPr>
              <a:pPr/>
              <a:t>30/01/2020</a:t>
            </a:fld>
            <a:endParaRPr lang="en-GB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50D40C-CEBC-427C-BEAB-8EEF1812B19A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CD1426-E7CA-4955-BFD1-08328FE79CBE}" type="datetimeFigureOut">
              <a:rPr lang="en-GB" smtClean="0">
                <a:solidFill>
                  <a:srgbClr val="04617B"/>
                </a:solidFill>
              </a:rPr>
              <a:pPr/>
              <a:t>30/01/2020</a:t>
            </a:fld>
            <a:endParaRPr lang="en-GB">
              <a:solidFill>
                <a:srgbClr val="04617B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50D40C-CEBC-427C-BEAB-8EEF1812B19A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59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CD1426-E7CA-4955-BFD1-08328FE79CBE}" type="datetimeFigureOut">
              <a:rPr lang="en-GB" smtClean="0">
                <a:solidFill>
                  <a:srgbClr val="04617B"/>
                </a:solidFill>
              </a:rPr>
              <a:pPr/>
              <a:t>30/01/2020</a:t>
            </a:fld>
            <a:endParaRPr lang="en-GB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50D40C-CEBC-427C-BEAB-8EEF1812B19A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53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CCD1426-E7CA-4955-BFD1-08328FE79CBE}" type="datetimeFigureOut">
              <a:rPr lang="en-GB" smtClean="0">
                <a:solidFill>
                  <a:srgbClr val="04617B"/>
                </a:solidFill>
              </a:rPr>
              <a:pPr/>
              <a:t>30/01/2020</a:t>
            </a:fld>
            <a:endParaRPr lang="en-GB">
              <a:solidFill>
                <a:srgbClr val="04617B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50D40C-CEBC-427C-BEAB-8EEF1812B19A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CD1426-E7CA-4955-BFD1-08328FE79CBE}" type="datetimeFigureOut">
              <a:rPr lang="en-GB" smtClean="0">
                <a:solidFill>
                  <a:srgbClr val="04617B"/>
                </a:solidFill>
              </a:rPr>
              <a:pPr/>
              <a:t>30/01/2020</a:t>
            </a:fld>
            <a:endParaRPr lang="en-GB">
              <a:solidFill>
                <a:srgbClr val="04617B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50D40C-CEBC-427C-BEAB-8EEF1812B19A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075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srgbClr val="DBF5F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>
              <a:solidFill>
                <a:srgbClr val="DBF5F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CD1426-E7CA-4955-BFD1-08328FE79CBE}" type="datetimeFigureOut">
              <a:rPr lang="en-GB" smtClean="0">
                <a:solidFill>
                  <a:srgbClr val="DBF5F9"/>
                </a:solidFill>
              </a:rPr>
              <a:pPr/>
              <a:t>30/01/2020</a:t>
            </a:fld>
            <a:endParaRPr lang="en-GB">
              <a:solidFill>
                <a:srgbClr val="DBF5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>
              <a:solidFill>
                <a:srgbClr val="DBF5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50D40C-CEBC-427C-BEAB-8EEF1812B19A}" type="slidenum">
              <a:rPr lang="en-GB" smtClean="0">
                <a:solidFill>
                  <a:srgbClr val="DBF5F9"/>
                </a:solidFill>
              </a:rPr>
              <a:pPr/>
              <a:t>‹#›</a:t>
            </a:fld>
            <a:endParaRPr lang="en-GB">
              <a:solidFill>
                <a:srgbClr val="DBF5F9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53301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srgbClr val="DBF5F9"/>
              </a:solidFill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CCD1426-E7CA-4955-BFD1-08328FE79CBE}" type="datetimeFigureOut">
              <a:rPr lang="en-GB" smtClean="0">
                <a:solidFill>
                  <a:srgbClr val="04617B"/>
                </a:solidFill>
              </a:rPr>
              <a:pPr/>
              <a:t>30/01/2020</a:t>
            </a:fld>
            <a:endParaRPr lang="en-GB">
              <a:solidFill>
                <a:srgbClr val="04617B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>
              <a:solidFill>
                <a:srgbClr val="04617B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550D40C-CEBC-427C-BEAB-8EEF1812B19A}" type="slidenum">
              <a:rPr lang="en-GB" smtClean="0">
                <a:solidFill>
                  <a:srgbClr val="04617B"/>
                </a:solidFill>
              </a:rPr>
              <a:pPr/>
              <a:t>‹#›</a:t>
            </a:fld>
            <a:endParaRPr lang="en-GB">
              <a:solidFill>
                <a:srgbClr val="0461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7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stautismtherapy.com.au/AppGuide/AppCriteria.php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hyperlink" Target="http://www.online-stopwatch.com/bomb-countdown/full-screen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Profiles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Verbalizers and Visualizers (Attwood)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529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I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Model </a:t>
            </a:r>
            <a:r>
              <a:rPr lang="en-GB" dirty="0"/>
              <a:t>how to cope with frustration</a:t>
            </a:r>
          </a:p>
          <a:p>
            <a:r>
              <a:rPr lang="en-GB" dirty="0"/>
              <a:t>Demonstrate calm and flexible thinking, ask for help </a:t>
            </a:r>
            <a:r>
              <a:rPr lang="en-GB" dirty="0" smtClean="0"/>
              <a:t>yourself</a:t>
            </a:r>
          </a:p>
          <a:p>
            <a:r>
              <a:rPr lang="en-GB" dirty="0"/>
              <a:t>Explain the different ways in which you would approach a </a:t>
            </a:r>
            <a:r>
              <a:rPr lang="en-GB" dirty="0" smtClean="0"/>
              <a:t>problem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When they encounter problems</a:t>
            </a:r>
          </a:p>
          <a:p>
            <a:r>
              <a:rPr lang="en-GB" dirty="0" smtClean="0"/>
              <a:t>Ask them to show you, using:</a:t>
            </a:r>
          </a:p>
          <a:p>
            <a:pPr lvl="1"/>
            <a:r>
              <a:rPr lang="en-GB" dirty="0" smtClean="0"/>
              <a:t>Pictures from the internet</a:t>
            </a:r>
          </a:p>
          <a:p>
            <a:pPr lvl="1"/>
            <a:r>
              <a:rPr lang="en-GB" dirty="0" smtClean="0"/>
              <a:t>Chapters of familiar books or scenes from films</a:t>
            </a:r>
          </a:p>
          <a:p>
            <a:pPr lvl="1"/>
            <a:r>
              <a:rPr lang="en-GB" dirty="0" smtClean="0"/>
              <a:t>Songs that describe a thought, a feeling.</a:t>
            </a:r>
            <a:endParaRPr lang="en-GB" dirty="0"/>
          </a:p>
          <a:p>
            <a:r>
              <a:rPr lang="en-GB" dirty="0" smtClean="0"/>
              <a:t>Find something that they can relate to</a:t>
            </a:r>
          </a:p>
          <a:p>
            <a:r>
              <a:rPr lang="en-GB" dirty="0" smtClean="0"/>
              <a:t>If they are stuck, refusing or struggling, try backward learning – you do 90%, they finish the last 10% (and build from there)</a:t>
            </a:r>
          </a:p>
        </p:txBody>
      </p:sp>
    </p:spTree>
    <p:extLst>
      <p:ext uri="{BB962C8B-B14F-4D97-AF65-F5344CB8AC3E}">
        <p14:creationId xmlns:p14="http://schemas.microsoft.com/office/powerpoint/2010/main" val="456832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WHAT CAN I DO?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r>
              <a:rPr lang="en-GB" sz="2800" b="1" dirty="0" smtClean="0"/>
              <a:t>Don’t rely on verbal communication</a:t>
            </a:r>
          </a:p>
          <a:p>
            <a:pPr>
              <a:spcBef>
                <a:spcPct val="50000"/>
              </a:spcBef>
            </a:pPr>
            <a:r>
              <a:rPr lang="en-GB" sz="2800" b="1" dirty="0" smtClean="0"/>
              <a:t>Put it in writing</a:t>
            </a:r>
          </a:p>
          <a:p>
            <a:pPr>
              <a:spcBef>
                <a:spcPct val="50000"/>
              </a:spcBef>
            </a:pPr>
            <a:r>
              <a:rPr lang="en-GB" sz="2800" b="1" dirty="0" smtClean="0"/>
              <a:t>Use written plans and timetables</a:t>
            </a:r>
          </a:p>
          <a:p>
            <a:pPr>
              <a:spcBef>
                <a:spcPct val="50000"/>
              </a:spcBef>
            </a:pPr>
            <a:r>
              <a:rPr lang="en-GB" b="1" dirty="0" smtClean="0"/>
              <a:t>Knowing what to do now and what to do next reduces anxiety – use visual timetables</a:t>
            </a:r>
            <a:endParaRPr lang="en-GB" dirty="0" smtClean="0"/>
          </a:p>
          <a:p>
            <a:pPr>
              <a:spcBef>
                <a:spcPct val="50000"/>
              </a:spcBef>
            </a:pPr>
            <a:r>
              <a:rPr lang="en-GB" sz="2800" b="1" dirty="0" smtClean="0"/>
              <a:t>Use photos, symbols and drawings</a:t>
            </a:r>
          </a:p>
          <a:p>
            <a:pPr>
              <a:spcBef>
                <a:spcPct val="50000"/>
              </a:spcBef>
            </a:pPr>
            <a:r>
              <a:rPr lang="en-GB" sz="2800" b="1" dirty="0" smtClean="0"/>
              <a:t>Give hand signals or picture cues to back up instructions if necessary</a:t>
            </a:r>
          </a:p>
          <a:p>
            <a:pPr>
              <a:spcBef>
                <a:spcPct val="50000"/>
              </a:spcBef>
            </a:pPr>
            <a:r>
              <a:rPr lang="en-GB" sz="2800" b="1" u="sng" dirty="0" smtClean="0"/>
              <a:t>Words ‘disappear’ –  symbols / pictures can be held on to</a:t>
            </a:r>
          </a:p>
        </p:txBody>
      </p:sp>
    </p:spTree>
    <p:extLst>
      <p:ext uri="{BB962C8B-B14F-4D97-AF65-F5344CB8AC3E}">
        <p14:creationId xmlns:p14="http://schemas.microsoft.com/office/powerpoint/2010/main" val="405545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I do?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Motivated by</a:t>
            </a:r>
            <a:endParaRPr lang="en-GB" dirty="0"/>
          </a:p>
          <a:p>
            <a:r>
              <a:rPr lang="en-GB" dirty="0" smtClean="0"/>
              <a:t>Completion</a:t>
            </a:r>
          </a:p>
          <a:p>
            <a:r>
              <a:rPr lang="en-GB" dirty="0" smtClean="0"/>
              <a:t>No errors</a:t>
            </a:r>
          </a:p>
          <a:p>
            <a:r>
              <a:rPr lang="en-GB" dirty="0" smtClean="0"/>
              <a:t>Special </a:t>
            </a:r>
            <a:r>
              <a:rPr lang="en-GB" dirty="0"/>
              <a:t>interest</a:t>
            </a:r>
          </a:p>
          <a:p>
            <a:r>
              <a:rPr lang="en-GB" dirty="0" smtClean="0"/>
              <a:t>‘Intellectual vanity’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084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www.bestautismtherapy.com.au/AppGuide/AppCriteria.php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267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89098" y="404664"/>
            <a:ext cx="3429000" cy="792088"/>
          </a:xfrm>
        </p:spPr>
        <p:txBody>
          <a:bodyPr/>
          <a:lstStyle/>
          <a:p>
            <a:r>
              <a:rPr lang="en-GB" dirty="0" smtClean="0"/>
              <a:t>Temple Grandin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389098" y="1268760"/>
            <a:ext cx="3429000" cy="5112568"/>
          </a:xfrm>
        </p:spPr>
        <p:txBody>
          <a:bodyPr>
            <a:noAutofit/>
          </a:bodyPr>
          <a:lstStyle/>
          <a:p>
            <a:r>
              <a:rPr lang="en-GB" sz="2400" dirty="0" smtClean="0"/>
              <a:t>I think in pictures...</a:t>
            </a:r>
          </a:p>
          <a:p>
            <a:endParaRPr lang="en-GB" sz="2400" dirty="0" smtClean="0"/>
          </a:p>
          <a:p>
            <a:r>
              <a:rPr lang="en-GB" sz="2400" dirty="0" smtClean="0"/>
              <a:t>Words are like a second language to me...</a:t>
            </a:r>
          </a:p>
          <a:p>
            <a:endParaRPr lang="en-GB" sz="2400" dirty="0" smtClean="0"/>
          </a:p>
          <a:p>
            <a:r>
              <a:rPr lang="en-GB" sz="2400" dirty="0" smtClean="0"/>
              <a:t>One of the most profound mysteries of autism has been the remarkable ability of most autistic people to excel at visual spatial tasks while performing so poorly at verbal skills</a:t>
            </a:r>
            <a:endParaRPr lang="en-GB" sz="2400" dirty="0"/>
          </a:p>
        </p:txBody>
      </p:sp>
      <p:pic>
        <p:nvPicPr>
          <p:cNvPr id="7" name="Picture Placeholder 6" descr="Bruno Bettelhei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663682" y="1270653"/>
            <a:ext cx="4206240" cy="3746937"/>
          </a:xfrm>
        </p:spPr>
      </p:pic>
    </p:spTree>
    <p:extLst>
      <p:ext uri="{BB962C8B-B14F-4D97-AF65-F5344CB8AC3E}">
        <p14:creationId xmlns:p14="http://schemas.microsoft.com/office/powerpoint/2010/main" val="4249727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Visual Supports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Real objects</a:t>
            </a:r>
          </a:p>
          <a:p>
            <a:r>
              <a:rPr lang="en-GB" dirty="0" smtClean="0"/>
              <a:t>Tactile symbols / object of reference, for example swimming trunks, packaging, food labels.</a:t>
            </a:r>
          </a:p>
          <a:p>
            <a:r>
              <a:rPr lang="en-GB" dirty="0" smtClean="0"/>
              <a:t>Photographs</a:t>
            </a:r>
          </a:p>
          <a:p>
            <a:r>
              <a:rPr lang="en-GB" dirty="0" smtClean="0"/>
              <a:t>Miniatures of real objects</a:t>
            </a:r>
          </a:p>
          <a:p>
            <a:r>
              <a:rPr lang="en-GB" dirty="0" smtClean="0"/>
              <a:t>Coloured pictures</a:t>
            </a:r>
          </a:p>
          <a:p>
            <a:r>
              <a:rPr lang="en-GB" dirty="0" smtClean="0"/>
              <a:t>Line drawings</a:t>
            </a:r>
          </a:p>
          <a:p>
            <a:r>
              <a:rPr lang="en-GB" dirty="0" smtClean="0"/>
              <a:t>Written words</a:t>
            </a:r>
          </a:p>
          <a:p>
            <a:pPr algn="r">
              <a:buNone/>
            </a:pPr>
            <a:r>
              <a:rPr lang="en-GB" dirty="0" smtClean="0"/>
              <a:t>Visual Supports, NAS , 2013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447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Visual Supports can help with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Timetables/schedules</a:t>
            </a:r>
          </a:p>
          <a:p>
            <a:r>
              <a:rPr lang="en-GB" dirty="0" smtClean="0"/>
              <a:t>Helping with sequencing</a:t>
            </a:r>
          </a:p>
          <a:p>
            <a:r>
              <a:rPr lang="en-GB" dirty="0" smtClean="0"/>
              <a:t>Transition and change</a:t>
            </a:r>
          </a:p>
          <a:p>
            <a:r>
              <a:rPr lang="en-GB" dirty="0" smtClean="0"/>
              <a:t>Starting and finishing activities</a:t>
            </a:r>
          </a:p>
          <a:p>
            <a:r>
              <a:rPr lang="en-GB" dirty="0" smtClean="0"/>
              <a:t>Introduction of new activities or situations – general knowledge, curriculum subjects, news</a:t>
            </a:r>
          </a:p>
          <a:p>
            <a:r>
              <a:rPr lang="en-GB" dirty="0" smtClean="0"/>
              <a:t>Instructions/reminders</a:t>
            </a:r>
          </a:p>
          <a:p>
            <a:r>
              <a:rPr lang="en-GB" dirty="0" smtClean="0"/>
              <a:t>Choice</a:t>
            </a:r>
          </a:p>
          <a:p>
            <a:r>
              <a:rPr lang="en-GB" dirty="0" smtClean="0"/>
              <a:t>Understanding emotions and expressions</a:t>
            </a:r>
          </a:p>
        </p:txBody>
      </p:sp>
    </p:spTree>
    <p:extLst>
      <p:ext uri="{BB962C8B-B14F-4D97-AF65-F5344CB8AC3E}">
        <p14:creationId xmlns:p14="http://schemas.microsoft.com/office/powerpoint/2010/main" val="3411850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Visual Supports can help with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Sharing information</a:t>
            </a:r>
          </a:p>
          <a:p>
            <a:r>
              <a:rPr lang="en-GB" dirty="0" smtClean="0"/>
              <a:t>Behaviour – praise, demonstrate what’s appropriate, stop inappropriate behaviour</a:t>
            </a:r>
          </a:p>
          <a:p>
            <a:r>
              <a:rPr lang="en-GB" dirty="0" smtClean="0"/>
              <a:t>Behaviour strategies</a:t>
            </a:r>
          </a:p>
          <a:p>
            <a:r>
              <a:rPr lang="en-GB" dirty="0" smtClean="0"/>
              <a:t>Social skills</a:t>
            </a:r>
          </a:p>
          <a:p>
            <a:r>
              <a:rPr lang="en-GB" dirty="0" smtClean="0"/>
              <a:t>Locating people and places</a:t>
            </a:r>
          </a:p>
          <a:p>
            <a:r>
              <a:rPr lang="en-GB" dirty="0" smtClean="0"/>
              <a:t>Safety</a:t>
            </a:r>
          </a:p>
          <a:p>
            <a:r>
              <a:rPr lang="en-GB" dirty="0" smtClean="0"/>
              <a:t>Structuring the environment</a:t>
            </a:r>
          </a:p>
          <a:p>
            <a:r>
              <a:rPr lang="en-GB" dirty="0" smtClean="0"/>
              <a:t>Independent living skills</a:t>
            </a:r>
          </a:p>
          <a:p>
            <a:r>
              <a:rPr lang="en-GB" dirty="0" smtClean="0"/>
              <a:t>Sex education</a:t>
            </a:r>
          </a:p>
          <a:p>
            <a:r>
              <a:rPr lang="en-GB" dirty="0" smtClean="0"/>
              <a:t>Health.</a:t>
            </a:r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223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Flow Chart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584" y="1772816"/>
            <a:ext cx="573088" cy="1147762"/>
          </a:xfrm>
          <a:noFill/>
          <a:ln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268760"/>
            <a:ext cx="1800324" cy="200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268760"/>
            <a:ext cx="2208723" cy="194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2708920"/>
            <a:ext cx="2088009" cy="183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1700808"/>
            <a:ext cx="2045333" cy="180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4221088"/>
            <a:ext cx="1899047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5085184"/>
            <a:ext cx="2160240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016" y="3861048"/>
            <a:ext cx="209179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216" y="2132856"/>
            <a:ext cx="1682850" cy="193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/>
          <p:nvPr/>
        </p:nvCxnSpPr>
        <p:spPr>
          <a:xfrm flipV="1">
            <a:off x="3275856" y="4509120"/>
            <a:ext cx="158417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347864" y="5589240"/>
            <a:ext cx="158417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23928" y="42210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Yes!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3995936" y="566124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67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Resources</a:t>
            </a:r>
            <a:endParaRPr lang="en-GB" dirty="0">
              <a:solidFill>
                <a:schemeClr val="accent2"/>
              </a:solidFill>
            </a:endParaRPr>
          </a:p>
        </p:txBody>
      </p:sp>
      <p:pic>
        <p:nvPicPr>
          <p:cNvPr id="4" name="Picture 8" descr="Mr Face Emotions Char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1700808"/>
            <a:ext cx="2959035" cy="3888432"/>
          </a:xfrm>
          <a:prstGeom prst="rect">
            <a:avLst/>
          </a:prstGeom>
          <a:noFill/>
        </p:spPr>
      </p:pic>
      <p:pic>
        <p:nvPicPr>
          <p:cNvPr id="5" name="Picture 7" descr="Miss Face Emotions Cube - Click Image to Clo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04664"/>
            <a:ext cx="2614612" cy="3484562"/>
          </a:xfrm>
          <a:prstGeom prst="rect">
            <a:avLst/>
          </a:prstGeom>
          <a:noFill/>
        </p:spPr>
      </p:pic>
      <p:pic>
        <p:nvPicPr>
          <p:cNvPr id="6" name="Picture 5" descr="Angry Pic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348880"/>
            <a:ext cx="1657350" cy="1944688"/>
          </a:xfrm>
          <a:prstGeom prst="rect">
            <a:avLst/>
          </a:prstGeom>
          <a:noFill/>
        </p:spPr>
      </p:pic>
      <p:pic>
        <p:nvPicPr>
          <p:cNvPr id="7" name="Picture 4" descr="Frustrated Pictu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04664"/>
            <a:ext cx="1800225" cy="1871663"/>
          </a:xfrm>
          <a:prstGeom prst="rect">
            <a:avLst/>
          </a:prstGeom>
          <a:noFill/>
        </p:spPr>
      </p:pic>
      <p:pic>
        <p:nvPicPr>
          <p:cNvPr id="8" name="Picture 9" descr="hometop2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4293096"/>
            <a:ext cx="4086225" cy="1800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9406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Verbalizer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Strong verbal </a:t>
            </a:r>
            <a:r>
              <a:rPr lang="en-GB" dirty="0"/>
              <a:t>reasoning skills</a:t>
            </a:r>
          </a:p>
          <a:p>
            <a:r>
              <a:rPr lang="en-GB" dirty="0" smtClean="0"/>
              <a:t>Interest in the written word </a:t>
            </a:r>
            <a:r>
              <a:rPr lang="en-GB" dirty="0"/>
              <a:t>/ vocabulary / information</a:t>
            </a:r>
          </a:p>
          <a:p>
            <a:r>
              <a:rPr lang="en-GB" dirty="0" smtClean="0"/>
              <a:t>World </a:t>
            </a:r>
            <a:r>
              <a:rPr lang="en-GB" dirty="0"/>
              <a:t>of emotional </a:t>
            </a:r>
            <a:r>
              <a:rPr lang="en-GB" dirty="0" smtClean="0"/>
              <a:t>literacy - thoughts </a:t>
            </a:r>
            <a:r>
              <a:rPr lang="en-GB" dirty="0"/>
              <a:t>and feelings</a:t>
            </a:r>
          </a:p>
          <a:p>
            <a:r>
              <a:rPr lang="en-GB" dirty="0" smtClean="0"/>
              <a:t>Processing </a:t>
            </a:r>
            <a:r>
              <a:rPr lang="en-GB" dirty="0"/>
              <a:t>time </a:t>
            </a:r>
            <a:r>
              <a:rPr lang="en-GB" dirty="0" smtClean="0"/>
              <a:t>needed for linguistic, cognitive </a:t>
            </a:r>
            <a:r>
              <a:rPr lang="en-GB" dirty="0"/>
              <a:t>and </a:t>
            </a:r>
            <a:r>
              <a:rPr lang="en-GB" dirty="0" smtClean="0"/>
              <a:t>social activities</a:t>
            </a:r>
            <a:endParaRPr lang="en-GB" dirty="0"/>
          </a:p>
          <a:p>
            <a:r>
              <a:rPr lang="en-GB" dirty="0" smtClean="0"/>
              <a:t>‘If </a:t>
            </a:r>
            <a:r>
              <a:rPr lang="en-GB" dirty="0"/>
              <a:t>I wait, I'll </a:t>
            </a:r>
            <a:r>
              <a:rPr lang="en-GB" dirty="0" smtClean="0"/>
              <a:t>forget’ – ends up interrupting</a:t>
            </a:r>
          </a:p>
          <a:p>
            <a:r>
              <a:rPr lang="en-GB" dirty="0" smtClean="0"/>
              <a:t>Yet – hates being interrupted!</a:t>
            </a:r>
            <a:endParaRPr lang="en-GB" dirty="0"/>
          </a:p>
          <a:p>
            <a:r>
              <a:rPr lang="en-GB" dirty="0" smtClean="0"/>
              <a:t>Ask three before me (friends / peers) </a:t>
            </a:r>
            <a:r>
              <a:rPr lang="en-GB" dirty="0"/>
              <a:t>- doesn't work</a:t>
            </a:r>
          </a:p>
          <a:p>
            <a:endParaRPr lang="en-GB" dirty="0" smtClean="0"/>
          </a:p>
          <a:p>
            <a:r>
              <a:rPr lang="en-GB" dirty="0" smtClean="0"/>
              <a:t>Delay </a:t>
            </a:r>
            <a:r>
              <a:rPr lang="en-GB" dirty="0"/>
              <a:t>in response to an act, </a:t>
            </a:r>
            <a:r>
              <a:rPr lang="en-GB" dirty="0" smtClean="0"/>
              <a:t>reaction might come </a:t>
            </a:r>
            <a:r>
              <a:rPr lang="en-GB" dirty="0"/>
              <a:t>hours or days </a:t>
            </a:r>
            <a:r>
              <a:rPr lang="en-GB" dirty="0" smtClean="0"/>
              <a:t>later.</a:t>
            </a:r>
            <a:endParaRPr lang="en-GB" dirty="0"/>
          </a:p>
          <a:p>
            <a:r>
              <a:rPr lang="en-GB" dirty="0" smtClean="0"/>
              <a:t>Need time </a:t>
            </a:r>
            <a:r>
              <a:rPr lang="en-GB" dirty="0"/>
              <a:t>to identify internal emotions</a:t>
            </a:r>
          </a:p>
          <a:p>
            <a:r>
              <a:rPr lang="en-GB" dirty="0"/>
              <a:t>Be prepared for a delay in </a:t>
            </a:r>
            <a:r>
              <a:rPr lang="en-GB" dirty="0" smtClean="0"/>
              <a:t>response!  Don’t ask again – that resets the process…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145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Resources</a:t>
            </a:r>
            <a:endParaRPr lang="en-GB" dirty="0"/>
          </a:p>
        </p:txBody>
      </p:sp>
      <p:pic>
        <p:nvPicPr>
          <p:cNvPr id="4" name="Picture 4" descr="feelings_char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259" y="1628800"/>
            <a:ext cx="6817151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4189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"/>
            <a:ext cx="7128791" cy="6857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081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Social Stories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sz="2000" dirty="0"/>
              <a:t>Nightmares.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Sometimes I may have a nightmare when I am sleeping. Nightmares are the same as a dream, but more scary.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Events in nightmares do not really happen. They are like pictures in my mind.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It is all right if I am scared. I may try telling myself it is all in my mind. It is only a dream. Adults can help children with nightmares, too. It is okay to ask an adult for help with nightmares.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When I wake up, I will see that I am all right.</a:t>
            </a:r>
          </a:p>
          <a:p>
            <a:pPr>
              <a:lnSpc>
                <a:spcPct val="80000"/>
              </a:lnSpc>
            </a:pPr>
            <a:endParaRPr lang="en-GB" sz="2000" dirty="0"/>
          </a:p>
          <a:p>
            <a:pPr algn="r">
              <a:lnSpc>
                <a:spcPct val="80000"/>
              </a:lnSpc>
            </a:pPr>
            <a:r>
              <a:rPr lang="en-GB" sz="2000" dirty="0"/>
              <a:t>Carol Gray (1994)</a:t>
            </a:r>
          </a:p>
        </p:txBody>
      </p:sp>
    </p:spTree>
    <p:extLst>
      <p:ext uri="{BB962C8B-B14F-4D97-AF65-F5344CB8AC3E}">
        <p14:creationId xmlns:p14="http://schemas.microsoft.com/office/powerpoint/2010/main" val="9010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Story Book Conversations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773238"/>
            <a:ext cx="7561088" cy="1968500"/>
          </a:xfrm>
          <a:noFill/>
          <a:ln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716338"/>
            <a:ext cx="7561088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69219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92D050"/>
                </a:solidFill>
              </a:rPr>
              <a:t>First &amp; </a:t>
            </a:r>
            <a:r>
              <a:rPr lang="en-GB" dirty="0" smtClean="0">
                <a:solidFill>
                  <a:srgbClr val="92D050"/>
                </a:solidFill>
              </a:rPr>
              <a:t>Then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8" name="Picture 4" descr="photo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916113"/>
            <a:ext cx="6105525" cy="4552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054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Visual Timetable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6" name="Picture 4" descr="final-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700213"/>
            <a:ext cx="7416800" cy="4062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489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Visual Time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192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7638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visualSche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549275"/>
            <a:ext cx="7632700" cy="5616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5481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1376363"/>
            <a:ext cx="6438900" cy="4105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625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visualSched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692150"/>
            <a:ext cx="6192837" cy="4824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8107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Visualizer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Strong perceptual reasoning skills</a:t>
            </a:r>
          </a:p>
          <a:p>
            <a:r>
              <a:rPr lang="en-GB" dirty="0" smtClean="0"/>
              <a:t>More classic ASD profile.</a:t>
            </a:r>
          </a:p>
          <a:p>
            <a:r>
              <a:rPr lang="en-GB" dirty="0" smtClean="0"/>
              <a:t>Interest lies in a world with pictures / patterns and logic</a:t>
            </a:r>
          </a:p>
          <a:p>
            <a:r>
              <a:rPr lang="en-GB" dirty="0" smtClean="0"/>
              <a:t>Language develops slowly - incompletely</a:t>
            </a:r>
          </a:p>
          <a:p>
            <a:r>
              <a:rPr lang="en-GB" dirty="0" smtClean="0"/>
              <a:t>Verbal reasoning skills are weaker</a:t>
            </a:r>
          </a:p>
          <a:p>
            <a:r>
              <a:rPr lang="en-GB" dirty="0" smtClean="0"/>
              <a:t>Weak auditory processing – words and meaning disappear</a:t>
            </a:r>
          </a:p>
          <a:p>
            <a:r>
              <a:rPr lang="en-GB" dirty="0" smtClean="0"/>
              <a:t>Show me don’t tell me</a:t>
            </a:r>
          </a:p>
          <a:p>
            <a:r>
              <a:rPr lang="en-GB" dirty="0" smtClean="0"/>
              <a:t>Emotional vocabulary is limited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776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Autism015%20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765175"/>
            <a:ext cx="6337300" cy="5400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9694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summer-autism-sched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2005013"/>
            <a:ext cx="6438900" cy="2847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2439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92D050"/>
                </a:solidFill>
              </a:rPr>
              <a:t>Prepare for </a:t>
            </a:r>
            <a:r>
              <a:rPr lang="en-GB" dirty="0" smtClean="0">
                <a:solidFill>
                  <a:srgbClr val="92D050"/>
                </a:solidFill>
              </a:rPr>
              <a:t>Change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458788" y="1600200"/>
            <a:ext cx="8228012" cy="4525963"/>
          </a:xfrm>
        </p:spPr>
        <p:txBody>
          <a:bodyPr/>
          <a:lstStyle/>
          <a:p>
            <a:r>
              <a:rPr lang="en-GB" dirty="0"/>
              <a:t>Change of activity</a:t>
            </a:r>
          </a:p>
          <a:p>
            <a:pPr lvl="1"/>
            <a:r>
              <a:rPr lang="en-GB" dirty="0"/>
              <a:t>Countdowns</a:t>
            </a:r>
          </a:p>
          <a:p>
            <a:pPr lvl="1"/>
            <a:r>
              <a:rPr lang="en-GB" dirty="0"/>
              <a:t>Egg timers</a:t>
            </a:r>
          </a:p>
          <a:p>
            <a:pPr>
              <a:buFontTx/>
              <a:buNone/>
            </a:pPr>
            <a:endParaRPr lang="en-GB" dirty="0"/>
          </a:p>
          <a:p>
            <a:r>
              <a:rPr lang="en-GB" dirty="0"/>
              <a:t>Change to routine</a:t>
            </a:r>
          </a:p>
          <a:p>
            <a:pPr lvl="1"/>
            <a:r>
              <a:rPr lang="en-GB" dirty="0"/>
              <a:t>Explanations</a:t>
            </a:r>
          </a:p>
          <a:p>
            <a:pPr lvl="1"/>
            <a:r>
              <a:rPr lang="en-GB" dirty="0"/>
              <a:t>Social stories</a:t>
            </a:r>
          </a:p>
          <a:p>
            <a:pPr>
              <a:buFontTx/>
              <a:buNone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1412646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 descr="9k="/>
          <p:cNvSpPr>
            <a:spLocks noChangeAspect="1" noChangeArrowheads="1"/>
          </p:cNvSpPr>
          <p:nvPr/>
        </p:nvSpPr>
        <p:spPr bwMode="auto">
          <a:xfrm>
            <a:off x="3286125" y="2538413"/>
            <a:ext cx="2571750" cy="1781175"/>
          </a:xfrm>
          <a:prstGeom prst="rect">
            <a:avLst/>
          </a:prstGeom>
          <a:noFill/>
        </p:spPr>
        <p:txBody>
          <a:bodyPr/>
          <a:lstStyle/>
          <a:p>
            <a:endParaRPr lang="en-GB"/>
          </a:p>
        </p:txBody>
      </p:sp>
      <p:pic>
        <p:nvPicPr>
          <p:cNvPr id="75779" name="Picture 3" descr="timers%20s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3748088" cy="4391025"/>
          </a:xfrm>
          <a:prstGeom prst="rect">
            <a:avLst/>
          </a:prstGeom>
          <a:noFill/>
        </p:spPr>
      </p:pic>
      <p:pic>
        <p:nvPicPr>
          <p:cNvPr id="75780" name="Picture 4" descr="ANd9GcRlhDWNo3VNOecAkmf6N3vEK_cQCrcQrk6n2QpOj9kfNYimUq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653136"/>
            <a:ext cx="2619375" cy="1743075"/>
          </a:xfrm>
          <a:prstGeom prst="rect">
            <a:avLst/>
          </a:prstGeom>
          <a:noFill/>
        </p:spPr>
      </p:pic>
      <p:pic>
        <p:nvPicPr>
          <p:cNvPr id="75781" name="Picture 5" descr="Bomb Timer Countdow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988840"/>
            <a:ext cx="1933575" cy="1905000"/>
          </a:xfrm>
          <a:prstGeom prst="rect">
            <a:avLst/>
          </a:prstGeom>
          <a:noFill/>
        </p:spPr>
      </p:pic>
      <p:sp>
        <p:nvSpPr>
          <p:cNvPr id="757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92D050"/>
                </a:solidFill>
              </a:rPr>
              <a:t>Timers</a:t>
            </a:r>
            <a:endParaRPr lang="en-GB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92D050"/>
                </a:solidFill>
              </a:rPr>
              <a:t>Surprise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4" name="Picture 4" descr="surprise-b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628775"/>
            <a:ext cx="4103687" cy="3490913"/>
          </a:xfrm>
          <a:prstGeom prst="rect">
            <a:avLst/>
          </a:prstGeom>
          <a:noFill/>
        </p:spPr>
      </p:pic>
      <p:pic>
        <p:nvPicPr>
          <p:cNvPr id="76805" name="Picture 5" descr="surprise-jpg-w300h1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284538"/>
            <a:ext cx="3559175" cy="2247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749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92D050"/>
                </a:solidFill>
              </a:rPr>
              <a:t>What Can I Do?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GB" sz="2800" dirty="0">
                <a:latin typeface="Comic Sans MS" pitchFamily="66" charset="0"/>
              </a:rPr>
              <a:t>Always forewarn: -</a:t>
            </a:r>
          </a:p>
          <a:p>
            <a:pPr lvl="1">
              <a:lnSpc>
                <a:spcPct val="80000"/>
              </a:lnSpc>
            </a:pPr>
            <a:r>
              <a:rPr lang="en-GB" dirty="0">
                <a:latin typeface="Comic Sans MS" pitchFamily="66" charset="0"/>
              </a:rPr>
              <a:t>Tell the person what to expect</a:t>
            </a:r>
          </a:p>
          <a:p>
            <a:pPr lvl="1">
              <a:lnSpc>
                <a:spcPct val="80000"/>
              </a:lnSpc>
            </a:pPr>
            <a:r>
              <a:rPr lang="en-GB" dirty="0">
                <a:latin typeface="Comic Sans MS" pitchFamily="66" charset="0"/>
              </a:rPr>
              <a:t>Give plenty of notice</a:t>
            </a:r>
          </a:p>
          <a:p>
            <a:pPr lvl="1">
              <a:lnSpc>
                <a:spcPct val="80000"/>
              </a:lnSpc>
            </a:pPr>
            <a:endParaRPr lang="en-GB" dirty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n-GB" sz="2800" dirty="0">
                <a:latin typeface="Comic Sans MS" pitchFamily="66" charset="0"/>
              </a:rPr>
              <a:t>Allow individuals to unwind</a:t>
            </a:r>
          </a:p>
          <a:p>
            <a:pPr>
              <a:lnSpc>
                <a:spcPct val="80000"/>
              </a:lnSpc>
            </a:pPr>
            <a:endParaRPr lang="en-GB" sz="2800" dirty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n-GB" sz="2800" dirty="0">
                <a:latin typeface="Comic Sans MS" pitchFamily="66" charset="0"/>
              </a:rPr>
              <a:t>Provide clearly defined breaks between structured activities</a:t>
            </a:r>
          </a:p>
          <a:p>
            <a:pPr>
              <a:lnSpc>
                <a:spcPct val="80000"/>
              </a:lnSpc>
            </a:pPr>
            <a:endParaRPr lang="en-GB" sz="2800" dirty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n-GB" sz="2800" dirty="0">
                <a:latin typeface="Comic Sans MS" pitchFamily="66" charset="0"/>
              </a:rPr>
              <a:t>Build in planned regular breaks</a:t>
            </a:r>
          </a:p>
          <a:p>
            <a:pPr>
              <a:lnSpc>
                <a:spcPct val="80000"/>
              </a:lnSpc>
            </a:pPr>
            <a:endParaRPr lang="en-GB" sz="2800" dirty="0"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en-GB" sz="2800" dirty="0">
                <a:latin typeface="Comic Sans MS" pitchFamily="66" charset="0"/>
              </a:rPr>
              <a:t>Use the child's interests as motivators or as reinforcement.</a:t>
            </a:r>
          </a:p>
        </p:txBody>
      </p:sp>
    </p:spTree>
    <p:extLst>
      <p:ext uri="{BB962C8B-B14F-4D97-AF65-F5344CB8AC3E}">
        <p14:creationId xmlns:p14="http://schemas.microsoft.com/office/powerpoint/2010/main" val="403781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Fight ASD with ASD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Energy Bank Account</a:t>
            </a:r>
          </a:p>
          <a:p>
            <a:r>
              <a:rPr lang="en-GB" dirty="0" smtClean="0"/>
              <a:t>Energy draining experiences / activities – withdrawals</a:t>
            </a:r>
          </a:p>
          <a:p>
            <a:r>
              <a:rPr lang="en-GB" dirty="0" smtClean="0"/>
              <a:t>Energy boosting experiences / activities – deposits</a:t>
            </a:r>
          </a:p>
          <a:p>
            <a:r>
              <a:rPr lang="en-GB" dirty="0" smtClean="0"/>
              <a:t>Give a numerical value, maybe out of 100.</a:t>
            </a:r>
          </a:p>
          <a:p>
            <a:r>
              <a:rPr lang="en-GB" dirty="0" smtClean="0"/>
              <a:t>Experience might change in value – day by day</a:t>
            </a:r>
          </a:p>
          <a:p>
            <a:pPr marL="0" indent="0">
              <a:buNone/>
            </a:pPr>
            <a:r>
              <a:rPr lang="en-GB" dirty="0" smtClean="0"/>
              <a:t>Find a way to balance the books!</a:t>
            </a:r>
            <a:endParaRPr lang="en-GB" dirty="0"/>
          </a:p>
          <a:p>
            <a:pPr algn="r"/>
            <a:r>
              <a:rPr lang="en-GB" dirty="0" smtClean="0"/>
              <a:t>‘Beating the Blues’ by Tony Attwood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3868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Energising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Might include:</a:t>
            </a:r>
          </a:p>
          <a:p>
            <a:r>
              <a:rPr lang="en-GB" dirty="0" smtClean="0"/>
              <a:t>Preferred topics of interest</a:t>
            </a:r>
          </a:p>
          <a:p>
            <a:r>
              <a:rPr lang="en-GB" dirty="0" smtClean="0"/>
              <a:t>Stimming</a:t>
            </a:r>
          </a:p>
          <a:p>
            <a:r>
              <a:rPr lang="en-GB" dirty="0" smtClean="0"/>
              <a:t>Pattern or sequencing activities</a:t>
            </a:r>
          </a:p>
          <a:p>
            <a:r>
              <a:rPr lang="en-GB" dirty="0"/>
              <a:t>Personal trainer</a:t>
            </a:r>
          </a:p>
          <a:p>
            <a:r>
              <a:rPr lang="en-GB" dirty="0"/>
              <a:t>Physical exercise, walk, run, trampoline</a:t>
            </a:r>
          </a:p>
          <a:p>
            <a:r>
              <a:rPr lang="en-GB" dirty="0"/>
              <a:t>Sport (basket ball, golf, weight lifting) or dancing.</a:t>
            </a:r>
          </a:p>
          <a:p>
            <a:r>
              <a:rPr lang="en-GB" dirty="0"/>
              <a:t>'Running keeps anxiety away'</a:t>
            </a:r>
          </a:p>
          <a:p>
            <a:r>
              <a:rPr lang="en-GB" dirty="0"/>
              <a:t>Creative destruction (recycling bins) - crush destroy </a:t>
            </a:r>
            <a:r>
              <a:rPr lang="en-GB" dirty="0" smtClean="0"/>
              <a:t>collapse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68945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Relaxation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Slow </a:t>
            </a:r>
            <a:r>
              <a:rPr lang="en-GB" dirty="0"/>
              <a:t>release of emotional energy.</a:t>
            </a:r>
          </a:p>
          <a:p>
            <a:r>
              <a:rPr lang="en-GB" dirty="0"/>
              <a:t>Relaxation </a:t>
            </a:r>
            <a:r>
              <a:rPr lang="en-GB" dirty="0" smtClean="0"/>
              <a:t>training – meditation and mindfulness (not for everyone, but for many)</a:t>
            </a:r>
            <a:endParaRPr lang="en-GB" dirty="0"/>
          </a:p>
          <a:p>
            <a:r>
              <a:rPr lang="en-GB" dirty="0"/>
              <a:t>When you are calm, you are smart. Fitbit - slow your own heart rate.</a:t>
            </a:r>
          </a:p>
          <a:p>
            <a:r>
              <a:rPr lang="en-GB" dirty="0" smtClean="0"/>
              <a:t>Solitude – not a social communication deficit when there is no-one around to socialise with</a:t>
            </a:r>
            <a:endParaRPr lang="en-GB" dirty="0"/>
          </a:p>
          <a:p>
            <a:r>
              <a:rPr lang="en-GB" dirty="0" smtClean="0"/>
              <a:t>Drawing / painting</a:t>
            </a:r>
            <a:endParaRPr lang="en-GB" dirty="0"/>
          </a:p>
          <a:p>
            <a:r>
              <a:rPr lang="en-GB" dirty="0"/>
              <a:t>Massage</a:t>
            </a:r>
          </a:p>
          <a:p>
            <a:r>
              <a:rPr lang="en-GB" dirty="0"/>
              <a:t>Sleep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7320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 Track Mind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/>
          </a:p>
          <a:p>
            <a:r>
              <a:rPr lang="en-GB" dirty="0"/>
              <a:t>The last to know and seek help if they are on the wrong track.</a:t>
            </a:r>
          </a:p>
          <a:p>
            <a:r>
              <a:rPr lang="en-GB" dirty="0" smtClean="0"/>
              <a:t>Lose </a:t>
            </a:r>
            <a:r>
              <a:rPr lang="en-GB" dirty="0"/>
              <a:t>train of thought if </a:t>
            </a:r>
            <a:r>
              <a:rPr lang="en-GB" dirty="0" smtClean="0"/>
              <a:t>interrupted</a:t>
            </a:r>
            <a:endParaRPr lang="en-GB" b="1" dirty="0" smtClean="0"/>
          </a:p>
          <a:p>
            <a:r>
              <a:rPr lang="en-GB" dirty="0" smtClean="0"/>
              <a:t>Continue </a:t>
            </a:r>
            <a:r>
              <a:rPr lang="en-GB" dirty="0"/>
              <a:t>using incorrect strategies and not learning from mistakes.</a:t>
            </a:r>
          </a:p>
          <a:p>
            <a:r>
              <a:rPr lang="en-GB" dirty="0" smtClean="0"/>
              <a:t>Not </a:t>
            </a:r>
            <a:r>
              <a:rPr lang="en-GB" dirty="0"/>
              <a:t>listening to advice</a:t>
            </a:r>
          </a:p>
          <a:p>
            <a:r>
              <a:rPr lang="en-GB" dirty="0" smtClean="0"/>
              <a:t>Not </a:t>
            </a:r>
            <a:r>
              <a:rPr lang="en-GB" dirty="0"/>
              <a:t>seeing trains on other tracks</a:t>
            </a:r>
          </a:p>
          <a:p>
            <a:r>
              <a:rPr lang="en-GB" dirty="0" smtClean="0"/>
              <a:t>Compulsion </a:t>
            </a:r>
            <a:r>
              <a:rPr lang="en-GB" dirty="0"/>
              <a:t>for completion (switch tracks)</a:t>
            </a:r>
          </a:p>
          <a:p>
            <a:r>
              <a:rPr lang="en-GB" dirty="0" smtClean="0"/>
              <a:t>Anxiety </a:t>
            </a:r>
            <a:r>
              <a:rPr lang="en-GB" dirty="0"/>
              <a:t>increases cognitive rigidity</a:t>
            </a:r>
          </a:p>
          <a:p>
            <a:r>
              <a:rPr lang="en-GB" dirty="0" smtClean="0"/>
              <a:t>Relaxation </a:t>
            </a:r>
            <a:r>
              <a:rPr lang="en-GB" dirty="0"/>
              <a:t>programs</a:t>
            </a:r>
          </a:p>
          <a:p>
            <a:r>
              <a:rPr lang="en-GB" dirty="0" smtClean="0"/>
              <a:t>Be </a:t>
            </a:r>
            <a:r>
              <a:rPr lang="en-GB" dirty="0"/>
              <a:t>calm–in order to listen, absorb and try an alternative strategy</a:t>
            </a:r>
          </a:p>
          <a:p>
            <a:endParaRPr lang="en-GB" dirty="0" smtClean="0"/>
          </a:p>
          <a:p>
            <a:r>
              <a:rPr lang="en-GB" dirty="0" smtClean="0"/>
              <a:t>Tony Attwood Presentation (Glasgow, 15 May 2017)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330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Common Triggers and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Thermometer of distress</a:t>
            </a:r>
          </a:p>
          <a:p>
            <a:r>
              <a:rPr lang="en-GB" dirty="0"/>
              <a:t>Quickly hit the panic button</a:t>
            </a:r>
          </a:p>
          <a:p>
            <a:r>
              <a:rPr lang="en-GB" dirty="0"/>
              <a:t>Intense negative emotional reaction</a:t>
            </a:r>
          </a:p>
          <a:p>
            <a:r>
              <a:rPr lang="en-GB" dirty="0"/>
              <a:t>Giving up quickly ends the </a:t>
            </a:r>
            <a:r>
              <a:rPr lang="en-GB" dirty="0" smtClean="0"/>
              <a:t>pain</a:t>
            </a:r>
            <a:endParaRPr lang="en-GB" dirty="0"/>
          </a:p>
          <a:p>
            <a:r>
              <a:rPr lang="en-GB" dirty="0"/>
              <a:t>Fear of making a mistake</a:t>
            </a:r>
          </a:p>
          <a:p>
            <a:r>
              <a:rPr lang="en-GB" dirty="0"/>
              <a:t>Phobic reaction</a:t>
            </a:r>
          </a:p>
          <a:p>
            <a:r>
              <a:rPr lang="en-GB" dirty="0" smtClean="0"/>
              <a:t>If I don't </a:t>
            </a:r>
            <a:r>
              <a:rPr lang="en-GB" dirty="0"/>
              <a:t>try, </a:t>
            </a:r>
            <a:r>
              <a:rPr lang="en-GB" dirty="0" smtClean="0"/>
              <a:t>I don't </a:t>
            </a:r>
            <a:r>
              <a:rPr lang="en-GB" dirty="0"/>
              <a:t>make a mistake</a:t>
            </a:r>
          </a:p>
          <a:p>
            <a:r>
              <a:rPr lang="en-GB" dirty="0"/>
              <a:t>Fear of appearing </a:t>
            </a:r>
            <a:r>
              <a:rPr lang="en-GB" dirty="0" smtClean="0"/>
              <a:t>stupid and </a:t>
            </a:r>
            <a:r>
              <a:rPr lang="en-GB" dirty="0"/>
              <a:t>being ridiculed</a:t>
            </a:r>
          </a:p>
          <a:p>
            <a:r>
              <a:rPr lang="en-GB" dirty="0"/>
              <a:t>Mistakes prove you are </a:t>
            </a:r>
            <a:r>
              <a:rPr lang="en-GB" dirty="0" smtClean="0"/>
              <a:t>stupid (Fixed </a:t>
            </a:r>
            <a:r>
              <a:rPr lang="en-GB" dirty="0" err="1"/>
              <a:t>mindset</a:t>
            </a:r>
            <a:r>
              <a:rPr lang="en-GB" dirty="0"/>
              <a:t>)</a:t>
            </a:r>
          </a:p>
          <a:p>
            <a:r>
              <a:rPr lang="en-GB" dirty="0"/>
              <a:t>Intellectual arrogance and narcissistic personality (Sherlock syndrome)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8387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What Can I Do for Pupils with Demand Avoidant / controlling profiles?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Ask without asking directly</a:t>
            </a:r>
          </a:p>
          <a:p>
            <a:pPr marL="0" indent="0">
              <a:buNone/>
            </a:pPr>
            <a:r>
              <a:rPr lang="en-GB" b="1" dirty="0" smtClean="0"/>
              <a:t>Try </a:t>
            </a:r>
            <a:r>
              <a:rPr lang="en-GB" b="1" dirty="0"/>
              <a:t>to avoid saying:</a:t>
            </a:r>
            <a:endParaRPr lang="en-GB" dirty="0"/>
          </a:p>
          <a:p>
            <a:r>
              <a:rPr lang="en-GB" dirty="0"/>
              <a:t>“It’s time for you to...”</a:t>
            </a:r>
          </a:p>
          <a:p>
            <a:r>
              <a:rPr lang="en-GB" dirty="0"/>
              <a:t>“You’ve got to...”</a:t>
            </a:r>
          </a:p>
          <a:p>
            <a:r>
              <a:rPr lang="en-GB" dirty="0"/>
              <a:t>“You need to...”</a:t>
            </a:r>
          </a:p>
          <a:p>
            <a:r>
              <a:rPr lang="en-GB" dirty="0"/>
              <a:t>“You must</a:t>
            </a:r>
            <a:r>
              <a:rPr lang="en-GB" dirty="0" smtClean="0"/>
              <a:t>...”</a:t>
            </a:r>
          </a:p>
          <a:p>
            <a:pPr marL="0" indent="0">
              <a:buNone/>
            </a:pPr>
            <a:r>
              <a:rPr lang="en-GB" b="1" dirty="0"/>
              <a:t>Instead try:</a:t>
            </a:r>
            <a:endParaRPr lang="en-GB" dirty="0"/>
          </a:p>
          <a:p>
            <a:r>
              <a:rPr lang="en-GB" dirty="0"/>
              <a:t>“I wonder if we can...”</a:t>
            </a:r>
          </a:p>
          <a:p>
            <a:r>
              <a:rPr lang="en-GB" dirty="0"/>
              <a:t>“Let’s see if we can make something...”</a:t>
            </a:r>
          </a:p>
          <a:p>
            <a:r>
              <a:rPr lang="en-GB" dirty="0"/>
              <a:t>“I can’t see how to make this work...”</a:t>
            </a:r>
          </a:p>
          <a:p>
            <a:r>
              <a:rPr lang="en-GB" dirty="0"/>
              <a:t>“Shall we see if we can beat the clock...”</a:t>
            </a:r>
          </a:p>
          <a:p>
            <a:r>
              <a:rPr lang="en-GB" dirty="0"/>
              <a:t>“Maybe we could investigate…”</a:t>
            </a:r>
          </a:p>
          <a:p>
            <a:r>
              <a:rPr lang="en-GB" dirty="0"/>
              <a:t>“Who do you want to help us today…”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6281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What Can I Do for Pupils with Demand Avoidant / controlling profiles?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Allow </a:t>
            </a:r>
            <a:r>
              <a:rPr lang="en-GB" b="1" dirty="0"/>
              <a:t>time for buy-in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Talk about what you would like to see them achieve, but </a:t>
            </a:r>
            <a:r>
              <a:rPr lang="en-GB" dirty="0"/>
              <a:t>don’t expect too much too </a:t>
            </a:r>
            <a:r>
              <a:rPr lang="en-GB" dirty="0" smtClean="0"/>
              <a:t>soon</a:t>
            </a:r>
          </a:p>
          <a:p>
            <a:pPr marL="0" indent="0">
              <a:buNone/>
            </a:pPr>
            <a:r>
              <a:rPr lang="en-GB" b="1" dirty="0" smtClean="0"/>
              <a:t>Afford the feeling of control </a:t>
            </a:r>
            <a:r>
              <a:rPr lang="en-GB" dirty="0" smtClean="0"/>
              <a:t>by offering forced choices that you are happy with and have a plan for</a:t>
            </a:r>
          </a:p>
          <a:p>
            <a:pPr marL="0" indent="0">
              <a:buNone/>
            </a:pPr>
            <a:r>
              <a:rPr lang="en-GB" dirty="0" smtClean="0"/>
              <a:t>Have a strategy for </a:t>
            </a:r>
            <a:r>
              <a:rPr lang="en-GB" b="1" dirty="0" smtClean="0"/>
              <a:t>de-escalation </a:t>
            </a:r>
            <a:r>
              <a:rPr lang="en-GB" dirty="0" smtClean="0"/>
              <a:t>that everyone working with the pupil can follow </a:t>
            </a:r>
            <a:r>
              <a:rPr lang="en-GB" b="1" dirty="0" smtClean="0"/>
              <a:t>consistently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9801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What Can I Do for Pupils with Demand Avoidant / controlling profiles?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Interests – can be used as motivators, rewards, and ways to engage pupils in non preferred activities / subjects</a:t>
            </a:r>
          </a:p>
          <a:p>
            <a:endParaRPr lang="en-GB" dirty="0"/>
          </a:p>
          <a:p>
            <a:r>
              <a:rPr lang="en-GB" dirty="0" smtClean="0"/>
              <a:t>Humour – can defuse situations and helps to build rapport</a:t>
            </a:r>
          </a:p>
          <a:p>
            <a:endParaRPr lang="en-GB" dirty="0"/>
          </a:p>
          <a:p>
            <a:r>
              <a:rPr lang="en-GB" dirty="0" smtClean="0"/>
              <a:t>Distraction / Thought Blockers – can be helpful in avoiding opportunities for full scale meltdown (e.g. computer time, special interest)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98876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Common Causes of Anxiety in ASD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Change</a:t>
            </a:r>
            <a:r>
              <a:rPr lang="en-GB" dirty="0"/>
              <a:t> </a:t>
            </a:r>
            <a:r>
              <a:rPr lang="en-GB" dirty="0" smtClean="0"/>
              <a:t>or disruption </a:t>
            </a:r>
            <a:r>
              <a:rPr lang="en-GB" dirty="0"/>
              <a:t>of routine</a:t>
            </a:r>
          </a:p>
          <a:p>
            <a:r>
              <a:rPr lang="en-GB" dirty="0" smtClean="0"/>
              <a:t>Social situations and not knowing </a:t>
            </a:r>
            <a:r>
              <a:rPr lang="en-GB" dirty="0"/>
              <a:t>social rules</a:t>
            </a:r>
          </a:p>
          <a:p>
            <a:r>
              <a:rPr lang="en-GB" dirty="0" smtClean="0"/>
              <a:t>Being </a:t>
            </a:r>
            <a:r>
              <a:rPr lang="en-GB" dirty="0"/>
              <a:t>bullied and teased</a:t>
            </a:r>
          </a:p>
          <a:p>
            <a:r>
              <a:rPr lang="en-GB" dirty="0" err="1" smtClean="0"/>
              <a:t>Gelotophobia</a:t>
            </a:r>
            <a:r>
              <a:rPr lang="en-GB" dirty="0" smtClean="0"/>
              <a:t> – the fear of being laughed at</a:t>
            </a:r>
            <a:endParaRPr lang="en-GB" dirty="0"/>
          </a:p>
          <a:p>
            <a:r>
              <a:rPr lang="en-GB" dirty="0" smtClean="0"/>
              <a:t>Fear </a:t>
            </a:r>
            <a:r>
              <a:rPr lang="en-GB" dirty="0"/>
              <a:t>of failure</a:t>
            </a:r>
          </a:p>
          <a:p>
            <a:r>
              <a:rPr lang="en-GB" dirty="0" smtClean="0"/>
              <a:t>Sensory experiences</a:t>
            </a:r>
          </a:p>
          <a:p>
            <a:r>
              <a:rPr lang="en-GB" dirty="0" smtClean="0"/>
              <a:t>Rules </a:t>
            </a:r>
            <a:r>
              <a:rPr lang="en-GB" dirty="0"/>
              <a:t>being </a:t>
            </a:r>
            <a:r>
              <a:rPr lang="en-GB" dirty="0" smtClean="0"/>
              <a:t>broken</a:t>
            </a:r>
          </a:p>
          <a:p>
            <a:r>
              <a:rPr lang="en-GB" b="1" dirty="0"/>
              <a:t>Intolerance of </a:t>
            </a:r>
            <a:r>
              <a:rPr lang="en-GB" b="1" dirty="0" smtClean="0"/>
              <a:t>Uncertainty</a:t>
            </a:r>
          </a:p>
          <a:p>
            <a:r>
              <a:rPr lang="en-GB" dirty="0"/>
              <a:t>Difficulty with creating an internal representation of a new plan</a:t>
            </a:r>
          </a:p>
          <a:p>
            <a:r>
              <a:rPr lang="en-GB" dirty="0" smtClean="0"/>
              <a:t>Anxious </a:t>
            </a:r>
            <a:r>
              <a:rPr lang="en-GB" dirty="0"/>
              <a:t>when required to do something for which they have no </a:t>
            </a:r>
            <a:r>
              <a:rPr lang="en-GB" dirty="0" smtClean="0"/>
              <a:t>plan</a:t>
            </a:r>
            <a:endParaRPr lang="en-GB" dirty="0"/>
          </a:p>
          <a:p>
            <a:pPr marL="0" indent="0" algn="r">
              <a:buNone/>
            </a:pPr>
            <a:r>
              <a:rPr lang="en-GB" dirty="0" smtClean="0"/>
              <a:t>Tony Attwood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5021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Autobiographical </a:t>
            </a:r>
            <a:r>
              <a:rPr lang="en-GB" dirty="0"/>
              <a:t>memory: Unable to recall past episodes where they have been in similar situations</a:t>
            </a:r>
          </a:p>
          <a:p>
            <a:r>
              <a:rPr lang="en-GB" dirty="0" smtClean="0"/>
              <a:t>Act </a:t>
            </a:r>
            <a:r>
              <a:rPr lang="en-GB" dirty="0"/>
              <a:t>as a policeman to cope with fears and vulnerability and to prevent chaos</a:t>
            </a:r>
          </a:p>
          <a:p>
            <a:r>
              <a:rPr lang="en-GB" dirty="0" smtClean="0"/>
              <a:t>Conducting </a:t>
            </a:r>
            <a:r>
              <a:rPr lang="en-GB" dirty="0"/>
              <a:t>a post-mortem on social performance, before (and preventing) falling </a:t>
            </a:r>
            <a:r>
              <a:rPr lang="en-GB" dirty="0" smtClean="0"/>
              <a:t>asleep</a:t>
            </a:r>
          </a:p>
          <a:p>
            <a:endParaRPr lang="en-GB" dirty="0"/>
          </a:p>
          <a:p>
            <a:r>
              <a:rPr lang="en-GB" dirty="0" smtClean="0"/>
              <a:t>Tony Attwood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7836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Anxiety Reduction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Think ahead:</a:t>
            </a:r>
          </a:p>
          <a:p>
            <a:pPr lvl="1"/>
            <a:r>
              <a:rPr lang="en-GB" dirty="0"/>
              <a:t>W</a:t>
            </a:r>
            <a:r>
              <a:rPr lang="en-GB" dirty="0" smtClean="0"/>
              <a:t>hat are the triggers?</a:t>
            </a:r>
          </a:p>
          <a:p>
            <a:pPr lvl="1"/>
            <a:r>
              <a:rPr lang="en-GB" dirty="0" smtClean="0"/>
              <a:t>What distraction techniques work?</a:t>
            </a:r>
          </a:p>
          <a:p>
            <a:pPr lvl="1"/>
            <a:r>
              <a:rPr lang="en-GB" dirty="0" smtClean="0"/>
              <a:t>What interests do they have to redirect attention or motivate?</a:t>
            </a:r>
          </a:p>
          <a:p>
            <a:pPr lvl="1"/>
            <a:r>
              <a:rPr lang="en-GB" dirty="0" smtClean="0"/>
              <a:t>What activities can help the person to relax</a:t>
            </a:r>
          </a:p>
          <a:p>
            <a:pPr lvl="1"/>
            <a:r>
              <a:rPr lang="en-GB" dirty="0" smtClean="0"/>
              <a:t>Practice and teach coping / relaxation skills on a regular basis</a:t>
            </a:r>
          </a:p>
          <a:p>
            <a:r>
              <a:rPr lang="en-GB" dirty="0" smtClean="0"/>
              <a:t>Be flexible in your response / expectation:</a:t>
            </a:r>
          </a:p>
          <a:p>
            <a:pPr lvl="1"/>
            <a:r>
              <a:rPr lang="en-GB" dirty="0" smtClean="0"/>
              <a:t>Offer different ‘escape routes’</a:t>
            </a:r>
          </a:p>
          <a:p>
            <a:pPr lvl="1"/>
            <a:r>
              <a:rPr lang="en-GB" dirty="0" smtClean="0"/>
              <a:t>Model or discuss what you would do when you are feeling anxious</a:t>
            </a:r>
          </a:p>
          <a:p>
            <a:r>
              <a:rPr lang="en-GB" dirty="0" smtClean="0"/>
              <a:t>Pick battles carefully – does it really matter?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84927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Meltdown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Two </a:t>
            </a:r>
            <a:r>
              <a:rPr lang="en-GB" dirty="0"/>
              <a:t>types of meltdown</a:t>
            </a:r>
          </a:p>
          <a:p>
            <a:r>
              <a:rPr lang="en-GB" b="1" i="1" dirty="0" smtClean="0"/>
              <a:t>Outward </a:t>
            </a:r>
            <a:r>
              <a:rPr lang="en-GB" i="1" dirty="0" smtClean="0"/>
              <a:t>directed </a:t>
            </a:r>
            <a:r>
              <a:rPr lang="en-GB" i="1" dirty="0"/>
              <a:t>and ‘blind rage’, try to strike out and destruction </a:t>
            </a:r>
            <a:r>
              <a:rPr lang="en-GB" i="1" dirty="0" smtClean="0"/>
              <a:t>(</a:t>
            </a:r>
            <a:r>
              <a:rPr lang="en-GB" b="1" i="1" dirty="0" smtClean="0"/>
              <a:t>Explosion)</a:t>
            </a:r>
            <a:endParaRPr lang="en-GB" dirty="0"/>
          </a:p>
          <a:p>
            <a:r>
              <a:rPr lang="en-GB" b="1" i="1" dirty="0" smtClean="0"/>
              <a:t>Inward </a:t>
            </a:r>
            <a:r>
              <a:rPr lang="en-GB" i="1" dirty="0" smtClean="0"/>
              <a:t>directed</a:t>
            </a:r>
            <a:r>
              <a:rPr lang="en-GB" i="1" dirty="0"/>
              <a:t>, despondent, a depression ‘attack’ </a:t>
            </a:r>
            <a:r>
              <a:rPr lang="en-GB" i="1" dirty="0" smtClean="0"/>
              <a:t>(</a:t>
            </a:r>
            <a:r>
              <a:rPr lang="en-GB" b="1" i="1" dirty="0" smtClean="0"/>
              <a:t>Implosion)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7583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Find your GPS voice</a:t>
            </a:r>
            <a:br>
              <a:rPr lang="en-GB" dirty="0" smtClean="0"/>
            </a:br>
            <a:r>
              <a:rPr lang="en-GB" sz="2800" dirty="0" smtClean="0"/>
              <a:t>(Calmly redirect the emotion - Sue </a:t>
            </a:r>
            <a:r>
              <a:rPr lang="en-GB" sz="2800" dirty="0" err="1" smtClean="0"/>
              <a:t>Larkley</a:t>
            </a:r>
            <a:r>
              <a:rPr lang="en-GB" sz="2800" dirty="0" smtClean="0"/>
              <a:t>)</a:t>
            </a:r>
            <a:endParaRPr lang="en-GB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492" y="1916832"/>
            <a:ext cx="542497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8532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Physical Activity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Quick </a:t>
            </a:r>
            <a:r>
              <a:rPr lang="en-GB" dirty="0"/>
              <a:t>release of emotional energy </a:t>
            </a:r>
          </a:p>
          <a:p>
            <a:r>
              <a:rPr lang="en-GB" dirty="0" smtClean="0"/>
              <a:t>Personal </a:t>
            </a:r>
            <a:r>
              <a:rPr lang="en-GB" dirty="0"/>
              <a:t>trainer </a:t>
            </a:r>
          </a:p>
          <a:p>
            <a:r>
              <a:rPr lang="en-GB" dirty="0" smtClean="0"/>
              <a:t>Physical </a:t>
            </a:r>
            <a:r>
              <a:rPr lang="en-GB" dirty="0"/>
              <a:t>exercise, walk, run, </a:t>
            </a:r>
            <a:r>
              <a:rPr lang="en-GB" dirty="0" smtClean="0"/>
              <a:t>trampoline</a:t>
            </a:r>
            <a:endParaRPr lang="en-GB" dirty="0"/>
          </a:p>
          <a:p>
            <a:r>
              <a:rPr lang="en-GB" dirty="0" smtClean="0"/>
              <a:t>Sport </a:t>
            </a:r>
            <a:r>
              <a:rPr lang="en-GB" dirty="0"/>
              <a:t>(Basket Ball, golf, weight lifting) or </a:t>
            </a:r>
            <a:r>
              <a:rPr lang="en-GB" dirty="0" smtClean="0"/>
              <a:t>dancing</a:t>
            </a:r>
            <a:endParaRPr lang="en-GB" dirty="0"/>
          </a:p>
          <a:p>
            <a:r>
              <a:rPr lang="en-GB" dirty="0" smtClean="0"/>
              <a:t>“</a:t>
            </a:r>
            <a:r>
              <a:rPr lang="en-GB" dirty="0"/>
              <a:t>Running keeps anxiety away” </a:t>
            </a:r>
          </a:p>
          <a:p>
            <a:r>
              <a:rPr lang="en-GB" dirty="0" smtClean="0"/>
              <a:t>Creative </a:t>
            </a:r>
            <a:r>
              <a:rPr lang="en-GB" dirty="0"/>
              <a:t>destruction (recycling)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3258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Relaxation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Slow </a:t>
            </a:r>
            <a:r>
              <a:rPr lang="en-GB" dirty="0"/>
              <a:t>release of emotional energy </a:t>
            </a:r>
          </a:p>
          <a:p>
            <a:r>
              <a:rPr lang="en-GB" dirty="0" smtClean="0"/>
              <a:t>Relaxation </a:t>
            </a:r>
            <a:r>
              <a:rPr lang="en-GB" dirty="0"/>
              <a:t>training. </a:t>
            </a:r>
          </a:p>
          <a:p>
            <a:r>
              <a:rPr lang="en-GB" dirty="0" smtClean="0"/>
              <a:t>Solitude</a:t>
            </a:r>
            <a:r>
              <a:rPr lang="en-GB" dirty="0"/>
              <a:t>. </a:t>
            </a:r>
          </a:p>
          <a:p>
            <a:r>
              <a:rPr lang="en-GB" dirty="0" smtClean="0"/>
              <a:t>Drawing </a:t>
            </a:r>
            <a:endParaRPr lang="en-GB" dirty="0"/>
          </a:p>
          <a:p>
            <a:r>
              <a:rPr lang="en-GB" dirty="0" smtClean="0"/>
              <a:t>Massage</a:t>
            </a:r>
            <a:r>
              <a:rPr lang="en-GB" dirty="0"/>
              <a:t>. </a:t>
            </a:r>
          </a:p>
          <a:p>
            <a:r>
              <a:rPr lang="en-GB" dirty="0" smtClean="0"/>
              <a:t>Sleep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68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Common Triggers and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Point out errors</a:t>
            </a:r>
          </a:p>
          <a:p>
            <a:r>
              <a:rPr lang="en-GB" dirty="0"/>
              <a:t>Coping with mistakes</a:t>
            </a:r>
          </a:p>
          <a:p>
            <a:r>
              <a:rPr lang="en-GB" dirty="0"/>
              <a:t>Self perception as an adults (don’t differentiate)</a:t>
            </a:r>
          </a:p>
          <a:p>
            <a:r>
              <a:rPr lang="en-GB" dirty="0" smtClean="0"/>
              <a:t>One </a:t>
            </a:r>
            <a:r>
              <a:rPr lang="en-GB" dirty="0"/>
              <a:t>track mind</a:t>
            </a:r>
          </a:p>
          <a:p>
            <a:r>
              <a:rPr lang="en-GB" dirty="0"/>
              <a:t>Do things my way</a:t>
            </a:r>
          </a:p>
          <a:p>
            <a:r>
              <a:rPr lang="en-GB" dirty="0"/>
              <a:t>Last to know and seek help if on the wrong track</a:t>
            </a:r>
          </a:p>
          <a:p>
            <a:r>
              <a:rPr lang="en-GB" dirty="0"/>
              <a:t>Anxiety increases cognitive rigidity</a:t>
            </a:r>
          </a:p>
          <a:p>
            <a:r>
              <a:rPr lang="en-GB" dirty="0"/>
              <a:t>Relaxation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4443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Relaxation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Time </a:t>
            </a:r>
            <a:r>
              <a:rPr lang="en-GB" dirty="0"/>
              <a:t>in nature (walking, fishing, camping)</a:t>
            </a:r>
          </a:p>
          <a:p>
            <a:r>
              <a:rPr lang="en-GB" dirty="0" smtClean="0"/>
              <a:t>Being </a:t>
            </a:r>
            <a:r>
              <a:rPr lang="en-GB" dirty="0"/>
              <a:t>with animals (pets, horses, birds, even reptiles and insects</a:t>
            </a:r>
            <a:r>
              <a:rPr lang="en-GB" dirty="0" smtClean="0"/>
              <a:t>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0180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Awareness Raising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Mindfulness</a:t>
            </a:r>
            <a:r>
              <a:rPr lang="en-GB" dirty="0"/>
              <a:t>.</a:t>
            </a:r>
          </a:p>
          <a:p>
            <a:r>
              <a:rPr lang="en-GB" dirty="0" smtClean="0"/>
              <a:t>Meditation</a:t>
            </a:r>
            <a:r>
              <a:rPr lang="en-GB" dirty="0"/>
              <a:t>.</a:t>
            </a:r>
          </a:p>
          <a:p>
            <a:r>
              <a:rPr lang="en-GB" dirty="0" smtClean="0"/>
              <a:t>Yoga/</a:t>
            </a:r>
            <a:r>
              <a:rPr lang="en-GB" dirty="0" err="1" smtClean="0"/>
              <a:t>QiGong</a:t>
            </a:r>
            <a:r>
              <a:rPr lang="en-GB" dirty="0" smtClean="0"/>
              <a:t>/Tai </a:t>
            </a:r>
            <a:r>
              <a:rPr lang="en-GB" dirty="0"/>
              <a:t>Chi/Tai Kwon </a:t>
            </a:r>
            <a:r>
              <a:rPr lang="en-GB" dirty="0" smtClean="0"/>
              <a:t>Do</a:t>
            </a:r>
            <a:endParaRPr lang="en-GB" dirty="0"/>
          </a:p>
          <a:p>
            <a:r>
              <a:rPr lang="en-GB" dirty="0" smtClean="0"/>
              <a:t>Awareness </a:t>
            </a:r>
            <a:r>
              <a:rPr lang="en-GB" dirty="0"/>
              <a:t>of bodily sensations</a:t>
            </a:r>
          </a:p>
          <a:p>
            <a:r>
              <a:rPr lang="en-GB" dirty="0" smtClean="0"/>
              <a:t>Aware </a:t>
            </a:r>
            <a:r>
              <a:rPr lang="en-GB" dirty="0"/>
              <a:t>of thoughts and </a:t>
            </a:r>
            <a:r>
              <a:rPr lang="en-GB" dirty="0" smtClean="0"/>
              <a:t>feelings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2004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Social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Time </a:t>
            </a:r>
            <a:r>
              <a:rPr lang="en-GB" dirty="0"/>
              <a:t>with a family member or friend </a:t>
            </a:r>
          </a:p>
          <a:p>
            <a:r>
              <a:rPr lang="en-GB" dirty="0" smtClean="0"/>
              <a:t>Disclosure </a:t>
            </a:r>
            <a:r>
              <a:rPr lang="en-GB" dirty="0"/>
              <a:t>(typing, music, poetry) </a:t>
            </a:r>
          </a:p>
          <a:p>
            <a:r>
              <a:rPr lang="en-GB" dirty="0" smtClean="0"/>
              <a:t>Seek </a:t>
            </a:r>
            <a:r>
              <a:rPr lang="en-GB" dirty="0"/>
              <a:t>advice </a:t>
            </a:r>
          </a:p>
          <a:p>
            <a:r>
              <a:rPr lang="en-GB" dirty="0" smtClean="0"/>
              <a:t>Validate </a:t>
            </a:r>
            <a:r>
              <a:rPr lang="en-GB" dirty="0"/>
              <a:t>feelings </a:t>
            </a:r>
          </a:p>
          <a:p>
            <a:r>
              <a:rPr lang="en-GB" dirty="0" smtClean="0"/>
              <a:t>Being </a:t>
            </a:r>
            <a:r>
              <a:rPr lang="en-GB" dirty="0"/>
              <a:t>with a </a:t>
            </a:r>
            <a:r>
              <a:rPr lang="en-GB" dirty="0" smtClean="0"/>
              <a:t>pet</a:t>
            </a:r>
          </a:p>
          <a:p>
            <a:endParaRPr lang="en-GB" dirty="0"/>
          </a:p>
          <a:p>
            <a:r>
              <a:rPr lang="en-GB" dirty="0"/>
              <a:t>Approval </a:t>
            </a:r>
          </a:p>
          <a:p>
            <a:r>
              <a:rPr lang="en-GB" dirty="0" smtClean="0"/>
              <a:t>Intensity </a:t>
            </a:r>
            <a:endParaRPr lang="en-GB" dirty="0"/>
          </a:p>
          <a:p>
            <a:r>
              <a:rPr lang="en-GB" dirty="0" smtClean="0"/>
              <a:t>Duration 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“I fail to understand why the exertion of pressure on the human body should be considered comforting."</a:t>
            </a:r>
          </a:p>
        </p:txBody>
      </p:sp>
    </p:spTree>
    <p:extLst>
      <p:ext uri="{BB962C8B-B14F-4D97-AF65-F5344CB8AC3E}">
        <p14:creationId xmlns:p14="http://schemas.microsoft.com/office/powerpoint/2010/main" val="6010481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Cognitive – Thoughts and Perspectives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Support to put the events in perspective.</a:t>
            </a:r>
          </a:p>
          <a:p>
            <a:r>
              <a:rPr lang="en-GB" dirty="0" smtClean="0"/>
              <a:t>Imagine </a:t>
            </a:r>
            <a:r>
              <a:rPr lang="en-GB" dirty="0"/>
              <a:t>what you would like to do or </a:t>
            </a:r>
            <a:r>
              <a:rPr lang="en-GB" dirty="0" smtClean="0"/>
              <a:t>say</a:t>
            </a:r>
            <a:r>
              <a:rPr lang="en-GB" dirty="0"/>
              <a:t> </a:t>
            </a:r>
            <a:r>
              <a:rPr lang="en-GB" dirty="0" smtClean="0"/>
              <a:t>in situations where triggers are present (Social scripts and stories may help)</a:t>
            </a:r>
          </a:p>
          <a:p>
            <a:r>
              <a:rPr lang="en-GB" dirty="0" smtClean="0"/>
              <a:t>Being </a:t>
            </a:r>
            <a:r>
              <a:rPr lang="en-GB" dirty="0"/>
              <a:t>calm is being smart </a:t>
            </a:r>
            <a:r>
              <a:rPr lang="en-GB" dirty="0" smtClean="0"/>
              <a:t>(appeal to intellectual vanity).  </a:t>
            </a:r>
          </a:p>
          <a:p>
            <a:r>
              <a:rPr lang="en-GB" dirty="0" smtClean="0"/>
              <a:t>Science – negative emotions decrease flexible / adaptive thinking and behaviour – lowers your intelligence in these moments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10880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Adaptive Thinking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Maladaptive</a:t>
            </a:r>
            <a:endParaRPr lang="en-GB" dirty="0"/>
          </a:p>
          <a:p>
            <a:r>
              <a:rPr lang="en-GB" dirty="0" smtClean="0"/>
              <a:t>Self-blame</a:t>
            </a:r>
            <a:r>
              <a:rPr lang="en-GB" dirty="0"/>
              <a:t>*</a:t>
            </a:r>
          </a:p>
          <a:p>
            <a:r>
              <a:rPr lang="en-GB" dirty="0" smtClean="0"/>
              <a:t>Catastrophizing</a:t>
            </a:r>
            <a:r>
              <a:rPr lang="en-GB" dirty="0"/>
              <a:t>*</a:t>
            </a:r>
          </a:p>
          <a:p>
            <a:r>
              <a:rPr lang="en-GB" dirty="0" smtClean="0"/>
              <a:t>Blaming </a:t>
            </a:r>
            <a:r>
              <a:rPr lang="en-GB" dirty="0"/>
              <a:t>others*</a:t>
            </a:r>
          </a:p>
          <a:p>
            <a:r>
              <a:rPr lang="en-GB" dirty="0" smtClean="0"/>
              <a:t>Ruminations</a:t>
            </a:r>
            <a:r>
              <a:rPr lang="en-GB" dirty="0"/>
              <a:t>*</a:t>
            </a:r>
          </a:p>
          <a:p>
            <a:pPr marL="0" indent="0" algn="r">
              <a:buNone/>
            </a:pPr>
            <a:r>
              <a:rPr lang="en-GB" dirty="0" smtClean="0"/>
              <a:t>* </a:t>
            </a:r>
            <a:r>
              <a:rPr lang="en-GB" dirty="0"/>
              <a:t>characteristic of ASD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Adaptive</a:t>
            </a:r>
            <a:endParaRPr lang="en-GB" dirty="0"/>
          </a:p>
          <a:p>
            <a:r>
              <a:rPr lang="en-GB" dirty="0" smtClean="0"/>
              <a:t>Positive </a:t>
            </a:r>
            <a:r>
              <a:rPr lang="en-GB" dirty="0"/>
              <a:t>refocussing</a:t>
            </a:r>
          </a:p>
          <a:p>
            <a:r>
              <a:rPr lang="en-GB" dirty="0" smtClean="0"/>
              <a:t>Positive </a:t>
            </a:r>
            <a:r>
              <a:rPr lang="en-GB" dirty="0"/>
              <a:t>reappraisal (optimism)</a:t>
            </a:r>
          </a:p>
          <a:p>
            <a:r>
              <a:rPr lang="en-GB" dirty="0" smtClean="0"/>
              <a:t>Refocus </a:t>
            </a:r>
            <a:r>
              <a:rPr lang="en-GB" dirty="0"/>
              <a:t>on planning (flexible thinking)</a:t>
            </a:r>
          </a:p>
          <a:p>
            <a:r>
              <a:rPr lang="en-GB" dirty="0" smtClean="0"/>
              <a:t>Putting </a:t>
            </a:r>
            <a:r>
              <a:rPr lang="en-GB" dirty="0"/>
              <a:t>it in perspective</a:t>
            </a:r>
          </a:p>
          <a:p>
            <a:r>
              <a:rPr lang="en-GB" dirty="0" smtClean="0"/>
              <a:t>Self-soothing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364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Phobic reaction to making </a:t>
            </a:r>
            <a:r>
              <a:rPr lang="en-GB" dirty="0" smtClean="0"/>
              <a:t>mistakes</a:t>
            </a:r>
          </a:p>
          <a:p>
            <a:r>
              <a:rPr lang="en-GB" dirty="0" smtClean="0"/>
              <a:t>Don’t </a:t>
            </a:r>
            <a:r>
              <a:rPr lang="en-GB" dirty="0"/>
              <a:t>try, you don’t make a mistake</a:t>
            </a:r>
          </a:p>
          <a:p>
            <a:r>
              <a:rPr lang="en-GB" b="1" dirty="0" smtClean="0"/>
              <a:t>Fear </a:t>
            </a:r>
            <a:r>
              <a:rPr lang="en-GB" b="1" dirty="0"/>
              <a:t>of appearing stupid </a:t>
            </a:r>
            <a:r>
              <a:rPr lang="en-GB" dirty="0"/>
              <a:t>and being ridiculed by peers</a:t>
            </a:r>
          </a:p>
          <a:p>
            <a:r>
              <a:rPr lang="en-GB" dirty="0" smtClean="0"/>
              <a:t>Mistakes </a:t>
            </a:r>
            <a:r>
              <a:rPr lang="en-GB" dirty="0"/>
              <a:t>prove you are stupid</a:t>
            </a:r>
          </a:p>
          <a:p>
            <a:r>
              <a:rPr lang="en-GB" dirty="0" smtClean="0"/>
              <a:t>Cannot </a:t>
            </a:r>
            <a:r>
              <a:rPr lang="en-GB" dirty="0"/>
              <a:t>change your mind, as to do so, would be to admit having previously made a mistake</a:t>
            </a:r>
          </a:p>
          <a:p>
            <a:r>
              <a:rPr lang="en-GB" dirty="0" smtClean="0"/>
              <a:t>Allergic </a:t>
            </a:r>
            <a:r>
              <a:rPr lang="en-GB" dirty="0"/>
              <a:t>to errors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322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Group 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are you currently doing to support </a:t>
            </a:r>
            <a:r>
              <a:rPr lang="en-GB" dirty="0"/>
              <a:t>someone </a:t>
            </a:r>
            <a:r>
              <a:rPr lang="en-GB" dirty="0" smtClean="0"/>
              <a:t>with </a:t>
            </a:r>
            <a:r>
              <a:rPr lang="en-GB" dirty="0"/>
              <a:t>Autism </a:t>
            </a:r>
            <a:r>
              <a:rPr lang="en-GB" dirty="0" smtClean="0"/>
              <a:t>Spectrum Disorder?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360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What Can I Do?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dirty="0"/>
              <a:t>Be aware of and give personal </a:t>
            </a:r>
            <a:r>
              <a:rPr lang="en-GB" dirty="0" smtClean="0"/>
              <a:t>space</a:t>
            </a:r>
            <a:endParaRPr lang="en-GB" dirty="0"/>
          </a:p>
          <a:p>
            <a:pPr>
              <a:lnSpc>
                <a:spcPct val="80000"/>
              </a:lnSpc>
            </a:pPr>
            <a:r>
              <a:rPr lang="en-GB" dirty="0"/>
              <a:t>Approach the person slowly and from a visible </a:t>
            </a:r>
            <a:r>
              <a:rPr lang="en-GB" dirty="0" smtClean="0"/>
              <a:t>angle</a:t>
            </a:r>
          </a:p>
          <a:p>
            <a:r>
              <a:rPr lang="en-GB" dirty="0" smtClean="0"/>
              <a:t>Begin by using the person’s name</a:t>
            </a:r>
            <a:endParaRPr lang="en-GB" dirty="0"/>
          </a:p>
          <a:p>
            <a:r>
              <a:rPr lang="en-GB" dirty="0" smtClean="0"/>
              <a:t>Allow time for information to be processed – allow up to 10 seconds for a response.</a:t>
            </a:r>
          </a:p>
          <a:p>
            <a:r>
              <a:rPr lang="en-GB" dirty="0" smtClean="0"/>
              <a:t>Check for understanding, ask him / her to repeat back in their own words</a:t>
            </a:r>
          </a:p>
          <a:p>
            <a:r>
              <a:rPr lang="en-GB" dirty="0" smtClean="0"/>
              <a:t>Visual prompts are always helpful to </a:t>
            </a:r>
            <a:r>
              <a:rPr lang="en-GB" dirty="0"/>
              <a:t>gain / direct </a:t>
            </a:r>
            <a:r>
              <a:rPr lang="en-GB" dirty="0" smtClean="0"/>
              <a:t>attention and aid comprehension.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04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What Can I Do?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dirty="0" smtClean="0"/>
              <a:t>During communication: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Use simple and concise language – avoid overload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Be clear and precise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Be consistent with the language you use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Use concrete terminology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Be explicit in what you mean</a:t>
            </a:r>
          </a:p>
          <a:p>
            <a:pPr>
              <a:lnSpc>
                <a:spcPct val="80000"/>
              </a:lnSpc>
            </a:pPr>
            <a:r>
              <a:rPr lang="en-GB" dirty="0" smtClean="0"/>
              <a:t>Supplement your language with visual cues</a:t>
            </a:r>
          </a:p>
          <a:p>
            <a:pPr>
              <a:lnSpc>
                <a:spcPct val="80000"/>
              </a:lnSpc>
            </a:pPr>
            <a:endParaRPr lang="en-GB" dirty="0"/>
          </a:p>
          <a:p>
            <a:pPr>
              <a:lnSpc>
                <a:spcPct val="80000"/>
              </a:lnSpc>
            </a:pPr>
            <a:endParaRPr lang="en-GB" sz="3200" b="1" dirty="0"/>
          </a:p>
          <a:p>
            <a:pPr>
              <a:lnSpc>
                <a:spcPct val="80000"/>
              </a:lnSpc>
              <a:buFontTx/>
              <a:buNone/>
            </a:pP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3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Custom 3">
      <a:dk1>
        <a:sysClr val="windowText" lastClr="000000"/>
      </a:dk1>
      <a:lt1>
        <a:srgbClr val="DBF5F9"/>
      </a:lt1>
      <a:dk2>
        <a:srgbClr val="04617B"/>
      </a:dk2>
      <a:lt2>
        <a:srgbClr val="DBF5F9"/>
      </a:lt2>
      <a:accent1>
        <a:srgbClr val="0BD0D9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1847</Words>
  <Application>Microsoft Office PowerPoint</Application>
  <PresentationFormat>On-screen Show (4:3)</PresentationFormat>
  <Paragraphs>322</Paragraphs>
  <Slides>54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Calibri</vt:lpstr>
      <vt:lpstr>Comic Sans MS</vt:lpstr>
      <vt:lpstr>Trebuchet MS</vt:lpstr>
      <vt:lpstr>Wingdings</vt:lpstr>
      <vt:lpstr>Wingdings 2</vt:lpstr>
      <vt:lpstr>Opulent</vt:lpstr>
      <vt:lpstr>Learning Profiles</vt:lpstr>
      <vt:lpstr>Verbalizer</vt:lpstr>
      <vt:lpstr>Visualizer</vt:lpstr>
      <vt:lpstr>Common Triggers and Challenges</vt:lpstr>
      <vt:lpstr>Common Triggers and Challenges</vt:lpstr>
      <vt:lpstr>Common Challenges</vt:lpstr>
      <vt:lpstr>Group Discussion</vt:lpstr>
      <vt:lpstr>What Can I Do?</vt:lpstr>
      <vt:lpstr>What Can I Do?</vt:lpstr>
      <vt:lpstr>What Can I Do?</vt:lpstr>
      <vt:lpstr>WHAT CAN I DO?</vt:lpstr>
      <vt:lpstr>What Can I do?</vt:lpstr>
      <vt:lpstr>PowerPoint Presentation</vt:lpstr>
      <vt:lpstr>Temple Grandin</vt:lpstr>
      <vt:lpstr>Visual Supports</vt:lpstr>
      <vt:lpstr>Visual Supports can help with</vt:lpstr>
      <vt:lpstr>Visual Supports can help with</vt:lpstr>
      <vt:lpstr>Flow Chart</vt:lpstr>
      <vt:lpstr>Resources</vt:lpstr>
      <vt:lpstr>Resources</vt:lpstr>
      <vt:lpstr>PowerPoint Presentation</vt:lpstr>
      <vt:lpstr>Social Stories</vt:lpstr>
      <vt:lpstr>Story Book Conversations</vt:lpstr>
      <vt:lpstr>First &amp; Then</vt:lpstr>
      <vt:lpstr>Visual Timetable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Prepare for Change</vt:lpstr>
      <vt:lpstr>Timers</vt:lpstr>
      <vt:lpstr>Surprise</vt:lpstr>
      <vt:lpstr>What Can I Do?</vt:lpstr>
      <vt:lpstr>Fight ASD with ASD</vt:lpstr>
      <vt:lpstr>Energising Activities</vt:lpstr>
      <vt:lpstr>Relaxation Tools</vt:lpstr>
      <vt:lpstr>One Track Mind</vt:lpstr>
      <vt:lpstr>What Can I Do for Pupils with Demand Avoidant / controlling profiles?</vt:lpstr>
      <vt:lpstr>What Can I Do for Pupils with Demand Avoidant / controlling profiles?</vt:lpstr>
      <vt:lpstr>What Can I Do for Pupils with Demand Avoidant / controlling profiles?</vt:lpstr>
      <vt:lpstr>Common Causes of Anxiety in ASD</vt:lpstr>
      <vt:lpstr>Additional Factors</vt:lpstr>
      <vt:lpstr>Anxiety Reduction</vt:lpstr>
      <vt:lpstr>The Meltdown</vt:lpstr>
      <vt:lpstr>Find your GPS voice (Calmly redirect the emotion - Sue Larkley)</vt:lpstr>
      <vt:lpstr>Physical Activity Tools</vt:lpstr>
      <vt:lpstr>Relaxation Tools</vt:lpstr>
      <vt:lpstr>Relaxation Tools</vt:lpstr>
      <vt:lpstr>Awareness Raising Tools</vt:lpstr>
      <vt:lpstr>Social Tools</vt:lpstr>
      <vt:lpstr>Cognitive – Thoughts and Perspectives</vt:lpstr>
      <vt:lpstr>Adaptive Thinking</vt:lpstr>
    </vt:vector>
  </TitlesOfParts>
  <Company>East Renfrewshire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Sensory Integration</dc:title>
  <dc:creator>Atherton, Chris</dc:creator>
  <cp:lastModifiedBy>Howat, Chloe</cp:lastModifiedBy>
  <cp:revision>35</cp:revision>
  <dcterms:created xsi:type="dcterms:W3CDTF">2017-05-10T08:58:08Z</dcterms:created>
  <dcterms:modified xsi:type="dcterms:W3CDTF">2020-01-30T15:55:56Z</dcterms:modified>
</cp:coreProperties>
</file>