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378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319D4-2DBD-4689-BA9D-430E63714F5C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4884A-AF8F-4310-8BF0-A487C7D23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59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LEGO® Therapy encourages autistic spectrum children to communicate with one another and solve a problem by building in pairs or groups of three, according to set rules</a:t>
            </a:r>
          </a:p>
          <a:p>
            <a:pPr rtl="0" fontAlgn="base"/>
            <a:r>
              <a:rPr lang="en-GB" dirty="0"/>
              <a:t> 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“engineer” gives verbal descriptions of the pieces needed and directions for assembling them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“builder” follows his directions, collects and puts the pieces together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much checking back and forth between the plan and the creation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Roles are then switched so they both have a chance to be “engineer” and “builder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dirty="0"/>
              <a:t>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“engineer” describes the instructions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“supplier” finds the correct pieces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“builder” put the pieces together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a time, they swap roles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division of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common purpose allows children to practice joint attention, turn taking, sharing, joint problem solving, listening and general social communication skills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things together!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break it you have to fix it or ask for help to fix it.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someone else is using it, don’t take it - ask first.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indoor voices - no yelling.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your hands and feet to yourself.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polite words.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up and put things back where they came from.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put LEGO® bricks in your mouth.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pPr rtl="0" fontAlgn="base"/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therapist’s role is </a:t>
            </a:r>
            <a:r>
              <a:rPr lang="en-GB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point out specific social problems or give solutions to social difficulties, rather to highlight the presence of a problem and help children to come up with their own solutions.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Solutions that children have come up with are practised until they can do it, and the therapist can remind children of strategies in the future if similar difficulties arise.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‘‘LEGO Helpers’’ are able to find bricks and sort them into their correct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‘‘LEGO Builders’’ are able to build models in a group and design freestyle models with adult help.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‘‘LEGO Creators’’ are able to build models in groups and design freestyle models in pairs without adult help.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F1709-CDE3-4AA9-92DC-E94E826C5C8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8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64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86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3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6309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066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04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990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36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73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33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396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72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93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66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48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36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58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A6A75-6D42-4DE3-8ADB-216E9F8ABEE4}" type="datetimeFigureOut">
              <a:rPr lang="en-GB" smtClean="0"/>
              <a:t>23/03/2018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6DC63-E8CC-4EB8-AEBE-21E32A2F5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3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counseloretc.files.wordpress.com/2013/01/photo31.jp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Autism Advisors Forum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Chris Atherton – Senior Educational Psychologist, East Renfrewshire EPS</a:t>
            </a:r>
          </a:p>
          <a:p>
            <a:r>
              <a:rPr lang="en-GB" dirty="0" smtClean="0"/>
              <a:t>Annie McGauley – Depute Head Teacher, </a:t>
            </a:r>
            <a:r>
              <a:rPr lang="en-GB" dirty="0" err="1" smtClean="0"/>
              <a:t>Carlibar</a:t>
            </a:r>
            <a:r>
              <a:rPr lang="en-GB" dirty="0" smtClean="0"/>
              <a:t> Communication Centre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04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9.15 – Parental experiences of working with professionals</a:t>
            </a:r>
          </a:p>
          <a:p>
            <a:pPr marL="0" indent="0">
              <a:buNone/>
            </a:pPr>
            <a:r>
              <a:rPr lang="en-GB" dirty="0" smtClean="0"/>
              <a:t>10.00 – How positive is your communication? Part One</a:t>
            </a:r>
          </a:p>
          <a:p>
            <a:pPr marL="0" indent="0">
              <a:buNone/>
            </a:pPr>
            <a:r>
              <a:rPr lang="en-GB" dirty="0" smtClean="0"/>
              <a:t>10.30 – Break</a:t>
            </a:r>
          </a:p>
          <a:p>
            <a:pPr marL="0" indent="0">
              <a:buNone/>
            </a:pPr>
            <a:r>
              <a:rPr lang="en-GB" dirty="0" smtClean="0"/>
              <a:t>10.45 – How positive is your communication? Part Two</a:t>
            </a:r>
          </a:p>
          <a:p>
            <a:pPr marL="0" indent="0">
              <a:buNone/>
            </a:pPr>
            <a:r>
              <a:rPr lang="en-GB" dirty="0" smtClean="0"/>
              <a:t>11.45 – Managing challenging situations with parents</a:t>
            </a:r>
          </a:p>
          <a:p>
            <a:pPr marL="0" indent="0">
              <a:buNone/>
            </a:pPr>
            <a:r>
              <a:rPr lang="en-GB" dirty="0" smtClean="0"/>
              <a:t>12.30 – Lunch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1.15 – </a:t>
            </a:r>
            <a:r>
              <a:rPr lang="en-GB" dirty="0" err="1" smtClean="0"/>
              <a:t>Lego</a:t>
            </a:r>
            <a:r>
              <a:rPr lang="en-GB" sz="2000" baseline="30000" dirty="0" err="1" smtClean="0"/>
              <a:t>TM</a:t>
            </a:r>
            <a:r>
              <a:rPr lang="en-GB" sz="2000" dirty="0" smtClean="0"/>
              <a:t> </a:t>
            </a:r>
          </a:p>
          <a:p>
            <a:pPr marL="0" indent="0">
              <a:buNone/>
            </a:pPr>
            <a:r>
              <a:rPr lang="en-GB" sz="2000" dirty="0" smtClean="0"/>
              <a:t>2.00 – Managing challenging behaviour in ASD</a:t>
            </a:r>
          </a:p>
          <a:p>
            <a:pPr marL="0" indent="0">
              <a:buNone/>
            </a:pPr>
            <a:r>
              <a:rPr lang="en-GB" sz="2000" dirty="0" smtClean="0"/>
              <a:t>3.15 – Finish</a:t>
            </a:r>
          </a:p>
          <a:p>
            <a:pPr marL="0" indent="0">
              <a:buNone/>
            </a:pPr>
            <a:endParaRPr lang="en-GB" sz="20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9373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Parent 1 – HS</a:t>
            </a:r>
          </a:p>
          <a:p>
            <a:r>
              <a:rPr lang="en-GB" dirty="0" smtClean="0"/>
              <a:t>Parent 2 – AB</a:t>
            </a:r>
          </a:p>
          <a:p>
            <a:r>
              <a:rPr lang="en-GB" dirty="0" smtClean="0"/>
              <a:t>Parent 3 - 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927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1017" y="620689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LEGO® Therapy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3592" y="2369712"/>
            <a:ext cx="7560840" cy="3269087"/>
          </a:xfrm>
        </p:spPr>
        <p:txBody>
          <a:bodyPr>
            <a:norm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originated by Daniel </a:t>
            </a:r>
            <a:r>
              <a:rPr lang="en-US" b="1" dirty="0" err="1">
                <a:latin typeface="Comic Sans MS" panose="030F0702030302020204" pitchFamily="66" charset="0"/>
              </a:rPr>
              <a:t>LeGoff</a:t>
            </a:r>
            <a:r>
              <a:rPr lang="en-US" b="1" dirty="0">
                <a:latin typeface="Comic Sans MS" panose="030F0702030302020204" pitchFamily="66" charset="0"/>
              </a:rPr>
              <a:t> in the United States 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researched by Gina Owens (now Gina Gómez de la Cuesta) and colleagues at the Autism Research Centre, University of Cambridge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04674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262" y="764373"/>
            <a:ext cx="8556938" cy="1180337"/>
          </a:xfrm>
        </p:spPr>
        <p:txBody>
          <a:bodyPr>
            <a:normAutofit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LEGO® Therapy encourages;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44710"/>
            <a:ext cx="8229600" cy="4436618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Comic Sans MS" panose="030F0702030302020204" pitchFamily="66" charset="0"/>
              </a:rPr>
              <a:t>Communication and listening skills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Joint problem solving </a:t>
            </a:r>
          </a:p>
          <a:p>
            <a:r>
              <a:rPr lang="en-GB" sz="2600" dirty="0">
                <a:latin typeface="Comic Sans MS" panose="030F0702030302020204" pitchFamily="66" charset="0"/>
              </a:rPr>
              <a:t>Following a set of rules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A common purpose 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Joint attention, </a:t>
            </a:r>
          </a:p>
          <a:p>
            <a:r>
              <a:rPr lang="en-US" sz="2600" dirty="0">
                <a:latin typeface="Comic Sans MS" panose="030F0702030302020204" pitchFamily="66" charset="0"/>
              </a:rPr>
              <a:t>Turn taking, </a:t>
            </a:r>
          </a:p>
          <a:p>
            <a:pPr fontAlgn="base"/>
            <a:r>
              <a:rPr lang="en-US" sz="2600" dirty="0">
                <a:latin typeface="Comic Sans MS" panose="030F0702030302020204" pitchFamily="66" charset="0"/>
              </a:rPr>
              <a:t>Building things together!​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1635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5905654" cy="1293028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4" y="2194560"/>
            <a:ext cx="11209986" cy="4024125"/>
          </a:xfrm>
        </p:spPr>
        <p:txBody>
          <a:bodyPr>
            <a:normAutofit fontScale="40000" lnSpcReduction="20000"/>
          </a:bodyPr>
          <a:lstStyle/>
          <a:p>
            <a:pPr marL="0" indent="0" fontAlgn="base">
              <a:buNone/>
            </a:pPr>
            <a:r>
              <a:rPr lang="en-GB" sz="4000" dirty="0">
                <a:latin typeface="Comic Sans MS" panose="030F0702030302020204" pitchFamily="66" charset="0"/>
              </a:rPr>
              <a:t>PAIRS</a:t>
            </a:r>
          </a:p>
          <a:p>
            <a:pPr fontAlgn="base"/>
            <a:r>
              <a:rPr lang="en-GB" sz="4000" dirty="0">
                <a:latin typeface="Comic Sans MS" panose="030F0702030302020204" pitchFamily="66" charset="0"/>
              </a:rPr>
              <a:t> </a:t>
            </a:r>
            <a:r>
              <a:rPr lang="en-US" sz="4000" dirty="0">
                <a:latin typeface="Comic Sans MS" panose="030F0702030302020204" pitchFamily="66" charset="0"/>
              </a:rPr>
              <a:t>The “engineer” gives verbal descriptions </a:t>
            </a:r>
            <a:r>
              <a:rPr lang="en-US" sz="4000" dirty="0" smtClean="0">
                <a:latin typeface="Comic Sans MS" panose="030F0702030302020204" pitchFamily="66" charset="0"/>
              </a:rPr>
              <a:t> of </a:t>
            </a:r>
            <a:r>
              <a:rPr lang="en-US" sz="4000" dirty="0">
                <a:latin typeface="Comic Sans MS" panose="030F0702030302020204" pitchFamily="66" charset="0"/>
              </a:rPr>
              <a:t>the pieces needed and directions </a:t>
            </a:r>
            <a:r>
              <a:rPr lang="en-US" sz="4000" dirty="0" smtClean="0">
                <a:latin typeface="Comic Sans MS" panose="030F0702030302020204" pitchFamily="66" charset="0"/>
              </a:rPr>
              <a:t>for assembling </a:t>
            </a:r>
            <a:r>
              <a:rPr lang="en-US" sz="4000" dirty="0">
                <a:latin typeface="Comic Sans MS" panose="030F0702030302020204" pitchFamily="66" charset="0"/>
              </a:rPr>
              <a:t>them​</a:t>
            </a:r>
          </a:p>
          <a:p>
            <a:pPr marL="0" indent="0" fontAlgn="base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fontAlgn="base"/>
            <a:r>
              <a:rPr lang="en-US" sz="4000" dirty="0">
                <a:latin typeface="Comic Sans MS" panose="030F0702030302020204" pitchFamily="66" charset="0"/>
              </a:rPr>
              <a:t>The “builder” follows his directions, </a:t>
            </a:r>
            <a:r>
              <a:rPr lang="en-US" sz="4000" dirty="0" smtClean="0">
                <a:latin typeface="Comic Sans MS" panose="030F0702030302020204" pitchFamily="66" charset="0"/>
              </a:rPr>
              <a:t>collects </a:t>
            </a:r>
            <a:r>
              <a:rPr lang="en-US" sz="4000" dirty="0">
                <a:latin typeface="Comic Sans MS" panose="030F0702030302020204" pitchFamily="66" charset="0"/>
              </a:rPr>
              <a:t>and puts the pieces together​</a:t>
            </a:r>
          </a:p>
          <a:p>
            <a:pPr marL="0" indent="0" fontAlgn="base">
              <a:buNone/>
            </a:pPr>
            <a:r>
              <a:rPr lang="en-US" sz="4000" dirty="0">
                <a:latin typeface="Comic Sans MS" panose="030F0702030302020204" pitchFamily="66" charset="0"/>
              </a:rPr>
              <a:t>​</a:t>
            </a:r>
          </a:p>
          <a:p>
            <a:pPr marL="0" indent="0" fontAlgn="base">
              <a:buNone/>
            </a:pPr>
            <a:r>
              <a:rPr lang="en-US" sz="4000" dirty="0">
                <a:latin typeface="Comic Sans MS" panose="030F0702030302020204" pitchFamily="66" charset="0"/>
              </a:rPr>
              <a:t>GROUPS of 3</a:t>
            </a:r>
          </a:p>
          <a:p>
            <a:pPr marL="0" indent="0" fontAlgn="base">
              <a:buNone/>
            </a:pPr>
            <a:r>
              <a:rPr lang="en-US" sz="4000" dirty="0">
                <a:latin typeface="Comic Sans MS" panose="030F0702030302020204" pitchFamily="66" charset="0"/>
              </a:rPr>
              <a:t>​</a:t>
            </a:r>
          </a:p>
          <a:p>
            <a:pPr marL="0" indent="0" fontAlgn="base">
              <a:buNone/>
            </a:pPr>
            <a:r>
              <a:rPr lang="en-GB" sz="4000" dirty="0">
                <a:latin typeface="Comic Sans MS" panose="030F0702030302020204" pitchFamily="66" charset="0"/>
              </a:rPr>
              <a:t> </a:t>
            </a:r>
            <a:r>
              <a:rPr lang="en-US" sz="4000" dirty="0">
                <a:latin typeface="Comic Sans MS" panose="030F0702030302020204" pitchFamily="66" charset="0"/>
              </a:rPr>
              <a:t>The “engineer” describes the instructions​</a:t>
            </a:r>
          </a:p>
          <a:p>
            <a:pPr fontAlgn="base"/>
            <a:endParaRPr lang="en-US" sz="4000" dirty="0">
              <a:latin typeface="Comic Sans MS" panose="030F0702030302020204" pitchFamily="66" charset="0"/>
            </a:endParaRPr>
          </a:p>
          <a:p>
            <a:pPr fontAlgn="base"/>
            <a:r>
              <a:rPr lang="en-US" sz="4000" dirty="0">
                <a:latin typeface="Comic Sans MS" panose="030F0702030302020204" pitchFamily="66" charset="0"/>
              </a:rPr>
              <a:t>The “supplier” finds the correct pieces​</a:t>
            </a:r>
          </a:p>
          <a:p>
            <a:pPr fontAlgn="base"/>
            <a:endParaRPr lang="en-US" sz="4000" dirty="0">
              <a:latin typeface="Comic Sans MS" panose="030F0702030302020204" pitchFamily="66" charset="0"/>
            </a:endParaRPr>
          </a:p>
          <a:p>
            <a:pPr fontAlgn="base"/>
            <a:r>
              <a:rPr lang="en-US" sz="4000" dirty="0">
                <a:latin typeface="Comic Sans MS" panose="030F0702030302020204" pitchFamily="66" charset="0"/>
              </a:rPr>
              <a:t>The “builder” put the pieces together</a:t>
            </a:r>
            <a:r>
              <a:rPr lang="en-US" sz="4000" dirty="0" smtClean="0">
                <a:latin typeface="Comic Sans MS" panose="030F0702030302020204" pitchFamily="66" charset="0"/>
              </a:rPr>
              <a:t>​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26371" r="50331" b="50066"/>
          <a:stretch/>
        </p:blipFill>
        <p:spPr bwMode="auto">
          <a:xfrm>
            <a:off x="8902854" y="147724"/>
            <a:ext cx="285985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2708" r="50057" b="73663"/>
          <a:stretch/>
        </p:blipFill>
        <p:spPr bwMode="auto">
          <a:xfrm>
            <a:off x="8673002" y="4206622"/>
            <a:ext cx="296145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9" t="2808" r="4435" b="73629"/>
          <a:stretch/>
        </p:blipFill>
        <p:spPr bwMode="auto">
          <a:xfrm>
            <a:off x="5088347" y="4195844"/>
            <a:ext cx="291751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14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583" y="1442434"/>
            <a:ext cx="9878096" cy="5154918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endParaRPr lang="en-US" sz="51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If you break it you have to fix it or ask for help to fix it.​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If someone else is using it, don’t take it - ask first.​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Use indoor voices - no yelling.​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Keep your hands and feet to yourself.​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Use polite words.​</a:t>
            </a:r>
          </a:p>
          <a:p>
            <a:pPr fontAlgn="base"/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Clean up and put things back where they came from.​</a:t>
            </a:r>
          </a:p>
          <a:p>
            <a:pPr marL="0" indent="0" fontAlgn="base">
              <a:buNone/>
            </a:pPr>
            <a:endParaRPr lang="en-US" sz="7400" dirty="0">
              <a:latin typeface="Comic Sans MS" panose="030F0702030302020204" pitchFamily="66" charset="0"/>
            </a:endParaRPr>
          </a:p>
          <a:p>
            <a:pPr fontAlgn="base"/>
            <a:r>
              <a:rPr lang="en-US" sz="7400" dirty="0">
                <a:latin typeface="Comic Sans MS" panose="030F0702030302020204" pitchFamily="66" charset="0"/>
              </a:rPr>
              <a:t>​Don’t put LEGO® bricks in your mouth</a:t>
            </a:r>
            <a:r>
              <a:rPr lang="en-US" sz="7400" dirty="0" smtClean="0">
                <a:latin typeface="Comic Sans MS" panose="030F0702030302020204" pitchFamily="66" charset="0"/>
              </a:rPr>
              <a:t>.</a:t>
            </a:r>
            <a:endParaRPr lang="en-US" sz="7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5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699" y="1405299"/>
            <a:ext cx="116811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The cup contains 14-20 pieces with a matching pair of each piece.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Divide the Legos up so that each partner </a:t>
            </a:r>
            <a:r>
              <a:rPr lang="en-GB" sz="2400" dirty="0" smtClean="0">
                <a:latin typeface="Comic Sans MS" panose="030F0702030302020204" pitchFamily="66" charset="0"/>
              </a:rPr>
              <a:t>has </a:t>
            </a:r>
            <a:r>
              <a:rPr lang="en-GB" sz="2400" dirty="0">
                <a:latin typeface="Comic Sans MS" panose="030F0702030302020204" pitchFamily="66" charset="0"/>
              </a:rPr>
              <a:t>the same exact pieces.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Place a divider between </a:t>
            </a:r>
            <a:r>
              <a:rPr lang="en-GB" sz="2400" dirty="0" smtClean="0">
                <a:latin typeface="Comic Sans MS" panose="030F0702030302020204" pitchFamily="66" charset="0"/>
              </a:rPr>
              <a:t>you… 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One partner (ENGINEER) </a:t>
            </a:r>
            <a:r>
              <a:rPr lang="en-GB" sz="2400" dirty="0" smtClean="0">
                <a:latin typeface="Comic Sans MS" panose="030F0702030302020204" pitchFamily="66" charset="0"/>
              </a:rPr>
              <a:t>build </a:t>
            </a:r>
            <a:r>
              <a:rPr lang="en-GB" sz="2400" dirty="0">
                <a:latin typeface="Comic Sans MS" panose="030F0702030302020204" pitchFamily="66" charset="0"/>
              </a:rPr>
              <a:t>something with the Legos.</a:t>
            </a: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 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Once partner A (ENGINEER) has finished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building, explain how to build the Lego creation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to partner B (BUILDER) using only verbal cues. </a:t>
            </a: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Once Partner B (BUILDER) has finished, Partner A (ENGINEER) look to see if there were any </a:t>
            </a: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mistakes.</a:t>
            </a:r>
            <a:r>
              <a:rPr lang="en-GB" sz="2400" dirty="0">
                <a:latin typeface="Comic Sans MS" panose="030F0702030302020204" pitchFamily="66" charset="0"/>
                <a:hlinkClick r:id="rId2"/>
              </a:rPr>
              <a:t> </a:t>
            </a:r>
            <a:endParaRPr lang="en-GB" sz="2400" dirty="0"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Now reverse roles. </a:t>
            </a:r>
          </a:p>
          <a:p>
            <a:pPr lvl="0"/>
            <a:endParaRPr lang="en-GB" sz="2400" dirty="0">
              <a:latin typeface="Comic Sans MS" panose="030F0702030302020204" pitchFamily="66" charset="0"/>
            </a:endParaRPr>
          </a:p>
          <a:p>
            <a:pPr lvl="0"/>
            <a:r>
              <a:rPr lang="en-GB" sz="2400" dirty="0">
                <a:latin typeface="Comic Sans MS" panose="030F0702030302020204" pitchFamily="66" charset="0"/>
              </a:rPr>
              <a:t>Give a creation for the Builder to describe</a:t>
            </a:r>
            <a:r>
              <a:rPr lang="en-GB" sz="2400" dirty="0" smtClean="0">
                <a:latin typeface="Comic Sans MS" panose="030F0702030302020204" pitchFamily="66" charset="0"/>
              </a:rPr>
              <a:t>.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photo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087" y="2480121"/>
            <a:ext cx="18097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21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therapist’s role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>
                <a:latin typeface="Comic Sans MS" panose="030F0702030302020204" pitchFamily="66" charset="0"/>
              </a:rPr>
              <a:t>​</a:t>
            </a:r>
            <a:r>
              <a:rPr lang="en-GB" sz="2400" dirty="0">
                <a:latin typeface="Comic Sans MS" panose="030F0702030302020204" pitchFamily="66" charset="0"/>
              </a:rPr>
              <a:t>Don’t point out specific social problems or give solutions, rather to highlight the presence of a problem and help children to come up with their own solutions.</a:t>
            </a:r>
            <a:r>
              <a:rPr lang="en-US" sz="2400" dirty="0">
                <a:latin typeface="Comic Sans MS" panose="030F0702030302020204" pitchFamily="66" charset="0"/>
              </a:rPr>
              <a:t>​</a:t>
            </a:r>
          </a:p>
          <a:p>
            <a:pPr marL="0" indent="0" fontAlgn="base">
              <a:buNone/>
            </a:pPr>
            <a:r>
              <a:rPr lang="en-GB" dirty="0">
                <a:latin typeface="Comic Sans MS" panose="030F0702030302020204" pitchFamily="66" charset="0"/>
              </a:rPr>
              <a:t>​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3" t="26337" r="4246" b="50035"/>
          <a:stretch/>
        </p:blipFill>
        <p:spPr bwMode="auto">
          <a:xfrm>
            <a:off x="7383361" y="3285347"/>
            <a:ext cx="4466854" cy="32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3294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91</TotalTime>
  <Words>385</Words>
  <Application>Microsoft Office PowerPoint</Application>
  <PresentationFormat>Widescreen</PresentationFormat>
  <Paragraphs>114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Comic Sans MS</vt:lpstr>
      <vt:lpstr>Vapor Trail</vt:lpstr>
      <vt:lpstr>Autism Advisors Forum</vt:lpstr>
      <vt:lpstr>Agenda</vt:lpstr>
      <vt:lpstr>PowerPoint Presentation</vt:lpstr>
      <vt:lpstr>LEGO® Therapy </vt:lpstr>
      <vt:lpstr>LEGO® Therapy encourages;</vt:lpstr>
      <vt:lpstr>Roles</vt:lpstr>
      <vt:lpstr>Rules</vt:lpstr>
      <vt:lpstr>PowerPoint Presentation</vt:lpstr>
      <vt:lpstr>therapist’s role</vt:lpstr>
    </vt:vector>
  </TitlesOfParts>
  <Company>East Renfrewshire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 Advisors Forum</dc:title>
  <dc:creator>Atherton, Chris</dc:creator>
  <cp:lastModifiedBy>Atherton, Chris</cp:lastModifiedBy>
  <cp:revision>7</cp:revision>
  <dcterms:created xsi:type="dcterms:W3CDTF">2018-03-23T10:51:35Z</dcterms:created>
  <dcterms:modified xsi:type="dcterms:W3CDTF">2018-03-23T12:22:43Z</dcterms:modified>
</cp:coreProperties>
</file>