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315" r:id="rId2"/>
    <p:sldId id="371" r:id="rId3"/>
    <p:sldId id="377" r:id="rId4"/>
    <p:sldId id="372" r:id="rId5"/>
    <p:sldId id="395" r:id="rId6"/>
    <p:sldId id="394" r:id="rId7"/>
    <p:sldId id="392" r:id="rId8"/>
    <p:sldId id="403" r:id="rId9"/>
    <p:sldId id="363" r:id="rId10"/>
    <p:sldId id="362" r:id="rId11"/>
    <p:sldId id="373" r:id="rId12"/>
    <p:sldId id="378" r:id="rId13"/>
    <p:sldId id="379" r:id="rId14"/>
    <p:sldId id="402" r:id="rId15"/>
    <p:sldId id="409" r:id="rId16"/>
    <p:sldId id="407" r:id="rId17"/>
    <p:sldId id="419" r:id="rId18"/>
    <p:sldId id="414" r:id="rId19"/>
    <p:sldId id="420" r:id="rId20"/>
    <p:sldId id="421" r:id="rId21"/>
    <p:sldId id="411" r:id="rId22"/>
    <p:sldId id="422" r:id="rId23"/>
    <p:sldId id="418" r:id="rId24"/>
    <p:sldId id="401" r:id="rId25"/>
    <p:sldId id="408" r:id="rId26"/>
    <p:sldId id="382" r:id="rId27"/>
    <p:sldId id="415" r:id="rId28"/>
    <p:sldId id="416" r:id="rId29"/>
    <p:sldId id="417" r:id="rId30"/>
    <p:sldId id="360" r:id="rId31"/>
    <p:sldId id="364" r:id="rId32"/>
    <p:sldId id="350" r:id="rId33"/>
    <p:sldId id="310" r:id="rId34"/>
    <p:sldId id="30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926" autoAdjust="0"/>
    <p:restoredTop sz="58849" autoAdjust="0"/>
  </p:normalViewPr>
  <p:slideViewPr>
    <p:cSldViewPr>
      <p:cViewPr varScale="1">
        <p:scale>
          <a:sx n="23" d="100"/>
          <a:sy n="23" d="100"/>
        </p:scale>
        <p:origin x="42" y="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623420-36E8-4D06-BA09-F336E78436C2}" type="doc">
      <dgm:prSet loTypeId="urn:microsoft.com/office/officeart/2005/8/layout/cycle8" loCatId="cycle" qsTypeId="urn:microsoft.com/office/officeart/2005/8/quickstyle/3d1" qsCatId="3D" csTypeId="urn:microsoft.com/office/officeart/2005/8/colors/accent0_3" csCatId="mainScheme" phldr="1"/>
      <dgm:spPr/>
    </dgm:pt>
    <dgm:pt modelId="{3E72AC72-3B2F-49D7-9CD1-DCF25D91F330}">
      <dgm:prSet phldrT="[Text]"/>
      <dgm:spPr/>
      <dgm:t>
        <a:bodyPr/>
        <a:lstStyle/>
        <a:p>
          <a:r>
            <a:rPr lang="en-GB" dirty="0" smtClean="0"/>
            <a:t>Pragmatic</a:t>
          </a:r>
          <a:endParaRPr lang="en-GB" dirty="0"/>
        </a:p>
      </dgm:t>
    </dgm:pt>
    <dgm:pt modelId="{592A5B92-6FB5-439E-852B-49629C24EAA2}" type="parTrans" cxnId="{E2E742B2-A519-4E76-84D3-33E2749520FA}">
      <dgm:prSet/>
      <dgm:spPr/>
    </dgm:pt>
    <dgm:pt modelId="{A73DDE5B-CA77-4980-902D-D7FCFF635699}" type="sibTrans" cxnId="{E2E742B2-A519-4E76-84D3-33E2749520FA}">
      <dgm:prSet/>
      <dgm:spPr/>
    </dgm:pt>
    <dgm:pt modelId="{39626BD9-E3F9-41D2-A14C-262DEE2375EB}">
      <dgm:prSet phldrT="[Text]"/>
      <dgm:spPr/>
      <dgm:t>
        <a:bodyPr/>
        <a:lstStyle/>
        <a:p>
          <a:r>
            <a:rPr lang="en-GB" dirty="0" smtClean="0"/>
            <a:t>Literal</a:t>
          </a:r>
          <a:endParaRPr lang="en-GB" dirty="0"/>
        </a:p>
      </dgm:t>
    </dgm:pt>
    <dgm:pt modelId="{F7B98866-AFC9-4D90-85C5-D1363D317CA0}" type="parTrans" cxnId="{E622C958-4408-4AB5-913D-C6F286F4C2DB}">
      <dgm:prSet/>
      <dgm:spPr/>
    </dgm:pt>
    <dgm:pt modelId="{780B4848-1E44-4194-9801-78C006106BAB}" type="sibTrans" cxnId="{E622C958-4408-4AB5-913D-C6F286F4C2DB}">
      <dgm:prSet/>
      <dgm:spPr/>
    </dgm:pt>
    <dgm:pt modelId="{94A8F2ED-71A6-49A8-A203-1FF337A6EDE1}">
      <dgm:prSet phldrT="[Text]"/>
      <dgm:spPr/>
      <dgm:t>
        <a:bodyPr/>
        <a:lstStyle/>
        <a:p>
          <a:r>
            <a:rPr lang="en-GB" dirty="0" smtClean="0"/>
            <a:t>Semantic</a:t>
          </a:r>
          <a:endParaRPr lang="en-GB" dirty="0"/>
        </a:p>
      </dgm:t>
    </dgm:pt>
    <dgm:pt modelId="{C4AF2792-25AF-45FD-8A80-FE1DBCAFA837}" type="parTrans" cxnId="{4C79C65C-92A9-4D87-99E2-3CD5D3E546E1}">
      <dgm:prSet/>
      <dgm:spPr/>
    </dgm:pt>
    <dgm:pt modelId="{5E1C0E55-5D21-4427-9D7F-93EE5F6E7FB2}" type="sibTrans" cxnId="{4C79C65C-92A9-4D87-99E2-3CD5D3E546E1}">
      <dgm:prSet/>
      <dgm:spPr/>
    </dgm:pt>
    <dgm:pt modelId="{2019E47C-E769-48C7-B62D-58FA1D1F1138}" type="pres">
      <dgm:prSet presAssocID="{FE623420-36E8-4D06-BA09-F336E78436C2}" presName="compositeShape" presStyleCnt="0">
        <dgm:presLayoutVars>
          <dgm:chMax val="7"/>
          <dgm:dir/>
          <dgm:resizeHandles val="exact"/>
        </dgm:presLayoutVars>
      </dgm:prSet>
      <dgm:spPr/>
    </dgm:pt>
    <dgm:pt modelId="{D862ADB9-C4ED-4652-95D0-DDB230476ABC}" type="pres">
      <dgm:prSet presAssocID="{FE623420-36E8-4D06-BA09-F336E78436C2}" presName="wedge1" presStyleLbl="node1" presStyleIdx="0" presStyleCnt="3"/>
      <dgm:spPr/>
      <dgm:t>
        <a:bodyPr/>
        <a:lstStyle/>
        <a:p>
          <a:endParaRPr lang="en-GB"/>
        </a:p>
      </dgm:t>
    </dgm:pt>
    <dgm:pt modelId="{C8DF7766-0C95-455B-B9C6-3D43B1EC7E2B}" type="pres">
      <dgm:prSet presAssocID="{FE623420-36E8-4D06-BA09-F336E78436C2}" presName="dummy1a" presStyleCnt="0"/>
      <dgm:spPr/>
    </dgm:pt>
    <dgm:pt modelId="{9DF37994-5736-4559-8DFC-399CA43F67EA}" type="pres">
      <dgm:prSet presAssocID="{FE623420-36E8-4D06-BA09-F336E78436C2}" presName="dummy1b" presStyleCnt="0"/>
      <dgm:spPr/>
    </dgm:pt>
    <dgm:pt modelId="{DF86FDB1-8585-4515-8CF9-3459B880F755}" type="pres">
      <dgm:prSet presAssocID="{FE623420-36E8-4D06-BA09-F336E78436C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94A562-A0B2-40DE-A1A4-01FA26B4B5AA}" type="pres">
      <dgm:prSet presAssocID="{FE623420-36E8-4D06-BA09-F336E78436C2}" presName="wedge2" presStyleLbl="node1" presStyleIdx="1" presStyleCnt="3"/>
      <dgm:spPr/>
      <dgm:t>
        <a:bodyPr/>
        <a:lstStyle/>
        <a:p>
          <a:endParaRPr lang="en-GB"/>
        </a:p>
      </dgm:t>
    </dgm:pt>
    <dgm:pt modelId="{A52FFDE1-BB7F-4508-84DF-80D557ECE5B5}" type="pres">
      <dgm:prSet presAssocID="{FE623420-36E8-4D06-BA09-F336E78436C2}" presName="dummy2a" presStyleCnt="0"/>
      <dgm:spPr/>
    </dgm:pt>
    <dgm:pt modelId="{F4D0499C-722B-4B65-9F5F-21A07380281B}" type="pres">
      <dgm:prSet presAssocID="{FE623420-36E8-4D06-BA09-F336E78436C2}" presName="dummy2b" presStyleCnt="0"/>
      <dgm:spPr/>
    </dgm:pt>
    <dgm:pt modelId="{530CA110-E340-460A-A36F-B96FB75A6CAD}" type="pres">
      <dgm:prSet presAssocID="{FE623420-36E8-4D06-BA09-F336E78436C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638484-D9BA-4FB1-BA20-46B09D47517D}" type="pres">
      <dgm:prSet presAssocID="{FE623420-36E8-4D06-BA09-F336E78436C2}" presName="wedge3" presStyleLbl="node1" presStyleIdx="2" presStyleCnt="3"/>
      <dgm:spPr/>
      <dgm:t>
        <a:bodyPr/>
        <a:lstStyle/>
        <a:p>
          <a:endParaRPr lang="en-GB"/>
        </a:p>
      </dgm:t>
    </dgm:pt>
    <dgm:pt modelId="{B11F1CD6-8BB0-498A-8567-D6FA5D619B26}" type="pres">
      <dgm:prSet presAssocID="{FE623420-36E8-4D06-BA09-F336E78436C2}" presName="dummy3a" presStyleCnt="0"/>
      <dgm:spPr/>
    </dgm:pt>
    <dgm:pt modelId="{32A61456-BCFE-46BE-BBEE-65E5A2CA95D3}" type="pres">
      <dgm:prSet presAssocID="{FE623420-36E8-4D06-BA09-F336E78436C2}" presName="dummy3b" presStyleCnt="0"/>
      <dgm:spPr/>
    </dgm:pt>
    <dgm:pt modelId="{E47CD7A6-FDE4-4130-9546-10CB57C58B23}" type="pres">
      <dgm:prSet presAssocID="{FE623420-36E8-4D06-BA09-F336E78436C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2FA175-FDCB-45E6-9830-59A1CFACC571}" type="pres">
      <dgm:prSet presAssocID="{A73DDE5B-CA77-4980-902D-D7FCFF635699}" presName="arrowWedge1" presStyleLbl="fgSibTrans2D1" presStyleIdx="0" presStyleCnt="3"/>
      <dgm:spPr/>
    </dgm:pt>
    <dgm:pt modelId="{F869C1CF-DD86-4B6C-A4F9-EFED273D4098}" type="pres">
      <dgm:prSet presAssocID="{780B4848-1E44-4194-9801-78C006106BAB}" presName="arrowWedge2" presStyleLbl="fgSibTrans2D1" presStyleIdx="1" presStyleCnt="3"/>
      <dgm:spPr/>
    </dgm:pt>
    <dgm:pt modelId="{685DCD5E-C1A7-43FD-916C-F9F01EEA87B4}" type="pres">
      <dgm:prSet presAssocID="{5E1C0E55-5D21-4427-9D7F-93EE5F6E7FB2}" presName="arrowWedge3" presStyleLbl="fgSibTrans2D1" presStyleIdx="2" presStyleCnt="3"/>
      <dgm:spPr/>
    </dgm:pt>
  </dgm:ptLst>
  <dgm:cxnLst>
    <dgm:cxn modelId="{4C79C65C-92A9-4D87-99E2-3CD5D3E546E1}" srcId="{FE623420-36E8-4D06-BA09-F336E78436C2}" destId="{94A8F2ED-71A6-49A8-A203-1FF337A6EDE1}" srcOrd="2" destOrd="0" parTransId="{C4AF2792-25AF-45FD-8A80-FE1DBCAFA837}" sibTransId="{5E1C0E55-5D21-4427-9D7F-93EE5F6E7FB2}"/>
    <dgm:cxn modelId="{E622C958-4408-4AB5-913D-C6F286F4C2DB}" srcId="{FE623420-36E8-4D06-BA09-F336E78436C2}" destId="{39626BD9-E3F9-41D2-A14C-262DEE2375EB}" srcOrd="1" destOrd="0" parTransId="{F7B98866-AFC9-4D90-85C5-D1363D317CA0}" sibTransId="{780B4848-1E44-4194-9801-78C006106BAB}"/>
    <dgm:cxn modelId="{920BCCFC-FBD9-4F65-ABFE-00E23DF56BF7}" type="presOf" srcId="{3E72AC72-3B2F-49D7-9CD1-DCF25D91F330}" destId="{DF86FDB1-8585-4515-8CF9-3459B880F755}" srcOrd="1" destOrd="0" presId="urn:microsoft.com/office/officeart/2005/8/layout/cycle8"/>
    <dgm:cxn modelId="{E2E742B2-A519-4E76-84D3-33E2749520FA}" srcId="{FE623420-36E8-4D06-BA09-F336E78436C2}" destId="{3E72AC72-3B2F-49D7-9CD1-DCF25D91F330}" srcOrd="0" destOrd="0" parTransId="{592A5B92-6FB5-439E-852B-49629C24EAA2}" sibTransId="{A73DDE5B-CA77-4980-902D-D7FCFF635699}"/>
    <dgm:cxn modelId="{2598EA07-537B-42FF-8138-A2DF4CFC48F0}" type="presOf" srcId="{39626BD9-E3F9-41D2-A14C-262DEE2375EB}" destId="{C094A562-A0B2-40DE-A1A4-01FA26B4B5AA}" srcOrd="0" destOrd="0" presId="urn:microsoft.com/office/officeart/2005/8/layout/cycle8"/>
    <dgm:cxn modelId="{4A8F7113-E95B-46BB-84E4-D283663A7DC7}" type="presOf" srcId="{94A8F2ED-71A6-49A8-A203-1FF337A6EDE1}" destId="{E47CD7A6-FDE4-4130-9546-10CB57C58B23}" srcOrd="1" destOrd="0" presId="urn:microsoft.com/office/officeart/2005/8/layout/cycle8"/>
    <dgm:cxn modelId="{D1A2854D-AB50-4490-96F3-6CD1DC721EA0}" type="presOf" srcId="{FE623420-36E8-4D06-BA09-F336E78436C2}" destId="{2019E47C-E769-48C7-B62D-58FA1D1F1138}" srcOrd="0" destOrd="0" presId="urn:microsoft.com/office/officeart/2005/8/layout/cycle8"/>
    <dgm:cxn modelId="{E66165E4-C81F-4981-AB84-F297F31F1079}" type="presOf" srcId="{3E72AC72-3B2F-49D7-9CD1-DCF25D91F330}" destId="{D862ADB9-C4ED-4652-95D0-DDB230476ABC}" srcOrd="0" destOrd="0" presId="urn:microsoft.com/office/officeart/2005/8/layout/cycle8"/>
    <dgm:cxn modelId="{53F41068-1122-4DBB-87C7-71E08F3F363E}" type="presOf" srcId="{39626BD9-E3F9-41D2-A14C-262DEE2375EB}" destId="{530CA110-E340-460A-A36F-B96FB75A6CAD}" srcOrd="1" destOrd="0" presId="urn:microsoft.com/office/officeart/2005/8/layout/cycle8"/>
    <dgm:cxn modelId="{DFF0CDC8-8605-4870-AC3B-B7E911DB2CBB}" type="presOf" srcId="{94A8F2ED-71A6-49A8-A203-1FF337A6EDE1}" destId="{7B638484-D9BA-4FB1-BA20-46B09D47517D}" srcOrd="0" destOrd="0" presId="urn:microsoft.com/office/officeart/2005/8/layout/cycle8"/>
    <dgm:cxn modelId="{588E0246-BF83-40C1-9061-2242623AB2FF}" type="presParOf" srcId="{2019E47C-E769-48C7-B62D-58FA1D1F1138}" destId="{D862ADB9-C4ED-4652-95D0-DDB230476ABC}" srcOrd="0" destOrd="0" presId="urn:microsoft.com/office/officeart/2005/8/layout/cycle8"/>
    <dgm:cxn modelId="{C565C9CB-649B-4D0D-9D59-6F5451396039}" type="presParOf" srcId="{2019E47C-E769-48C7-B62D-58FA1D1F1138}" destId="{C8DF7766-0C95-455B-B9C6-3D43B1EC7E2B}" srcOrd="1" destOrd="0" presId="urn:microsoft.com/office/officeart/2005/8/layout/cycle8"/>
    <dgm:cxn modelId="{57F59075-705A-4A99-BC39-72201D0A269C}" type="presParOf" srcId="{2019E47C-E769-48C7-B62D-58FA1D1F1138}" destId="{9DF37994-5736-4559-8DFC-399CA43F67EA}" srcOrd="2" destOrd="0" presId="urn:microsoft.com/office/officeart/2005/8/layout/cycle8"/>
    <dgm:cxn modelId="{A4C33F02-B43E-41BD-9A1A-55E3768A1E3F}" type="presParOf" srcId="{2019E47C-E769-48C7-B62D-58FA1D1F1138}" destId="{DF86FDB1-8585-4515-8CF9-3459B880F755}" srcOrd="3" destOrd="0" presId="urn:microsoft.com/office/officeart/2005/8/layout/cycle8"/>
    <dgm:cxn modelId="{D76CA2D2-948A-4FC4-A647-C5A33F1E9B29}" type="presParOf" srcId="{2019E47C-E769-48C7-B62D-58FA1D1F1138}" destId="{C094A562-A0B2-40DE-A1A4-01FA26B4B5AA}" srcOrd="4" destOrd="0" presId="urn:microsoft.com/office/officeart/2005/8/layout/cycle8"/>
    <dgm:cxn modelId="{BFFD2F26-625E-44DC-8069-938F32A066B5}" type="presParOf" srcId="{2019E47C-E769-48C7-B62D-58FA1D1F1138}" destId="{A52FFDE1-BB7F-4508-84DF-80D557ECE5B5}" srcOrd="5" destOrd="0" presId="urn:microsoft.com/office/officeart/2005/8/layout/cycle8"/>
    <dgm:cxn modelId="{BFCC5E25-64F0-4139-8934-F51D61322804}" type="presParOf" srcId="{2019E47C-E769-48C7-B62D-58FA1D1F1138}" destId="{F4D0499C-722B-4B65-9F5F-21A07380281B}" srcOrd="6" destOrd="0" presId="urn:microsoft.com/office/officeart/2005/8/layout/cycle8"/>
    <dgm:cxn modelId="{0BA7E378-7255-4B29-9AA2-C86A5152CDDA}" type="presParOf" srcId="{2019E47C-E769-48C7-B62D-58FA1D1F1138}" destId="{530CA110-E340-460A-A36F-B96FB75A6CAD}" srcOrd="7" destOrd="0" presId="urn:microsoft.com/office/officeart/2005/8/layout/cycle8"/>
    <dgm:cxn modelId="{EC9F06D6-0DD5-42C3-8F12-71E1A22370BF}" type="presParOf" srcId="{2019E47C-E769-48C7-B62D-58FA1D1F1138}" destId="{7B638484-D9BA-4FB1-BA20-46B09D47517D}" srcOrd="8" destOrd="0" presId="urn:microsoft.com/office/officeart/2005/8/layout/cycle8"/>
    <dgm:cxn modelId="{9E6E6AAA-07C7-4C51-98B9-3BB45274B41C}" type="presParOf" srcId="{2019E47C-E769-48C7-B62D-58FA1D1F1138}" destId="{B11F1CD6-8BB0-498A-8567-D6FA5D619B26}" srcOrd="9" destOrd="0" presId="urn:microsoft.com/office/officeart/2005/8/layout/cycle8"/>
    <dgm:cxn modelId="{099E645C-EC1C-43B7-A576-B444BECB1040}" type="presParOf" srcId="{2019E47C-E769-48C7-B62D-58FA1D1F1138}" destId="{32A61456-BCFE-46BE-BBEE-65E5A2CA95D3}" srcOrd="10" destOrd="0" presId="urn:microsoft.com/office/officeart/2005/8/layout/cycle8"/>
    <dgm:cxn modelId="{E770FEDA-77A4-4356-A304-E76B5BE318E3}" type="presParOf" srcId="{2019E47C-E769-48C7-B62D-58FA1D1F1138}" destId="{E47CD7A6-FDE4-4130-9546-10CB57C58B23}" srcOrd="11" destOrd="0" presId="urn:microsoft.com/office/officeart/2005/8/layout/cycle8"/>
    <dgm:cxn modelId="{70A7BFEF-4DEF-487B-B9BC-EB6D2EC3136A}" type="presParOf" srcId="{2019E47C-E769-48C7-B62D-58FA1D1F1138}" destId="{692FA175-FDCB-45E6-9830-59A1CFACC571}" srcOrd="12" destOrd="0" presId="urn:microsoft.com/office/officeart/2005/8/layout/cycle8"/>
    <dgm:cxn modelId="{CF2AF7C3-EA80-4AEB-A541-22B1E3901DF1}" type="presParOf" srcId="{2019E47C-E769-48C7-B62D-58FA1D1F1138}" destId="{F869C1CF-DD86-4B6C-A4F9-EFED273D4098}" srcOrd="13" destOrd="0" presId="urn:microsoft.com/office/officeart/2005/8/layout/cycle8"/>
    <dgm:cxn modelId="{17DB3995-FCA0-4457-810C-3821CE46A21D}" type="presParOf" srcId="{2019E47C-E769-48C7-B62D-58FA1D1F1138}" destId="{685DCD5E-C1A7-43FD-916C-F9F01EEA87B4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2ADB9-C4ED-4652-95D0-DDB230476ABC}">
      <dsp:nvSpPr>
        <dsp:cNvPr id="0" name=""/>
        <dsp:cNvSpPr/>
      </dsp:nvSpPr>
      <dsp:spPr>
        <a:xfrm>
          <a:off x="1667758" y="315031"/>
          <a:ext cx="4071175" cy="4071175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Pragmatic</a:t>
          </a:r>
          <a:endParaRPr lang="en-GB" sz="2400" kern="1200" dirty="0"/>
        </a:p>
      </dsp:txBody>
      <dsp:txXfrm>
        <a:off x="3813365" y="1177733"/>
        <a:ext cx="1453991" cy="1211659"/>
      </dsp:txXfrm>
    </dsp:sp>
    <dsp:sp modelId="{C094A562-A0B2-40DE-A1A4-01FA26B4B5AA}">
      <dsp:nvSpPr>
        <dsp:cNvPr id="0" name=""/>
        <dsp:cNvSpPr/>
      </dsp:nvSpPr>
      <dsp:spPr>
        <a:xfrm>
          <a:off x="1583912" y="460430"/>
          <a:ext cx="4071175" cy="4071175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Literal</a:t>
          </a:r>
          <a:endParaRPr lang="en-GB" sz="2400" kern="1200" dirty="0"/>
        </a:p>
      </dsp:txBody>
      <dsp:txXfrm>
        <a:off x="2553239" y="3101848"/>
        <a:ext cx="2180987" cy="1066260"/>
      </dsp:txXfrm>
    </dsp:sp>
    <dsp:sp modelId="{7B638484-D9BA-4FB1-BA20-46B09D47517D}">
      <dsp:nvSpPr>
        <dsp:cNvPr id="0" name=""/>
        <dsp:cNvSpPr/>
      </dsp:nvSpPr>
      <dsp:spPr>
        <a:xfrm>
          <a:off x="1500065" y="315031"/>
          <a:ext cx="4071175" cy="4071175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Semantic</a:t>
          </a:r>
          <a:endParaRPr lang="en-GB" sz="2400" kern="1200" dirty="0"/>
        </a:p>
      </dsp:txBody>
      <dsp:txXfrm>
        <a:off x="1971643" y="1177733"/>
        <a:ext cx="1453991" cy="1211659"/>
      </dsp:txXfrm>
    </dsp:sp>
    <dsp:sp modelId="{692FA175-FDCB-45E6-9830-59A1CFACC571}">
      <dsp:nvSpPr>
        <dsp:cNvPr id="0" name=""/>
        <dsp:cNvSpPr/>
      </dsp:nvSpPr>
      <dsp:spPr>
        <a:xfrm>
          <a:off x="1416069" y="63006"/>
          <a:ext cx="4575226" cy="457522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tint val="6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tint val="6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tint val="6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9C1CF-DD86-4B6C-A4F9-EFED273D4098}">
      <dsp:nvSpPr>
        <dsp:cNvPr id="0" name=""/>
        <dsp:cNvSpPr/>
      </dsp:nvSpPr>
      <dsp:spPr>
        <a:xfrm>
          <a:off x="1331886" y="208148"/>
          <a:ext cx="4575226" cy="457522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tint val="6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tint val="6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tint val="6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5DCD5E-C1A7-43FD-916C-F9F01EEA87B4}">
      <dsp:nvSpPr>
        <dsp:cNvPr id="0" name=""/>
        <dsp:cNvSpPr/>
      </dsp:nvSpPr>
      <dsp:spPr>
        <a:xfrm>
          <a:off x="1247703" y="63006"/>
          <a:ext cx="4575226" cy="457522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dk2">
                <a:tint val="6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dk2">
                <a:tint val="6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2">
              <a:tint val="6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6862A-73FF-4EC3-AE21-3ED58FF53CC9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2C038-DEB0-4558-B46B-4E7AF5497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81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 smtClean="0"/>
              <a:t>Semantic – the meaning of language</a:t>
            </a:r>
          </a:p>
          <a:p>
            <a:r>
              <a:rPr lang="en-GB" sz="1200" dirty="0" smtClean="0"/>
              <a:t>Pragmatic – the functional use of language – how it is used in context.</a:t>
            </a:r>
          </a:p>
          <a:p>
            <a:r>
              <a:rPr lang="en-GB" sz="1200" dirty="0" smtClean="0"/>
              <a:t>Literal – not deviating from the exact meaning of language (non figurative / idiomatic / euphemistic)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E70BB-F7A4-4175-BDCD-D4084343862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203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2C038-DEB0-4558-B46B-4E7AF549709D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364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2C038-DEB0-4558-B46B-4E7AF549709D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5925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2C038-DEB0-4558-B46B-4E7AF549709D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181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2C038-DEB0-4558-B46B-4E7AF549709D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372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2C038-DEB0-4558-B46B-4E7AF549709D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369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2C038-DEB0-4558-B46B-4E7AF549709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749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6D68B8-1B04-4BF9-800A-43125AFF78BF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Positive Relationships for Positive Outcomes - BRAIN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183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>
                <a:latin typeface="Arial" pitchFamily="34" charset="0"/>
              </a:rPr>
              <a:t>Hypervigilant and hyper aroused young people often operate just below the crisis phase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95489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1200" dirty="0" smtClean="0"/>
              <a:t>Some aspects</a:t>
            </a:r>
            <a:r>
              <a:rPr lang="en-GB" sz="1200" baseline="0" dirty="0" smtClean="0"/>
              <a:t> are developmental and will develop in time eg pronouns</a:t>
            </a:r>
          </a:p>
          <a:p>
            <a:pPr>
              <a:lnSpc>
                <a:spcPct val="80000"/>
              </a:lnSpc>
            </a:pPr>
            <a:endParaRPr lang="en-GB" sz="1200" dirty="0" smtClean="0"/>
          </a:p>
          <a:p>
            <a:pPr>
              <a:lnSpc>
                <a:spcPct val="80000"/>
              </a:lnSpc>
            </a:pPr>
            <a:r>
              <a:rPr lang="en-GB" sz="1200" dirty="0" smtClean="0"/>
              <a:t>Semantic / conceptual difficulties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2C038-DEB0-4558-B46B-4E7AF549709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961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2C038-DEB0-4558-B46B-4E7AF549709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111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2C038-DEB0-4558-B46B-4E7AF549709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111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2C038-DEB0-4558-B46B-4E7AF549709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02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2C038-DEB0-4558-B46B-4E7AF549709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438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2C038-DEB0-4558-B46B-4E7AF549709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089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2C038-DEB0-4558-B46B-4E7AF549709D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236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2C038-DEB0-4558-B46B-4E7AF549709D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6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439843E-32A2-43DD-AD16-6A6DFC8D80EB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C86A208-AD6D-43DD-9738-CA9808952CF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39843E-32A2-43DD-AD16-6A6DFC8D80EB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6A208-AD6D-43DD-9738-CA9808952CF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439843E-32A2-43DD-AD16-6A6DFC8D80EB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C86A208-AD6D-43DD-9738-CA9808952CF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39843E-32A2-43DD-AD16-6A6DFC8D80EB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6A208-AD6D-43DD-9738-CA9808952CF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439843E-32A2-43DD-AD16-6A6DFC8D80EB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C86A208-AD6D-43DD-9738-CA9808952CF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39843E-32A2-43DD-AD16-6A6DFC8D80EB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6A208-AD6D-43DD-9738-CA9808952CF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39843E-32A2-43DD-AD16-6A6DFC8D80EB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6A208-AD6D-43DD-9738-CA9808952CF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39843E-32A2-43DD-AD16-6A6DFC8D80EB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6A208-AD6D-43DD-9738-CA9808952CF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439843E-32A2-43DD-AD16-6A6DFC8D80EB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6A208-AD6D-43DD-9738-CA9808952CF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39843E-32A2-43DD-AD16-6A6DFC8D80EB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6A208-AD6D-43DD-9738-CA9808952CF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39843E-32A2-43DD-AD16-6A6DFC8D80EB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86A208-AD6D-43DD-9738-CA9808952CF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439843E-32A2-43DD-AD16-6A6DFC8D80EB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C86A208-AD6D-43DD-9738-CA9808952CF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videos/search?q=sheldon+cooper+routine&amp;adlt=strict&amp;view=detail&amp;mid=B080132947EB01F04E93B080132947EB01F04E93&amp;FORM=VRDGAR" TargetMode="External"/><Relationship Id="rId2" Type="http://schemas.openxmlformats.org/officeDocument/2006/relationships/hyperlink" Target="http://www.bing.com/videos/search?q=fun+with+flags&amp;adlt=strict&amp;view=detail&amp;mid=F69398E6F236F697EE36F69398E6F236F697EE36&amp;FORM=VRDGA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JnpLe6drRAhWqK8AKHZoZAqAQjRwIBw&amp;url=http://capablehands.net/menubarcountdown&amp;bvm=bv.144686652,d.d24&amp;psig=AFQjCNGWdka4tFT63yNJna6wYd4FEw5k8w&amp;ust=1485348827348743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kymZzmg4j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www.google.co.uk/url?sa=i&amp;rct=j&amp;q=&amp;esrc=s&amp;source=images&amp;cd=&amp;cad=rja&amp;uact=8&amp;ved=0ahUKEwiJnpLe6drRAhWqK8AKHZoZAqAQjRwIBw&amp;url=http://capablehands.net/menubarcountdown&amp;bvm=bv.144686652,d.d24&amp;psig=AFQjCNGWdka4tFT63yNJna6wYd4FEw5k8w&amp;ust=1485348827348743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Language and Communication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1088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http://www.bing.com/videos/search?q=fun+with+flags&amp;adlt=strict&amp;view=detail&amp;mid=F69398E6F236F697EE36F69398E6F236F697EE36&amp;FORM=VRDGAR</a:t>
            </a:r>
            <a:endParaRPr lang="en-GB" dirty="0"/>
          </a:p>
          <a:p>
            <a:r>
              <a:rPr lang="en-GB" dirty="0">
                <a:hlinkClick r:id="rId3"/>
              </a:rPr>
              <a:t>http://www.bing.com/videos/search?q=sheldon+cooper+routine&amp;adlt=strict&amp;view=detail&amp;mid=B080132947EB01F04E93B080132947EB01F04E93&amp;FORM=VRDGAR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624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Common Triggers and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 smtClean="0">
                <a:cs typeface="Times New Roman" pitchFamily="18" charset="0"/>
              </a:rPr>
              <a:t>Play and writing often based on re-</a:t>
            </a:r>
            <a:r>
              <a:rPr lang="en-GB" dirty="0">
                <a:cs typeface="Times New Roman" pitchFamily="18" charset="0"/>
              </a:rPr>
              <a:t>e</a:t>
            </a:r>
            <a:r>
              <a:rPr lang="en-GB" dirty="0" smtClean="0">
                <a:cs typeface="Times New Roman" pitchFamily="18" charset="0"/>
              </a:rPr>
              <a:t>nacting scripts/films</a:t>
            </a:r>
          </a:p>
          <a:p>
            <a:pPr>
              <a:lnSpc>
                <a:spcPct val="90000"/>
              </a:lnSpc>
            </a:pPr>
            <a:r>
              <a:rPr lang="en-GB" sz="2600" dirty="0" smtClean="0">
                <a:cs typeface="Times New Roman" pitchFamily="18" charset="0"/>
              </a:rPr>
              <a:t>Requires direction to make choices in activities and mange unstructured time</a:t>
            </a:r>
            <a:endParaRPr lang="en-GB" sz="26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cs typeface="Times New Roman" pitchFamily="18" charset="0"/>
              </a:rPr>
              <a:t>Interests </a:t>
            </a:r>
            <a:r>
              <a:rPr lang="en-GB" dirty="0">
                <a:cs typeface="Times New Roman" pitchFamily="18" charset="0"/>
              </a:rPr>
              <a:t>and </a:t>
            </a:r>
            <a:r>
              <a:rPr lang="en-GB" dirty="0" smtClean="0">
                <a:cs typeface="Times New Roman" pitchFamily="18" charset="0"/>
              </a:rPr>
              <a:t>Obsessions (often not reflecting peers) may become a</a:t>
            </a:r>
            <a:r>
              <a:rPr lang="en-GB" sz="2600" dirty="0" smtClean="0"/>
              <a:t>ll encompassing</a:t>
            </a:r>
          </a:p>
          <a:p>
            <a:pPr>
              <a:lnSpc>
                <a:spcPct val="90000"/>
              </a:lnSpc>
            </a:pPr>
            <a:r>
              <a:rPr lang="en-GB" sz="2600" dirty="0" smtClean="0">
                <a:cs typeface="Times New Roman" pitchFamily="18" charset="0"/>
              </a:rPr>
              <a:t>Hates </a:t>
            </a:r>
            <a:r>
              <a:rPr lang="en-GB" sz="2600" dirty="0">
                <a:cs typeface="Times New Roman" pitchFamily="18" charset="0"/>
              </a:rPr>
              <a:t>rules to be </a:t>
            </a:r>
            <a:r>
              <a:rPr lang="en-GB" sz="2600" dirty="0" smtClean="0">
                <a:cs typeface="Times New Roman" pitchFamily="18" charset="0"/>
              </a:rPr>
              <a:t>broken</a:t>
            </a:r>
          </a:p>
          <a:p>
            <a:pPr>
              <a:lnSpc>
                <a:spcPct val="90000"/>
              </a:lnSpc>
            </a:pPr>
            <a:r>
              <a:rPr lang="en-GB" sz="2600" dirty="0" smtClean="0">
                <a:cs typeface="Times New Roman" pitchFamily="18" charset="0"/>
              </a:rPr>
              <a:t>Changes to routines / expectations causes anxiety </a:t>
            </a:r>
          </a:p>
          <a:p>
            <a:pPr>
              <a:lnSpc>
                <a:spcPct val="90000"/>
              </a:lnSpc>
            </a:pPr>
            <a:r>
              <a:rPr lang="en-GB" sz="2600" dirty="0" smtClean="0">
                <a:cs typeface="Times New Roman" pitchFamily="18" charset="0"/>
              </a:rPr>
              <a:t>Poor </a:t>
            </a:r>
            <a:r>
              <a:rPr lang="en-GB" sz="2600" dirty="0">
                <a:cs typeface="Times New Roman" pitchFamily="18" charset="0"/>
              </a:rPr>
              <a:t>organisational </a:t>
            </a:r>
            <a:r>
              <a:rPr lang="en-GB" sz="2600" dirty="0" smtClean="0">
                <a:cs typeface="Times New Roman" pitchFamily="18" charset="0"/>
              </a:rPr>
              <a:t>skills</a:t>
            </a:r>
            <a:endParaRPr lang="en-GB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GB" dirty="0">
                <a:cs typeface="Times New Roman" pitchFamily="18" charset="0"/>
              </a:rPr>
              <a:t>Difficulty seeing </a:t>
            </a:r>
            <a:r>
              <a:rPr lang="en-GB" dirty="0" smtClean="0">
                <a:cs typeface="Times New Roman" pitchFamily="18" charset="0"/>
              </a:rPr>
              <a:t>and respecting another </a:t>
            </a:r>
            <a:r>
              <a:rPr lang="en-GB" dirty="0">
                <a:cs typeface="Times New Roman" pitchFamily="18" charset="0"/>
              </a:rPr>
              <a:t>person’s point of view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6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Common Triggers and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Quickly </a:t>
            </a:r>
            <a:r>
              <a:rPr lang="en-GB" dirty="0"/>
              <a:t>hit the panic button</a:t>
            </a:r>
          </a:p>
          <a:p>
            <a:r>
              <a:rPr lang="en-GB" dirty="0"/>
              <a:t>Intense negative emotional </a:t>
            </a:r>
            <a:r>
              <a:rPr lang="en-GB" dirty="0" smtClean="0"/>
              <a:t>reaction towards the emotions of others</a:t>
            </a:r>
            <a:endParaRPr lang="en-GB" dirty="0"/>
          </a:p>
          <a:p>
            <a:r>
              <a:rPr lang="en-GB" dirty="0"/>
              <a:t>Giving up quickly ends the </a:t>
            </a:r>
            <a:r>
              <a:rPr lang="en-GB" dirty="0" smtClean="0"/>
              <a:t>pain</a:t>
            </a:r>
            <a:endParaRPr lang="en-GB" dirty="0"/>
          </a:p>
          <a:p>
            <a:r>
              <a:rPr lang="en-GB" dirty="0"/>
              <a:t>Fear of making a </a:t>
            </a:r>
            <a:r>
              <a:rPr lang="en-GB" dirty="0" smtClean="0"/>
              <a:t>mistake / need for perfection </a:t>
            </a:r>
            <a:r>
              <a:rPr lang="en-GB" dirty="0"/>
              <a:t>- If I don't try, I don't make a </a:t>
            </a:r>
            <a:r>
              <a:rPr lang="en-GB" dirty="0" smtClean="0"/>
              <a:t>mistake. </a:t>
            </a:r>
            <a:r>
              <a:rPr lang="en-GB" dirty="0"/>
              <a:t>Mistakes prove you are stupid (Fixed </a:t>
            </a:r>
            <a:r>
              <a:rPr lang="en-GB" dirty="0" err="1"/>
              <a:t>mindset</a:t>
            </a:r>
            <a:r>
              <a:rPr lang="en-GB" dirty="0" smtClean="0"/>
              <a:t>) and are ridiculed</a:t>
            </a:r>
            <a:endParaRPr lang="en-GB" dirty="0"/>
          </a:p>
          <a:p>
            <a:r>
              <a:rPr lang="en-GB" dirty="0"/>
              <a:t>Phobic </a:t>
            </a:r>
            <a:r>
              <a:rPr lang="en-GB" dirty="0" smtClean="0"/>
              <a:t>reactions – set </a:t>
            </a:r>
            <a:r>
              <a:rPr lang="en-GB" dirty="0" err="1" smtClean="0"/>
              <a:t>mindset</a:t>
            </a:r>
            <a:endParaRPr lang="en-GB" dirty="0"/>
          </a:p>
          <a:p>
            <a:r>
              <a:rPr lang="en-GB" dirty="0" smtClean="0"/>
              <a:t>Intellectual </a:t>
            </a:r>
            <a:r>
              <a:rPr lang="en-GB" dirty="0"/>
              <a:t>arrogance and narcissistic personality (Sherlock syndrome)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07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Common Triggers and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Point out </a:t>
            </a:r>
            <a:r>
              <a:rPr lang="en-GB" dirty="0" smtClean="0"/>
              <a:t>errors of others as they have broken the rules</a:t>
            </a:r>
            <a:endParaRPr lang="en-GB" dirty="0"/>
          </a:p>
          <a:p>
            <a:r>
              <a:rPr lang="en-GB" dirty="0" smtClean="0"/>
              <a:t>Self </a:t>
            </a:r>
            <a:r>
              <a:rPr lang="en-GB" dirty="0"/>
              <a:t>perception as an </a:t>
            </a:r>
            <a:r>
              <a:rPr lang="en-GB" dirty="0" smtClean="0"/>
              <a:t>adult </a:t>
            </a:r>
            <a:r>
              <a:rPr lang="en-GB" dirty="0"/>
              <a:t>(don’t differentiate)</a:t>
            </a:r>
          </a:p>
          <a:p>
            <a:r>
              <a:rPr lang="en-GB" dirty="0" smtClean="0"/>
              <a:t>Need / desire to do </a:t>
            </a:r>
            <a:r>
              <a:rPr lang="en-GB" dirty="0"/>
              <a:t>things my </a:t>
            </a:r>
            <a:r>
              <a:rPr lang="en-GB" dirty="0" smtClean="0"/>
              <a:t>way - predictability</a:t>
            </a:r>
            <a:endParaRPr lang="en-GB" dirty="0"/>
          </a:p>
          <a:p>
            <a:r>
              <a:rPr lang="en-GB" dirty="0"/>
              <a:t>Last to know and seek help if on the wrong track</a:t>
            </a:r>
          </a:p>
          <a:p>
            <a:r>
              <a:rPr lang="en-GB" dirty="0"/>
              <a:t>Anxiety increases cognitive </a:t>
            </a:r>
            <a:r>
              <a:rPr lang="en-GB" dirty="0" smtClean="0"/>
              <a:t>rigidity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51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Support and 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Structuring the environment</a:t>
            </a:r>
          </a:p>
          <a:p>
            <a:r>
              <a:rPr lang="en-GB" dirty="0" smtClean="0"/>
              <a:t>Use of Timetables/schedules</a:t>
            </a:r>
            <a:r>
              <a:rPr lang="en-GB" dirty="0"/>
              <a:t> </a:t>
            </a:r>
            <a:r>
              <a:rPr lang="en-GB" dirty="0" smtClean="0"/>
              <a:t>to sequencing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236855"/>
            <a:ext cx="1403985" cy="7331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\\bhhcbm02\staff$\Reports\1617\CCC\Boardmaker\DSCN208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9" r="13554" b="6357"/>
          <a:stretch/>
        </p:blipFill>
        <p:spPr bwMode="auto">
          <a:xfrm>
            <a:off x="0" y="2708920"/>
            <a:ext cx="3815574" cy="366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 descr="C:\Users\Weemig\Pictures\16 June 10 symbols examples\examples 0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912" y="2994700"/>
            <a:ext cx="3559595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75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3" descr="\\bhhcbm02\staff$\Reports\1617\CCC\Boardmaker\DSCN20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112" y="4005064"/>
            <a:ext cx="5112568" cy="383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100_250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26000" contrast="20000"/>
          </a:blip>
          <a:srcRect l="22441" r="4323" b="11162"/>
          <a:stretch>
            <a:fillRect/>
          </a:stretch>
        </p:blipFill>
        <p:spPr bwMode="auto">
          <a:xfrm>
            <a:off x="179512" y="269794"/>
            <a:ext cx="4887130" cy="4446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335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 and Intervention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131952"/>
          </a:xfrm>
        </p:spPr>
        <p:txBody>
          <a:bodyPr>
            <a:normAutofit fontScale="70000" lnSpcReduction="20000"/>
          </a:bodyPr>
          <a:lstStyle/>
          <a:p>
            <a:r>
              <a:rPr lang="en-GB" sz="4200" dirty="0" smtClean="0"/>
              <a:t>Individual arrangements for transitions</a:t>
            </a:r>
          </a:p>
          <a:p>
            <a:r>
              <a:rPr lang="en-GB" sz="4200" dirty="0" smtClean="0"/>
              <a:t>Preparation and coping with change in advance</a:t>
            </a:r>
          </a:p>
          <a:p>
            <a:r>
              <a:rPr lang="en-GB" sz="4200" dirty="0"/>
              <a:t>Giving reasoning why you should do something – you will move to a new school – why???</a:t>
            </a:r>
          </a:p>
          <a:p>
            <a:r>
              <a:rPr lang="en-GB" sz="4200" dirty="0"/>
              <a:t>Prepare them for the unknown </a:t>
            </a:r>
            <a:r>
              <a:rPr lang="en-GB" sz="4200" dirty="0" smtClean="0"/>
              <a:t>– going </a:t>
            </a:r>
            <a:r>
              <a:rPr lang="en-GB" sz="4200" dirty="0"/>
              <a:t>to the dentist – unable to apply previous </a:t>
            </a:r>
            <a:r>
              <a:rPr lang="en-GB" sz="4200" dirty="0" smtClean="0"/>
              <a:t>experience and/or </a:t>
            </a:r>
            <a:r>
              <a:rPr lang="en-GB" sz="4200" dirty="0"/>
              <a:t>will apply a literal interruption to experiences eg party bags, Mrs X doesn’t do it that </a:t>
            </a:r>
            <a:r>
              <a:rPr lang="en-GB" sz="4200" dirty="0" smtClean="0"/>
              <a:t>way</a:t>
            </a:r>
          </a:p>
          <a:p>
            <a:r>
              <a:rPr lang="en-GB" sz="4000" dirty="0"/>
              <a:t>Plan for flexibility – changing places, involving them in the process</a:t>
            </a:r>
          </a:p>
          <a:p>
            <a:pPr marL="0" indent="0">
              <a:buNone/>
            </a:pPr>
            <a:endParaRPr lang="en-GB" sz="4200" dirty="0"/>
          </a:p>
          <a:p>
            <a:pPr>
              <a:lnSpc>
                <a:spcPct val="80000"/>
              </a:lnSpc>
            </a:pPr>
            <a:endParaRPr lang="en-GB" sz="2800" dirty="0" smtClean="0"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400" dirty="0">
              <a:latin typeface="Comic Sans MS" pitchFamily="66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343274" y="890808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9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Looking for reassurance about routines - constant </a:t>
            </a:r>
            <a:r>
              <a:rPr lang="en-GB" sz="2800" dirty="0"/>
              <a:t>questioning – </a:t>
            </a:r>
            <a:r>
              <a:rPr lang="en-GB" sz="2800" i="1" dirty="0" smtClean="0"/>
              <a:t>‘you know the answer’, </a:t>
            </a:r>
            <a:r>
              <a:rPr lang="en-GB" sz="2800" i="1" dirty="0"/>
              <a:t>write it down, look at your schedule</a:t>
            </a:r>
          </a:p>
          <a:p>
            <a:r>
              <a:rPr lang="en-GB" sz="2800" dirty="0" smtClean="0"/>
              <a:t>Use </a:t>
            </a:r>
            <a:r>
              <a:rPr lang="en-GB" sz="2800" dirty="0"/>
              <a:t>of starting and finish systems</a:t>
            </a:r>
          </a:p>
          <a:p>
            <a:r>
              <a:rPr lang="en-GB" sz="2800" dirty="0"/>
              <a:t>Presenting instructions/reminders in written / pictorial form – don’t rely on the spoken word</a:t>
            </a:r>
          </a:p>
          <a:p>
            <a:pPr>
              <a:lnSpc>
                <a:spcPct val="80000"/>
              </a:lnSpc>
            </a:pPr>
            <a:r>
              <a:rPr lang="en-GB" sz="2800" dirty="0">
                <a:latin typeface="Comic Sans MS" pitchFamily="66" charset="0"/>
              </a:rPr>
              <a:t>Provide clearly defined breaks between structured activities</a:t>
            </a:r>
          </a:p>
          <a:p>
            <a:r>
              <a:rPr lang="en-GB" dirty="0" smtClean="0"/>
              <a:t>Restorative </a:t>
            </a:r>
            <a:r>
              <a:rPr lang="en-GB" dirty="0"/>
              <a:t>discussion – written and not spoken – use of options and not pick from own thoughts eg what should you do as a consequence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 and Intervention</a:t>
            </a:r>
          </a:p>
        </p:txBody>
      </p:sp>
    </p:spTree>
    <p:extLst>
      <p:ext uri="{BB962C8B-B14F-4D97-AF65-F5344CB8AC3E}">
        <p14:creationId xmlns:p14="http://schemas.microsoft.com/office/powerpoint/2010/main" val="25894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>
                <a:cs typeface="Times New Roman" pitchFamily="18" charset="0"/>
              </a:rPr>
              <a:t>Supporting pupils independence and organisational  skills </a:t>
            </a:r>
            <a:endParaRPr lang="en-GB" sz="2800" dirty="0">
              <a:cs typeface="Times New Roman" pitchFamily="18" charset="0"/>
            </a:endParaRPr>
          </a:p>
          <a:p>
            <a:r>
              <a:rPr lang="en-GB" sz="2800" dirty="0" smtClean="0">
                <a:cs typeface="Times New Roman" pitchFamily="18" charset="0"/>
              </a:rPr>
              <a:t>Respecting and listening to others point </a:t>
            </a:r>
            <a:r>
              <a:rPr lang="en-GB" sz="2800" dirty="0">
                <a:cs typeface="Times New Roman" pitchFamily="18" charset="0"/>
              </a:rPr>
              <a:t>of view</a:t>
            </a:r>
            <a:r>
              <a:rPr lang="en-GB" sz="2800" dirty="0"/>
              <a:t> </a:t>
            </a:r>
            <a:r>
              <a:rPr lang="en-GB" sz="2800" dirty="0" smtClean="0"/>
              <a:t>including why you should!</a:t>
            </a:r>
          </a:p>
          <a:p>
            <a:r>
              <a:rPr lang="en-GB" sz="2800" dirty="0">
                <a:cs typeface="Times New Roman" pitchFamily="18" charset="0"/>
              </a:rPr>
              <a:t>Offering choices to manage unstructured times </a:t>
            </a:r>
          </a:p>
          <a:p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2869479"/>
            <a:ext cx="18764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Weemig\Pictures\june 2010 symbols examples\choosing.JPG"/>
          <p:cNvPicPr>
            <a:picLocks noChangeAspect="1" noChangeArrowheads="1"/>
          </p:cNvPicPr>
          <p:nvPr/>
        </p:nvPicPr>
        <p:blipFill>
          <a:blip r:embed="rId5">
            <a:lum bright="4000"/>
          </a:blip>
          <a:srcRect/>
          <a:stretch>
            <a:fillRect/>
          </a:stretch>
        </p:blipFill>
        <p:spPr bwMode="auto">
          <a:xfrm>
            <a:off x="3563888" y="3980111"/>
            <a:ext cx="3634201" cy="2830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28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4" descr="\\bhhcbm02\staff$\Reports\1617\CCC\Boardmaker\DSCN20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7" b="13357"/>
          <a:stretch/>
        </p:blipFill>
        <p:spPr bwMode="auto">
          <a:xfrm>
            <a:off x="107504" y="108456"/>
            <a:ext cx="4679306" cy="431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bhhcbm02\staff$\Reports\1617\CCC\Boardmaker\DSCN20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32" y="3789040"/>
            <a:ext cx="8496443" cy="288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bhhcbm02\staff$\Reports\1617\CCC\Boardmaker\DSCN209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8141" r="7065" b="14526"/>
          <a:stretch/>
        </p:blipFill>
        <p:spPr bwMode="auto">
          <a:xfrm rot="5400000">
            <a:off x="4864213" y="1142104"/>
            <a:ext cx="4071043" cy="249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05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Common Triggers and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05994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2400" dirty="0"/>
              <a:t>Delay / lack of speech </a:t>
            </a:r>
            <a:r>
              <a:rPr lang="en-GB" sz="2400" dirty="0" smtClean="0"/>
              <a:t>development (age and stage)</a:t>
            </a:r>
            <a:endParaRPr lang="en-GB" sz="2400" dirty="0"/>
          </a:p>
          <a:p>
            <a:pPr>
              <a:lnSpc>
                <a:spcPct val="80000"/>
              </a:lnSpc>
            </a:pPr>
            <a:r>
              <a:rPr lang="en-GB" sz="2400" dirty="0"/>
              <a:t>Lack of response to other’s speech (including own name</a:t>
            </a:r>
            <a:r>
              <a:rPr lang="en-GB" sz="2400" dirty="0" smtClean="0"/>
              <a:t>) </a:t>
            </a:r>
            <a:endParaRPr lang="en-GB" sz="2400" dirty="0"/>
          </a:p>
          <a:p>
            <a:pPr>
              <a:lnSpc>
                <a:spcPct val="80000"/>
              </a:lnSpc>
            </a:pPr>
            <a:r>
              <a:rPr lang="en-GB" sz="2400" dirty="0"/>
              <a:t>Stereotyped and repetitive use of language</a:t>
            </a:r>
          </a:p>
          <a:p>
            <a:pPr>
              <a:lnSpc>
                <a:spcPct val="80000"/>
              </a:lnSpc>
            </a:pPr>
            <a:r>
              <a:rPr lang="en-GB" sz="2400" dirty="0"/>
              <a:t>Pronoun reversal (saying ‘you’ for ‘I’)</a:t>
            </a:r>
          </a:p>
          <a:p>
            <a:pPr>
              <a:lnSpc>
                <a:spcPct val="80000"/>
              </a:lnSpc>
            </a:pPr>
            <a:r>
              <a:rPr lang="en-GB" sz="2400" dirty="0"/>
              <a:t>Idiosyncratic use of </a:t>
            </a:r>
            <a:r>
              <a:rPr lang="en-GB" sz="2400" dirty="0" smtClean="0"/>
              <a:t>words – describing and not naming, own statements</a:t>
            </a:r>
          </a:p>
          <a:p>
            <a:pPr>
              <a:lnSpc>
                <a:spcPct val="80000"/>
              </a:lnSpc>
            </a:pPr>
            <a:r>
              <a:rPr lang="en-GB" sz="2400" dirty="0" smtClean="0"/>
              <a:t>Interpretation of language literally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dirty="0"/>
              <a:t>Failure to initiate or sustain normal </a:t>
            </a:r>
            <a:r>
              <a:rPr lang="en-GB" sz="2400" dirty="0" smtClean="0"/>
              <a:t>conversation</a:t>
            </a:r>
            <a:r>
              <a:rPr lang="en-GB" sz="1600" dirty="0"/>
              <a:t> </a:t>
            </a:r>
            <a:r>
              <a:rPr lang="en-GB" sz="2400" dirty="0" smtClean="0"/>
              <a:t>including poor </a:t>
            </a:r>
            <a:r>
              <a:rPr lang="en-GB" sz="2400" dirty="0"/>
              <a:t>turn taking in conversations</a:t>
            </a:r>
          </a:p>
          <a:p>
            <a:pPr>
              <a:lnSpc>
                <a:spcPct val="80000"/>
              </a:lnSpc>
            </a:pPr>
            <a:r>
              <a:rPr lang="en-GB" sz="2400" dirty="0" smtClean="0"/>
              <a:t>Abnormalities </a:t>
            </a:r>
            <a:r>
              <a:rPr lang="en-GB" sz="2400" dirty="0"/>
              <a:t>in speech (pitch, stress, intonation</a:t>
            </a:r>
            <a:r>
              <a:rPr lang="en-GB" sz="2400" dirty="0" smtClean="0"/>
              <a:t>) and understanding of voice prosody</a:t>
            </a:r>
            <a:endParaRPr lang="en-GB" sz="2400" dirty="0"/>
          </a:p>
          <a:p>
            <a:pPr>
              <a:lnSpc>
                <a:spcPct val="80000"/>
              </a:lnSpc>
            </a:pPr>
            <a:r>
              <a:rPr lang="en-GB" sz="2400" dirty="0"/>
              <a:t>Semantic / conceptual difficulties</a:t>
            </a:r>
          </a:p>
          <a:p>
            <a:pPr>
              <a:lnSpc>
                <a:spcPct val="80000"/>
              </a:lnSpc>
            </a:pPr>
            <a:endParaRPr lang="en-GB" sz="2400" dirty="0"/>
          </a:p>
          <a:p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8692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840"/>
            <a:ext cx="371475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\\bhhcbm02\staff$\Reports\1617\CCC\Boardmaker\DSCN208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4" t="4791" r="10094" b="6311"/>
          <a:stretch/>
        </p:blipFill>
        <p:spPr bwMode="auto">
          <a:xfrm rot="5400000">
            <a:off x="4689736" y="-433152"/>
            <a:ext cx="3675888" cy="491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40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l="6033" t="6250" r="7350" b="8333"/>
          <a:stretch>
            <a:fillRect/>
          </a:stretch>
        </p:blipFill>
        <p:spPr bwMode="auto">
          <a:xfrm>
            <a:off x="179512" y="3654221"/>
            <a:ext cx="4491230" cy="3105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cs typeface="Times New Roman" pitchFamily="18" charset="0"/>
              </a:rPr>
              <a:t>Story planning making use of visuals for </a:t>
            </a:r>
            <a:r>
              <a:rPr lang="en-GB" sz="2400" dirty="0" smtClean="0">
                <a:cs typeface="Times New Roman" pitchFamily="18" charset="0"/>
              </a:rPr>
              <a:t>options</a:t>
            </a:r>
          </a:p>
          <a:p>
            <a:r>
              <a:rPr lang="en-GB" sz="2400" dirty="0" smtClean="0">
                <a:cs typeface="Times New Roman" pitchFamily="18" charset="0"/>
              </a:rPr>
              <a:t>Organising thoughts and experiences – Coloured semantics</a:t>
            </a:r>
          </a:p>
          <a:p>
            <a:r>
              <a:rPr lang="en-GB" sz="2400" dirty="0" smtClean="0">
                <a:cs typeface="Times New Roman" pitchFamily="18" charset="0"/>
              </a:rPr>
              <a:t>Answering questions – forced choices</a:t>
            </a:r>
            <a:endParaRPr lang="en-GB" sz="2400" dirty="0">
              <a:cs typeface="Times New Roman" pitchFamily="18" charset="0"/>
            </a:endParaRPr>
          </a:p>
          <a:p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148064" y="29376"/>
            <a:ext cx="1620000" cy="16200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6981825" y="188640"/>
            <a:ext cx="1620000" cy="16200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7469136" y="3465960"/>
            <a:ext cx="1620000" cy="16200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/>
          <a:stretch>
            <a:fillRect/>
          </a:stretch>
        </p:blipFill>
        <p:spPr>
          <a:xfrm>
            <a:off x="4427984" y="3562061"/>
            <a:ext cx="5337795" cy="328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4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cs typeface="Times New Roman" pitchFamily="18" charset="0"/>
              </a:rPr>
              <a:t>Teaching play skills and turn taking, role models</a:t>
            </a:r>
          </a:p>
          <a:p>
            <a:r>
              <a:rPr lang="en-GB" sz="2800" dirty="0" smtClean="0">
                <a:cs typeface="Times New Roman" pitchFamily="18" charset="0"/>
              </a:rPr>
              <a:t>Time </a:t>
            </a:r>
            <a:r>
              <a:rPr lang="en-GB" sz="2800" dirty="0">
                <a:cs typeface="Times New Roman" pitchFamily="18" charset="0"/>
              </a:rPr>
              <a:t>limit interests </a:t>
            </a:r>
          </a:p>
          <a:p>
            <a:r>
              <a:rPr lang="en-GB" sz="2800" dirty="0"/>
              <a:t>Use the child's interests as motivators or as reinforcement.</a:t>
            </a:r>
            <a:endParaRPr lang="en-GB" sz="2800" dirty="0">
              <a:cs typeface="Times New Roman" pitchFamily="18" charset="0"/>
            </a:endParaRPr>
          </a:p>
          <a:p>
            <a:endParaRPr lang="en-GB" sz="2800" dirty="0" smtClean="0">
              <a:cs typeface="Times New Roman" pitchFamily="18" charset="0"/>
            </a:endParaRPr>
          </a:p>
          <a:p>
            <a:endParaRPr lang="en-GB" sz="2800" dirty="0" smtClean="0">
              <a:cs typeface="Times New Roman" pitchFamily="18" charset="0"/>
            </a:endParaRPr>
          </a:p>
          <a:p>
            <a:endParaRPr lang="en-GB" sz="2800" dirty="0">
              <a:cs typeface="Times New Roman" pitchFamily="18" charset="0"/>
            </a:endParaRPr>
          </a:p>
          <a:p>
            <a:endParaRPr lang="en-GB" sz="2800" dirty="0" smtClean="0">
              <a:cs typeface="Times New Roman" pitchFamily="18" charset="0"/>
            </a:endParaRPr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 and Intervention</a:t>
            </a:r>
          </a:p>
        </p:txBody>
      </p:sp>
      <p:pic>
        <p:nvPicPr>
          <p:cNvPr id="11" name="irc_mi" descr="Image result for count down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680" y="2060848"/>
            <a:ext cx="1275392" cy="97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2" y="4418430"/>
            <a:ext cx="3419475" cy="2124075"/>
          </a:xfrm>
          <a:prstGeom prst="rect">
            <a:avLst/>
          </a:prstGeom>
          <a:noFill/>
          <a:ln>
            <a:solidFill>
              <a:schemeClr val="tx1">
                <a:alpha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179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 and 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Describing, highlighting and drawing attention to own physical feature of emotions of self and </a:t>
            </a:r>
            <a:r>
              <a:rPr lang="en-GB" dirty="0" smtClean="0"/>
              <a:t>others</a:t>
            </a:r>
          </a:p>
          <a:p>
            <a:r>
              <a:rPr lang="en-GB" dirty="0" smtClean="0"/>
              <a:t>Encouraging appropriate behaviours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372200" y="2564904"/>
            <a:ext cx="2304415" cy="230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7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 and 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Model </a:t>
            </a:r>
            <a:r>
              <a:rPr lang="en-GB" dirty="0"/>
              <a:t>how </a:t>
            </a:r>
            <a:r>
              <a:rPr lang="en-GB" dirty="0" smtClean="0"/>
              <a:t>you and others have coped </a:t>
            </a:r>
            <a:r>
              <a:rPr lang="en-GB" dirty="0"/>
              <a:t>with </a:t>
            </a:r>
            <a:r>
              <a:rPr lang="en-GB" dirty="0" smtClean="0"/>
              <a:t>frustration / making a mistake</a:t>
            </a:r>
          </a:p>
          <a:p>
            <a:r>
              <a:rPr lang="en-GB" dirty="0" smtClean="0"/>
              <a:t>Teach strategies to deal with emotions</a:t>
            </a:r>
          </a:p>
          <a:p>
            <a:r>
              <a:rPr lang="en-GB" dirty="0" smtClean="0"/>
              <a:t>Awareness that their reaction to the emotions </a:t>
            </a:r>
            <a:r>
              <a:rPr lang="en-GB" dirty="0"/>
              <a:t>of </a:t>
            </a:r>
            <a:r>
              <a:rPr lang="en-GB" dirty="0" smtClean="0"/>
              <a:t>others are real and allow them to withdraw</a:t>
            </a:r>
          </a:p>
          <a:p>
            <a:r>
              <a:rPr lang="en-GB" sz="2800" dirty="0"/>
              <a:t>Encourage them to express their feelings through pictures, books / scenes or music – I feel like…</a:t>
            </a:r>
          </a:p>
          <a:p>
            <a:pPr marL="0" indent="0">
              <a:buNone/>
            </a:pPr>
            <a:r>
              <a:rPr lang="en-GB" sz="2800" dirty="0"/>
              <a:t>As </a:t>
            </a:r>
            <a:r>
              <a:rPr lang="en-GB" dirty="0"/>
              <a:t>something that they can relate to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052736"/>
            <a:ext cx="2695575" cy="26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270027" y="5013176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2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174819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56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I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200" dirty="0"/>
              <a:t>Coping with making a mistake </a:t>
            </a:r>
          </a:p>
          <a:p>
            <a:r>
              <a:rPr lang="en-GB" sz="3200" dirty="0"/>
              <a:t>If they are stuck, refusing or struggling, try backward learning – you do 90%, they finish the last 10% (and build from there)</a:t>
            </a:r>
          </a:p>
          <a:p>
            <a:r>
              <a:rPr lang="en-GB" sz="3200" dirty="0"/>
              <a:t>Asking for help including making part of timetabling</a:t>
            </a:r>
          </a:p>
          <a:p>
            <a:r>
              <a:rPr lang="en-GB" sz="3200" dirty="0"/>
              <a:t>Ask for help </a:t>
            </a:r>
            <a:r>
              <a:rPr lang="en-GB" sz="3200" dirty="0" smtClean="0"/>
              <a:t>yourself</a:t>
            </a:r>
          </a:p>
          <a:p>
            <a:pPr marL="0" indent="0">
              <a:buNone/>
            </a:pPr>
            <a:endParaRPr lang="en-GB" sz="4000" dirty="0"/>
          </a:p>
          <a:p>
            <a:r>
              <a:rPr lang="en-GB" sz="3400" dirty="0" smtClean="0"/>
              <a:t>Phobic </a:t>
            </a:r>
            <a:r>
              <a:rPr lang="en-GB" sz="3400" dirty="0"/>
              <a:t>reactions – </a:t>
            </a:r>
            <a:r>
              <a:rPr lang="en-GB" sz="3400" dirty="0" smtClean="0"/>
              <a:t>de-sensitisation </a:t>
            </a:r>
            <a:r>
              <a:rPr lang="en-GB" sz="3400" dirty="0"/>
              <a:t>programmes, probability, coping strategies</a:t>
            </a:r>
          </a:p>
          <a:p>
            <a:r>
              <a:rPr lang="en-GB" sz="3400" dirty="0"/>
              <a:t>Self perception as an adult – teaching and displaying social behaviours including </a:t>
            </a:r>
            <a:r>
              <a:rPr lang="en-GB" sz="3400" dirty="0" smtClean="0"/>
              <a:t>language/topics</a:t>
            </a:r>
            <a:endParaRPr lang="en-GB" sz="3400" dirty="0"/>
          </a:p>
        </p:txBody>
      </p:sp>
    </p:spTree>
    <p:extLst>
      <p:ext uri="{BB962C8B-B14F-4D97-AF65-F5344CB8AC3E}">
        <p14:creationId xmlns:p14="http://schemas.microsoft.com/office/powerpoint/2010/main" val="198011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Social Stories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000" dirty="0"/>
              <a:t>Nightmares.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Sometimes I may have a nightmare when I am sleeping. Nightmares are the same as a dream, but more scary.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Events in nightmares do not really happen. They are like pictures in my mind.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It is all right if I am scared. I may try telling myself it is all in my mind. It is only a dream. Adults can help children with nightmares, too. It is okay to ask an adult for help with nightmares.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When I wake up, I will see that I am all right.</a:t>
            </a:r>
          </a:p>
          <a:p>
            <a:pPr>
              <a:lnSpc>
                <a:spcPct val="80000"/>
              </a:lnSpc>
            </a:pPr>
            <a:endParaRPr lang="en-GB" sz="2000" dirty="0"/>
          </a:p>
          <a:p>
            <a:pPr algn="r">
              <a:lnSpc>
                <a:spcPct val="80000"/>
              </a:lnSpc>
            </a:pPr>
            <a:r>
              <a:rPr lang="en-GB" sz="2000" dirty="0"/>
              <a:t>Carol Gray (1994)</a:t>
            </a:r>
          </a:p>
        </p:txBody>
      </p:sp>
    </p:spTree>
    <p:extLst>
      <p:ext uri="{BB962C8B-B14F-4D97-AF65-F5344CB8AC3E}">
        <p14:creationId xmlns:p14="http://schemas.microsoft.com/office/powerpoint/2010/main" val="130887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Story Book Conversations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773238"/>
            <a:ext cx="7561088" cy="1968500"/>
          </a:xfrm>
          <a:noFill/>
          <a:ln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716338"/>
            <a:ext cx="7561088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33694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TEACCH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www.youtube.com/watch?v=vkymZzmg4jw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83589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7239000" cy="64087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/>
              <a:t>Abnormal use of and understanding of non-verbal communication – facial expression, gesture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cs typeface="Times New Roman" pitchFamily="18" charset="0"/>
              </a:rPr>
              <a:t>Lack of motivation and ability to develop and sustain friendships, understanding the social elements of friendships</a:t>
            </a:r>
            <a:endParaRPr lang="en-GB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2400" dirty="0" smtClean="0"/>
              <a:t>Inappropriate comments </a:t>
            </a:r>
            <a:r>
              <a:rPr lang="en-GB" sz="2400" dirty="0"/>
              <a:t>and </a:t>
            </a:r>
            <a:r>
              <a:rPr lang="en-GB" sz="2400" dirty="0" smtClean="0"/>
              <a:t>actions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Difficulty </a:t>
            </a:r>
            <a:r>
              <a:rPr lang="en-GB" sz="2400" dirty="0"/>
              <a:t>with </a:t>
            </a:r>
            <a:r>
              <a:rPr lang="en-GB" sz="2400" dirty="0" smtClean="0"/>
              <a:t>proximity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cs typeface="Times New Roman" pitchFamily="18" charset="0"/>
              </a:rPr>
              <a:t>Doesn’t </a:t>
            </a:r>
            <a:r>
              <a:rPr lang="en-GB" sz="2400" dirty="0">
                <a:cs typeface="Times New Roman" pitchFamily="18" charset="0"/>
              </a:rPr>
              <a:t>recognise </a:t>
            </a:r>
            <a:r>
              <a:rPr lang="en-GB" sz="2400" dirty="0" smtClean="0">
                <a:cs typeface="Times New Roman" pitchFamily="18" charset="0"/>
              </a:rPr>
              <a:t>or respond to other </a:t>
            </a:r>
            <a:r>
              <a:rPr lang="en-GB" sz="2400" dirty="0">
                <a:cs typeface="Times New Roman" pitchFamily="18" charset="0"/>
              </a:rPr>
              <a:t>people’s </a:t>
            </a:r>
            <a:r>
              <a:rPr lang="en-GB" sz="2400" dirty="0" smtClean="0">
                <a:cs typeface="Times New Roman" pitchFamily="18" charset="0"/>
              </a:rPr>
              <a:t>feelings including the impact of their actions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cs typeface="Times New Roman" pitchFamily="18" charset="0"/>
              </a:rPr>
              <a:t>Expects </a:t>
            </a:r>
            <a:r>
              <a:rPr lang="en-GB" sz="2400" dirty="0">
                <a:cs typeface="Times New Roman" pitchFamily="18" charset="0"/>
              </a:rPr>
              <a:t>other people to know their thoughts, experiences and feelings.</a:t>
            </a:r>
          </a:p>
          <a:p>
            <a:pPr lvl="1">
              <a:lnSpc>
                <a:spcPct val="90000"/>
              </a:lnSpc>
            </a:pPr>
            <a:endParaRPr lang="en-GB" sz="1600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en-GB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0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‘We tend to view things differently’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Wendy Lawson</a:t>
            </a:r>
            <a:endParaRPr lang="en-GB" dirty="0"/>
          </a:p>
        </p:txBody>
      </p:sp>
      <p:pic>
        <p:nvPicPr>
          <p:cNvPr id="7" name="Picture Placeholder 6" descr="Wendy Lawso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015" b="110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67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/>
              <a:t>(this includes sensory behaviour)</a:t>
            </a:r>
            <a:br>
              <a:rPr lang="en-GB" sz="4400" dirty="0"/>
            </a:b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95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Temple Grandin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‘Fear is the main emotion in autism.’</a:t>
            </a:r>
            <a:endParaRPr lang="en-GB" sz="2800" dirty="0"/>
          </a:p>
        </p:txBody>
      </p:sp>
      <p:pic>
        <p:nvPicPr>
          <p:cNvPr id="7" name="Picture Placeholder 6" descr="Bruno Bettelhei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663682" y="1270653"/>
            <a:ext cx="4206240" cy="3746937"/>
          </a:xfrm>
        </p:spPr>
      </p:pic>
    </p:spTree>
    <p:extLst>
      <p:ext uri="{BB962C8B-B14F-4D97-AF65-F5344CB8AC3E}">
        <p14:creationId xmlns:p14="http://schemas.microsoft.com/office/powerpoint/2010/main" val="3449604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368152"/>
          </a:xfrm>
        </p:spPr>
        <p:txBody>
          <a:bodyPr>
            <a:noAutofit/>
          </a:bodyPr>
          <a:lstStyle/>
          <a:p>
            <a:pPr algn="l"/>
            <a:r>
              <a:rPr lang="en-GB" b="0" dirty="0" smtClean="0"/>
              <a:t>The brain and behaviour: anatomy of a hijack</a:t>
            </a:r>
            <a:endParaRPr lang="en-GB" b="0" dirty="0"/>
          </a:p>
        </p:txBody>
      </p:sp>
      <p:pic>
        <p:nvPicPr>
          <p:cNvPr id="41988" name="Picture 4" descr="http://www.alchemyformanagers.co.uk/index.php?target=content&amp;path=topics/Emotional%20Intelligence/images/Emotional-Intelligence-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0"/>
          <a:stretch/>
        </p:blipFill>
        <p:spPr bwMode="auto">
          <a:xfrm>
            <a:off x="423910" y="1556792"/>
            <a:ext cx="7604474" cy="490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9772" y="5661248"/>
            <a:ext cx="4868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FIGHT OR FLIGHT, FREEZE, RESPONSE</a:t>
            </a:r>
          </a:p>
          <a:p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Heart rate and blood pressure increase. </a:t>
            </a:r>
            <a:b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Large muscles prepare for action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4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4"/>
          <p:cNvSpPr>
            <a:spLocks noChangeShapeType="1"/>
          </p:cNvSpPr>
          <p:nvPr/>
        </p:nvSpPr>
        <p:spPr bwMode="auto">
          <a:xfrm>
            <a:off x="488950" y="1963738"/>
            <a:ext cx="0" cy="331311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26627" name="Line 5"/>
          <p:cNvSpPr>
            <a:spLocks noChangeShapeType="1"/>
          </p:cNvSpPr>
          <p:nvPr/>
        </p:nvSpPr>
        <p:spPr bwMode="auto">
          <a:xfrm>
            <a:off x="488951" y="5276850"/>
            <a:ext cx="7058025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188422" name="Freeform 6"/>
          <p:cNvSpPr>
            <a:spLocks/>
          </p:cNvSpPr>
          <p:nvPr/>
        </p:nvSpPr>
        <p:spPr bwMode="auto">
          <a:xfrm>
            <a:off x="515939" y="2603500"/>
            <a:ext cx="1976437" cy="2655888"/>
          </a:xfrm>
          <a:custGeom>
            <a:avLst/>
            <a:gdLst>
              <a:gd name="T0" fmla="*/ 0 w 1245"/>
              <a:gd name="T1" fmla="*/ 2655888 h 1673"/>
              <a:gd name="T2" fmla="*/ 209550 w 1245"/>
              <a:gd name="T3" fmla="*/ 2606675 h 1673"/>
              <a:gd name="T4" fmla="*/ 333375 w 1245"/>
              <a:gd name="T5" fmla="*/ 2544763 h 1673"/>
              <a:gd name="T6" fmla="*/ 419100 w 1245"/>
              <a:gd name="T7" fmla="*/ 2520950 h 1673"/>
              <a:gd name="T8" fmla="*/ 604837 w 1245"/>
              <a:gd name="T9" fmla="*/ 2397125 h 1673"/>
              <a:gd name="T10" fmla="*/ 715962 w 1245"/>
              <a:gd name="T11" fmla="*/ 2322513 h 1673"/>
              <a:gd name="T12" fmla="*/ 814387 w 1245"/>
              <a:gd name="T13" fmla="*/ 2249488 h 1673"/>
              <a:gd name="T14" fmla="*/ 987425 w 1245"/>
              <a:gd name="T15" fmla="*/ 2125663 h 1673"/>
              <a:gd name="T16" fmla="*/ 1025525 w 1245"/>
              <a:gd name="T17" fmla="*/ 2087563 h 1673"/>
              <a:gd name="T18" fmla="*/ 1098550 w 1245"/>
              <a:gd name="T19" fmla="*/ 2038350 h 1673"/>
              <a:gd name="T20" fmla="*/ 1235075 w 1245"/>
              <a:gd name="T21" fmla="*/ 1914525 h 1673"/>
              <a:gd name="T22" fmla="*/ 1320800 w 1245"/>
              <a:gd name="T23" fmla="*/ 1816100 h 1673"/>
              <a:gd name="T24" fmla="*/ 1382712 w 1245"/>
              <a:gd name="T25" fmla="*/ 1704975 h 1673"/>
              <a:gd name="T26" fmla="*/ 1408112 w 1245"/>
              <a:gd name="T27" fmla="*/ 1668463 h 1673"/>
              <a:gd name="T28" fmla="*/ 1457325 w 1245"/>
              <a:gd name="T29" fmla="*/ 1606550 h 1673"/>
              <a:gd name="T30" fmla="*/ 1470025 w 1245"/>
              <a:gd name="T31" fmla="*/ 1570038 h 1673"/>
              <a:gd name="T32" fmla="*/ 1604962 w 1245"/>
              <a:gd name="T33" fmla="*/ 1335088 h 1673"/>
              <a:gd name="T34" fmla="*/ 1790700 w 1245"/>
              <a:gd name="T35" fmla="*/ 790575 h 1673"/>
              <a:gd name="T36" fmla="*/ 1901825 w 1245"/>
              <a:gd name="T37" fmla="*/ 369888 h 1673"/>
              <a:gd name="T38" fmla="*/ 1976437 w 1245"/>
              <a:gd name="T39" fmla="*/ 185738 h 1673"/>
              <a:gd name="T40" fmla="*/ 1976437 w 1245"/>
              <a:gd name="T41" fmla="*/ 0 h 167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245" h="1673">
                <a:moveTo>
                  <a:pt x="0" y="1673"/>
                </a:moveTo>
                <a:cubicBezTo>
                  <a:pt x="39" y="1667"/>
                  <a:pt x="98" y="1664"/>
                  <a:pt x="132" y="1642"/>
                </a:cubicBezTo>
                <a:cubicBezTo>
                  <a:pt x="164" y="1621"/>
                  <a:pt x="163" y="1620"/>
                  <a:pt x="210" y="1603"/>
                </a:cubicBezTo>
                <a:cubicBezTo>
                  <a:pt x="237" y="1593"/>
                  <a:pt x="240" y="1600"/>
                  <a:pt x="264" y="1588"/>
                </a:cubicBezTo>
                <a:cubicBezTo>
                  <a:pt x="307" y="1566"/>
                  <a:pt x="333" y="1527"/>
                  <a:pt x="381" y="1510"/>
                </a:cubicBezTo>
                <a:cubicBezTo>
                  <a:pt x="404" y="1487"/>
                  <a:pt x="424" y="1481"/>
                  <a:pt x="451" y="1463"/>
                </a:cubicBezTo>
                <a:cubicBezTo>
                  <a:pt x="470" y="1436"/>
                  <a:pt x="486" y="1435"/>
                  <a:pt x="513" y="1417"/>
                </a:cubicBezTo>
                <a:cubicBezTo>
                  <a:pt x="536" y="1382"/>
                  <a:pt x="587" y="1363"/>
                  <a:pt x="622" y="1339"/>
                </a:cubicBezTo>
                <a:cubicBezTo>
                  <a:pt x="631" y="1333"/>
                  <a:pt x="637" y="1322"/>
                  <a:pt x="646" y="1315"/>
                </a:cubicBezTo>
                <a:cubicBezTo>
                  <a:pt x="661" y="1304"/>
                  <a:pt x="692" y="1284"/>
                  <a:pt x="692" y="1284"/>
                </a:cubicBezTo>
                <a:cubicBezTo>
                  <a:pt x="714" y="1253"/>
                  <a:pt x="746" y="1228"/>
                  <a:pt x="778" y="1206"/>
                </a:cubicBezTo>
                <a:cubicBezTo>
                  <a:pt x="814" y="1152"/>
                  <a:pt x="794" y="1171"/>
                  <a:pt x="832" y="1144"/>
                </a:cubicBezTo>
                <a:cubicBezTo>
                  <a:pt x="846" y="1104"/>
                  <a:pt x="836" y="1126"/>
                  <a:pt x="871" y="1074"/>
                </a:cubicBezTo>
                <a:cubicBezTo>
                  <a:pt x="876" y="1066"/>
                  <a:pt x="887" y="1051"/>
                  <a:pt x="887" y="1051"/>
                </a:cubicBezTo>
                <a:cubicBezTo>
                  <a:pt x="907" y="991"/>
                  <a:pt x="878" y="1061"/>
                  <a:pt x="918" y="1012"/>
                </a:cubicBezTo>
                <a:cubicBezTo>
                  <a:pt x="923" y="1006"/>
                  <a:pt x="922" y="996"/>
                  <a:pt x="926" y="989"/>
                </a:cubicBezTo>
                <a:cubicBezTo>
                  <a:pt x="951" y="938"/>
                  <a:pt x="983" y="891"/>
                  <a:pt x="1011" y="841"/>
                </a:cubicBezTo>
                <a:cubicBezTo>
                  <a:pt x="1041" y="723"/>
                  <a:pt x="1088" y="613"/>
                  <a:pt x="1128" y="498"/>
                </a:cubicBezTo>
                <a:cubicBezTo>
                  <a:pt x="1142" y="407"/>
                  <a:pt x="1168" y="320"/>
                  <a:pt x="1198" y="233"/>
                </a:cubicBezTo>
                <a:cubicBezTo>
                  <a:pt x="1209" y="201"/>
                  <a:pt x="1245" y="147"/>
                  <a:pt x="1245" y="117"/>
                </a:cubicBezTo>
                <a:cubicBezTo>
                  <a:pt x="1245" y="78"/>
                  <a:pt x="1245" y="39"/>
                  <a:pt x="1245" y="0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188423" name="Freeform 7"/>
          <p:cNvSpPr>
            <a:spLocks/>
          </p:cNvSpPr>
          <p:nvPr/>
        </p:nvSpPr>
        <p:spPr bwMode="auto">
          <a:xfrm>
            <a:off x="2506663" y="2395538"/>
            <a:ext cx="863600" cy="215900"/>
          </a:xfrm>
          <a:custGeom>
            <a:avLst/>
            <a:gdLst>
              <a:gd name="T0" fmla="*/ 0 w 588"/>
              <a:gd name="T1" fmla="*/ 188734 h 151"/>
              <a:gd name="T2" fmla="*/ 296679 w 588"/>
              <a:gd name="T3" fmla="*/ 0 h 151"/>
              <a:gd name="T4" fmla="*/ 640356 w 588"/>
              <a:gd name="T5" fmla="*/ 54332 h 151"/>
              <a:gd name="T6" fmla="*/ 743166 w 588"/>
              <a:gd name="T7" fmla="*/ 100086 h 151"/>
              <a:gd name="T8" fmla="*/ 812195 w 588"/>
              <a:gd name="T9" fmla="*/ 144410 h 151"/>
              <a:gd name="T10" fmla="*/ 822476 w 588"/>
              <a:gd name="T11" fmla="*/ 177295 h 151"/>
              <a:gd name="T12" fmla="*/ 822476 w 588"/>
              <a:gd name="T13" fmla="*/ 210181 h 1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88" h="151">
                <a:moveTo>
                  <a:pt x="0" y="132"/>
                </a:moveTo>
                <a:cubicBezTo>
                  <a:pt x="61" y="34"/>
                  <a:pt x="85" y="15"/>
                  <a:pt x="202" y="0"/>
                </a:cubicBezTo>
                <a:cubicBezTo>
                  <a:pt x="290" y="5"/>
                  <a:pt x="355" y="12"/>
                  <a:pt x="436" y="38"/>
                </a:cubicBezTo>
                <a:cubicBezTo>
                  <a:pt x="459" y="45"/>
                  <a:pt x="485" y="58"/>
                  <a:pt x="506" y="70"/>
                </a:cubicBezTo>
                <a:cubicBezTo>
                  <a:pt x="522" y="79"/>
                  <a:pt x="553" y="101"/>
                  <a:pt x="553" y="101"/>
                </a:cubicBezTo>
                <a:cubicBezTo>
                  <a:pt x="555" y="109"/>
                  <a:pt x="556" y="117"/>
                  <a:pt x="560" y="124"/>
                </a:cubicBezTo>
                <a:cubicBezTo>
                  <a:pt x="574" y="151"/>
                  <a:pt x="588" y="147"/>
                  <a:pt x="560" y="147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188424" name="Freeform 8"/>
          <p:cNvSpPr>
            <a:spLocks/>
          </p:cNvSpPr>
          <p:nvPr/>
        </p:nvSpPr>
        <p:spPr bwMode="auto">
          <a:xfrm>
            <a:off x="3370264" y="2611440"/>
            <a:ext cx="2371725" cy="1398587"/>
          </a:xfrm>
          <a:custGeom>
            <a:avLst/>
            <a:gdLst>
              <a:gd name="T0" fmla="*/ 0 w 1494"/>
              <a:gd name="T1" fmla="*/ 0 h 881"/>
              <a:gd name="T2" fmla="*/ 61913 w 1494"/>
              <a:gd name="T3" fmla="*/ 271462 h 881"/>
              <a:gd name="T4" fmla="*/ 147638 w 1494"/>
              <a:gd name="T5" fmla="*/ 469900 h 881"/>
              <a:gd name="T6" fmla="*/ 160338 w 1494"/>
              <a:gd name="T7" fmla="*/ 506412 h 881"/>
              <a:gd name="T8" fmla="*/ 234950 w 1494"/>
              <a:gd name="T9" fmla="*/ 555625 h 881"/>
              <a:gd name="T10" fmla="*/ 481013 w 1494"/>
              <a:gd name="T11" fmla="*/ 741362 h 881"/>
              <a:gd name="T12" fmla="*/ 555625 w 1494"/>
              <a:gd name="T13" fmla="*/ 803275 h 881"/>
              <a:gd name="T14" fmla="*/ 630238 w 1494"/>
              <a:gd name="T15" fmla="*/ 827087 h 881"/>
              <a:gd name="T16" fmla="*/ 741363 w 1494"/>
              <a:gd name="T17" fmla="*/ 876300 h 881"/>
              <a:gd name="T18" fmla="*/ 889000 w 1494"/>
              <a:gd name="T19" fmla="*/ 976312 h 881"/>
              <a:gd name="T20" fmla="*/ 963613 w 1494"/>
              <a:gd name="T21" fmla="*/ 1000125 h 881"/>
              <a:gd name="T22" fmla="*/ 1185863 w 1494"/>
              <a:gd name="T23" fmla="*/ 1123950 h 881"/>
              <a:gd name="T24" fmla="*/ 1581150 w 1494"/>
              <a:gd name="T25" fmla="*/ 1260475 h 881"/>
              <a:gd name="T26" fmla="*/ 1852613 w 1494"/>
              <a:gd name="T27" fmla="*/ 1358900 h 881"/>
              <a:gd name="T28" fmla="*/ 2012950 w 1494"/>
              <a:gd name="T29" fmla="*/ 1371600 h 881"/>
              <a:gd name="T30" fmla="*/ 2260600 w 1494"/>
              <a:gd name="T31" fmla="*/ 1395412 h 881"/>
              <a:gd name="T32" fmla="*/ 2371725 w 1494"/>
              <a:gd name="T33" fmla="*/ 1395412 h 8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94" h="881">
                <a:moveTo>
                  <a:pt x="0" y="0"/>
                </a:moveTo>
                <a:cubicBezTo>
                  <a:pt x="15" y="50"/>
                  <a:pt x="31" y="118"/>
                  <a:pt x="39" y="171"/>
                </a:cubicBezTo>
                <a:cubicBezTo>
                  <a:pt x="48" y="230"/>
                  <a:pt x="43" y="261"/>
                  <a:pt x="93" y="296"/>
                </a:cubicBezTo>
                <a:cubicBezTo>
                  <a:pt x="96" y="304"/>
                  <a:pt x="95" y="313"/>
                  <a:pt x="101" y="319"/>
                </a:cubicBezTo>
                <a:cubicBezTo>
                  <a:pt x="114" y="332"/>
                  <a:pt x="148" y="350"/>
                  <a:pt x="148" y="350"/>
                </a:cubicBezTo>
                <a:cubicBezTo>
                  <a:pt x="186" y="408"/>
                  <a:pt x="236" y="450"/>
                  <a:pt x="303" y="467"/>
                </a:cubicBezTo>
                <a:cubicBezTo>
                  <a:pt x="315" y="479"/>
                  <a:pt x="334" y="499"/>
                  <a:pt x="350" y="506"/>
                </a:cubicBezTo>
                <a:cubicBezTo>
                  <a:pt x="365" y="513"/>
                  <a:pt x="397" y="521"/>
                  <a:pt x="397" y="521"/>
                </a:cubicBezTo>
                <a:cubicBezTo>
                  <a:pt x="421" y="537"/>
                  <a:pt x="440" y="544"/>
                  <a:pt x="467" y="552"/>
                </a:cubicBezTo>
                <a:cubicBezTo>
                  <a:pt x="492" y="570"/>
                  <a:pt x="531" y="602"/>
                  <a:pt x="560" y="615"/>
                </a:cubicBezTo>
                <a:cubicBezTo>
                  <a:pt x="575" y="622"/>
                  <a:pt x="607" y="630"/>
                  <a:pt x="607" y="630"/>
                </a:cubicBezTo>
                <a:cubicBezTo>
                  <a:pt x="651" y="661"/>
                  <a:pt x="696" y="690"/>
                  <a:pt x="747" y="708"/>
                </a:cubicBezTo>
                <a:cubicBezTo>
                  <a:pt x="823" y="765"/>
                  <a:pt x="905" y="771"/>
                  <a:pt x="996" y="794"/>
                </a:cubicBezTo>
                <a:cubicBezTo>
                  <a:pt x="1052" y="809"/>
                  <a:pt x="1109" y="851"/>
                  <a:pt x="1167" y="856"/>
                </a:cubicBezTo>
                <a:cubicBezTo>
                  <a:pt x="1201" y="859"/>
                  <a:pt x="1234" y="861"/>
                  <a:pt x="1268" y="864"/>
                </a:cubicBezTo>
                <a:cubicBezTo>
                  <a:pt x="1324" y="845"/>
                  <a:pt x="1370" y="875"/>
                  <a:pt x="1424" y="879"/>
                </a:cubicBezTo>
                <a:cubicBezTo>
                  <a:pt x="1447" y="881"/>
                  <a:pt x="1471" y="879"/>
                  <a:pt x="1494" y="879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188425" name="Freeform 9"/>
          <p:cNvSpPr>
            <a:spLocks/>
          </p:cNvSpPr>
          <p:nvPr/>
        </p:nvSpPr>
        <p:spPr bwMode="auto">
          <a:xfrm>
            <a:off x="5746751" y="3979863"/>
            <a:ext cx="360363" cy="1357312"/>
          </a:xfrm>
          <a:custGeom>
            <a:avLst/>
            <a:gdLst>
              <a:gd name="T0" fmla="*/ 0 w 227"/>
              <a:gd name="T1" fmla="*/ 0 h 855"/>
              <a:gd name="T2" fmla="*/ 71438 w 227"/>
              <a:gd name="T3" fmla="*/ 936625 h 855"/>
              <a:gd name="T4" fmla="*/ 287338 w 227"/>
              <a:gd name="T5" fmla="*/ 1296987 h 855"/>
              <a:gd name="T6" fmla="*/ 360363 w 227"/>
              <a:gd name="T7" fmla="*/ 1296987 h 8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7" h="855">
                <a:moveTo>
                  <a:pt x="0" y="0"/>
                </a:moveTo>
                <a:cubicBezTo>
                  <a:pt x="7" y="227"/>
                  <a:pt x="15" y="454"/>
                  <a:pt x="45" y="590"/>
                </a:cubicBezTo>
                <a:cubicBezTo>
                  <a:pt x="75" y="726"/>
                  <a:pt x="151" y="779"/>
                  <a:pt x="181" y="817"/>
                </a:cubicBezTo>
                <a:cubicBezTo>
                  <a:pt x="211" y="855"/>
                  <a:pt x="219" y="817"/>
                  <a:pt x="227" y="817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188426" name="Freeform 10"/>
          <p:cNvSpPr>
            <a:spLocks/>
          </p:cNvSpPr>
          <p:nvPr/>
        </p:nvSpPr>
        <p:spPr bwMode="auto">
          <a:xfrm>
            <a:off x="6075364" y="5276850"/>
            <a:ext cx="1182687" cy="693738"/>
          </a:xfrm>
          <a:custGeom>
            <a:avLst/>
            <a:gdLst>
              <a:gd name="T0" fmla="*/ 0 w 745"/>
              <a:gd name="T1" fmla="*/ 20638 h 437"/>
              <a:gd name="T2" fmla="*/ 49212 w 745"/>
              <a:gd name="T3" fmla="*/ 144463 h 437"/>
              <a:gd name="T4" fmla="*/ 74612 w 745"/>
              <a:gd name="T5" fmla="*/ 217488 h 437"/>
              <a:gd name="T6" fmla="*/ 98425 w 745"/>
              <a:gd name="T7" fmla="*/ 341313 h 437"/>
              <a:gd name="T8" fmla="*/ 865187 w 745"/>
              <a:gd name="T9" fmla="*/ 588963 h 437"/>
              <a:gd name="T10" fmla="*/ 989012 w 745"/>
              <a:gd name="T11" fmla="*/ 514350 h 437"/>
              <a:gd name="T12" fmla="*/ 1038225 w 745"/>
              <a:gd name="T13" fmla="*/ 292100 h 437"/>
              <a:gd name="T14" fmla="*/ 1050925 w 745"/>
              <a:gd name="T15" fmla="*/ 82550 h 437"/>
              <a:gd name="T16" fmla="*/ 1063625 w 745"/>
              <a:gd name="T17" fmla="*/ 44450 h 437"/>
              <a:gd name="T18" fmla="*/ 1050925 w 745"/>
              <a:gd name="T19" fmla="*/ 7938 h 437"/>
              <a:gd name="T20" fmla="*/ 1182687 w 745"/>
              <a:gd name="T21" fmla="*/ 0 h 4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45" h="437">
                <a:moveTo>
                  <a:pt x="0" y="13"/>
                </a:moveTo>
                <a:cubicBezTo>
                  <a:pt x="19" y="40"/>
                  <a:pt x="22" y="59"/>
                  <a:pt x="31" y="91"/>
                </a:cubicBezTo>
                <a:cubicBezTo>
                  <a:pt x="36" y="107"/>
                  <a:pt x="47" y="137"/>
                  <a:pt x="47" y="137"/>
                </a:cubicBezTo>
                <a:cubicBezTo>
                  <a:pt x="48" y="140"/>
                  <a:pt x="58" y="205"/>
                  <a:pt x="62" y="215"/>
                </a:cubicBezTo>
                <a:cubicBezTo>
                  <a:pt x="156" y="437"/>
                  <a:pt x="192" y="338"/>
                  <a:pt x="545" y="371"/>
                </a:cubicBezTo>
                <a:cubicBezTo>
                  <a:pt x="582" y="361"/>
                  <a:pt x="597" y="352"/>
                  <a:pt x="623" y="324"/>
                </a:cubicBezTo>
                <a:cubicBezTo>
                  <a:pt x="639" y="277"/>
                  <a:pt x="648" y="234"/>
                  <a:pt x="654" y="184"/>
                </a:cubicBezTo>
                <a:cubicBezTo>
                  <a:pt x="657" y="140"/>
                  <a:pt x="658" y="96"/>
                  <a:pt x="662" y="52"/>
                </a:cubicBezTo>
                <a:cubicBezTo>
                  <a:pt x="663" y="44"/>
                  <a:pt x="670" y="36"/>
                  <a:pt x="670" y="28"/>
                </a:cubicBezTo>
                <a:cubicBezTo>
                  <a:pt x="670" y="20"/>
                  <a:pt x="662" y="5"/>
                  <a:pt x="662" y="5"/>
                </a:cubicBezTo>
                <a:lnTo>
                  <a:pt x="745" y="0"/>
                </a:lnTo>
              </a:path>
            </a:pathLst>
          </a:custGeom>
          <a:noFill/>
          <a:ln w="28575" cap="flat" cmpd="sng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188427" name="Line 11"/>
          <p:cNvSpPr>
            <a:spLocks noChangeShapeType="1"/>
          </p:cNvSpPr>
          <p:nvPr/>
        </p:nvSpPr>
        <p:spPr bwMode="auto">
          <a:xfrm>
            <a:off x="7186614" y="5276850"/>
            <a:ext cx="576262" cy="0"/>
          </a:xfrm>
          <a:prstGeom prst="line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26634" name="Text Box 12"/>
          <p:cNvSpPr txBox="1">
            <a:spLocks noChangeArrowheads="1"/>
          </p:cNvSpPr>
          <p:nvPr/>
        </p:nvSpPr>
        <p:spPr bwMode="auto">
          <a:xfrm>
            <a:off x="1477964" y="5651501"/>
            <a:ext cx="6880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dirty="0">
                <a:latin typeface="Tahoma" pitchFamily="34" charset="0"/>
              </a:rPr>
              <a:t>Time</a:t>
            </a:r>
          </a:p>
        </p:txBody>
      </p:sp>
      <p:sp>
        <p:nvSpPr>
          <p:cNvPr id="26635" name="Line 13"/>
          <p:cNvSpPr>
            <a:spLocks noChangeShapeType="1"/>
          </p:cNvSpPr>
          <p:nvPr/>
        </p:nvSpPr>
        <p:spPr bwMode="auto">
          <a:xfrm>
            <a:off x="2289175" y="5853113"/>
            <a:ext cx="2665413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26636" name="Text Box 14"/>
          <p:cNvSpPr txBox="1">
            <a:spLocks noChangeArrowheads="1"/>
          </p:cNvSpPr>
          <p:nvPr/>
        </p:nvSpPr>
        <p:spPr bwMode="auto">
          <a:xfrm>
            <a:off x="0" y="2819401"/>
            <a:ext cx="381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dirty="0" smtClean="0">
                <a:latin typeface="Tahoma" pitchFamily="34" charset="0"/>
              </a:rPr>
              <a:t>A</a:t>
            </a:r>
          </a:p>
          <a:p>
            <a:pPr eaLnBrk="1" hangingPunct="1"/>
            <a:r>
              <a:rPr lang="en-GB" dirty="0" smtClean="0">
                <a:latin typeface="Tahoma" pitchFamily="34" charset="0"/>
              </a:rPr>
              <a:t>R</a:t>
            </a:r>
          </a:p>
          <a:p>
            <a:pPr eaLnBrk="1" hangingPunct="1"/>
            <a:r>
              <a:rPr lang="en-GB" dirty="0" smtClean="0">
                <a:latin typeface="Tahoma" pitchFamily="34" charset="0"/>
              </a:rPr>
              <a:t>O</a:t>
            </a:r>
          </a:p>
          <a:p>
            <a:pPr eaLnBrk="1" hangingPunct="1"/>
            <a:r>
              <a:rPr lang="en-GB" dirty="0" smtClean="0">
                <a:latin typeface="Tahoma" pitchFamily="34" charset="0"/>
              </a:rPr>
              <a:t>U</a:t>
            </a:r>
          </a:p>
          <a:p>
            <a:pPr eaLnBrk="1" hangingPunct="1"/>
            <a:r>
              <a:rPr lang="en-GB" dirty="0" smtClean="0">
                <a:latin typeface="Tahoma" pitchFamily="34" charset="0"/>
              </a:rPr>
              <a:t>S</a:t>
            </a:r>
          </a:p>
          <a:p>
            <a:pPr eaLnBrk="1" hangingPunct="1"/>
            <a:r>
              <a:rPr lang="en-GB" dirty="0" smtClean="0">
                <a:latin typeface="Tahoma" pitchFamily="34" charset="0"/>
              </a:rPr>
              <a:t>A</a:t>
            </a:r>
          </a:p>
          <a:p>
            <a:pPr eaLnBrk="1" hangingPunct="1"/>
            <a:r>
              <a:rPr lang="en-GB" dirty="0" smtClean="0">
                <a:latin typeface="Tahoma" pitchFamily="34" charset="0"/>
              </a:rPr>
              <a:t>L</a:t>
            </a:r>
            <a:endParaRPr lang="en-GB" dirty="0">
              <a:latin typeface="Tahoma" pitchFamily="34" charset="0"/>
            </a:endParaRPr>
          </a:p>
        </p:txBody>
      </p:sp>
      <p:sp>
        <p:nvSpPr>
          <p:cNvPr id="26637" name="Line 15"/>
          <p:cNvSpPr>
            <a:spLocks noChangeShapeType="1"/>
          </p:cNvSpPr>
          <p:nvPr/>
        </p:nvSpPr>
        <p:spPr bwMode="auto">
          <a:xfrm flipV="1">
            <a:off x="152400" y="2057402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188432" name="Text Box 16"/>
          <p:cNvSpPr txBox="1">
            <a:spLocks noChangeArrowheads="1"/>
          </p:cNvSpPr>
          <p:nvPr/>
        </p:nvSpPr>
        <p:spPr bwMode="auto">
          <a:xfrm>
            <a:off x="561976" y="4484688"/>
            <a:ext cx="8463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>
                <a:latin typeface="Tahoma" pitchFamily="34" charset="0"/>
              </a:rPr>
              <a:t>Anxiety</a:t>
            </a:r>
          </a:p>
        </p:txBody>
      </p:sp>
      <p:sp>
        <p:nvSpPr>
          <p:cNvPr id="188433" name="Text Box 17"/>
          <p:cNvSpPr txBox="1">
            <a:spLocks noChangeArrowheads="1"/>
          </p:cNvSpPr>
          <p:nvPr/>
        </p:nvSpPr>
        <p:spPr bwMode="auto">
          <a:xfrm>
            <a:off x="1065214" y="3836988"/>
            <a:ext cx="7168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>
                <a:latin typeface="Tahoma" pitchFamily="34" charset="0"/>
              </a:rPr>
              <a:t>Anger</a:t>
            </a:r>
          </a:p>
        </p:txBody>
      </p:sp>
      <p:sp>
        <p:nvSpPr>
          <p:cNvPr id="188434" name="Text Box 18"/>
          <p:cNvSpPr txBox="1">
            <a:spLocks noChangeArrowheads="1"/>
          </p:cNvSpPr>
          <p:nvPr/>
        </p:nvSpPr>
        <p:spPr bwMode="auto">
          <a:xfrm>
            <a:off x="1065213" y="3187700"/>
            <a:ext cx="11710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>
                <a:latin typeface="Tahoma" pitchFamily="34" charset="0"/>
              </a:rPr>
              <a:t>Aggression</a:t>
            </a:r>
          </a:p>
        </p:txBody>
      </p:sp>
      <p:sp>
        <p:nvSpPr>
          <p:cNvPr id="188435" name="Text Box 19"/>
          <p:cNvSpPr txBox="1">
            <a:spLocks noChangeArrowheads="1"/>
          </p:cNvSpPr>
          <p:nvPr/>
        </p:nvSpPr>
        <p:spPr bwMode="auto">
          <a:xfrm>
            <a:off x="1498600" y="2395538"/>
            <a:ext cx="11015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 dirty="0" smtClean="0">
                <a:solidFill>
                  <a:schemeClr val="hlink"/>
                </a:solidFill>
                <a:latin typeface="Tahoma" pitchFamily="34" charset="0"/>
              </a:rPr>
              <a:t>Outburst</a:t>
            </a:r>
            <a:endParaRPr lang="en-GB" sz="1600" b="1" dirty="0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26642" name="Text Box 20"/>
          <p:cNvSpPr txBox="1">
            <a:spLocks noChangeArrowheads="1"/>
          </p:cNvSpPr>
          <p:nvPr/>
        </p:nvSpPr>
        <p:spPr bwMode="auto">
          <a:xfrm>
            <a:off x="567309" y="1603375"/>
            <a:ext cx="7354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400" dirty="0">
                <a:latin typeface="Tahoma" pitchFamily="34" charset="0"/>
              </a:rPr>
              <a:t>Trigger</a:t>
            </a:r>
          </a:p>
          <a:p>
            <a:pPr algn="ctr" eaLnBrk="1" hangingPunct="1"/>
            <a:r>
              <a:rPr lang="en-GB" sz="1400" u="sng" dirty="0">
                <a:latin typeface="Tahoma" pitchFamily="34" charset="0"/>
              </a:rPr>
              <a:t>Phase</a:t>
            </a:r>
          </a:p>
        </p:txBody>
      </p:sp>
      <p:sp>
        <p:nvSpPr>
          <p:cNvPr id="26643" name="Text Box 21"/>
          <p:cNvSpPr txBox="1">
            <a:spLocks noChangeArrowheads="1"/>
          </p:cNvSpPr>
          <p:nvPr/>
        </p:nvSpPr>
        <p:spPr bwMode="auto">
          <a:xfrm>
            <a:off x="1565943" y="1603375"/>
            <a:ext cx="9781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400" dirty="0">
                <a:latin typeface="Tahoma" pitchFamily="34" charset="0"/>
              </a:rPr>
              <a:t>Escalation</a:t>
            </a:r>
          </a:p>
          <a:p>
            <a:pPr algn="ctr" eaLnBrk="1" hangingPunct="1"/>
            <a:r>
              <a:rPr lang="en-GB" sz="1400" u="sng" dirty="0">
                <a:latin typeface="Tahoma" pitchFamily="34" charset="0"/>
              </a:rPr>
              <a:t>Phase</a:t>
            </a:r>
          </a:p>
        </p:txBody>
      </p:sp>
      <p:sp>
        <p:nvSpPr>
          <p:cNvPr id="26644" name="Text Box 22"/>
          <p:cNvSpPr txBox="1">
            <a:spLocks noChangeArrowheads="1"/>
          </p:cNvSpPr>
          <p:nvPr/>
        </p:nvSpPr>
        <p:spPr bwMode="auto">
          <a:xfrm>
            <a:off x="2647016" y="1603375"/>
            <a:ext cx="6527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400" dirty="0">
                <a:latin typeface="Tahoma" pitchFamily="34" charset="0"/>
              </a:rPr>
              <a:t>Crisis</a:t>
            </a:r>
          </a:p>
          <a:p>
            <a:pPr algn="ctr" eaLnBrk="1" hangingPunct="1"/>
            <a:r>
              <a:rPr lang="en-GB" sz="1400" u="sng" dirty="0">
                <a:latin typeface="Tahoma" pitchFamily="34" charset="0"/>
              </a:rPr>
              <a:t>Phase</a:t>
            </a:r>
          </a:p>
        </p:txBody>
      </p:sp>
      <p:sp>
        <p:nvSpPr>
          <p:cNvPr id="26645" name="Text Box 23"/>
          <p:cNvSpPr txBox="1">
            <a:spLocks noChangeArrowheads="1"/>
          </p:cNvSpPr>
          <p:nvPr/>
        </p:nvSpPr>
        <p:spPr bwMode="auto">
          <a:xfrm>
            <a:off x="3872584" y="1603375"/>
            <a:ext cx="9051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400" dirty="0">
                <a:latin typeface="Tahoma" pitchFamily="34" charset="0"/>
              </a:rPr>
              <a:t>Recovery</a:t>
            </a:r>
          </a:p>
          <a:p>
            <a:pPr algn="ctr" eaLnBrk="1" hangingPunct="1"/>
            <a:r>
              <a:rPr lang="en-GB" sz="1400" u="sng" dirty="0">
                <a:latin typeface="Tahoma" pitchFamily="34" charset="0"/>
              </a:rPr>
              <a:t>Phase</a:t>
            </a:r>
          </a:p>
        </p:txBody>
      </p:sp>
      <p:sp>
        <p:nvSpPr>
          <p:cNvPr id="26646" name="Text Box 24"/>
          <p:cNvSpPr txBox="1">
            <a:spLocks noChangeArrowheads="1"/>
          </p:cNvSpPr>
          <p:nvPr/>
        </p:nvSpPr>
        <p:spPr bwMode="auto">
          <a:xfrm>
            <a:off x="5384275" y="1603375"/>
            <a:ext cx="9884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400" dirty="0">
                <a:latin typeface="Tahoma" pitchFamily="34" charset="0"/>
              </a:rPr>
              <a:t>Post Crisis</a:t>
            </a:r>
          </a:p>
          <a:p>
            <a:pPr algn="ctr" eaLnBrk="1" hangingPunct="1"/>
            <a:r>
              <a:rPr lang="en-GB" sz="1400" u="sng" dirty="0">
                <a:latin typeface="Tahoma" pitchFamily="34" charset="0"/>
              </a:rPr>
              <a:t>Phase</a:t>
            </a:r>
          </a:p>
        </p:txBody>
      </p:sp>
      <p:sp>
        <p:nvSpPr>
          <p:cNvPr id="26647" name="Text Box 25"/>
          <p:cNvSpPr txBox="1">
            <a:spLocks noChangeArrowheads="1"/>
          </p:cNvSpPr>
          <p:nvPr/>
        </p:nvSpPr>
        <p:spPr bwMode="auto">
          <a:xfrm>
            <a:off x="7111616" y="1603375"/>
            <a:ext cx="8675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400" dirty="0">
                <a:latin typeface="Tahoma" pitchFamily="34" charset="0"/>
              </a:rPr>
              <a:t>Learning</a:t>
            </a:r>
          </a:p>
          <a:p>
            <a:pPr algn="ctr" eaLnBrk="1" hangingPunct="1"/>
            <a:r>
              <a:rPr lang="en-GB" sz="1400" u="sng" dirty="0">
                <a:latin typeface="Tahoma" pitchFamily="34" charset="0"/>
              </a:rPr>
              <a:t>Phase</a:t>
            </a:r>
          </a:p>
        </p:txBody>
      </p:sp>
      <p:sp>
        <p:nvSpPr>
          <p:cNvPr id="26648" name="Text Box 26"/>
          <p:cNvSpPr txBox="1">
            <a:spLocks noChangeArrowheads="1"/>
          </p:cNvSpPr>
          <p:nvPr/>
        </p:nvSpPr>
        <p:spPr bwMode="auto">
          <a:xfrm>
            <a:off x="6417532" y="4834997"/>
            <a:ext cx="1681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 dirty="0">
                <a:latin typeface="Tahoma" pitchFamily="34" charset="0"/>
              </a:rPr>
              <a:t>Baseline Behaviour</a:t>
            </a:r>
          </a:p>
        </p:txBody>
      </p:sp>
      <p:sp>
        <p:nvSpPr>
          <p:cNvPr id="188443" name="Text Box 27"/>
          <p:cNvSpPr txBox="1">
            <a:spLocks noChangeArrowheads="1"/>
          </p:cNvSpPr>
          <p:nvPr/>
        </p:nvSpPr>
        <p:spPr bwMode="auto">
          <a:xfrm>
            <a:off x="6107114" y="5421314"/>
            <a:ext cx="10454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 dirty="0">
                <a:latin typeface="Tahoma" pitchFamily="34" charset="0"/>
              </a:rPr>
              <a:t>Exhaustion</a:t>
            </a:r>
          </a:p>
        </p:txBody>
      </p:sp>
      <p:sp>
        <p:nvSpPr>
          <p:cNvPr id="188444" name="Text Box 28"/>
          <p:cNvSpPr txBox="1">
            <a:spLocks noChangeArrowheads="1"/>
          </p:cNvSpPr>
          <p:nvPr/>
        </p:nvSpPr>
        <p:spPr bwMode="auto">
          <a:xfrm>
            <a:off x="5241925" y="2540002"/>
            <a:ext cx="11420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>
                <a:latin typeface="Tahoma" pitchFamily="34" charset="0"/>
              </a:rPr>
              <a:t>Additional </a:t>
            </a:r>
          </a:p>
          <a:p>
            <a:pPr eaLnBrk="1" hangingPunct="1"/>
            <a:r>
              <a:rPr lang="en-GB" sz="1600" dirty="0" smtClean="0">
                <a:latin typeface="Tahoma" pitchFamily="34" charset="0"/>
              </a:rPr>
              <a:t>Incident</a:t>
            </a:r>
            <a:endParaRPr lang="en-GB" sz="1600" dirty="0">
              <a:latin typeface="Tahoma" pitchFamily="34" charset="0"/>
            </a:endParaRPr>
          </a:p>
        </p:txBody>
      </p:sp>
      <p:sp>
        <p:nvSpPr>
          <p:cNvPr id="188445" name="Line 29"/>
          <p:cNvSpPr>
            <a:spLocks noChangeShapeType="1"/>
          </p:cNvSpPr>
          <p:nvPr/>
        </p:nvSpPr>
        <p:spPr bwMode="auto">
          <a:xfrm flipH="1">
            <a:off x="4378326" y="2828925"/>
            <a:ext cx="936625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dirty="0"/>
          </a:p>
        </p:txBody>
      </p:sp>
      <p:sp>
        <p:nvSpPr>
          <p:cNvPr id="26652" name="Rectangle 30"/>
          <p:cNvSpPr>
            <a:spLocks noChangeArrowheads="1"/>
          </p:cNvSpPr>
          <p:nvPr/>
        </p:nvSpPr>
        <p:spPr bwMode="auto">
          <a:xfrm>
            <a:off x="488950" y="301625"/>
            <a:ext cx="86550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eaLnBrk="0" hangingPunct="0"/>
            <a:r>
              <a:rPr lang="en-GB" sz="3000" dirty="0" smtClean="0">
                <a:solidFill>
                  <a:srgbClr val="00ABB5"/>
                </a:solidFill>
                <a:latin typeface="+mj-lt"/>
                <a:cs typeface="Calibri" pitchFamily="34" charset="0"/>
              </a:rPr>
              <a:t>The </a:t>
            </a:r>
            <a:r>
              <a:rPr lang="en-GB" sz="3000" dirty="0">
                <a:solidFill>
                  <a:srgbClr val="00ABB5"/>
                </a:solidFill>
                <a:latin typeface="+mj-lt"/>
                <a:cs typeface="Calibri" pitchFamily="34" charset="0"/>
              </a:rPr>
              <a:t> </a:t>
            </a:r>
            <a:r>
              <a:rPr lang="en-GB" sz="3000" dirty="0" smtClean="0">
                <a:solidFill>
                  <a:srgbClr val="00ABB5"/>
                </a:solidFill>
                <a:latin typeface="+mj-lt"/>
                <a:cs typeface="Calibri" pitchFamily="34" charset="0"/>
              </a:rPr>
              <a:t>Escalation</a:t>
            </a:r>
            <a:endParaRPr lang="en-GB" sz="3000" dirty="0">
              <a:solidFill>
                <a:srgbClr val="00ABB5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82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2" grpId="0" animBg="1"/>
      <p:bldP spid="188423" grpId="0" animBg="1"/>
      <p:bldP spid="188424" grpId="0" animBg="1"/>
      <p:bldP spid="188425" grpId="0" animBg="1"/>
      <p:bldP spid="188426" grpId="0" animBg="1"/>
      <p:bldP spid="188427" grpId="0" animBg="1"/>
      <p:bldP spid="188432" grpId="0" autoUpdateAnimBg="0"/>
      <p:bldP spid="188433" grpId="0" autoUpdateAnimBg="0"/>
      <p:bldP spid="188434" grpId="0" autoUpdateAnimBg="0"/>
      <p:bldP spid="188435" grpId="0" autoUpdateAnimBg="0"/>
      <p:bldP spid="188443" grpId="0" autoUpdateAnimBg="0"/>
      <p:bldP spid="188444" grpId="0" autoUpdateAnimBg="0"/>
      <p:bldP spid="1884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 and Intervention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Begin by using the person’s </a:t>
            </a:r>
            <a:r>
              <a:rPr lang="en-GB" dirty="0" smtClean="0"/>
              <a:t>name</a:t>
            </a:r>
          </a:p>
          <a:p>
            <a:r>
              <a:rPr lang="en-GB" dirty="0" smtClean="0"/>
              <a:t>Explicitly tell the person that they should attend/listen when you say boys and girls etc</a:t>
            </a:r>
            <a:endParaRPr lang="en-GB" dirty="0"/>
          </a:p>
          <a:p>
            <a:r>
              <a:rPr lang="en-GB" dirty="0"/>
              <a:t>Allow time for information to be processed – allow up to 10 seconds for a response.</a:t>
            </a:r>
          </a:p>
          <a:p>
            <a:r>
              <a:rPr lang="en-GB" dirty="0"/>
              <a:t>Check for understanding, ask him / her to repeat back in their own words</a:t>
            </a:r>
          </a:p>
          <a:p>
            <a:r>
              <a:rPr lang="en-GB" dirty="0"/>
              <a:t>Visual prompts are always helpful to gain / direct attention and aid comprehension</a:t>
            </a:r>
            <a:r>
              <a:rPr lang="en-GB" dirty="0" smtClean="0"/>
              <a:t>. Stop and look at my chin…</a:t>
            </a:r>
            <a:endParaRPr lang="en-GB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5372660"/>
            <a:ext cx="140364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 and Intervention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dirty="0"/>
              <a:t>Use simple and concise language – avoid overload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Be </a:t>
            </a:r>
            <a:r>
              <a:rPr lang="en-GB" dirty="0"/>
              <a:t>consistent with the language you use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Supplement </a:t>
            </a:r>
            <a:r>
              <a:rPr lang="en-GB" dirty="0"/>
              <a:t>your language with visual </a:t>
            </a:r>
            <a:r>
              <a:rPr lang="en-GB" dirty="0" smtClean="0"/>
              <a:t>cues and the written word</a:t>
            </a:r>
          </a:p>
          <a:p>
            <a:r>
              <a:rPr lang="en-GB" dirty="0"/>
              <a:t>Drawing awareness to volume of voice used in contexts</a:t>
            </a:r>
          </a:p>
          <a:p>
            <a:r>
              <a:rPr lang="en-GB" dirty="0"/>
              <a:t>Recording and modelling use of language.</a:t>
            </a:r>
          </a:p>
          <a:p>
            <a:pPr>
              <a:lnSpc>
                <a:spcPct val="80000"/>
              </a:lnSpc>
            </a:pPr>
            <a:endParaRPr lang="en-GB" dirty="0" smtClean="0"/>
          </a:p>
          <a:p>
            <a:pPr marL="0" indent="0">
              <a:lnSpc>
                <a:spcPct val="80000"/>
              </a:lnSpc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7487657" y="347536"/>
            <a:ext cx="1656343" cy="167158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077614"/>
              </p:ext>
            </p:extLst>
          </p:nvPr>
        </p:nvGraphicFramePr>
        <p:xfrm>
          <a:off x="7487656" y="2465387"/>
          <a:ext cx="1656343" cy="439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Document" r:id="rId6" imgW="3083474" imgH="6831581" progId="Word.Document.12">
                  <p:embed/>
                </p:oleObj>
              </mc:Choice>
              <mc:Fallback>
                <p:oleObj name="Document" r:id="rId6" imgW="3083474" imgH="6831581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7656" y="2465387"/>
                        <a:ext cx="1656343" cy="439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97152"/>
            <a:ext cx="2088232" cy="19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033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 and Intervention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Friendship rules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7141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 and Intervention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Echolalia is multi functional – model responses, sentence openers, allow time to process, thinking about the question</a:t>
            </a:r>
          </a:p>
          <a:p>
            <a:r>
              <a:rPr lang="en-GB" dirty="0" smtClean="0"/>
              <a:t>Learning to check what they meaning when phrases/words not typical eg I want red crisps = Doritos… can you show me </a:t>
            </a:r>
          </a:p>
          <a:p>
            <a:r>
              <a:rPr lang="en-GB" dirty="0" smtClean="0"/>
              <a:t>Consider how your language / phrases could have been interrupted and check understand</a:t>
            </a:r>
          </a:p>
          <a:p>
            <a:r>
              <a:rPr lang="en-GB" dirty="0" smtClean="0"/>
              <a:t>Use concrete terminology / be explicit</a:t>
            </a:r>
          </a:p>
          <a:p>
            <a:r>
              <a:rPr lang="en-GB" dirty="0" smtClean="0"/>
              <a:t>Teach to check understanding of phrases eg Its raining cats and dogs…I’m not sure what you mean?</a:t>
            </a:r>
          </a:p>
          <a:p>
            <a:endParaRPr lang="en-GB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653136"/>
            <a:ext cx="16192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96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Social awareness of conversational rules to start, interrupt, weight of conversation, remaining on topic </a:t>
            </a:r>
            <a:r>
              <a:rPr lang="en-GB" dirty="0" smtClean="0"/>
              <a:t>conversation, </a:t>
            </a:r>
            <a:r>
              <a:rPr lang="en-GB" dirty="0"/>
              <a:t>breaks, </a:t>
            </a:r>
            <a:r>
              <a:rPr lang="en-GB" dirty="0" smtClean="0"/>
              <a:t>timers</a:t>
            </a:r>
          </a:p>
          <a:p>
            <a:r>
              <a:rPr lang="en-GB" dirty="0" smtClean="0"/>
              <a:t>Highlight </a:t>
            </a:r>
            <a:r>
              <a:rPr lang="en-GB" dirty="0"/>
              <a:t>that they are invading others’ personal space and explain how someone may feel when you are to close. Make amount of space concrete. 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563" y="2532539"/>
            <a:ext cx="263748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79" y="836712"/>
            <a:ext cx="20955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rc_mi" descr="Image result for count down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603" y="1772816"/>
            <a:ext cx="56896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 rotWithShape="1">
          <a:blip r:embed="rId7"/>
          <a:srcRect b="9677"/>
          <a:stretch/>
        </p:blipFill>
        <p:spPr bwMode="auto">
          <a:xfrm>
            <a:off x="7135579" y="3468643"/>
            <a:ext cx="1620000" cy="16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8"/>
          <a:stretch>
            <a:fillRect/>
          </a:stretch>
        </p:blipFill>
        <p:spPr>
          <a:xfrm>
            <a:off x="7146438" y="4930697"/>
            <a:ext cx="1620000" cy="1620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923" y="4869160"/>
            <a:ext cx="20193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>
          <a:blip r:embed="rId10"/>
          <a:stretch>
            <a:fillRect/>
          </a:stretch>
        </p:blipFill>
        <p:spPr>
          <a:xfrm>
            <a:off x="899592" y="4992235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/>
              <a:t>“restricted and repetitive patterns of behaviours, activities or interests</a:t>
            </a:r>
            <a:r>
              <a:rPr lang="en-GB" i="1" dirty="0" smtClean="0"/>
              <a:t>”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1400</TotalTime>
  <Words>1198</Words>
  <Application>Microsoft Office PowerPoint</Application>
  <PresentationFormat>On-screen Show (4:3)</PresentationFormat>
  <Paragraphs>190</Paragraphs>
  <Slides>34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Comic Sans MS</vt:lpstr>
      <vt:lpstr>Tahoma</vt:lpstr>
      <vt:lpstr>Times New Roman</vt:lpstr>
      <vt:lpstr>Trebuchet MS</vt:lpstr>
      <vt:lpstr>Wingdings</vt:lpstr>
      <vt:lpstr>Wingdings 2</vt:lpstr>
      <vt:lpstr>Opulent</vt:lpstr>
      <vt:lpstr>Document</vt:lpstr>
      <vt:lpstr>Language and Communication</vt:lpstr>
      <vt:lpstr>Common Triggers and Challenges</vt:lpstr>
      <vt:lpstr>PowerPoint Presentation</vt:lpstr>
      <vt:lpstr>Support and Intervention</vt:lpstr>
      <vt:lpstr>Support and Intervention</vt:lpstr>
      <vt:lpstr>Support and Intervention</vt:lpstr>
      <vt:lpstr>Support and Intervention</vt:lpstr>
      <vt:lpstr>PowerPoint Presentation</vt:lpstr>
      <vt:lpstr>“restricted and repetitive patterns of behaviours, activities or interests”</vt:lpstr>
      <vt:lpstr>PowerPoint Presentation</vt:lpstr>
      <vt:lpstr>Common Triggers and Challenges</vt:lpstr>
      <vt:lpstr>Common Triggers and Challenges</vt:lpstr>
      <vt:lpstr>Common Triggers and Challenges</vt:lpstr>
      <vt:lpstr>Support and Intervention</vt:lpstr>
      <vt:lpstr>PowerPoint Presentation</vt:lpstr>
      <vt:lpstr>Support and Intervention</vt:lpstr>
      <vt:lpstr>Support and Intervention</vt:lpstr>
      <vt:lpstr>PowerPoint Presentation</vt:lpstr>
      <vt:lpstr>PowerPoint Presentation</vt:lpstr>
      <vt:lpstr>PowerPoint Presentation</vt:lpstr>
      <vt:lpstr>PowerPoint Presentation</vt:lpstr>
      <vt:lpstr>Support and Intervention</vt:lpstr>
      <vt:lpstr>Support and Intervention</vt:lpstr>
      <vt:lpstr>Support and Intervention</vt:lpstr>
      <vt:lpstr>PowerPoint Presentation</vt:lpstr>
      <vt:lpstr>What Can I Do?</vt:lpstr>
      <vt:lpstr>Social Stories</vt:lpstr>
      <vt:lpstr>Story Book Conversations</vt:lpstr>
      <vt:lpstr>The TEACCH Approach</vt:lpstr>
      <vt:lpstr>‘We tend to view things differently’</vt:lpstr>
      <vt:lpstr>(this includes sensory behaviour) </vt:lpstr>
      <vt:lpstr>Temple Grandin</vt:lpstr>
      <vt:lpstr>The brain and behaviour: anatomy of a hijack</vt:lpstr>
      <vt:lpstr>PowerPoint Presentation</vt:lpstr>
    </vt:vector>
  </TitlesOfParts>
  <Company>East Renfrewshire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Autism Spectrum Condition and Social Communication Needs</dc:title>
  <dc:creator>Atherton, Chris</dc:creator>
  <cp:lastModifiedBy>Howat, Chloe</cp:lastModifiedBy>
  <cp:revision>74</cp:revision>
  <dcterms:created xsi:type="dcterms:W3CDTF">2017-08-10T12:45:24Z</dcterms:created>
  <dcterms:modified xsi:type="dcterms:W3CDTF">2020-01-30T11:25:28Z</dcterms:modified>
</cp:coreProperties>
</file>