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8" r:id="rId2"/>
    <p:sldId id="259" r:id="rId3"/>
    <p:sldId id="260" r:id="rId4"/>
    <p:sldId id="261" r:id="rId5"/>
    <p:sldId id="280" r:id="rId6"/>
    <p:sldId id="281" r:id="rId7"/>
    <p:sldId id="262" r:id="rId8"/>
    <p:sldId id="283" r:id="rId9"/>
    <p:sldId id="28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347B6F-1223-4AC6-890B-169E072101A7}" type="datetimeFigureOut">
              <a:rPr lang="en-GB" smtClean="0"/>
              <a:t>30/01/2020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BF7F9D-E165-48F8-A78B-75A386FF2C57}" type="slidenum">
              <a:rPr lang="en-GB" smtClean="0"/>
              <a:t>‹#›</a:t>
            </a:fld>
            <a:endParaRPr lang="en-GB"/>
          </a:p>
        </p:txBody>
      </p:sp>
    </p:spTree>
    <p:extLst>
      <p:ext uri="{BB962C8B-B14F-4D97-AF65-F5344CB8AC3E}">
        <p14:creationId xmlns:p14="http://schemas.microsoft.com/office/powerpoint/2010/main" val="3206275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1E70BB-F7A4-4175-BDCD-D4084343862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806994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1E70BB-F7A4-4175-BDCD-D40843438625}"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834617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1E70BB-F7A4-4175-BDCD-D40843438625}"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32151202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srgbClr val="DBF5F9"/>
              </a:solidFill>
            </a:endParaRPr>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CCD1426-E7CA-4955-BFD1-08328FE79CBE}" type="datetimeFigureOut">
              <a:rPr lang="en-GB"/>
              <a:pPr/>
              <a:t>30/01/2020</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550D40C-CEBC-427C-BEAB-8EEF1812B19A}" type="slidenum">
              <a:rPr lang="en-GB"/>
              <a:pPr/>
              <a:t>‹#›</a:t>
            </a:fld>
            <a:endParaRPr lang="en-GB"/>
          </a:p>
        </p:txBody>
      </p:sp>
    </p:spTree>
    <p:extLst>
      <p:ext uri="{BB962C8B-B14F-4D97-AF65-F5344CB8AC3E}">
        <p14:creationId xmlns:p14="http://schemas.microsoft.com/office/powerpoint/2010/main" val="306997282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5" name="Footer Placeholder 4"/>
          <p:cNvSpPr>
            <a:spLocks noGrp="1"/>
          </p:cNvSpPr>
          <p:nvPr>
            <p:ph type="ftr" sz="quarter" idx="11"/>
          </p:nvPr>
        </p:nvSpPr>
        <p:spPr/>
        <p:txBody>
          <a:bodyPr/>
          <a:lstStyle>
            <a:extLst/>
          </a:lstStyle>
          <a:p>
            <a:endParaRPr lang="en-GB">
              <a:solidFill>
                <a:srgbClr val="04617B"/>
              </a:solidFill>
            </a:endParaRPr>
          </a:p>
        </p:txBody>
      </p:sp>
      <p:sp>
        <p:nvSpPr>
          <p:cNvPr id="6" name="Slide Number Placeholder 5"/>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22593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solidFill>
                <a:srgbClr val="04617B"/>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2662223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5" name="Footer Placeholder 4"/>
          <p:cNvSpPr>
            <a:spLocks noGrp="1"/>
          </p:cNvSpPr>
          <p:nvPr>
            <p:ph type="ftr" sz="quarter" idx="11"/>
          </p:nvPr>
        </p:nvSpPr>
        <p:spPr/>
        <p:txBody>
          <a:bodyPr/>
          <a:lstStyle>
            <a:extLst/>
          </a:lstStyle>
          <a:p>
            <a:endParaRPr lang="en-GB">
              <a:solidFill>
                <a:srgbClr val="04617B"/>
              </a:solidFill>
            </a:endParaRPr>
          </a:p>
        </p:txBody>
      </p:sp>
      <p:sp>
        <p:nvSpPr>
          <p:cNvPr id="6" name="Slide Number Placeholder 5"/>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1996409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solidFill>
                <a:srgbClr val="04617B"/>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127355061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6" name="Footer Placeholder 5"/>
          <p:cNvSpPr>
            <a:spLocks noGrp="1"/>
          </p:cNvSpPr>
          <p:nvPr>
            <p:ph type="ftr" sz="quarter" idx="11"/>
          </p:nvPr>
        </p:nvSpPr>
        <p:spPr/>
        <p:txBody>
          <a:bodyPr/>
          <a:lstStyle>
            <a:extLst/>
          </a:lstStyle>
          <a:p>
            <a:endParaRPr lang="en-GB">
              <a:solidFill>
                <a:srgbClr val="04617B"/>
              </a:solidFill>
            </a:endParaRPr>
          </a:p>
        </p:txBody>
      </p:sp>
      <p:sp>
        <p:nvSpPr>
          <p:cNvPr id="7" name="Slide Number Placeholder 6"/>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846602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8" name="Footer Placeholder 7"/>
          <p:cNvSpPr>
            <a:spLocks noGrp="1"/>
          </p:cNvSpPr>
          <p:nvPr>
            <p:ph type="ftr" sz="quarter" idx="11"/>
          </p:nvPr>
        </p:nvSpPr>
        <p:spPr/>
        <p:txBody>
          <a:bodyPr/>
          <a:lstStyle>
            <a:extLst/>
          </a:lstStyle>
          <a:p>
            <a:endParaRPr lang="en-GB">
              <a:solidFill>
                <a:srgbClr val="04617B"/>
              </a:solidFill>
            </a:endParaRPr>
          </a:p>
        </p:txBody>
      </p:sp>
      <p:sp>
        <p:nvSpPr>
          <p:cNvPr id="9" name="Slide Number Placeholder 8"/>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044814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4" name="Footer Placeholder 3"/>
          <p:cNvSpPr>
            <a:spLocks noGrp="1"/>
          </p:cNvSpPr>
          <p:nvPr>
            <p:ph type="ftr" sz="quarter" idx="11"/>
          </p:nvPr>
        </p:nvSpPr>
        <p:spPr/>
        <p:txBody>
          <a:bodyPr/>
          <a:lstStyle>
            <a:extLst/>
          </a:lstStyle>
          <a:p>
            <a:endParaRPr lang="en-GB">
              <a:solidFill>
                <a:srgbClr val="04617B"/>
              </a:solidFill>
            </a:endParaRPr>
          </a:p>
        </p:txBody>
      </p:sp>
      <p:sp>
        <p:nvSpPr>
          <p:cNvPr id="5" name="Slide Number Placeholder 4"/>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114771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solidFill>
                <a:srgbClr val="04617B"/>
              </a:solidFill>
            </a:endParaRPr>
          </a:p>
        </p:txBody>
      </p:sp>
      <p:sp>
        <p:nvSpPr>
          <p:cNvPr id="4" name="Slide Number Placeholder 3"/>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011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6" name="Footer Placeholder 5"/>
          <p:cNvSpPr>
            <a:spLocks noGrp="1"/>
          </p:cNvSpPr>
          <p:nvPr>
            <p:ph type="ftr" sz="quarter" idx="11"/>
          </p:nvPr>
        </p:nvSpPr>
        <p:spPr/>
        <p:txBody>
          <a:bodyPr/>
          <a:lstStyle>
            <a:extLst/>
          </a:lstStyle>
          <a:p>
            <a:endParaRPr lang="en-GB">
              <a:solidFill>
                <a:srgbClr val="04617B"/>
              </a:solidFill>
            </a:endParaRPr>
          </a:p>
        </p:txBody>
      </p:sp>
      <p:sp>
        <p:nvSpPr>
          <p:cNvPr id="7" name="Slide Number Placeholder 6"/>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51358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srgbClr val="DBF5F9"/>
              </a:solidFill>
            </a:endParaRPr>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srgbClr val="DBF5F9"/>
              </a:solidFill>
            </a:endParaRPr>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CCD1426-E7CA-4955-BFD1-08328FE79CBE}" type="datetimeFigureOut">
              <a:rPr lang="en-GB" smtClean="0">
                <a:solidFill>
                  <a:srgbClr val="DBF5F9"/>
                </a:solidFill>
              </a:rPr>
              <a:pPr/>
              <a:t>30/01/2020</a:t>
            </a:fld>
            <a:endParaRPr lang="en-GB">
              <a:solidFill>
                <a:srgbClr val="DBF5F9"/>
              </a:solidFill>
            </a:endParaRPr>
          </a:p>
        </p:txBody>
      </p:sp>
      <p:sp>
        <p:nvSpPr>
          <p:cNvPr id="6" name="Footer Placeholder 5"/>
          <p:cNvSpPr>
            <a:spLocks noGrp="1"/>
          </p:cNvSpPr>
          <p:nvPr>
            <p:ph type="ftr" sz="quarter" idx="11"/>
          </p:nvPr>
        </p:nvSpPr>
        <p:spPr/>
        <p:txBody>
          <a:bodyPr/>
          <a:lstStyle>
            <a:extLst/>
          </a:lstStyle>
          <a:p>
            <a:endParaRPr lang="en-GB">
              <a:solidFill>
                <a:srgbClr val="DBF5F9"/>
              </a:solidFill>
            </a:endParaRPr>
          </a:p>
        </p:txBody>
      </p:sp>
      <p:sp>
        <p:nvSpPr>
          <p:cNvPr id="7" name="Slide Number Placeholder 6"/>
          <p:cNvSpPr>
            <a:spLocks noGrp="1"/>
          </p:cNvSpPr>
          <p:nvPr>
            <p:ph type="sldNum" sz="quarter" idx="12"/>
          </p:nvPr>
        </p:nvSpPr>
        <p:spPr/>
        <p:txBody>
          <a:bodyPr/>
          <a:lstStyle>
            <a:extLst/>
          </a:lstStyle>
          <a:p>
            <a:fld id="{E550D40C-CEBC-427C-BEAB-8EEF1812B19A}" type="slidenum">
              <a:rPr lang="en-GB" smtClean="0">
                <a:solidFill>
                  <a:srgbClr val="DBF5F9"/>
                </a:solidFill>
              </a:rPr>
              <a:pPr/>
              <a:t>‹#›</a:t>
            </a:fld>
            <a:endParaRPr lang="en-GB">
              <a:solidFill>
                <a:srgbClr val="DBF5F9"/>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extLst>
      <p:ext uri="{BB962C8B-B14F-4D97-AF65-F5344CB8AC3E}">
        <p14:creationId xmlns:p14="http://schemas.microsoft.com/office/powerpoint/2010/main" val="58275851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srgbClr val="DBF5F9"/>
              </a:solidFill>
            </a:endParaRPr>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solidFill>
                <a:srgbClr val="04617B"/>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2867673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Sensory Integration</a:t>
            </a:r>
            <a:endParaRPr lang="en-GB" dirty="0"/>
          </a:p>
        </p:txBody>
      </p:sp>
      <p:sp>
        <p:nvSpPr>
          <p:cNvPr id="3" name="Text Placeholder 2"/>
          <p:cNvSpPr>
            <a:spLocks noGrp="1"/>
          </p:cNvSpPr>
          <p:nvPr>
            <p:ph type="body" sz="half" idx="2"/>
          </p:nvPr>
        </p:nvSpPr>
        <p:spPr/>
        <p:txBody>
          <a:bodyPr/>
          <a:lstStyle/>
          <a:p>
            <a:r>
              <a:rPr lang="en-GB" dirty="0" smtClean="0"/>
              <a:t>Exploring the Seven Senses in Autism</a:t>
            </a:r>
            <a:endParaRPr lang="en-GB" dirty="0"/>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1189462" y="1041002"/>
            <a:ext cx="3154680" cy="4206240"/>
          </a:xfrm>
        </p:spPr>
      </p:pic>
    </p:spTree>
    <p:extLst>
      <p:ext uri="{BB962C8B-B14F-4D97-AF65-F5344CB8AC3E}">
        <p14:creationId xmlns:p14="http://schemas.microsoft.com/office/powerpoint/2010/main" val="3066411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ASD and Sensory Sensitivity</a:t>
            </a:r>
            <a:endParaRPr lang="en-GB" dirty="0"/>
          </a:p>
        </p:txBody>
      </p:sp>
      <p:sp>
        <p:nvSpPr>
          <p:cNvPr id="5" name="Text Placeholder 4"/>
          <p:cNvSpPr>
            <a:spLocks noGrp="1"/>
          </p:cNvSpPr>
          <p:nvPr>
            <p:ph type="body" idx="1"/>
          </p:nvPr>
        </p:nvSpPr>
        <p:spPr/>
        <p:txBody>
          <a:bodyPr/>
          <a:lstStyle/>
          <a:p>
            <a:r>
              <a:rPr lang="en-GB" dirty="0" smtClean="0"/>
              <a:t>Hypersensitive</a:t>
            </a:r>
            <a:endParaRPr lang="en-GB" dirty="0"/>
          </a:p>
        </p:txBody>
      </p:sp>
      <p:sp>
        <p:nvSpPr>
          <p:cNvPr id="7" name="Text Placeholder 6"/>
          <p:cNvSpPr>
            <a:spLocks noGrp="1"/>
          </p:cNvSpPr>
          <p:nvPr>
            <p:ph type="body" sz="half" idx="3"/>
          </p:nvPr>
        </p:nvSpPr>
        <p:spPr/>
        <p:txBody>
          <a:bodyPr/>
          <a:lstStyle/>
          <a:p>
            <a:r>
              <a:rPr lang="en-GB" dirty="0" smtClean="0"/>
              <a:t>Hyposensitive</a:t>
            </a:r>
            <a:endParaRPr lang="en-GB" dirty="0"/>
          </a:p>
        </p:txBody>
      </p:sp>
      <p:sp>
        <p:nvSpPr>
          <p:cNvPr id="6" name="Content Placeholder 5"/>
          <p:cNvSpPr>
            <a:spLocks noGrp="1"/>
          </p:cNvSpPr>
          <p:nvPr>
            <p:ph sz="quarter" idx="2"/>
          </p:nvPr>
        </p:nvSpPr>
        <p:spPr/>
        <p:txBody>
          <a:bodyPr>
            <a:noAutofit/>
          </a:bodyPr>
          <a:lstStyle/>
          <a:p>
            <a:r>
              <a:rPr lang="en-GB" dirty="0" smtClean="0"/>
              <a:t>Channel is too open</a:t>
            </a:r>
          </a:p>
          <a:p>
            <a:r>
              <a:rPr lang="en-GB" dirty="0" smtClean="0"/>
              <a:t>Desire to avoid or shut out the sense</a:t>
            </a:r>
          </a:p>
          <a:p>
            <a:r>
              <a:rPr lang="en-GB" dirty="0" smtClean="0"/>
              <a:t>Distraction / repulsion</a:t>
            </a:r>
          </a:p>
          <a:p>
            <a:r>
              <a:rPr lang="en-GB" dirty="0"/>
              <a:t>Repel away </a:t>
            </a:r>
            <a:r>
              <a:rPr lang="en-GB" dirty="0" smtClean="0"/>
              <a:t>from</a:t>
            </a:r>
          </a:p>
          <a:p>
            <a:r>
              <a:rPr lang="en-GB" dirty="0" smtClean="0"/>
              <a:t>Over sensitive</a:t>
            </a:r>
            <a:endParaRPr lang="en-GB" dirty="0"/>
          </a:p>
          <a:p>
            <a:r>
              <a:rPr lang="en-GB" dirty="0" smtClean="0"/>
              <a:t>Can be experienced as painful or anxiety provoking</a:t>
            </a:r>
          </a:p>
        </p:txBody>
      </p:sp>
      <p:sp>
        <p:nvSpPr>
          <p:cNvPr id="8" name="Content Placeholder 7"/>
          <p:cNvSpPr>
            <a:spLocks noGrp="1"/>
          </p:cNvSpPr>
          <p:nvPr>
            <p:ph sz="quarter" idx="4"/>
          </p:nvPr>
        </p:nvSpPr>
        <p:spPr/>
        <p:txBody>
          <a:bodyPr>
            <a:noAutofit/>
          </a:bodyPr>
          <a:lstStyle/>
          <a:p>
            <a:r>
              <a:rPr lang="en-GB" dirty="0" smtClean="0"/>
              <a:t>Channel is too closed</a:t>
            </a:r>
          </a:p>
          <a:p>
            <a:r>
              <a:rPr lang="en-GB" dirty="0" smtClean="0"/>
              <a:t>Desire to seek out the sense</a:t>
            </a:r>
          </a:p>
          <a:p>
            <a:r>
              <a:rPr lang="en-GB" dirty="0" smtClean="0"/>
              <a:t>Distraction / attraction</a:t>
            </a:r>
          </a:p>
          <a:p>
            <a:r>
              <a:rPr lang="en-GB" dirty="0" smtClean="0"/>
              <a:t>Drawn towards</a:t>
            </a:r>
          </a:p>
          <a:p>
            <a:r>
              <a:rPr lang="en-GB" dirty="0" smtClean="0"/>
              <a:t>Under sensitive</a:t>
            </a:r>
          </a:p>
          <a:p>
            <a:r>
              <a:rPr lang="en-GB" dirty="0"/>
              <a:t>Can be experienced as </a:t>
            </a:r>
            <a:r>
              <a:rPr lang="en-GB" dirty="0" smtClean="0"/>
              <a:t>pleasurable, and / or stimulating</a:t>
            </a:r>
            <a:endParaRPr lang="en-GB" dirty="0"/>
          </a:p>
        </p:txBody>
      </p:sp>
    </p:spTree>
    <p:extLst>
      <p:ext uri="{BB962C8B-B14F-4D97-AF65-F5344CB8AC3E}">
        <p14:creationId xmlns:p14="http://schemas.microsoft.com/office/powerpoint/2010/main" val="1741154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GB" dirty="0" smtClean="0"/>
              <a:t>Hypersensitive responses / Coping Strategies</a:t>
            </a:r>
            <a:endParaRPr lang="en-GB" dirty="0"/>
          </a:p>
        </p:txBody>
      </p:sp>
      <p:sp>
        <p:nvSpPr>
          <p:cNvPr id="8" name="Content Placeholder 7"/>
          <p:cNvSpPr>
            <a:spLocks noGrp="1"/>
          </p:cNvSpPr>
          <p:nvPr>
            <p:ph idx="1"/>
          </p:nvPr>
        </p:nvSpPr>
        <p:spPr/>
        <p:txBody>
          <a:bodyPr>
            <a:normAutofit fontScale="92500" lnSpcReduction="10000"/>
          </a:bodyPr>
          <a:lstStyle/>
          <a:p>
            <a:pPr marL="0" indent="0">
              <a:buNone/>
            </a:pPr>
            <a:r>
              <a:rPr lang="en-GB" dirty="0"/>
              <a:t>A person may…</a:t>
            </a:r>
          </a:p>
          <a:p>
            <a:r>
              <a:rPr lang="en-GB" dirty="0"/>
              <a:t>Rock</a:t>
            </a:r>
          </a:p>
          <a:p>
            <a:r>
              <a:rPr lang="en-GB" dirty="0"/>
              <a:t>Swing</a:t>
            </a:r>
          </a:p>
          <a:p>
            <a:r>
              <a:rPr lang="en-GB" dirty="0"/>
              <a:t>Hit their ears</a:t>
            </a:r>
          </a:p>
          <a:p>
            <a:r>
              <a:rPr lang="en-GB" dirty="0"/>
              <a:t>Press their eyes</a:t>
            </a:r>
          </a:p>
          <a:p>
            <a:r>
              <a:rPr lang="en-GB" dirty="0"/>
              <a:t>Twist</a:t>
            </a:r>
          </a:p>
          <a:p>
            <a:r>
              <a:rPr lang="en-GB" dirty="0"/>
              <a:t>Flap</a:t>
            </a:r>
          </a:p>
          <a:p>
            <a:r>
              <a:rPr lang="en-GB" dirty="0"/>
              <a:t>Spin</a:t>
            </a:r>
          </a:p>
          <a:p>
            <a:pPr marL="0" indent="0">
              <a:buNone/>
            </a:pPr>
            <a:endParaRPr lang="en-GB" dirty="0"/>
          </a:p>
          <a:p>
            <a:pPr marL="0" indent="0">
              <a:buNone/>
            </a:pPr>
            <a:r>
              <a:rPr lang="en-GB" dirty="0"/>
              <a:t>Why?</a:t>
            </a:r>
          </a:p>
          <a:p>
            <a:r>
              <a:rPr lang="en-GB" dirty="0"/>
              <a:t>These can cause sensations which help block out channels that are too open.</a:t>
            </a:r>
          </a:p>
          <a:p>
            <a:endParaRPr lang="en-GB" dirty="0"/>
          </a:p>
        </p:txBody>
      </p:sp>
    </p:spTree>
    <p:extLst>
      <p:ext uri="{BB962C8B-B14F-4D97-AF65-F5344CB8AC3E}">
        <p14:creationId xmlns:p14="http://schemas.microsoft.com/office/powerpoint/2010/main" val="455110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Hyposensitive </a:t>
            </a:r>
            <a:r>
              <a:rPr lang="en-GB" dirty="0"/>
              <a:t>responses / Coping Strategies</a:t>
            </a:r>
          </a:p>
        </p:txBody>
      </p:sp>
      <p:sp>
        <p:nvSpPr>
          <p:cNvPr id="3" name="Content Placeholder 2"/>
          <p:cNvSpPr>
            <a:spLocks noGrp="1"/>
          </p:cNvSpPr>
          <p:nvPr>
            <p:ph idx="1"/>
          </p:nvPr>
        </p:nvSpPr>
        <p:spPr/>
        <p:txBody>
          <a:bodyPr>
            <a:normAutofit/>
          </a:bodyPr>
          <a:lstStyle/>
          <a:p>
            <a:pPr marL="0" indent="0">
              <a:buNone/>
            </a:pPr>
            <a:r>
              <a:rPr lang="en-GB" dirty="0" smtClean="0"/>
              <a:t>A person may…</a:t>
            </a:r>
          </a:p>
          <a:p>
            <a:r>
              <a:rPr lang="en-GB" dirty="0" smtClean="0"/>
              <a:t>Bang </a:t>
            </a:r>
            <a:r>
              <a:rPr lang="en-GB" dirty="0"/>
              <a:t>objects/doors</a:t>
            </a:r>
          </a:p>
          <a:p>
            <a:r>
              <a:rPr lang="en-GB" dirty="0" smtClean="0"/>
              <a:t>Seek </a:t>
            </a:r>
            <a:r>
              <a:rPr lang="en-GB" dirty="0"/>
              <a:t>out noises – hoover, lawn </a:t>
            </a:r>
            <a:r>
              <a:rPr lang="en-GB" dirty="0" smtClean="0"/>
              <a:t>mower</a:t>
            </a:r>
          </a:p>
          <a:p>
            <a:r>
              <a:rPr lang="en-GB" dirty="0" smtClean="0"/>
              <a:t>Seek out smells / colours</a:t>
            </a:r>
            <a:endParaRPr lang="en-GB" dirty="0"/>
          </a:p>
          <a:p>
            <a:r>
              <a:rPr lang="en-GB" dirty="0" smtClean="0"/>
              <a:t>Prefer </a:t>
            </a:r>
            <a:r>
              <a:rPr lang="en-GB" dirty="0"/>
              <a:t>tight clothing</a:t>
            </a:r>
          </a:p>
          <a:p>
            <a:r>
              <a:rPr lang="en-GB" dirty="0" smtClean="0"/>
              <a:t>Self </a:t>
            </a:r>
            <a:r>
              <a:rPr lang="en-GB" dirty="0"/>
              <a:t>injure</a:t>
            </a:r>
          </a:p>
          <a:p>
            <a:pPr marL="0" indent="0">
              <a:buNone/>
            </a:pPr>
            <a:endParaRPr lang="en-GB" dirty="0" smtClean="0"/>
          </a:p>
          <a:p>
            <a:pPr marL="0" indent="0">
              <a:buNone/>
            </a:pPr>
            <a:r>
              <a:rPr lang="en-GB" dirty="0" smtClean="0"/>
              <a:t>Why?</a:t>
            </a:r>
          </a:p>
          <a:p>
            <a:pPr marL="0" indent="0">
              <a:buNone/>
            </a:pPr>
            <a:r>
              <a:rPr lang="en-GB" dirty="0" smtClean="0"/>
              <a:t>These </a:t>
            </a:r>
            <a:r>
              <a:rPr lang="en-GB" dirty="0"/>
              <a:t>can cause sensations </a:t>
            </a:r>
            <a:r>
              <a:rPr lang="en-GB" dirty="0" smtClean="0"/>
              <a:t>which help the </a:t>
            </a:r>
            <a:r>
              <a:rPr lang="en-GB" dirty="0"/>
              <a:t>brain get more information </a:t>
            </a:r>
            <a:r>
              <a:rPr lang="en-GB" dirty="0" smtClean="0"/>
              <a:t>in from </a:t>
            </a:r>
            <a:r>
              <a:rPr lang="en-GB" dirty="0"/>
              <a:t>outside</a:t>
            </a:r>
            <a:r>
              <a:rPr lang="en-GB" dirty="0" smtClean="0"/>
              <a:t>.</a:t>
            </a:r>
            <a:endParaRPr lang="en-GB" dirty="0"/>
          </a:p>
        </p:txBody>
      </p:sp>
    </p:spTree>
    <p:extLst>
      <p:ext uri="{BB962C8B-B14F-4D97-AF65-F5344CB8AC3E}">
        <p14:creationId xmlns:p14="http://schemas.microsoft.com/office/powerpoint/2010/main" val="2979237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404664"/>
            <a:ext cx="7239000" cy="5841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907704" y="6295807"/>
            <a:ext cx="5760640" cy="369332"/>
          </a:xfrm>
          <a:prstGeom prst="rect">
            <a:avLst/>
          </a:prstGeom>
          <a:noFill/>
        </p:spPr>
        <p:txBody>
          <a:bodyPr wrap="square" rtlCol="0">
            <a:spAutoFit/>
          </a:bodyPr>
          <a:lstStyle/>
          <a:p>
            <a:r>
              <a:rPr lang="en-GB" dirty="0">
                <a:solidFill>
                  <a:prstClr val="black"/>
                </a:solidFill>
              </a:rPr>
              <a:t>Sensory Issues in Autism – East Sussex County Council</a:t>
            </a:r>
          </a:p>
        </p:txBody>
      </p:sp>
    </p:spTree>
    <p:extLst>
      <p:ext uri="{BB962C8B-B14F-4D97-AF65-F5344CB8AC3E}">
        <p14:creationId xmlns:p14="http://schemas.microsoft.com/office/powerpoint/2010/main" val="673547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Seven Senses</a:t>
            </a:r>
            <a:endParaRPr lang="en-GB" dirty="0"/>
          </a:p>
        </p:txBody>
      </p:sp>
      <p:sp>
        <p:nvSpPr>
          <p:cNvPr id="6" name="Content Placeholder 5"/>
          <p:cNvSpPr>
            <a:spLocks noGrp="1"/>
          </p:cNvSpPr>
          <p:nvPr>
            <p:ph idx="1"/>
          </p:nvPr>
        </p:nvSpPr>
        <p:spPr/>
        <p:txBody>
          <a:bodyPr/>
          <a:lstStyle/>
          <a:p>
            <a:r>
              <a:rPr lang="en-GB" dirty="0"/>
              <a:t>Auditory (Hearing)</a:t>
            </a:r>
          </a:p>
          <a:p>
            <a:r>
              <a:rPr lang="en-GB" dirty="0" smtClean="0"/>
              <a:t>Oral (Taste)</a:t>
            </a:r>
          </a:p>
          <a:p>
            <a:r>
              <a:rPr lang="en-GB" dirty="0" smtClean="0"/>
              <a:t>Olfactory (Smell)</a:t>
            </a:r>
          </a:p>
          <a:p>
            <a:r>
              <a:rPr lang="en-GB" dirty="0" smtClean="0"/>
              <a:t>Proprioceptive (Sense of joints, tendons, muscles in relation to the space around oneself)</a:t>
            </a:r>
          </a:p>
          <a:p>
            <a:r>
              <a:rPr lang="en-GB" dirty="0"/>
              <a:t>Tactile (Touch</a:t>
            </a:r>
            <a:r>
              <a:rPr lang="en-GB" dirty="0" smtClean="0"/>
              <a:t>)</a:t>
            </a:r>
          </a:p>
          <a:p>
            <a:r>
              <a:rPr lang="en-GB" dirty="0"/>
              <a:t>Vestibular (Balance and Movement)</a:t>
            </a:r>
          </a:p>
          <a:p>
            <a:r>
              <a:rPr lang="en-GB" dirty="0" smtClean="0"/>
              <a:t>Vision </a:t>
            </a:r>
            <a:r>
              <a:rPr lang="en-GB" dirty="0"/>
              <a:t>(Sight)</a:t>
            </a:r>
          </a:p>
          <a:p>
            <a:endParaRPr lang="en-GB" dirty="0" smtClean="0"/>
          </a:p>
        </p:txBody>
      </p:sp>
    </p:spTree>
    <p:extLst>
      <p:ext uri="{BB962C8B-B14F-4D97-AF65-F5344CB8AC3E}">
        <p14:creationId xmlns:p14="http://schemas.microsoft.com/office/powerpoint/2010/main" val="1810534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‘Senses’</a:t>
            </a:r>
            <a:endParaRPr lang="en-GB" dirty="0"/>
          </a:p>
        </p:txBody>
      </p:sp>
      <p:sp>
        <p:nvSpPr>
          <p:cNvPr id="3" name="Content Placeholder 2"/>
          <p:cNvSpPr>
            <a:spLocks noGrp="1"/>
          </p:cNvSpPr>
          <p:nvPr>
            <p:ph idx="1"/>
          </p:nvPr>
        </p:nvSpPr>
        <p:spPr/>
        <p:txBody>
          <a:bodyPr/>
          <a:lstStyle/>
          <a:p>
            <a:r>
              <a:rPr lang="en-GB" dirty="0" smtClean="0"/>
              <a:t>Our sensory experience and nervous system also allows us to interpret information relating to:</a:t>
            </a:r>
          </a:p>
          <a:p>
            <a:pPr lvl="1"/>
            <a:r>
              <a:rPr lang="en-GB" dirty="0" smtClean="0"/>
              <a:t>Pain</a:t>
            </a:r>
          </a:p>
          <a:p>
            <a:pPr lvl="1"/>
            <a:r>
              <a:rPr lang="en-GB" dirty="0" smtClean="0"/>
              <a:t>Temperature</a:t>
            </a:r>
          </a:p>
          <a:p>
            <a:r>
              <a:rPr lang="en-GB" dirty="0" smtClean="0"/>
              <a:t>We also develop a sense of the passage of time.</a:t>
            </a:r>
            <a:endParaRPr lang="en-GB" dirty="0"/>
          </a:p>
        </p:txBody>
      </p:sp>
    </p:spTree>
    <p:extLst>
      <p:ext uri="{BB962C8B-B14F-4D97-AF65-F5344CB8AC3E}">
        <p14:creationId xmlns:p14="http://schemas.microsoft.com/office/powerpoint/2010/main" val="4045265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Senses and Understanding</a:t>
            </a:r>
            <a:endParaRPr lang="en-GB" dirty="0"/>
          </a:p>
        </p:txBody>
      </p:sp>
      <p:sp>
        <p:nvSpPr>
          <p:cNvPr id="3" name="Content Placeholder 2"/>
          <p:cNvSpPr>
            <a:spLocks noGrp="1"/>
          </p:cNvSpPr>
          <p:nvPr>
            <p:ph idx="1"/>
          </p:nvPr>
        </p:nvSpPr>
        <p:spPr/>
        <p:txBody>
          <a:bodyPr/>
          <a:lstStyle/>
          <a:p>
            <a:r>
              <a:rPr lang="en-GB" dirty="0" smtClean="0"/>
              <a:t>Our senses shape our experience, this has an impact on:</a:t>
            </a:r>
          </a:p>
          <a:p>
            <a:pPr lvl="1"/>
            <a:r>
              <a:rPr lang="en-GB" dirty="0" smtClean="0"/>
              <a:t>Our experience of the present</a:t>
            </a:r>
          </a:p>
          <a:p>
            <a:pPr lvl="1"/>
            <a:r>
              <a:rPr lang="en-GB" dirty="0" smtClean="0"/>
              <a:t>Our developing understanding of the world around us.</a:t>
            </a:r>
            <a:endParaRPr lang="en-GB" dirty="0"/>
          </a:p>
        </p:txBody>
      </p:sp>
    </p:spTree>
    <p:extLst>
      <p:ext uri="{BB962C8B-B14F-4D97-AF65-F5344CB8AC3E}">
        <p14:creationId xmlns:p14="http://schemas.microsoft.com/office/powerpoint/2010/main" val="429919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Temple Grandin</a:t>
            </a:r>
            <a:endParaRPr lang="en-GB" dirty="0"/>
          </a:p>
        </p:txBody>
      </p:sp>
      <p:sp>
        <p:nvSpPr>
          <p:cNvPr id="3" name="Content Placeholder 2"/>
          <p:cNvSpPr>
            <a:spLocks noGrp="1"/>
          </p:cNvSpPr>
          <p:nvPr>
            <p:ph idx="1"/>
          </p:nvPr>
        </p:nvSpPr>
        <p:spPr/>
        <p:txBody>
          <a:bodyPr/>
          <a:lstStyle/>
          <a:p>
            <a:pPr marL="0" indent="0">
              <a:buNone/>
            </a:pPr>
            <a:r>
              <a:rPr lang="en-GB" dirty="0" smtClean="0"/>
              <a:t>“</a:t>
            </a:r>
            <a:r>
              <a:rPr lang="en-GB" dirty="0"/>
              <a:t>I pulled away when people tried to hug me, because being touched sent an overwhelming tidal wave of stimulation through my body.”</a:t>
            </a:r>
          </a:p>
          <a:p>
            <a:pPr marL="0" indent="0">
              <a:buNone/>
            </a:pPr>
            <a:endParaRPr lang="en-GB" dirty="0"/>
          </a:p>
          <a:p>
            <a:pPr marL="0" indent="0">
              <a:buNone/>
            </a:pPr>
            <a:r>
              <a:rPr lang="en-GB" dirty="0" smtClean="0"/>
              <a:t>“</a:t>
            </a:r>
            <a:r>
              <a:rPr lang="en-GB" dirty="0"/>
              <a:t>Church was a nightmare because the petticoats and other Sunday clothes itched and scratched. Many behaviour problems in church could have been avoided by a few simple clothing modifications.”</a:t>
            </a:r>
          </a:p>
          <a:p>
            <a:endParaRPr lang="en-GB" dirty="0"/>
          </a:p>
        </p:txBody>
      </p:sp>
    </p:spTree>
    <p:extLst>
      <p:ext uri="{BB962C8B-B14F-4D97-AF65-F5344CB8AC3E}">
        <p14:creationId xmlns:p14="http://schemas.microsoft.com/office/powerpoint/2010/main" val="215452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Stephen Shore</a:t>
            </a:r>
            <a:endParaRPr lang="en-GB" dirty="0"/>
          </a:p>
        </p:txBody>
      </p:sp>
      <p:sp>
        <p:nvSpPr>
          <p:cNvPr id="3" name="Content Placeholder 2"/>
          <p:cNvSpPr>
            <a:spLocks noGrp="1"/>
          </p:cNvSpPr>
          <p:nvPr>
            <p:ph idx="1"/>
          </p:nvPr>
        </p:nvSpPr>
        <p:spPr/>
        <p:txBody>
          <a:bodyPr/>
          <a:lstStyle/>
          <a:p>
            <a:endParaRPr lang="en-GB" dirty="0"/>
          </a:p>
          <a:p>
            <a:pPr marL="0" indent="0">
              <a:buNone/>
            </a:pPr>
            <a:r>
              <a:rPr lang="en-GB" dirty="0" smtClean="0"/>
              <a:t>“</a:t>
            </a:r>
            <a:r>
              <a:rPr lang="en-GB" dirty="0"/>
              <a:t>Haircuts were always a major event. They hurt! To try to calm me, my parents would say that hair is dead and has no feeling. It was impossible for me to communicate that the pulling on the scalp was causing the discomfort.”</a:t>
            </a:r>
          </a:p>
          <a:p>
            <a:endParaRPr lang="en-GB" dirty="0"/>
          </a:p>
        </p:txBody>
      </p:sp>
    </p:spTree>
    <p:extLst>
      <p:ext uri="{BB962C8B-B14F-4D97-AF65-F5344CB8AC3E}">
        <p14:creationId xmlns:p14="http://schemas.microsoft.com/office/powerpoint/2010/main" val="3959549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Sensory Issues in Autism</a:t>
            </a:r>
            <a:endParaRPr lang="en-GB" dirty="0"/>
          </a:p>
        </p:txBody>
      </p:sp>
      <p:sp>
        <p:nvSpPr>
          <p:cNvPr id="3" name="Content Placeholder 2"/>
          <p:cNvSpPr>
            <a:spLocks noGrp="1"/>
          </p:cNvSpPr>
          <p:nvPr>
            <p:ph idx="1"/>
          </p:nvPr>
        </p:nvSpPr>
        <p:spPr/>
        <p:txBody>
          <a:bodyPr/>
          <a:lstStyle/>
          <a:p>
            <a:r>
              <a:rPr lang="en-GB" dirty="0" smtClean="0"/>
              <a:t>Sensory fluctuations are common, as are difficulties with:</a:t>
            </a:r>
          </a:p>
          <a:p>
            <a:pPr lvl="1"/>
            <a:r>
              <a:rPr lang="en-GB" dirty="0"/>
              <a:t>Sensitivity (over or under sensitive)</a:t>
            </a:r>
          </a:p>
          <a:p>
            <a:pPr lvl="1"/>
            <a:r>
              <a:rPr lang="en-GB" dirty="0"/>
              <a:t>Sensory overload</a:t>
            </a:r>
          </a:p>
          <a:p>
            <a:pPr lvl="1"/>
            <a:r>
              <a:rPr lang="en-GB" dirty="0"/>
              <a:t>Gestalt </a:t>
            </a:r>
            <a:r>
              <a:rPr lang="en-GB" dirty="0" smtClean="0"/>
              <a:t>perception</a:t>
            </a:r>
            <a:endParaRPr lang="en-GB" dirty="0"/>
          </a:p>
          <a:p>
            <a:pPr lvl="1"/>
            <a:r>
              <a:rPr lang="en-GB" dirty="0"/>
              <a:t>Fragmented perception</a:t>
            </a:r>
          </a:p>
          <a:p>
            <a:pPr lvl="1"/>
            <a:r>
              <a:rPr lang="en-GB" dirty="0"/>
              <a:t>Delayed perception</a:t>
            </a:r>
          </a:p>
          <a:p>
            <a:pPr lvl="1"/>
            <a:r>
              <a:rPr lang="en-GB" dirty="0"/>
              <a:t>Distorted perception</a:t>
            </a:r>
          </a:p>
          <a:p>
            <a:pPr lvl="1"/>
            <a:r>
              <a:rPr lang="en-GB" dirty="0"/>
              <a:t>Sensory shutdowns</a:t>
            </a:r>
          </a:p>
          <a:p>
            <a:pPr lvl="1"/>
            <a:r>
              <a:rPr lang="en-GB" dirty="0"/>
              <a:t>Compensation</a:t>
            </a:r>
          </a:p>
        </p:txBody>
      </p:sp>
    </p:spTree>
    <p:extLst>
      <p:ext uri="{BB962C8B-B14F-4D97-AF65-F5344CB8AC3E}">
        <p14:creationId xmlns:p14="http://schemas.microsoft.com/office/powerpoint/2010/main" val="4121853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600657"/>
            <a:ext cx="5976664" cy="4601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7338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16632"/>
            <a:ext cx="7790212" cy="6613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5026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3">
      <a:dk1>
        <a:sysClr val="windowText" lastClr="000000"/>
      </a:dk1>
      <a:lt1>
        <a:srgbClr val="DBF5F9"/>
      </a:lt1>
      <a:dk2>
        <a:srgbClr val="04617B"/>
      </a:dk2>
      <a:lt2>
        <a:srgbClr val="DBF5F9"/>
      </a:lt2>
      <a:accent1>
        <a:srgbClr val="0BD0D9"/>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412</Words>
  <Application>Microsoft Office PowerPoint</Application>
  <PresentationFormat>On-screen Show (4:3)</PresentationFormat>
  <Paragraphs>77</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Trebuchet MS</vt:lpstr>
      <vt:lpstr>Wingdings</vt:lpstr>
      <vt:lpstr>Wingdings 2</vt:lpstr>
      <vt:lpstr>Opulent</vt:lpstr>
      <vt:lpstr>Sensory Integration</vt:lpstr>
      <vt:lpstr>Seven Senses</vt:lpstr>
      <vt:lpstr>Other ‘Senses’</vt:lpstr>
      <vt:lpstr>Senses and Understanding</vt:lpstr>
      <vt:lpstr>Temple Grandin</vt:lpstr>
      <vt:lpstr>Stephen Shore</vt:lpstr>
      <vt:lpstr>Sensory Issues in Autism</vt:lpstr>
      <vt:lpstr>PowerPoint Presentation</vt:lpstr>
      <vt:lpstr>PowerPoint Presentation</vt:lpstr>
      <vt:lpstr>ASD and Sensory Sensitivity</vt:lpstr>
      <vt:lpstr>Hypersensitive responses / Coping Strategies</vt:lpstr>
      <vt:lpstr>Hyposensitive responses / Coping Strategies</vt:lpstr>
      <vt:lpstr>PowerPoint Presentation</vt:lpstr>
    </vt:vector>
  </TitlesOfParts>
  <Company>East Renfrewshire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dc:title>
  <dc:creator>Atherton, Chris</dc:creator>
  <cp:lastModifiedBy>Howat, Chloe</cp:lastModifiedBy>
  <cp:revision>11</cp:revision>
  <dcterms:created xsi:type="dcterms:W3CDTF">2017-05-24T09:13:46Z</dcterms:created>
  <dcterms:modified xsi:type="dcterms:W3CDTF">2020-01-30T13:26:39Z</dcterms:modified>
</cp:coreProperties>
</file>