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2" r:id="rId1"/>
  </p:sldMasterIdLst>
  <p:notesMasterIdLst>
    <p:notesMasterId r:id="rId33"/>
  </p:notesMasterIdLst>
  <p:sldIdLst>
    <p:sldId id="272" r:id="rId2"/>
    <p:sldId id="257" r:id="rId3"/>
    <p:sldId id="274" r:id="rId4"/>
    <p:sldId id="264" r:id="rId5"/>
    <p:sldId id="262" r:id="rId6"/>
    <p:sldId id="286" r:id="rId7"/>
    <p:sldId id="287" r:id="rId8"/>
    <p:sldId id="288" r:id="rId9"/>
    <p:sldId id="289" r:id="rId10"/>
    <p:sldId id="290" r:id="rId11"/>
    <p:sldId id="291" r:id="rId12"/>
    <p:sldId id="292" r:id="rId13"/>
    <p:sldId id="293" r:id="rId14"/>
    <p:sldId id="294" r:id="rId15"/>
    <p:sldId id="295" r:id="rId16"/>
    <p:sldId id="296" r:id="rId17"/>
    <p:sldId id="297" r:id="rId18"/>
    <p:sldId id="275" r:id="rId19"/>
    <p:sldId id="276" r:id="rId20"/>
    <p:sldId id="261" r:id="rId21"/>
    <p:sldId id="258" r:id="rId22"/>
    <p:sldId id="267" r:id="rId23"/>
    <p:sldId id="266" r:id="rId24"/>
    <p:sldId id="269" r:id="rId25"/>
    <p:sldId id="278" r:id="rId26"/>
    <p:sldId id="277" r:id="rId27"/>
    <p:sldId id="280" r:id="rId28"/>
    <p:sldId id="270" r:id="rId29"/>
    <p:sldId id="271" r:id="rId30"/>
    <p:sldId id="285" r:id="rId31"/>
    <p:sldId id="282"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4" autoAdjust="0"/>
    <p:restoredTop sz="94660"/>
  </p:normalViewPr>
  <p:slideViewPr>
    <p:cSldViewPr snapToGrid="0">
      <p:cViewPr varScale="1">
        <p:scale>
          <a:sx n="74" d="100"/>
          <a:sy n="74" d="100"/>
        </p:scale>
        <p:origin x="3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image" Target="../media/image26.jpeg"/><Relationship Id="rId5" Type="http://schemas.openxmlformats.org/officeDocument/2006/relationships/image" Target="../media/image30.jpg"/><Relationship Id="rId4" Type="http://schemas.openxmlformats.org/officeDocument/2006/relationships/image" Target="../media/image2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image" Target="../media/image26.jpeg"/><Relationship Id="rId5" Type="http://schemas.openxmlformats.org/officeDocument/2006/relationships/image" Target="../media/image30.jpg"/><Relationship Id="rId4" Type="http://schemas.openxmlformats.org/officeDocument/2006/relationships/image" Target="../media/image29.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ED493D-66DE-45FD-88CD-4ADC7E6EF214}" type="doc">
      <dgm:prSet loTypeId="urn:microsoft.com/office/officeart/2005/8/layout/hList7" loCatId="list" qsTypeId="urn:microsoft.com/office/officeart/2005/8/quickstyle/simple1" qsCatId="simple" csTypeId="urn:microsoft.com/office/officeart/2005/8/colors/colorful1" csCatId="colorful" phldr="1"/>
      <dgm:spPr/>
    </dgm:pt>
    <dgm:pt modelId="{F2F6782D-D032-4026-AFFB-FFA6815D2344}">
      <dgm:prSet phldrT="[Text]"/>
      <dgm:spPr/>
      <dgm:t>
        <a:bodyPr/>
        <a:lstStyle/>
        <a:p>
          <a:r>
            <a:rPr lang="en-GB" dirty="0" smtClean="0"/>
            <a:t>Sleep</a:t>
          </a:r>
          <a:endParaRPr lang="en-GB" dirty="0"/>
        </a:p>
      </dgm:t>
    </dgm:pt>
    <dgm:pt modelId="{1E21DE90-63CA-4C1B-A45A-72FFBB8A55EB}" type="parTrans" cxnId="{38DCEA75-1FA1-4990-903B-409CFF0A4BE1}">
      <dgm:prSet/>
      <dgm:spPr/>
      <dgm:t>
        <a:bodyPr/>
        <a:lstStyle/>
        <a:p>
          <a:endParaRPr lang="en-GB"/>
        </a:p>
      </dgm:t>
    </dgm:pt>
    <dgm:pt modelId="{CD766280-E06E-4498-8C6B-264BEA6CE0FF}" type="sibTrans" cxnId="{38DCEA75-1FA1-4990-903B-409CFF0A4BE1}">
      <dgm:prSet/>
      <dgm:spPr/>
      <dgm:t>
        <a:bodyPr/>
        <a:lstStyle/>
        <a:p>
          <a:endParaRPr lang="en-GB"/>
        </a:p>
      </dgm:t>
    </dgm:pt>
    <dgm:pt modelId="{3B941796-4124-446B-8379-F06BC5B66111}">
      <dgm:prSet phldrT="[Text]"/>
      <dgm:spPr/>
      <dgm:t>
        <a:bodyPr/>
        <a:lstStyle/>
        <a:p>
          <a:r>
            <a:rPr lang="en-GB" dirty="0" smtClean="0"/>
            <a:t>Nutrition</a:t>
          </a:r>
          <a:endParaRPr lang="en-GB" dirty="0"/>
        </a:p>
      </dgm:t>
    </dgm:pt>
    <dgm:pt modelId="{60683ABE-07A8-4066-A1FE-ACBDAD25874C}" type="parTrans" cxnId="{591E644A-9257-476A-93F4-3D3B77950EB1}">
      <dgm:prSet/>
      <dgm:spPr/>
      <dgm:t>
        <a:bodyPr/>
        <a:lstStyle/>
        <a:p>
          <a:endParaRPr lang="en-GB"/>
        </a:p>
      </dgm:t>
    </dgm:pt>
    <dgm:pt modelId="{B50C687C-F362-4D92-9485-1288A02DDCBE}" type="sibTrans" cxnId="{591E644A-9257-476A-93F4-3D3B77950EB1}">
      <dgm:prSet/>
      <dgm:spPr/>
      <dgm:t>
        <a:bodyPr/>
        <a:lstStyle/>
        <a:p>
          <a:endParaRPr lang="en-GB"/>
        </a:p>
      </dgm:t>
    </dgm:pt>
    <dgm:pt modelId="{94A898D6-1BF6-4E09-B234-5A6BFCD10251}">
      <dgm:prSet phldrT="[Text]"/>
      <dgm:spPr/>
      <dgm:t>
        <a:bodyPr/>
        <a:lstStyle/>
        <a:p>
          <a:r>
            <a:rPr lang="en-GB" dirty="0" smtClean="0"/>
            <a:t>Activity</a:t>
          </a:r>
          <a:endParaRPr lang="en-GB" dirty="0"/>
        </a:p>
      </dgm:t>
    </dgm:pt>
    <dgm:pt modelId="{8482DD7C-4AD8-448F-A86B-734511FFACD8}" type="parTrans" cxnId="{9793EF67-8210-4718-8F59-0A9EC4C51EA6}">
      <dgm:prSet/>
      <dgm:spPr/>
      <dgm:t>
        <a:bodyPr/>
        <a:lstStyle/>
        <a:p>
          <a:endParaRPr lang="en-GB"/>
        </a:p>
      </dgm:t>
    </dgm:pt>
    <dgm:pt modelId="{A164DEEF-C92C-40E4-8865-B8F9D43E05D4}" type="sibTrans" cxnId="{9793EF67-8210-4718-8F59-0A9EC4C51EA6}">
      <dgm:prSet/>
      <dgm:spPr/>
      <dgm:t>
        <a:bodyPr/>
        <a:lstStyle/>
        <a:p>
          <a:endParaRPr lang="en-GB"/>
        </a:p>
      </dgm:t>
    </dgm:pt>
    <dgm:pt modelId="{BEA2EC79-F079-42A5-B336-A4EB2642A2AB}">
      <dgm:prSet/>
      <dgm:spPr/>
      <dgm:t>
        <a:bodyPr/>
        <a:lstStyle/>
        <a:p>
          <a:r>
            <a:rPr lang="en-GB" dirty="0" smtClean="0"/>
            <a:t>Resilience</a:t>
          </a:r>
          <a:endParaRPr lang="en-GB" dirty="0"/>
        </a:p>
      </dgm:t>
    </dgm:pt>
    <dgm:pt modelId="{7E13380D-260E-476B-A905-9B588C71195E}" type="parTrans" cxnId="{C5DE11A3-FD16-4711-8D97-69D90F9FD439}">
      <dgm:prSet/>
      <dgm:spPr/>
      <dgm:t>
        <a:bodyPr/>
        <a:lstStyle/>
        <a:p>
          <a:endParaRPr lang="en-GB"/>
        </a:p>
      </dgm:t>
    </dgm:pt>
    <dgm:pt modelId="{5A986E99-307C-4E76-86D6-0FCE2DBAA1EB}" type="sibTrans" cxnId="{C5DE11A3-FD16-4711-8D97-69D90F9FD439}">
      <dgm:prSet/>
      <dgm:spPr/>
      <dgm:t>
        <a:bodyPr/>
        <a:lstStyle/>
        <a:p>
          <a:endParaRPr lang="en-GB"/>
        </a:p>
      </dgm:t>
    </dgm:pt>
    <dgm:pt modelId="{8AC82214-D237-49D0-93CE-3EF2E36DAA3A}">
      <dgm:prSet/>
      <dgm:spPr/>
      <dgm:t>
        <a:bodyPr/>
        <a:lstStyle/>
        <a:p>
          <a:r>
            <a:rPr lang="en-GB" dirty="0" smtClean="0"/>
            <a:t>Mindfulness</a:t>
          </a:r>
          <a:endParaRPr lang="en-GB" dirty="0"/>
        </a:p>
      </dgm:t>
    </dgm:pt>
    <dgm:pt modelId="{25E23FCB-41CE-48DE-8A45-7367528C2588}" type="parTrans" cxnId="{C7662B23-26C0-4E42-9AF8-E40B0EE104EE}">
      <dgm:prSet/>
      <dgm:spPr/>
      <dgm:t>
        <a:bodyPr/>
        <a:lstStyle/>
        <a:p>
          <a:endParaRPr lang="en-GB"/>
        </a:p>
      </dgm:t>
    </dgm:pt>
    <dgm:pt modelId="{55CD873D-5EFA-4F29-A4D3-8A02B85CF6EF}" type="sibTrans" cxnId="{C7662B23-26C0-4E42-9AF8-E40B0EE104EE}">
      <dgm:prSet/>
      <dgm:spPr/>
      <dgm:t>
        <a:bodyPr/>
        <a:lstStyle/>
        <a:p>
          <a:endParaRPr lang="en-GB"/>
        </a:p>
      </dgm:t>
    </dgm:pt>
    <dgm:pt modelId="{DFE11DA2-A832-4CFD-BCD5-4563C3F38FBA}" type="pres">
      <dgm:prSet presAssocID="{86ED493D-66DE-45FD-88CD-4ADC7E6EF214}" presName="Name0" presStyleCnt="0">
        <dgm:presLayoutVars>
          <dgm:dir/>
          <dgm:resizeHandles val="exact"/>
        </dgm:presLayoutVars>
      </dgm:prSet>
      <dgm:spPr/>
    </dgm:pt>
    <dgm:pt modelId="{A795518E-626C-462B-864D-09A32733C435}" type="pres">
      <dgm:prSet presAssocID="{86ED493D-66DE-45FD-88CD-4ADC7E6EF214}" presName="fgShape" presStyleLbl="fgShp" presStyleIdx="0" presStyleCnt="1"/>
      <dgm:spPr/>
    </dgm:pt>
    <dgm:pt modelId="{66D39340-7C5D-485F-9D17-4DA38D5C0E83}" type="pres">
      <dgm:prSet presAssocID="{86ED493D-66DE-45FD-88CD-4ADC7E6EF214}" presName="linComp" presStyleCnt="0"/>
      <dgm:spPr/>
    </dgm:pt>
    <dgm:pt modelId="{000642C2-F78B-4277-B834-367AE3B2849F}" type="pres">
      <dgm:prSet presAssocID="{F2F6782D-D032-4026-AFFB-FFA6815D2344}" presName="compNode" presStyleCnt="0"/>
      <dgm:spPr/>
    </dgm:pt>
    <dgm:pt modelId="{6F1C4EFE-BEC2-4887-8E9C-ADC302BAE118}" type="pres">
      <dgm:prSet presAssocID="{F2F6782D-D032-4026-AFFB-FFA6815D2344}" presName="bkgdShape" presStyleLbl="node1" presStyleIdx="0" presStyleCnt="5"/>
      <dgm:spPr/>
      <dgm:t>
        <a:bodyPr/>
        <a:lstStyle/>
        <a:p>
          <a:endParaRPr lang="en-GB"/>
        </a:p>
      </dgm:t>
    </dgm:pt>
    <dgm:pt modelId="{5D4C01B2-9679-4958-96D2-828362B19AC4}" type="pres">
      <dgm:prSet presAssocID="{F2F6782D-D032-4026-AFFB-FFA6815D2344}" presName="nodeTx" presStyleLbl="node1" presStyleIdx="0" presStyleCnt="5">
        <dgm:presLayoutVars>
          <dgm:bulletEnabled val="1"/>
        </dgm:presLayoutVars>
      </dgm:prSet>
      <dgm:spPr/>
      <dgm:t>
        <a:bodyPr/>
        <a:lstStyle/>
        <a:p>
          <a:endParaRPr lang="en-GB"/>
        </a:p>
      </dgm:t>
    </dgm:pt>
    <dgm:pt modelId="{09D34FA4-F384-4619-882C-304D8BA011AC}" type="pres">
      <dgm:prSet presAssocID="{F2F6782D-D032-4026-AFFB-FFA6815D2344}" presName="invisiNode" presStyleLbl="node1" presStyleIdx="0" presStyleCnt="5"/>
      <dgm:spPr/>
    </dgm:pt>
    <dgm:pt modelId="{E1A17ECF-3F1B-4493-9F1C-BEE9CB2B7A01}" type="pres">
      <dgm:prSet presAssocID="{F2F6782D-D032-4026-AFFB-FFA6815D2344}" presName="imagNode"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F66072C0-31CA-49F1-8D51-F02865476572}" type="pres">
      <dgm:prSet presAssocID="{CD766280-E06E-4498-8C6B-264BEA6CE0FF}" presName="sibTrans" presStyleLbl="sibTrans2D1" presStyleIdx="0" presStyleCnt="0"/>
      <dgm:spPr/>
      <dgm:t>
        <a:bodyPr/>
        <a:lstStyle/>
        <a:p>
          <a:endParaRPr lang="en-GB"/>
        </a:p>
      </dgm:t>
    </dgm:pt>
    <dgm:pt modelId="{1AE66E36-FD33-4A04-9FD4-4BA2D8D887C7}" type="pres">
      <dgm:prSet presAssocID="{3B941796-4124-446B-8379-F06BC5B66111}" presName="compNode" presStyleCnt="0"/>
      <dgm:spPr/>
    </dgm:pt>
    <dgm:pt modelId="{2066EF1F-8265-4C1C-AB42-1ED09899B093}" type="pres">
      <dgm:prSet presAssocID="{3B941796-4124-446B-8379-F06BC5B66111}" presName="bkgdShape" presStyleLbl="node1" presStyleIdx="1" presStyleCnt="5"/>
      <dgm:spPr/>
      <dgm:t>
        <a:bodyPr/>
        <a:lstStyle/>
        <a:p>
          <a:endParaRPr lang="en-GB"/>
        </a:p>
      </dgm:t>
    </dgm:pt>
    <dgm:pt modelId="{BAA4F187-44D5-491A-A773-E0FC0B035B0F}" type="pres">
      <dgm:prSet presAssocID="{3B941796-4124-446B-8379-F06BC5B66111}" presName="nodeTx" presStyleLbl="node1" presStyleIdx="1" presStyleCnt="5">
        <dgm:presLayoutVars>
          <dgm:bulletEnabled val="1"/>
        </dgm:presLayoutVars>
      </dgm:prSet>
      <dgm:spPr/>
      <dgm:t>
        <a:bodyPr/>
        <a:lstStyle/>
        <a:p>
          <a:endParaRPr lang="en-GB"/>
        </a:p>
      </dgm:t>
    </dgm:pt>
    <dgm:pt modelId="{D3D52D39-A40E-496E-A8DB-B807BBF8B904}" type="pres">
      <dgm:prSet presAssocID="{3B941796-4124-446B-8379-F06BC5B66111}" presName="invisiNode" presStyleLbl="node1" presStyleIdx="1" presStyleCnt="5"/>
      <dgm:spPr/>
    </dgm:pt>
    <dgm:pt modelId="{F5EC1AC0-7474-4FEC-B8F3-07AFF1BB7440}" type="pres">
      <dgm:prSet presAssocID="{3B941796-4124-446B-8379-F06BC5B66111}" presName="imagNode"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4000" r="-4000"/>
          </a:stretch>
        </a:blipFill>
      </dgm:spPr>
    </dgm:pt>
    <dgm:pt modelId="{71B81126-C3A6-4A72-AE2B-EFED642F9811}" type="pres">
      <dgm:prSet presAssocID="{B50C687C-F362-4D92-9485-1288A02DDCBE}" presName="sibTrans" presStyleLbl="sibTrans2D1" presStyleIdx="0" presStyleCnt="0"/>
      <dgm:spPr/>
      <dgm:t>
        <a:bodyPr/>
        <a:lstStyle/>
        <a:p>
          <a:endParaRPr lang="en-GB"/>
        </a:p>
      </dgm:t>
    </dgm:pt>
    <dgm:pt modelId="{F50DDA10-C83B-463A-91D7-7B8303ACE54F}" type="pres">
      <dgm:prSet presAssocID="{94A898D6-1BF6-4E09-B234-5A6BFCD10251}" presName="compNode" presStyleCnt="0"/>
      <dgm:spPr/>
    </dgm:pt>
    <dgm:pt modelId="{02B2361A-F448-40FB-BECB-539C3553F7D9}" type="pres">
      <dgm:prSet presAssocID="{94A898D6-1BF6-4E09-B234-5A6BFCD10251}" presName="bkgdShape" presStyleLbl="node1" presStyleIdx="2" presStyleCnt="5"/>
      <dgm:spPr/>
      <dgm:t>
        <a:bodyPr/>
        <a:lstStyle/>
        <a:p>
          <a:endParaRPr lang="en-GB"/>
        </a:p>
      </dgm:t>
    </dgm:pt>
    <dgm:pt modelId="{0DE17E6D-3882-4117-8C79-7401A19D8867}" type="pres">
      <dgm:prSet presAssocID="{94A898D6-1BF6-4E09-B234-5A6BFCD10251}" presName="nodeTx" presStyleLbl="node1" presStyleIdx="2" presStyleCnt="5">
        <dgm:presLayoutVars>
          <dgm:bulletEnabled val="1"/>
        </dgm:presLayoutVars>
      </dgm:prSet>
      <dgm:spPr/>
      <dgm:t>
        <a:bodyPr/>
        <a:lstStyle/>
        <a:p>
          <a:endParaRPr lang="en-GB"/>
        </a:p>
      </dgm:t>
    </dgm:pt>
    <dgm:pt modelId="{14DA876F-5A1D-4321-B8DB-883145C41B12}" type="pres">
      <dgm:prSet presAssocID="{94A898D6-1BF6-4E09-B234-5A6BFCD10251}" presName="invisiNode" presStyleLbl="node1" presStyleIdx="2" presStyleCnt="5"/>
      <dgm:spPr/>
    </dgm:pt>
    <dgm:pt modelId="{4EC2939D-6AF9-4BB9-AFC5-553DC91614C3}" type="pres">
      <dgm:prSet presAssocID="{94A898D6-1BF6-4E09-B234-5A6BFCD10251}" presName="imagNode"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31000" r="-31000"/>
          </a:stretch>
        </a:blipFill>
      </dgm:spPr>
    </dgm:pt>
    <dgm:pt modelId="{8A18BC74-4A41-4A8C-AEB4-DF769ABC8D8C}" type="pres">
      <dgm:prSet presAssocID="{A164DEEF-C92C-40E4-8865-B8F9D43E05D4}" presName="sibTrans" presStyleLbl="sibTrans2D1" presStyleIdx="0" presStyleCnt="0"/>
      <dgm:spPr/>
      <dgm:t>
        <a:bodyPr/>
        <a:lstStyle/>
        <a:p>
          <a:endParaRPr lang="en-GB"/>
        </a:p>
      </dgm:t>
    </dgm:pt>
    <dgm:pt modelId="{244F7510-D83B-45FC-9623-DB0B6335EE8C}" type="pres">
      <dgm:prSet presAssocID="{BEA2EC79-F079-42A5-B336-A4EB2642A2AB}" presName="compNode" presStyleCnt="0"/>
      <dgm:spPr/>
    </dgm:pt>
    <dgm:pt modelId="{712EDC9E-0344-4F30-9700-18C2631A138D}" type="pres">
      <dgm:prSet presAssocID="{BEA2EC79-F079-42A5-B336-A4EB2642A2AB}" presName="bkgdShape" presStyleLbl="node1" presStyleIdx="3" presStyleCnt="5"/>
      <dgm:spPr/>
      <dgm:t>
        <a:bodyPr/>
        <a:lstStyle/>
        <a:p>
          <a:endParaRPr lang="en-GB"/>
        </a:p>
      </dgm:t>
    </dgm:pt>
    <dgm:pt modelId="{94205AC2-F587-4F14-83AD-9A8645A5E4C7}" type="pres">
      <dgm:prSet presAssocID="{BEA2EC79-F079-42A5-B336-A4EB2642A2AB}" presName="nodeTx" presStyleLbl="node1" presStyleIdx="3" presStyleCnt="5">
        <dgm:presLayoutVars>
          <dgm:bulletEnabled val="1"/>
        </dgm:presLayoutVars>
      </dgm:prSet>
      <dgm:spPr/>
      <dgm:t>
        <a:bodyPr/>
        <a:lstStyle/>
        <a:p>
          <a:endParaRPr lang="en-GB"/>
        </a:p>
      </dgm:t>
    </dgm:pt>
    <dgm:pt modelId="{191AACF4-0DDD-4F29-9E4D-74C2127E1510}" type="pres">
      <dgm:prSet presAssocID="{BEA2EC79-F079-42A5-B336-A4EB2642A2AB}" presName="invisiNode" presStyleLbl="node1" presStyleIdx="3" presStyleCnt="5"/>
      <dgm:spPr/>
    </dgm:pt>
    <dgm:pt modelId="{1BCD9C7A-7204-4711-A637-FED7E3B77057}" type="pres">
      <dgm:prSet presAssocID="{BEA2EC79-F079-42A5-B336-A4EB2642A2AB}" presName="imagNode" presStyleLbl="fgImgPlac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13000" b="-13000"/>
          </a:stretch>
        </a:blipFill>
      </dgm:spPr>
    </dgm:pt>
    <dgm:pt modelId="{9A5ED281-97F4-4209-B127-EF4B937C1AB6}" type="pres">
      <dgm:prSet presAssocID="{5A986E99-307C-4E76-86D6-0FCE2DBAA1EB}" presName="sibTrans" presStyleLbl="sibTrans2D1" presStyleIdx="0" presStyleCnt="0"/>
      <dgm:spPr/>
      <dgm:t>
        <a:bodyPr/>
        <a:lstStyle/>
        <a:p>
          <a:endParaRPr lang="en-GB"/>
        </a:p>
      </dgm:t>
    </dgm:pt>
    <dgm:pt modelId="{A96FEB6F-9FC1-4B70-84D9-CB9E43AF8D11}" type="pres">
      <dgm:prSet presAssocID="{8AC82214-D237-49D0-93CE-3EF2E36DAA3A}" presName="compNode" presStyleCnt="0"/>
      <dgm:spPr/>
    </dgm:pt>
    <dgm:pt modelId="{69DCD50A-FAC7-4D26-953A-9544D8798C79}" type="pres">
      <dgm:prSet presAssocID="{8AC82214-D237-49D0-93CE-3EF2E36DAA3A}" presName="bkgdShape" presStyleLbl="node1" presStyleIdx="4" presStyleCnt="5"/>
      <dgm:spPr/>
      <dgm:t>
        <a:bodyPr/>
        <a:lstStyle/>
        <a:p>
          <a:endParaRPr lang="en-GB"/>
        </a:p>
      </dgm:t>
    </dgm:pt>
    <dgm:pt modelId="{213B1C03-2B1E-48FF-9860-B7ADA2943FE7}" type="pres">
      <dgm:prSet presAssocID="{8AC82214-D237-49D0-93CE-3EF2E36DAA3A}" presName="nodeTx" presStyleLbl="node1" presStyleIdx="4" presStyleCnt="5">
        <dgm:presLayoutVars>
          <dgm:bulletEnabled val="1"/>
        </dgm:presLayoutVars>
      </dgm:prSet>
      <dgm:spPr/>
      <dgm:t>
        <a:bodyPr/>
        <a:lstStyle/>
        <a:p>
          <a:endParaRPr lang="en-GB"/>
        </a:p>
      </dgm:t>
    </dgm:pt>
    <dgm:pt modelId="{B02B3F2E-978E-402A-A75F-FFD0B4089BDB}" type="pres">
      <dgm:prSet presAssocID="{8AC82214-D237-49D0-93CE-3EF2E36DAA3A}" presName="invisiNode" presStyleLbl="node1" presStyleIdx="4" presStyleCnt="5"/>
      <dgm:spPr/>
    </dgm:pt>
    <dgm:pt modelId="{77143F3F-096F-429D-8C0C-C22B51C87B3B}" type="pres">
      <dgm:prSet presAssocID="{8AC82214-D237-49D0-93CE-3EF2E36DAA3A}" presName="imagNode"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Lst>
  <dgm:cxnLst>
    <dgm:cxn modelId="{4EC06620-3EF8-429A-A040-E696F6468CA9}" type="presOf" srcId="{F2F6782D-D032-4026-AFFB-FFA6815D2344}" destId="{6F1C4EFE-BEC2-4887-8E9C-ADC302BAE118}" srcOrd="0" destOrd="0" presId="urn:microsoft.com/office/officeart/2005/8/layout/hList7"/>
    <dgm:cxn modelId="{7339BC3C-2D96-4294-904E-1553215C330B}" type="presOf" srcId="{A164DEEF-C92C-40E4-8865-B8F9D43E05D4}" destId="{8A18BC74-4A41-4A8C-AEB4-DF769ABC8D8C}" srcOrd="0" destOrd="0" presId="urn:microsoft.com/office/officeart/2005/8/layout/hList7"/>
    <dgm:cxn modelId="{4742CDE8-7EEF-4562-AC01-3103A52581BE}" type="presOf" srcId="{86ED493D-66DE-45FD-88CD-4ADC7E6EF214}" destId="{DFE11DA2-A832-4CFD-BCD5-4563C3F38FBA}" srcOrd="0" destOrd="0" presId="urn:microsoft.com/office/officeart/2005/8/layout/hList7"/>
    <dgm:cxn modelId="{58487022-F929-4392-91B5-7845DFAE361E}" type="presOf" srcId="{94A898D6-1BF6-4E09-B234-5A6BFCD10251}" destId="{0DE17E6D-3882-4117-8C79-7401A19D8867}" srcOrd="1" destOrd="0" presId="urn:microsoft.com/office/officeart/2005/8/layout/hList7"/>
    <dgm:cxn modelId="{08436C24-8AFB-41E4-81CC-BA858125AD1E}" type="presOf" srcId="{B50C687C-F362-4D92-9485-1288A02DDCBE}" destId="{71B81126-C3A6-4A72-AE2B-EFED642F9811}" srcOrd="0" destOrd="0" presId="urn:microsoft.com/office/officeart/2005/8/layout/hList7"/>
    <dgm:cxn modelId="{A39F8D4A-EB9E-4986-8DA5-2360511BCBDF}" type="presOf" srcId="{3B941796-4124-446B-8379-F06BC5B66111}" destId="{BAA4F187-44D5-491A-A773-E0FC0B035B0F}" srcOrd="1" destOrd="0" presId="urn:microsoft.com/office/officeart/2005/8/layout/hList7"/>
    <dgm:cxn modelId="{C0BE204C-1589-4F99-BC11-0B3036C10F32}" type="presOf" srcId="{94A898D6-1BF6-4E09-B234-5A6BFCD10251}" destId="{02B2361A-F448-40FB-BECB-539C3553F7D9}" srcOrd="0" destOrd="0" presId="urn:microsoft.com/office/officeart/2005/8/layout/hList7"/>
    <dgm:cxn modelId="{73973852-F3EC-4E55-92E1-C80BBBC8D119}" type="presOf" srcId="{8AC82214-D237-49D0-93CE-3EF2E36DAA3A}" destId="{69DCD50A-FAC7-4D26-953A-9544D8798C79}" srcOrd="0" destOrd="0" presId="urn:microsoft.com/office/officeart/2005/8/layout/hList7"/>
    <dgm:cxn modelId="{C7662B23-26C0-4E42-9AF8-E40B0EE104EE}" srcId="{86ED493D-66DE-45FD-88CD-4ADC7E6EF214}" destId="{8AC82214-D237-49D0-93CE-3EF2E36DAA3A}" srcOrd="4" destOrd="0" parTransId="{25E23FCB-41CE-48DE-8A45-7367528C2588}" sibTransId="{55CD873D-5EFA-4F29-A4D3-8A02B85CF6EF}"/>
    <dgm:cxn modelId="{38DCEA75-1FA1-4990-903B-409CFF0A4BE1}" srcId="{86ED493D-66DE-45FD-88CD-4ADC7E6EF214}" destId="{F2F6782D-D032-4026-AFFB-FFA6815D2344}" srcOrd="0" destOrd="0" parTransId="{1E21DE90-63CA-4C1B-A45A-72FFBB8A55EB}" sibTransId="{CD766280-E06E-4498-8C6B-264BEA6CE0FF}"/>
    <dgm:cxn modelId="{86975125-1268-44A8-A131-E4CE6AF5DA8C}" type="presOf" srcId="{BEA2EC79-F079-42A5-B336-A4EB2642A2AB}" destId="{94205AC2-F587-4F14-83AD-9A8645A5E4C7}" srcOrd="1" destOrd="0" presId="urn:microsoft.com/office/officeart/2005/8/layout/hList7"/>
    <dgm:cxn modelId="{98E1C63D-60E5-4B6A-A607-C2310B6056DC}" type="presOf" srcId="{CD766280-E06E-4498-8C6B-264BEA6CE0FF}" destId="{F66072C0-31CA-49F1-8D51-F02865476572}" srcOrd="0" destOrd="0" presId="urn:microsoft.com/office/officeart/2005/8/layout/hList7"/>
    <dgm:cxn modelId="{0814B903-6518-49F5-A8CC-0BD9A1587B62}" type="presOf" srcId="{3B941796-4124-446B-8379-F06BC5B66111}" destId="{2066EF1F-8265-4C1C-AB42-1ED09899B093}" srcOrd="0" destOrd="0" presId="urn:microsoft.com/office/officeart/2005/8/layout/hList7"/>
    <dgm:cxn modelId="{3E60BC43-59EB-486F-ADC3-54E132619438}" type="presOf" srcId="{F2F6782D-D032-4026-AFFB-FFA6815D2344}" destId="{5D4C01B2-9679-4958-96D2-828362B19AC4}" srcOrd="1" destOrd="0" presId="urn:microsoft.com/office/officeart/2005/8/layout/hList7"/>
    <dgm:cxn modelId="{591E644A-9257-476A-93F4-3D3B77950EB1}" srcId="{86ED493D-66DE-45FD-88CD-4ADC7E6EF214}" destId="{3B941796-4124-446B-8379-F06BC5B66111}" srcOrd="1" destOrd="0" parTransId="{60683ABE-07A8-4066-A1FE-ACBDAD25874C}" sibTransId="{B50C687C-F362-4D92-9485-1288A02DDCBE}"/>
    <dgm:cxn modelId="{632CF3C0-A82B-4C37-B824-B830BF5EB9A5}" type="presOf" srcId="{5A986E99-307C-4E76-86D6-0FCE2DBAA1EB}" destId="{9A5ED281-97F4-4209-B127-EF4B937C1AB6}" srcOrd="0" destOrd="0" presId="urn:microsoft.com/office/officeart/2005/8/layout/hList7"/>
    <dgm:cxn modelId="{9793EF67-8210-4718-8F59-0A9EC4C51EA6}" srcId="{86ED493D-66DE-45FD-88CD-4ADC7E6EF214}" destId="{94A898D6-1BF6-4E09-B234-5A6BFCD10251}" srcOrd="2" destOrd="0" parTransId="{8482DD7C-4AD8-448F-A86B-734511FFACD8}" sibTransId="{A164DEEF-C92C-40E4-8865-B8F9D43E05D4}"/>
    <dgm:cxn modelId="{6C03AE49-E222-4A67-9C50-40F6C7E88529}" type="presOf" srcId="{BEA2EC79-F079-42A5-B336-A4EB2642A2AB}" destId="{712EDC9E-0344-4F30-9700-18C2631A138D}" srcOrd="0" destOrd="0" presId="urn:microsoft.com/office/officeart/2005/8/layout/hList7"/>
    <dgm:cxn modelId="{95D3E8BE-2A30-4425-A9FD-2A831800F3E0}" type="presOf" srcId="{8AC82214-D237-49D0-93CE-3EF2E36DAA3A}" destId="{213B1C03-2B1E-48FF-9860-B7ADA2943FE7}" srcOrd="1" destOrd="0" presId="urn:microsoft.com/office/officeart/2005/8/layout/hList7"/>
    <dgm:cxn modelId="{C5DE11A3-FD16-4711-8D97-69D90F9FD439}" srcId="{86ED493D-66DE-45FD-88CD-4ADC7E6EF214}" destId="{BEA2EC79-F079-42A5-B336-A4EB2642A2AB}" srcOrd="3" destOrd="0" parTransId="{7E13380D-260E-476B-A905-9B588C71195E}" sibTransId="{5A986E99-307C-4E76-86D6-0FCE2DBAA1EB}"/>
    <dgm:cxn modelId="{E2CED0D6-3437-46ED-951F-77F58B076B05}" type="presParOf" srcId="{DFE11DA2-A832-4CFD-BCD5-4563C3F38FBA}" destId="{A795518E-626C-462B-864D-09A32733C435}" srcOrd="0" destOrd="0" presId="urn:microsoft.com/office/officeart/2005/8/layout/hList7"/>
    <dgm:cxn modelId="{E053E8FC-958A-4D9E-AA78-95EC63C7DC78}" type="presParOf" srcId="{DFE11DA2-A832-4CFD-BCD5-4563C3F38FBA}" destId="{66D39340-7C5D-485F-9D17-4DA38D5C0E83}" srcOrd="1" destOrd="0" presId="urn:microsoft.com/office/officeart/2005/8/layout/hList7"/>
    <dgm:cxn modelId="{F71993EC-5240-4B93-9D76-AB20BAD9271F}" type="presParOf" srcId="{66D39340-7C5D-485F-9D17-4DA38D5C0E83}" destId="{000642C2-F78B-4277-B834-367AE3B2849F}" srcOrd="0" destOrd="0" presId="urn:microsoft.com/office/officeart/2005/8/layout/hList7"/>
    <dgm:cxn modelId="{A315D55A-7211-4EEF-98FF-447F57C48B1B}" type="presParOf" srcId="{000642C2-F78B-4277-B834-367AE3B2849F}" destId="{6F1C4EFE-BEC2-4887-8E9C-ADC302BAE118}" srcOrd="0" destOrd="0" presId="urn:microsoft.com/office/officeart/2005/8/layout/hList7"/>
    <dgm:cxn modelId="{AC88B6BB-440F-4747-A13B-9658A342045B}" type="presParOf" srcId="{000642C2-F78B-4277-B834-367AE3B2849F}" destId="{5D4C01B2-9679-4958-96D2-828362B19AC4}" srcOrd="1" destOrd="0" presId="urn:microsoft.com/office/officeart/2005/8/layout/hList7"/>
    <dgm:cxn modelId="{2F48673F-1DE4-469B-9C11-0204B700010E}" type="presParOf" srcId="{000642C2-F78B-4277-B834-367AE3B2849F}" destId="{09D34FA4-F384-4619-882C-304D8BA011AC}" srcOrd="2" destOrd="0" presId="urn:microsoft.com/office/officeart/2005/8/layout/hList7"/>
    <dgm:cxn modelId="{F7A35199-E626-41BD-A997-A7266560136D}" type="presParOf" srcId="{000642C2-F78B-4277-B834-367AE3B2849F}" destId="{E1A17ECF-3F1B-4493-9F1C-BEE9CB2B7A01}" srcOrd="3" destOrd="0" presId="urn:microsoft.com/office/officeart/2005/8/layout/hList7"/>
    <dgm:cxn modelId="{13A102DF-6BD9-4AB0-A562-64F00AA472CF}" type="presParOf" srcId="{66D39340-7C5D-485F-9D17-4DA38D5C0E83}" destId="{F66072C0-31CA-49F1-8D51-F02865476572}" srcOrd="1" destOrd="0" presId="urn:microsoft.com/office/officeart/2005/8/layout/hList7"/>
    <dgm:cxn modelId="{959CBCA8-FB8F-4103-A154-1168C9BBADA3}" type="presParOf" srcId="{66D39340-7C5D-485F-9D17-4DA38D5C0E83}" destId="{1AE66E36-FD33-4A04-9FD4-4BA2D8D887C7}" srcOrd="2" destOrd="0" presId="urn:microsoft.com/office/officeart/2005/8/layout/hList7"/>
    <dgm:cxn modelId="{7273313D-8F09-48AF-882E-B2423F4AD93B}" type="presParOf" srcId="{1AE66E36-FD33-4A04-9FD4-4BA2D8D887C7}" destId="{2066EF1F-8265-4C1C-AB42-1ED09899B093}" srcOrd="0" destOrd="0" presId="urn:microsoft.com/office/officeart/2005/8/layout/hList7"/>
    <dgm:cxn modelId="{634F8BF1-8A75-4290-B5C6-16383E62D5BD}" type="presParOf" srcId="{1AE66E36-FD33-4A04-9FD4-4BA2D8D887C7}" destId="{BAA4F187-44D5-491A-A773-E0FC0B035B0F}" srcOrd="1" destOrd="0" presId="urn:microsoft.com/office/officeart/2005/8/layout/hList7"/>
    <dgm:cxn modelId="{509F2457-F5CA-4F38-A197-E5D9DDF47F74}" type="presParOf" srcId="{1AE66E36-FD33-4A04-9FD4-4BA2D8D887C7}" destId="{D3D52D39-A40E-496E-A8DB-B807BBF8B904}" srcOrd="2" destOrd="0" presId="urn:microsoft.com/office/officeart/2005/8/layout/hList7"/>
    <dgm:cxn modelId="{602804CA-96B0-491C-831F-661F5008A79A}" type="presParOf" srcId="{1AE66E36-FD33-4A04-9FD4-4BA2D8D887C7}" destId="{F5EC1AC0-7474-4FEC-B8F3-07AFF1BB7440}" srcOrd="3" destOrd="0" presId="urn:microsoft.com/office/officeart/2005/8/layout/hList7"/>
    <dgm:cxn modelId="{2B37390C-EA37-47F8-B9BB-B342C2DA36A0}" type="presParOf" srcId="{66D39340-7C5D-485F-9D17-4DA38D5C0E83}" destId="{71B81126-C3A6-4A72-AE2B-EFED642F9811}" srcOrd="3" destOrd="0" presId="urn:microsoft.com/office/officeart/2005/8/layout/hList7"/>
    <dgm:cxn modelId="{6F8CCF0E-7F94-44EE-862A-AB48871D4217}" type="presParOf" srcId="{66D39340-7C5D-485F-9D17-4DA38D5C0E83}" destId="{F50DDA10-C83B-463A-91D7-7B8303ACE54F}" srcOrd="4" destOrd="0" presId="urn:microsoft.com/office/officeart/2005/8/layout/hList7"/>
    <dgm:cxn modelId="{BD4CF346-66C7-4CBC-8462-23B41C751E22}" type="presParOf" srcId="{F50DDA10-C83B-463A-91D7-7B8303ACE54F}" destId="{02B2361A-F448-40FB-BECB-539C3553F7D9}" srcOrd="0" destOrd="0" presId="urn:microsoft.com/office/officeart/2005/8/layout/hList7"/>
    <dgm:cxn modelId="{13B706CD-5B3D-4291-851E-3A7DFD0FE5A8}" type="presParOf" srcId="{F50DDA10-C83B-463A-91D7-7B8303ACE54F}" destId="{0DE17E6D-3882-4117-8C79-7401A19D8867}" srcOrd="1" destOrd="0" presId="urn:microsoft.com/office/officeart/2005/8/layout/hList7"/>
    <dgm:cxn modelId="{051DFDC9-0EC7-4F2B-BE3D-375FAC32089A}" type="presParOf" srcId="{F50DDA10-C83B-463A-91D7-7B8303ACE54F}" destId="{14DA876F-5A1D-4321-B8DB-883145C41B12}" srcOrd="2" destOrd="0" presId="urn:microsoft.com/office/officeart/2005/8/layout/hList7"/>
    <dgm:cxn modelId="{B3CEDF99-9FCC-4884-BFA9-D9678278508E}" type="presParOf" srcId="{F50DDA10-C83B-463A-91D7-7B8303ACE54F}" destId="{4EC2939D-6AF9-4BB9-AFC5-553DC91614C3}" srcOrd="3" destOrd="0" presId="urn:microsoft.com/office/officeart/2005/8/layout/hList7"/>
    <dgm:cxn modelId="{75FAE266-D05F-4DEA-896F-A7350AE1CA6E}" type="presParOf" srcId="{66D39340-7C5D-485F-9D17-4DA38D5C0E83}" destId="{8A18BC74-4A41-4A8C-AEB4-DF769ABC8D8C}" srcOrd="5" destOrd="0" presId="urn:microsoft.com/office/officeart/2005/8/layout/hList7"/>
    <dgm:cxn modelId="{37CBA27A-1B34-4F0D-9DD8-41BD7EC5D48C}" type="presParOf" srcId="{66D39340-7C5D-485F-9D17-4DA38D5C0E83}" destId="{244F7510-D83B-45FC-9623-DB0B6335EE8C}" srcOrd="6" destOrd="0" presId="urn:microsoft.com/office/officeart/2005/8/layout/hList7"/>
    <dgm:cxn modelId="{71184DD9-5359-40CC-BA0A-B9DC01F5C273}" type="presParOf" srcId="{244F7510-D83B-45FC-9623-DB0B6335EE8C}" destId="{712EDC9E-0344-4F30-9700-18C2631A138D}" srcOrd="0" destOrd="0" presId="urn:microsoft.com/office/officeart/2005/8/layout/hList7"/>
    <dgm:cxn modelId="{181526D6-A6F6-4B63-BE22-24676BF92334}" type="presParOf" srcId="{244F7510-D83B-45FC-9623-DB0B6335EE8C}" destId="{94205AC2-F587-4F14-83AD-9A8645A5E4C7}" srcOrd="1" destOrd="0" presId="urn:microsoft.com/office/officeart/2005/8/layout/hList7"/>
    <dgm:cxn modelId="{8FA53266-F983-47BE-8E39-F76B5A93732D}" type="presParOf" srcId="{244F7510-D83B-45FC-9623-DB0B6335EE8C}" destId="{191AACF4-0DDD-4F29-9E4D-74C2127E1510}" srcOrd="2" destOrd="0" presId="urn:microsoft.com/office/officeart/2005/8/layout/hList7"/>
    <dgm:cxn modelId="{4CF7B005-C50E-4FC0-8652-88C97DE59897}" type="presParOf" srcId="{244F7510-D83B-45FC-9623-DB0B6335EE8C}" destId="{1BCD9C7A-7204-4711-A637-FED7E3B77057}" srcOrd="3" destOrd="0" presId="urn:microsoft.com/office/officeart/2005/8/layout/hList7"/>
    <dgm:cxn modelId="{71BCEFFA-B1B2-4FF2-94F6-E73365546700}" type="presParOf" srcId="{66D39340-7C5D-485F-9D17-4DA38D5C0E83}" destId="{9A5ED281-97F4-4209-B127-EF4B937C1AB6}" srcOrd="7" destOrd="0" presId="urn:microsoft.com/office/officeart/2005/8/layout/hList7"/>
    <dgm:cxn modelId="{87908BEC-003F-42B9-808F-FBD7B9D60AAC}" type="presParOf" srcId="{66D39340-7C5D-485F-9D17-4DA38D5C0E83}" destId="{A96FEB6F-9FC1-4B70-84D9-CB9E43AF8D11}" srcOrd="8" destOrd="0" presId="urn:microsoft.com/office/officeart/2005/8/layout/hList7"/>
    <dgm:cxn modelId="{FF5EE42F-CADC-4228-9E4A-67368FA6EF90}" type="presParOf" srcId="{A96FEB6F-9FC1-4B70-84D9-CB9E43AF8D11}" destId="{69DCD50A-FAC7-4D26-953A-9544D8798C79}" srcOrd="0" destOrd="0" presId="urn:microsoft.com/office/officeart/2005/8/layout/hList7"/>
    <dgm:cxn modelId="{73459148-A670-43F8-B7CC-36BB05B4AB42}" type="presParOf" srcId="{A96FEB6F-9FC1-4B70-84D9-CB9E43AF8D11}" destId="{213B1C03-2B1E-48FF-9860-B7ADA2943FE7}" srcOrd="1" destOrd="0" presId="urn:microsoft.com/office/officeart/2005/8/layout/hList7"/>
    <dgm:cxn modelId="{4C4820EC-BD10-4B0D-91A3-53C019752CEB}" type="presParOf" srcId="{A96FEB6F-9FC1-4B70-84D9-CB9E43AF8D11}" destId="{B02B3F2E-978E-402A-A75F-FFD0B4089BDB}" srcOrd="2" destOrd="0" presId="urn:microsoft.com/office/officeart/2005/8/layout/hList7"/>
    <dgm:cxn modelId="{CF06FC96-8842-4115-97DA-9ECB531F624A}" type="presParOf" srcId="{A96FEB6F-9FC1-4B70-84D9-CB9E43AF8D11}" destId="{77143F3F-096F-429D-8C0C-C22B51C87B3B}"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1C4EFE-BEC2-4887-8E9C-ADC302BAE118}">
      <dsp:nvSpPr>
        <dsp:cNvPr id="0" name=""/>
        <dsp:cNvSpPr/>
      </dsp:nvSpPr>
      <dsp:spPr>
        <a:xfrm>
          <a:off x="0" y="0"/>
          <a:ext cx="1875234" cy="449580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GB" sz="2500" kern="1200" dirty="0" smtClean="0"/>
            <a:t>Sleep</a:t>
          </a:r>
          <a:endParaRPr lang="en-GB" sz="2500" kern="1200" dirty="0"/>
        </a:p>
      </dsp:txBody>
      <dsp:txXfrm>
        <a:off x="0" y="1798320"/>
        <a:ext cx="1875234" cy="1798320"/>
      </dsp:txXfrm>
    </dsp:sp>
    <dsp:sp modelId="{E1A17ECF-3F1B-4493-9F1C-BEE9CB2B7A01}">
      <dsp:nvSpPr>
        <dsp:cNvPr id="0" name=""/>
        <dsp:cNvSpPr/>
      </dsp:nvSpPr>
      <dsp:spPr>
        <a:xfrm>
          <a:off x="189066" y="269748"/>
          <a:ext cx="1497101" cy="149710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66EF1F-8265-4C1C-AB42-1ED09899B093}">
      <dsp:nvSpPr>
        <dsp:cNvPr id="0" name=""/>
        <dsp:cNvSpPr/>
      </dsp:nvSpPr>
      <dsp:spPr>
        <a:xfrm>
          <a:off x="1931491" y="0"/>
          <a:ext cx="1875234" cy="449580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GB" sz="2500" kern="1200" dirty="0" smtClean="0"/>
            <a:t>Nutrition</a:t>
          </a:r>
          <a:endParaRPr lang="en-GB" sz="2500" kern="1200" dirty="0"/>
        </a:p>
      </dsp:txBody>
      <dsp:txXfrm>
        <a:off x="1931491" y="1798320"/>
        <a:ext cx="1875234" cy="1798320"/>
      </dsp:txXfrm>
    </dsp:sp>
    <dsp:sp modelId="{F5EC1AC0-7474-4FEC-B8F3-07AFF1BB7440}">
      <dsp:nvSpPr>
        <dsp:cNvPr id="0" name=""/>
        <dsp:cNvSpPr/>
      </dsp:nvSpPr>
      <dsp:spPr>
        <a:xfrm>
          <a:off x="2120557" y="269748"/>
          <a:ext cx="1497101" cy="1497101"/>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4000" r="-4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B2361A-F448-40FB-BECB-539C3553F7D9}">
      <dsp:nvSpPr>
        <dsp:cNvPr id="0" name=""/>
        <dsp:cNvSpPr/>
      </dsp:nvSpPr>
      <dsp:spPr>
        <a:xfrm>
          <a:off x="3862982" y="0"/>
          <a:ext cx="1875234" cy="449580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GB" sz="2500" kern="1200" dirty="0" smtClean="0"/>
            <a:t>Activity</a:t>
          </a:r>
          <a:endParaRPr lang="en-GB" sz="2500" kern="1200" dirty="0"/>
        </a:p>
      </dsp:txBody>
      <dsp:txXfrm>
        <a:off x="3862982" y="1798320"/>
        <a:ext cx="1875234" cy="1798320"/>
      </dsp:txXfrm>
    </dsp:sp>
    <dsp:sp modelId="{4EC2939D-6AF9-4BB9-AFC5-553DC91614C3}">
      <dsp:nvSpPr>
        <dsp:cNvPr id="0" name=""/>
        <dsp:cNvSpPr/>
      </dsp:nvSpPr>
      <dsp:spPr>
        <a:xfrm>
          <a:off x="4052049" y="269748"/>
          <a:ext cx="1497101" cy="149710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1000" r="-31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2EDC9E-0344-4F30-9700-18C2631A138D}">
      <dsp:nvSpPr>
        <dsp:cNvPr id="0" name=""/>
        <dsp:cNvSpPr/>
      </dsp:nvSpPr>
      <dsp:spPr>
        <a:xfrm>
          <a:off x="5794474" y="0"/>
          <a:ext cx="1875234" cy="449580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GB" sz="2500" kern="1200" dirty="0" smtClean="0"/>
            <a:t>Resilience</a:t>
          </a:r>
          <a:endParaRPr lang="en-GB" sz="2500" kern="1200" dirty="0"/>
        </a:p>
      </dsp:txBody>
      <dsp:txXfrm>
        <a:off x="5794474" y="1798320"/>
        <a:ext cx="1875234" cy="1798320"/>
      </dsp:txXfrm>
    </dsp:sp>
    <dsp:sp modelId="{1BCD9C7A-7204-4711-A637-FED7E3B77057}">
      <dsp:nvSpPr>
        <dsp:cNvPr id="0" name=""/>
        <dsp:cNvSpPr/>
      </dsp:nvSpPr>
      <dsp:spPr>
        <a:xfrm>
          <a:off x="5983540" y="269748"/>
          <a:ext cx="1497101" cy="1497101"/>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13000" b="-13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DCD50A-FAC7-4D26-953A-9544D8798C79}">
      <dsp:nvSpPr>
        <dsp:cNvPr id="0" name=""/>
        <dsp:cNvSpPr/>
      </dsp:nvSpPr>
      <dsp:spPr>
        <a:xfrm>
          <a:off x="7725965" y="0"/>
          <a:ext cx="1875234" cy="449580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GB" sz="2500" kern="1200" dirty="0" smtClean="0"/>
            <a:t>Mindfulness</a:t>
          </a:r>
          <a:endParaRPr lang="en-GB" sz="2500" kern="1200" dirty="0"/>
        </a:p>
      </dsp:txBody>
      <dsp:txXfrm>
        <a:off x="7725965" y="1798320"/>
        <a:ext cx="1875234" cy="1798320"/>
      </dsp:txXfrm>
    </dsp:sp>
    <dsp:sp modelId="{77143F3F-096F-429D-8C0C-C22B51C87B3B}">
      <dsp:nvSpPr>
        <dsp:cNvPr id="0" name=""/>
        <dsp:cNvSpPr/>
      </dsp:nvSpPr>
      <dsp:spPr>
        <a:xfrm>
          <a:off x="7915032" y="269748"/>
          <a:ext cx="1497101" cy="1497101"/>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95518E-626C-462B-864D-09A32733C435}">
      <dsp:nvSpPr>
        <dsp:cNvPr id="0" name=""/>
        <dsp:cNvSpPr/>
      </dsp:nvSpPr>
      <dsp:spPr>
        <a:xfrm>
          <a:off x="384047" y="3596640"/>
          <a:ext cx="8833104" cy="674370"/>
        </a:xfrm>
        <a:prstGeom prst="leftRight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9F6A12-BCD2-4D42-964F-F53961520346}" type="datetimeFigureOut">
              <a:rPr lang="en-GB" smtClean="0"/>
              <a:t>12/09/2019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792DB9-874E-4AD2-A35B-F0A0A5D28887}" type="slidenum">
              <a:rPr lang="en-GB" smtClean="0"/>
              <a:t>‹#›</a:t>
            </a:fld>
            <a:endParaRPr lang="en-GB"/>
          </a:p>
        </p:txBody>
      </p:sp>
    </p:spTree>
    <p:extLst>
      <p:ext uri="{BB962C8B-B14F-4D97-AF65-F5344CB8AC3E}">
        <p14:creationId xmlns:p14="http://schemas.microsoft.com/office/powerpoint/2010/main" val="178390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a:defRPr/>
            </a:pPr>
            <a:r>
              <a:rPr lang="en-GB" dirty="0" smtClean="0"/>
              <a:t>It’s about the ability to cope with life</a:t>
            </a:r>
            <a:r>
              <a:rPr lang="ja-JP" altLang="en-GB" dirty="0" smtClean="0">
                <a:latin typeface="Arial"/>
              </a:rPr>
              <a:t>’</a:t>
            </a:r>
            <a:r>
              <a:rPr lang="en-GB" dirty="0" smtClean="0"/>
              <a:t>s set backs. To cope with everyday adversities and to recover after bigger challenges like bereavement, divorce, job loss etc. About the confidence to open yourself up to new challenges – to reach out so that you can achieve all that you are capable of. </a:t>
            </a:r>
          </a:p>
          <a:p>
            <a:pPr>
              <a:defRPr/>
            </a:pPr>
            <a:endParaRPr lang="en-GB" dirty="0" smtClean="0"/>
          </a:p>
          <a:p>
            <a:pPr eaLnBrk="1" fontAlgn="auto" hangingPunct="1">
              <a:spcBef>
                <a:spcPts val="0"/>
              </a:spcBef>
              <a:spcAft>
                <a:spcPts val="0"/>
              </a:spcAft>
              <a:defRPr/>
            </a:pPr>
            <a:r>
              <a:rPr lang="en-GB" dirty="0" smtClean="0"/>
              <a:t>Research indicates that the process that determines our resilience is a dynamic one involving interaction between external and internal factors. But resilience is not fixed. </a:t>
            </a:r>
            <a:r>
              <a:rPr lang="en-US" dirty="0" smtClean="0"/>
              <a:t>The good news is that resilience is not a trait that people either have or do not have – it involves thoughts, beliefs, attitudes and </a:t>
            </a:r>
            <a:r>
              <a:rPr lang="en-US" dirty="0" err="1" smtClean="0"/>
              <a:t>behaviours</a:t>
            </a:r>
            <a:r>
              <a:rPr lang="en-US" dirty="0" smtClean="0"/>
              <a:t> that can be learned and developed.</a:t>
            </a:r>
          </a:p>
          <a:p>
            <a:pPr>
              <a:defRPr/>
            </a:pPr>
            <a:endParaRPr lang="en-US" dirty="0" smtClean="0"/>
          </a:p>
          <a:p>
            <a:pPr>
              <a:lnSpc>
                <a:spcPct val="80000"/>
              </a:lnSpc>
              <a:defRPr/>
            </a:pPr>
            <a:r>
              <a:rPr lang="en-GB" dirty="0" smtClean="0"/>
              <a:t>1 Toughing things out is not resilience! Resilient people understand, are comfortable with and express their feelings. </a:t>
            </a:r>
          </a:p>
          <a:p>
            <a:pPr>
              <a:lnSpc>
                <a:spcPct val="80000"/>
              </a:lnSpc>
              <a:defRPr/>
            </a:pPr>
            <a:r>
              <a:rPr lang="en-GB" dirty="0" smtClean="0"/>
              <a:t>Resilient people experience challenging emotions, recognise them, and move forward with a coping plan.</a:t>
            </a:r>
          </a:p>
          <a:p>
            <a:pPr>
              <a:defRPr/>
            </a:pPr>
            <a:endParaRPr lang="en-US" dirty="0" smtClean="0"/>
          </a:p>
          <a:p>
            <a:pPr eaLnBrk="1" hangingPunct="1">
              <a:lnSpc>
                <a:spcPct val="90000"/>
              </a:lnSpc>
              <a:defRPr/>
            </a:pPr>
            <a:r>
              <a:rPr lang="en-US" dirty="0" smtClean="0"/>
              <a:t>Not about removing challenging situations from our lives. Resilience is formed </a:t>
            </a:r>
            <a:r>
              <a:rPr lang="en-US" b="1" dirty="0" smtClean="0"/>
              <a:t>as a result of </a:t>
            </a:r>
            <a:r>
              <a:rPr lang="en-US" dirty="0" smtClean="0"/>
              <a:t>dealing with setbacks. </a:t>
            </a:r>
            <a:r>
              <a:rPr lang="en-GB" dirty="0" smtClean="0">
                <a:latin typeface="Arial" charset="0"/>
                <a:ea typeface="ＭＳ Ｐゴシック" charset="0"/>
              </a:rPr>
              <a:t>People think that bad feelings don’t have a purpose.</a:t>
            </a:r>
          </a:p>
          <a:p>
            <a:pPr eaLnBrk="1" hangingPunct="1">
              <a:lnSpc>
                <a:spcPct val="90000"/>
              </a:lnSpc>
              <a:defRPr/>
            </a:pPr>
            <a:r>
              <a:rPr lang="en-GB" dirty="0" smtClean="0">
                <a:latin typeface="Arial" charset="0"/>
                <a:ea typeface="ＭＳ Ｐゴシック" charset="0"/>
              </a:rPr>
              <a:t>And that bad feelings such as guilt, shame and frustration are only negative. But research shows that bad feelings can encourage us to do things differently: we need them to succeed. </a:t>
            </a:r>
            <a:r>
              <a:rPr lang="en-US" dirty="0" smtClean="0">
                <a:latin typeface="Arial" charset="0"/>
                <a:ea typeface="ＭＳ Ｐゴシック" charset="0"/>
              </a:rPr>
              <a:t>Bouncing back means that people can carry on, </a:t>
            </a:r>
            <a:r>
              <a:rPr lang="en-US" b="1" dirty="0" smtClean="0">
                <a:latin typeface="Arial" charset="0"/>
                <a:ea typeface="ＭＳ Ｐゴシック" charset="0"/>
              </a:rPr>
              <a:t>and even flourish</a:t>
            </a:r>
            <a:r>
              <a:rPr lang="en-US" dirty="0" smtClean="0">
                <a:latin typeface="Arial" charset="0"/>
                <a:ea typeface="ＭＳ Ｐゴシック" charset="0"/>
              </a:rPr>
              <a:t>, after setbacks</a:t>
            </a:r>
          </a:p>
          <a:p>
            <a:pPr eaLnBrk="1" hangingPunct="1">
              <a:lnSpc>
                <a:spcPct val="90000"/>
              </a:lnSpc>
              <a:defRPr/>
            </a:pPr>
            <a:endParaRPr lang="en-GB" dirty="0" smtClean="0">
              <a:latin typeface="Arial" charset="0"/>
              <a:ea typeface="ＭＳ Ｐゴシック" charset="0"/>
            </a:endParaRPr>
          </a:p>
          <a:p>
            <a:pPr eaLnBrk="1" hangingPunct="1">
              <a:defRPr/>
            </a:pPr>
            <a:r>
              <a:rPr lang="en-GB" dirty="0" smtClean="0">
                <a:latin typeface="Arial" charset="0"/>
                <a:ea typeface="ＭＳ Ｐゴシック" charset="0"/>
              </a:rPr>
              <a:t>It is human nature to experience negative emotions. Only dead people don’t. Bad feelings are normal. Learning anything worthwhile requires some frustration</a:t>
            </a:r>
          </a:p>
          <a:p>
            <a:pPr eaLnBrk="1" hangingPunct="1">
              <a:defRPr/>
            </a:pPr>
            <a:endParaRPr lang="en-GB" dirty="0" smtClean="0">
              <a:latin typeface="Arial" charset="0"/>
            </a:endParaRPr>
          </a:p>
          <a:p>
            <a:pPr>
              <a:buFont typeface="Arial" pitchFamily="34" charset="0"/>
              <a:buChar char="•"/>
              <a:defRPr/>
            </a:pPr>
            <a:r>
              <a:rPr lang="en-US" dirty="0" smtClean="0"/>
              <a:t>Steve </a:t>
            </a:r>
            <a:r>
              <a:rPr lang="en-US" dirty="0" err="1" smtClean="0"/>
              <a:t>Jobbs</a:t>
            </a:r>
            <a:r>
              <a:rPr lang="en-US" dirty="0" smtClean="0"/>
              <a:t> – started Apple in his parents garage at the age of 20…in 10 years, grew into a $2 billion company. Very publicly fired by his board of directors. Started over an incredible innovator, inventor, marketer and amazing human being. Known as the Father of the digital revolution.</a:t>
            </a:r>
          </a:p>
          <a:p>
            <a:pPr>
              <a:buFont typeface="Arial" pitchFamily="34" charset="0"/>
              <a:buChar char="•"/>
              <a:defRPr/>
            </a:pPr>
            <a:endParaRPr lang="en-US" dirty="0" smtClean="0"/>
          </a:p>
          <a:p>
            <a:pPr>
              <a:buFont typeface="Arial" pitchFamily="34" charset="0"/>
              <a:buChar char="•"/>
              <a:defRPr/>
            </a:pPr>
            <a:r>
              <a:rPr lang="en-US" dirty="0" smtClean="0"/>
              <a:t>The </a:t>
            </a:r>
            <a:r>
              <a:rPr lang="en-US" dirty="0" err="1" smtClean="0"/>
              <a:t>beatles</a:t>
            </a:r>
            <a:r>
              <a:rPr lang="en-US" dirty="0" smtClean="0"/>
              <a:t> – rejected by record labels over and over, told “guitar groups are on the way out” and “the Beatles have no future in show business”. Went on to become the greatest band in history.</a:t>
            </a:r>
          </a:p>
          <a:p>
            <a:pPr eaLnBrk="1" hangingPunct="1">
              <a:defRPr/>
            </a:pPr>
            <a:endParaRPr lang="en-GB" dirty="0" smtClean="0">
              <a:latin typeface="Arial" charset="0"/>
            </a:endParaRPr>
          </a:p>
          <a:p>
            <a:pPr eaLnBrk="1" hangingPunct="1">
              <a:defRPr/>
            </a:pPr>
            <a:endParaRPr lang="en-US" dirty="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EBA083D-8DA1-4F7A-BA93-268A4644DDF3}" type="slidenum">
              <a:rPr lang="en-US" altLang="en-US">
                <a:latin typeface="Arial" panose="020B0604020202020204" pitchFamily="34" charset="0"/>
              </a:rPr>
              <a:pPr>
                <a:spcBef>
                  <a:spcPct val="0"/>
                </a:spcBef>
              </a:pPr>
              <a:t>7</a:t>
            </a:fld>
            <a:endParaRPr lang="en-US" altLang="en-US">
              <a:latin typeface="Arial" panose="020B0604020202020204" pitchFamily="34" charset="0"/>
            </a:endParaRPr>
          </a:p>
        </p:txBody>
      </p:sp>
    </p:spTree>
    <p:extLst>
      <p:ext uri="{BB962C8B-B14F-4D97-AF65-F5344CB8AC3E}">
        <p14:creationId xmlns:p14="http://schemas.microsoft.com/office/powerpoint/2010/main" val="539732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Pictures from 1950s</a:t>
            </a:r>
          </a:p>
          <a:p>
            <a:r>
              <a:rPr lang="en-GB" dirty="0" smtClean="0"/>
              <a:t>Workers-</a:t>
            </a:r>
            <a:r>
              <a:rPr lang="en-GB" baseline="0" dirty="0" smtClean="0"/>
              <a:t> now think about daily commute- rush hour</a:t>
            </a:r>
          </a:p>
          <a:p>
            <a:r>
              <a:rPr lang="en-GB" baseline="0" dirty="0" smtClean="0"/>
              <a:t>Open spaces – people would congregate – housing</a:t>
            </a:r>
          </a:p>
          <a:p>
            <a:r>
              <a:rPr lang="en-GB" baseline="0" dirty="0" smtClean="0"/>
              <a:t>Play in streets- study – reduced numbers of children being knocked down by cars but significant increase in MH </a:t>
            </a:r>
          </a:p>
        </p:txBody>
      </p:sp>
      <p:sp>
        <p:nvSpPr>
          <p:cNvPr id="4" name="Slide Number Placeholder 3"/>
          <p:cNvSpPr>
            <a:spLocks noGrp="1"/>
          </p:cNvSpPr>
          <p:nvPr>
            <p:ph type="sldNum" sz="quarter" idx="10"/>
          </p:nvPr>
        </p:nvSpPr>
        <p:spPr/>
        <p:txBody>
          <a:bodyPr/>
          <a:lstStyle/>
          <a:p>
            <a:fld id="{9A5BCC37-3FB7-4B20-BDAF-F59662ACDAFA}" type="slidenum">
              <a:rPr lang="en-GB" smtClean="0"/>
              <a:t>10</a:t>
            </a:fld>
            <a:endParaRPr lang="en-GB"/>
          </a:p>
        </p:txBody>
      </p:sp>
    </p:spTree>
    <p:extLst>
      <p:ext uri="{BB962C8B-B14F-4D97-AF65-F5344CB8AC3E}">
        <p14:creationId xmlns:p14="http://schemas.microsoft.com/office/powerpoint/2010/main" val="1731238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Aspects of life which are easier but that is not always a good thing; smooth seas do not make skillful sailors</a:t>
            </a:r>
          </a:p>
          <a:p>
            <a:r>
              <a:rPr lang="en-US" altLang="en-US" dirty="0" smtClean="0"/>
              <a:t>Toxic combination of all of the above – modern life is lived at such a pace that the childhood years are under threat</a:t>
            </a:r>
          </a:p>
          <a:p>
            <a:endParaRPr lang="en-US" altLang="en-US" dirty="0" smtClean="0"/>
          </a:p>
          <a:p>
            <a:r>
              <a:rPr lang="en-US" altLang="en-US" dirty="0" smtClean="0"/>
              <a:t>Teenage brain – period of intense development; prefrontal cortex which in which is responsible for rational thought, decision making, overriding impulse control, empathy still developing – studies have shown particularly that parts of teenage brain which relate to how they interpret social situations are still developing into late </a:t>
            </a:r>
            <a:r>
              <a:rPr lang="en-US" altLang="en-US" dirty="0" err="1" smtClean="0"/>
              <a:t>adolesence</a:t>
            </a:r>
            <a:r>
              <a:rPr lang="en-US" altLang="en-US" dirty="0" smtClean="0"/>
              <a:t> e.g. ability to use other people’s perspectives to guide your ongoing </a:t>
            </a:r>
            <a:r>
              <a:rPr lang="en-US" altLang="en-US" dirty="0" err="1" smtClean="0"/>
              <a:t>behaviour</a:t>
            </a:r>
            <a:r>
              <a:rPr lang="en-US" altLang="en-US" dirty="0" smtClean="0"/>
              <a:t> </a:t>
            </a:r>
          </a:p>
          <a:p>
            <a:endParaRPr lang="en-US" altLang="en-US" dirty="0" smtClean="0"/>
          </a:p>
          <a:p>
            <a:pPr eaLnBrk="1" hangingPunct="1">
              <a:lnSpc>
                <a:spcPct val="90000"/>
              </a:lnSpc>
              <a:buFont typeface="Wingdings" panose="05000000000000000000" pitchFamily="2" charset="2"/>
              <a:buNone/>
            </a:pPr>
            <a:r>
              <a:rPr lang="en-GB" altLang="en-US" dirty="0" smtClean="0">
                <a:latin typeface="Arial" panose="020B0604020202020204" pitchFamily="34" charset="0"/>
                <a:ea typeface="ＭＳ Ｐゴシック" panose="020B0600070205080204" pitchFamily="34" charset="-128"/>
              </a:rPr>
              <a:t>1. Cotton wool effect</a:t>
            </a:r>
          </a:p>
          <a:p>
            <a:pPr eaLnBrk="1" hangingPunct="1">
              <a:lnSpc>
                <a:spcPct val="90000"/>
              </a:lnSpc>
              <a:buFontTx/>
              <a:buChar char="o"/>
            </a:pPr>
            <a:r>
              <a:rPr lang="en-GB" altLang="en-US" dirty="0" smtClean="0">
                <a:latin typeface="Arial" panose="020B0604020202020204" pitchFamily="34" charset="0"/>
                <a:ea typeface="ＭＳ Ｐゴシック" panose="020B0600070205080204" pitchFamily="34" charset="-128"/>
              </a:rPr>
              <a:t>Parents now do not want their child to have any negative experiences  </a:t>
            </a:r>
          </a:p>
          <a:p>
            <a:pPr eaLnBrk="1" hangingPunct="1">
              <a:lnSpc>
                <a:spcPct val="90000"/>
              </a:lnSpc>
              <a:buFontTx/>
              <a:buChar char="o"/>
            </a:pPr>
            <a:r>
              <a:rPr lang="en-GB" altLang="en-US" dirty="0" smtClean="0">
                <a:latin typeface="Arial" panose="020B0604020202020204" pitchFamily="34" charset="0"/>
                <a:ea typeface="ＭＳ Ｐゴシック" panose="020B0600070205080204" pitchFamily="34" charset="-128"/>
              </a:rPr>
              <a:t>This means that they try to protect them from life's knocks and blows</a:t>
            </a:r>
          </a:p>
          <a:p>
            <a:pPr eaLnBrk="1" hangingPunct="1">
              <a:lnSpc>
                <a:spcPct val="90000"/>
              </a:lnSpc>
              <a:buFontTx/>
              <a:buChar char="o"/>
            </a:pPr>
            <a:r>
              <a:rPr lang="en-GB" altLang="en-US" dirty="0" smtClean="0">
                <a:latin typeface="Arial" panose="020B0604020202020204" pitchFamily="34" charset="0"/>
                <a:ea typeface="ＭＳ Ｐゴシック" panose="020B0600070205080204" pitchFamily="34" charset="-128"/>
              </a:rPr>
              <a:t>Doing this undermines their resilience</a:t>
            </a:r>
          </a:p>
          <a:p>
            <a:endParaRPr lang="en-US" altLang="en-US" dirty="0" smtClean="0"/>
          </a:p>
          <a:p>
            <a:endParaRPr lang="en-US" altLang="en-US" dirty="0" smtClean="0"/>
          </a:p>
          <a:p>
            <a:pPr eaLnBrk="1" hangingPunct="1">
              <a:lnSpc>
                <a:spcPct val="90000"/>
              </a:lnSpc>
              <a:buFont typeface="Wingdings" panose="05000000000000000000" pitchFamily="2" charset="2"/>
              <a:buNone/>
            </a:pPr>
            <a:r>
              <a:rPr lang="en-GB" altLang="en-US" sz="1800" dirty="0" smtClean="0">
                <a:latin typeface="Arial" panose="020B0604020202020204" pitchFamily="34" charset="0"/>
                <a:ea typeface="ＭＳ Ｐゴシック" panose="020B0600070205080204" pitchFamily="34" charset="-128"/>
              </a:rPr>
              <a:t>2.Treating young people like infants</a:t>
            </a:r>
          </a:p>
          <a:p>
            <a:pPr eaLnBrk="1" hangingPunct="1">
              <a:lnSpc>
                <a:spcPct val="90000"/>
              </a:lnSpc>
            </a:pPr>
            <a:r>
              <a:rPr lang="en-GB" altLang="en-US" sz="1400" dirty="0" smtClean="0">
                <a:latin typeface="Arial" panose="020B0604020202020204" pitchFamily="34" charset="0"/>
                <a:ea typeface="ＭＳ Ｐゴシック" panose="020B0600070205080204" pitchFamily="34" charset="-128"/>
              </a:rPr>
              <a:t>We often think young people: </a:t>
            </a:r>
          </a:p>
          <a:p>
            <a:pPr eaLnBrk="1" hangingPunct="1">
              <a:lnSpc>
                <a:spcPct val="90000"/>
              </a:lnSpc>
              <a:buFont typeface="Courier New" panose="02070309020205020404" pitchFamily="49" charset="0"/>
              <a:buChar char="o"/>
            </a:pPr>
            <a:r>
              <a:rPr lang="en-GB" altLang="en-US" dirty="0" smtClean="0">
                <a:latin typeface="Arial" panose="020B0604020202020204" pitchFamily="34" charset="0"/>
                <a:ea typeface="ＭＳ Ｐゴシック" panose="020B0600070205080204" pitchFamily="34" charset="-128"/>
              </a:rPr>
              <a:t>Need us do everything for them or it won’t get done</a:t>
            </a:r>
          </a:p>
          <a:p>
            <a:pPr eaLnBrk="1" hangingPunct="1">
              <a:lnSpc>
                <a:spcPct val="90000"/>
              </a:lnSpc>
              <a:buFont typeface="Courier New" panose="02070309020205020404" pitchFamily="49" charset="0"/>
              <a:buChar char="o"/>
            </a:pPr>
            <a:r>
              <a:rPr lang="en-GB" altLang="en-US" dirty="0" smtClean="0">
                <a:latin typeface="Arial" panose="020B0604020202020204" pitchFamily="34" charset="0"/>
                <a:ea typeface="ＭＳ Ｐゴシック" panose="020B0600070205080204" pitchFamily="34" charset="-128"/>
              </a:rPr>
              <a:t>Can’t be trusted to handle responsibility </a:t>
            </a:r>
          </a:p>
          <a:p>
            <a:pPr eaLnBrk="1" hangingPunct="1">
              <a:lnSpc>
                <a:spcPct val="90000"/>
              </a:lnSpc>
              <a:buFont typeface="Courier New" panose="02070309020205020404" pitchFamily="49" charset="0"/>
              <a:buChar char="o"/>
            </a:pPr>
            <a:r>
              <a:rPr lang="en-GB" altLang="en-US" dirty="0" smtClean="0">
                <a:latin typeface="Arial" panose="020B0604020202020204" pitchFamily="34" charset="0"/>
                <a:ea typeface="ＭＳ Ｐゴシック" panose="020B0600070205080204" pitchFamily="34" charset="-128"/>
              </a:rPr>
              <a:t>Will make poor decisions</a:t>
            </a:r>
          </a:p>
          <a:p>
            <a:pPr eaLnBrk="1" hangingPunct="1">
              <a:lnSpc>
                <a:spcPct val="90000"/>
              </a:lnSpc>
              <a:buFont typeface="Courier New" panose="02070309020205020404" pitchFamily="49" charset="0"/>
              <a:buChar char="o"/>
            </a:pPr>
            <a:r>
              <a:rPr lang="en-GB" altLang="en-US" dirty="0" smtClean="0">
                <a:latin typeface="Arial" panose="020B0604020202020204" pitchFamily="34" charset="0"/>
                <a:ea typeface="ＭＳ Ｐゴシック" panose="020B0600070205080204" pitchFamily="34" charset="-128"/>
              </a:rPr>
              <a:t>Aren’t capable thinkers</a:t>
            </a:r>
          </a:p>
          <a:p>
            <a:pPr eaLnBrk="1" hangingPunct="1">
              <a:lnSpc>
                <a:spcPct val="90000"/>
              </a:lnSpc>
              <a:buFont typeface="Courier New" panose="02070309020205020404" pitchFamily="49" charset="0"/>
              <a:buChar char="o"/>
            </a:pPr>
            <a:r>
              <a:rPr lang="en-GB" altLang="en-US" dirty="0" smtClean="0">
                <a:latin typeface="Arial" panose="020B0604020202020204" pitchFamily="34" charset="0"/>
                <a:ea typeface="ＭＳ Ｐゴシック" panose="020B0600070205080204" pitchFamily="34" charset="-128"/>
              </a:rPr>
              <a:t>Are moody and selfish</a:t>
            </a:r>
          </a:p>
          <a:p>
            <a:pPr eaLnBrk="1" hangingPunct="1">
              <a:lnSpc>
                <a:spcPct val="90000"/>
              </a:lnSpc>
              <a:buFont typeface="Courier New" panose="02070309020205020404" pitchFamily="49" charset="0"/>
              <a:buChar char="o"/>
            </a:pPr>
            <a:r>
              <a:rPr lang="en-GB" altLang="en-US" dirty="0" smtClean="0">
                <a:latin typeface="Arial" panose="020B0604020202020204" pitchFamily="34" charset="0"/>
                <a:ea typeface="ＭＳ Ｐゴシック" panose="020B0600070205080204" pitchFamily="34" charset="-128"/>
              </a:rPr>
              <a:t>Are controlled by hormones</a:t>
            </a:r>
            <a:endParaRPr lang="en-GB" altLang="en-US" b="1" dirty="0" smtClean="0">
              <a:latin typeface="Arial" panose="020B0604020202020204" pitchFamily="34" charset="0"/>
              <a:ea typeface="ＭＳ Ｐゴシック" panose="020B0600070205080204" pitchFamily="34" charset="-128"/>
            </a:endParaRPr>
          </a:p>
          <a:p>
            <a:r>
              <a:rPr lang="en-US" altLang="en-US" dirty="0" smtClean="0"/>
              <a:t>Research shows that treating </a:t>
            </a:r>
            <a:r>
              <a:rPr lang="en-US" altLang="en-US" dirty="0" err="1" smtClean="0"/>
              <a:t>yp</a:t>
            </a:r>
            <a:r>
              <a:rPr lang="en-US" altLang="en-US" dirty="0" smtClean="0"/>
              <a:t> people like infants makes them behave like infants</a:t>
            </a:r>
          </a:p>
          <a:p>
            <a:endParaRPr lang="en-US" altLang="en-US" dirty="0" smtClean="0"/>
          </a:p>
          <a:p>
            <a:pPr eaLnBrk="1" hangingPunct="1">
              <a:lnSpc>
                <a:spcPct val="90000"/>
              </a:lnSpc>
            </a:pPr>
            <a:r>
              <a:rPr lang="en-GB" altLang="en-US" dirty="0" smtClean="0">
                <a:latin typeface="Arial" panose="020B0604020202020204" pitchFamily="34" charset="0"/>
                <a:ea typeface="ＭＳ Ｐゴシック" panose="020B0600070205080204" pitchFamily="34" charset="-128"/>
              </a:rPr>
              <a:t>People are frightened of negative emotions</a:t>
            </a:r>
          </a:p>
          <a:p>
            <a:pPr eaLnBrk="1" hangingPunct="1">
              <a:lnSpc>
                <a:spcPct val="90000"/>
              </a:lnSpc>
              <a:buFont typeface="Arial" panose="020B0604020202020204" pitchFamily="34" charset="0"/>
              <a:buChar char="●"/>
            </a:pPr>
            <a:r>
              <a:rPr lang="en-GB" altLang="en-US" dirty="0" smtClean="0">
                <a:latin typeface="Arial" panose="020B0604020202020204" pitchFamily="34" charset="0"/>
                <a:ea typeface="ＭＳ Ｐゴシック" panose="020B0600070205080204" pitchFamily="34" charset="-128"/>
              </a:rPr>
              <a:t>This encourages people to try to supress their emotions</a:t>
            </a:r>
          </a:p>
          <a:p>
            <a:pPr eaLnBrk="1" hangingPunct="1">
              <a:lnSpc>
                <a:spcPct val="90000"/>
              </a:lnSpc>
            </a:pPr>
            <a:r>
              <a:rPr lang="en-GB" altLang="en-US" dirty="0" smtClean="0">
                <a:latin typeface="Arial" panose="020B0604020202020204" pitchFamily="34" charset="0"/>
                <a:ea typeface="ＭＳ Ｐゴシック" panose="020B0600070205080204" pitchFamily="34" charset="-128"/>
              </a:rPr>
              <a:t>Paradoxically, research shows this causes more of the negative emotions that they didn’t want</a:t>
            </a:r>
          </a:p>
          <a:p>
            <a:pPr eaLnBrk="1" hangingPunct="1">
              <a:lnSpc>
                <a:spcPct val="90000"/>
              </a:lnSpc>
            </a:pPr>
            <a:endParaRPr lang="en-GB" altLang="en-US" dirty="0" smtClean="0">
              <a:latin typeface="Arial" panose="020B0604020202020204" pitchFamily="34" charset="0"/>
              <a:ea typeface="ＭＳ Ｐゴシック" panose="020B0600070205080204" pitchFamily="34" charset="-128"/>
            </a:endParaRPr>
          </a:p>
          <a:p>
            <a:pPr eaLnBrk="1" hangingPunct="1">
              <a:lnSpc>
                <a:spcPct val="90000"/>
              </a:lnSpc>
            </a:pPr>
            <a:r>
              <a:rPr lang="en-GB" altLang="en-US" dirty="0" smtClean="0">
                <a:latin typeface="Arial" panose="020B0604020202020204" pitchFamily="34" charset="0"/>
                <a:ea typeface="ＭＳ Ｐゴシック" panose="020B0600070205080204" pitchFamily="34" charset="-128"/>
              </a:rPr>
              <a:t>People think that bad feelings don’t have a purpose.</a:t>
            </a:r>
          </a:p>
          <a:p>
            <a:pPr eaLnBrk="1" hangingPunct="1">
              <a:lnSpc>
                <a:spcPct val="90000"/>
              </a:lnSpc>
            </a:pPr>
            <a:r>
              <a:rPr lang="en-GB" altLang="en-US" dirty="0" smtClean="0">
                <a:latin typeface="Arial" panose="020B0604020202020204" pitchFamily="34" charset="0"/>
                <a:ea typeface="ＭＳ Ｐゴシック" panose="020B0600070205080204" pitchFamily="34" charset="-128"/>
              </a:rPr>
              <a:t>And that bad feelings such as guilt, shame and frustration are only negative.</a:t>
            </a:r>
          </a:p>
          <a:p>
            <a:pPr eaLnBrk="1" hangingPunct="1">
              <a:lnSpc>
                <a:spcPct val="90000"/>
              </a:lnSpc>
            </a:pPr>
            <a:r>
              <a:rPr lang="en-GB" altLang="en-US" dirty="0" smtClean="0">
                <a:latin typeface="Arial" panose="020B0604020202020204" pitchFamily="34" charset="0"/>
                <a:ea typeface="ＭＳ Ｐゴシック" panose="020B0600070205080204" pitchFamily="34" charset="-128"/>
              </a:rPr>
              <a:t>But research shows that bad feelings can galvanise us to do things differently: we need them to succeed.</a:t>
            </a:r>
          </a:p>
          <a:p>
            <a:pPr eaLnBrk="1" hangingPunct="1">
              <a:lnSpc>
                <a:spcPct val="90000"/>
              </a:lnSpc>
            </a:pPr>
            <a:endParaRPr lang="en-GB" altLang="en-US" dirty="0" smtClean="0">
              <a:latin typeface="Arial" panose="020B0604020202020204" pitchFamily="34" charset="0"/>
              <a:ea typeface="ＭＳ Ｐゴシック" panose="020B0600070205080204" pitchFamily="34" charset="-128"/>
            </a:endParaRPr>
          </a:p>
          <a:p>
            <a:pPr eaLnBrk="1" hangingPunct="1">
              <a:lnSpc>
                <a:spcPct val="90000"/>
              </a:lnSpc>
            </a:pPr>
            <a:r>
              <a:rPr lang="en-GB" altLang="en-US" dirty="0" smtClean="0">
                <a:latin typeface="Arial" panose="020B0604020202020204" pitchFamily="34" charset="0"/>
                <a:ea typeface="ＭＳ Ｐゴシック" panose="020B0600070205080204" pitchFamily="34" charset="-128"/>
              </a:rPr>
              <a:t>All or nothing thinking</a:t>
            </a:r>
          </a:p>
          <a:p>
            <a:pPr eaLnBrk="1" hangingPunct="1">
              <a:lnSpc>
                <a:spcPct val="90000"/>
              </a:lnSpc>
              <a:buFont typeface="Courier New" panose="02070309020205020404" pitchFamily="49" charset="0"/>
              <a:buChar char="o"/>
            </a:pPr>
            <a:r>
              <a:rPr lang="en-GB" altLang="en-US" dirty="0" smtClean="0">
                <a:latin typeface="Arial" panose="020B0604020202020204" pitchFamily="34" charset="0"/>
                <a:ea typeface="ＭＳ Ｐゴシック" panose="020B0600070205080204" pitchFamily="34" charset="-128"/>
              </a:rPr>
              <a:t>Our culture views people as fixed entities, which are unchangeable</a:t>
            </a:r>
          </a:p>
          <a:p>
            <a:pPr eaLnBrk="1" hangingPunct="1">
              <a:lnSpc>
                <a:spcPct val="90000"/>
              </a:lnSpc>
              <a:buFont typeface="Courier New" panose="02070309020205020404" pitchFamily="49" charset="0"/>
              <a:buChar char="o"/>
            </a:pPr>
            <a:r>
              <a:rPr lang="en-GB" altLang="en-US" dirty="0" smtClean="0">
                <a:latin typeface="Arial" panose="020B0604020202020204" pitchFamily="34" charset="0"/>
                <a:ea typeface="ＭＳ Ｐゴシック" panose="020B0600070205080204" pitchFamily="34" charset="-128"/>
              </a:rPr>
              <a:t>People are born smart/stupid</a:t>
            </a:r>
          </a:p>
          <a:p>
            <a:pPr eaLnBrk="1" hangingPunct="1">
              <a:lnSpc>
                <a:spcPct val="90000"/>
              </a:lnSpc>
              <a:buFont typeface="Courier New" panose="02070309020205020404" pitchFamily="49" charset="0"/>
              <a:buChar char="o"/>
            </a:pPr>
            <a:r>
              <a:rPr lang="en-GB" altLang="en-US" dirty="0" smtClean="0">
                <a:latin typeface="Arial" panose="020B0604020202020204" pitchFamily="34" charset="0"/>
                <a:ea typeface="ＭＳ Ｐゴシック" panose="020B0600070205080204" pitchFamily="34" charset="-128"/>
              </a:rPr>
              <a:t>This type of thinking exaggerates the significance of failure and difficulties</a:t>
            </a:r>
          </a:p>
          <a:p>
            <a:pPr eaLnBrk="1" hangingPunct="1">
              <a:lnSpc>
                <a:spcPct val="90000"/>
              </a:lnSpc>
              <a:buFont typeface="Courier New" panose="02070309020205020404" pitchFamily="49" charset="0"/>
              <a:buChar char="o"/>
            </a:pPr>
            <a:r>
              <a:rPr lang="en-GB" altLang="en-US" dirty="0" smtClean="0">
                <a:latin typeface="Arial" panose="020B0604020202020204" pitchFamily="34" charset="0"/>
                <a:ea typeface="ＭＳ Ｐゴシック" panose="020B0600070205080204" pitchFamily="34" charset="-128"/>
              </a:rPr>
              <a:t>Inhibits the finding of solutions </a:t>
            </a:r>
          </a:p>
          <a:p>
            <a:pPr eaLnBrk="1" hangingPunct="1">
              <a:lnSpc>
                <a:spcPct val="90000"/>
              </a:lnSpc>
              <a:buFont typeface="Courier New" panose="02070309020205020404" pitchFamily="49" charset="0"/>
              <a:buNone/>
            </a:pPr>
            <a:endParaRPr lang="en-GB" altLang="en-US" dirty="0" smtClean="0">
              <a:latin typeface="Arial" panose="020B0604020202020204" pitchFamily="34" charset="0"/>
              <a:ea typeface="ＭＳ Ｐゴシック" panose="020B0600070205080204" pitchFamily="34" charset="-128"/>
            </a:endParaRPr>
          </a:p>
          <a:p>
            <a:pPr eaLnBrk="1" hangingPunct="1">
              <a:lnSpc>
                <a:spcPct val="90000"/>
              </a:lnSpc>
              <a:buFont typeface="Courier New" panose="02070309020205020404" pitchFamily="49" charset="0"/>
              <a:buNone/>
            </a:pPr>
            <a:endParaRPr lang="en-GB" altLang="en-US" dirty="0" smtClean="0">
              <a:latin typeface="Arial" panose="020B0604020202020204" pitchFamily="34" charset="0"/>
              <a:ea typeface="ＭＳ Ｐゴシック" panose="020B0600070205080204" pitchFamily="34" charset="-128"/>
            </a:endParaRPr>
          </a:p>
          <a:p>
            <a:pPr eaLnBrk="1" hangingPunct="1">
              <a:lnSpc>
                <a:spcPct val="90000"/>
              </a:lnSpc>
              <a:buFont typeface="Courier New" panose="02070309020205020404" pitchFamily="49" charset="0"/>
              <a:buNone/>
            </a:pPr>
            <a:r>
              <a:rPr lang="en-GB" altLang="en-US" b="1" dirty="0" smtClean="0">
                <a:latin typeface="Arial" panose="020B0604020202020204" pitchFamily="34" charset="0"/>
                <a:ea typeface="ＭＳ Ｐゴシック" panose="020B0600070205080204" pitchFamily="34" charset="-128"/>
              </a:rPr>
              <a:t>GROWTH MINDSET</a:t>
            </a:r>
          </a:p>
          <a:p>
            <a:pPr eaLnBrk="1" hangingPunct="1">
              <a:lnSpc>
                <a:spcPct val="90000"/>
              </a:lnSpc>
              <a:buFont typeface="Courier New" panose="02070309020205020404" pitchFamily="49" charset="0"/>
              <a:buChar char="o"/>
            </a:pPr>
            <a:endParaRPr lang="en-GB" altLang="en-US" dirty="0" smtClean="0">
              <a:latin typeface="Arial" panose="020B0604020202020204" pitchFamily="34" charset="0"/>
              <a:ea typeface="ＭＳ Ｐゴシック" panose="020B0600070205080204" pitchFamily="34" charset="-128"/>
            </a:endParaRPr>
          </a:p>
          <a:p>
            <a:r>
              <a:rPr lang="en-US" altLang="en-US" dirty="0" smtClean="0"/>
              <a:t>Celeb culture and entitlement</a:t>
            </a:r>
          </a:p>
          <a:p>
            <a:pPr eaLnBrk="1" hangingPunct="1">
              <a:lnSpc>
                <a:spcPct val="90000"/>
              </a:lnSpc>
              <a:buFont typeface="Wingdings" pitchFamily="2" charset="2"/>
              <a:buNone/>
            </a:pPr>
            <a:r>
              <a:rPr lang="en-GB" altLang="en-US" dirty="0" smtClean="0">
                <a:latin typeface="Arial" pitchFamily="34" charset="0"/>
                <a:ea typeface="MS PGothic" pitchFamily="34" charset="-128"/>
              </a:rPr>
              <a:t>I want it all </a:t>
            </a:r>
            <a:r>
              <a:rPr lang="en-GB" altLang="en-US" b="1" dirty="0" smtClean="0">
                <a:latin typeface="Arial" pitchFamily="34" charset="0"/>
                <a:ea typeface="MS PGothic" pitchFamily="34" charset="-128"/>
              </a:rPr>
              <a:t>NOW</a:t>
            </a:r>
          </a:p>
          <a:p>
            <a:pPr eaLnBrk="1" hangingPunct="1">
              <a:lnSpc>
                <a:spcPct val="90000"/>
              </a:lnSpc>
            </a:pPr>
            <a:r>
              <a:rPr lang="en-GB" altLang="en-US" dirty="0" smtClean="0">
                <a:latin typeface="Arial" pitchFamily="34" charset="0"/>
                <a:ea typeface="MS PGothic" pitchFamily="34" charset="-128"/>
              </a:rPr>
              <a:t>Our society makes people feel that they are entitled</a:t>
            </a:r>
          </a:p>
          <a:p>
            <a:pPr eaLnBrk="1" hangingPunct="1">
              <a:lnSpc>
                <a:spcPct val="90000"/>
              </a:lnSpc>
            </a:pPr>
            <a:r>
              <a:rPr lang="en-GB" altLang="en-US" dirty="0" smtClean="0">
                <a:latin typeface="Arial" pitchFamily="34" charset="0"/>
                <a:ea typeface="MS PGothic" pitchFamily="34" charset="-128"/>
              </a:rPr>
              <a:t>Celebrity culture suggests success should be instant</a:t>
            </a:r>
          </a:p>
          <a:p>
            <a:pPr eaLnBrk="1" hangingPunct="1">
              <a:lnSpc>
                <a:spcPct val="90000"/>
              </a:lnSpc>
            </a:pPr>
            <a:r>
              <a:rPr lang="en-GB" altLang="en-US" dirty="0" smtClean="0">
                <a:latin typeface="Arial" pitchFamily="34" charset="0"/>
                <a:ea typeface="MS PGothic" pitchFamily="34" charset="-128"/>
              </a:rPr>
              <a:t>This makes people think that effort and hard work are not important</a:t>
            </a:r>
          </a:p>
          <a:p>
            <a:pPr eaLnBrk="1" hangingPunct="1">
              <a:lnSpc>
                <a:spcPct val="90000"/>
              </a:lnSpc>
            </a:pPr>
            <a:r>
              <a:rPr lang="en-GB" altLang="en-US" dirty="0" smtClean="0">
                <a:latin typeface="Arial" pitchFamily="34" charset="0"/>
                <a:ea typeface="MS PGothic" pitchFamily="34" charset="-128"/>
              </a:rPr>
              <a:t>This increases </a:t>
            </a:r>
            <a:r>
              <a:rPr lang="en-GB" altLang="en-US" b="1" dirty="0" smtClean="0">
                <a:latin typeface="Arial" pitchFamily="34" charset="0"/>
                <a:ea typeface="MS PGothic" pitchFamily="34" charset="-128"/>
              </a:rPr>
              <a:t>self-obsession </a:t>
            </a:r>
            <a:r>
              <a:rPr lang="en-GB" altLang="en-US" dirty="0" smtClean="0">
                <a:latin typeface="Arial" pitchFamily="34" charset="0"/>
                <a:ea typeface="MS PGothic" pitchFamily="34" charset="-128"/>
              </a:rPr>
              <a:t>and </a:t>
            </a:r>
            <a:r>
              <a:rPr lang="en-GB" altLang="en-US" b="1" dirty="0" smtClean="0">
                <a:latin typeface="Arial" pitchFamily="34" charset="0"/>
                <a:ea typeface="MS PGothic" pitchFamily="34" charset="-128"/>
              </a:rPr>
              <a:t>undermines resilience</a:t>
            </a:r>
          </a:p>
          <a:p>
            <a:pPr eaLnBrk="1" hangingPunct="1">
              <a:lnSpc>
                <a:spcPct val="90000"/>
              </a:lnSpc>
            </a:pPr>
            <a:endParaRPr lang="en-GB" altLang="en-US" b="1" dirty="0" smtClean="0">
              <a:latin typeface="Arial" pitchFamily="34" charset="0"/>
              <a:ea typeface="MS PGothic" pitchFamily="34" charset="-128"/>
            </a:endParaRPr>
          </a:p>
          <a:p>
            <a:pPr eaLnBrk="1" hangingPunct="1">
              <a:lnSpc>
                <a:spcPct val="90000"/>
              </a:lnSpc>
            </a:pPr>
            <a:r>
              <a:rPr lang="en-GB" altLang="en-US" b="1" dirty="0" smtClean="0">
                <a:latin typeface="Arial" pitchFamily="34" charset="0"/>
                <a:ea typeface="MS PGothic" pitchFamily="34" charset="-128"/>
              </a:rPr>
              <a:t>Being perfect</a:t>
            </a:r>
          </a:p>
          <a:p>
            <a:pPr eaLnBrk="1" hangingPunct="1">
              <a:lnSpc>
                <a:spcPct val="90000"/>
              </a:lnSpc>
              <a:buFontTx/>
              <a:buChar char="•"/>
            </a:pPr>
            <a:r>
              <a:rPr lang="en-GB" altLang="en-US" dirty="0" smtClean="0">
                <a:latin typeface="Arial" pitchFamily="34" charset="0"/>
                <a:ea typeface="MS PGothic" pitchFamily="34" charset="-128"/>
              </a:rPr>
              <a:t>Mass media encourages people to believe that they need to be perfect</a:t>
            </a:r>
          </a:p>
          <a:p>
            <a:pPr eaLnBrk="1" hangingPunct="1">
              <a:lnSpc>
                <a:spcPct val="90000"/>
              </a:lnSpc>
              <a:buFontTx/>
              <a:buChar char="•"/>
            </a:pPr>
            <a:r>
              <a:rPr lang="en-GB" altLang="en-US" dirty="0" smtClean="0">
                <a:latin typeface="Arial" pitchFamily="34" charset="0"/>
                <a:ea typeface="MS PGothic" pitchFamily="34" charset="-128"/>
              </a:rPr>
              <a:t>This encourages us to feel inadequate and, again, exaggerates our inevitable problems and difficulties</a:t>
            </a:r>
          </a:p>
          <a:p>
            <a:pPr eaLnBrk="1" hangingPunct="1">
              <a:lnSpc>
                <a:spcPct val="90000"/>
              </a:lnSpc>
              <a:buFontTx/>
              <a:buChar char="•"/>
            </a:pPr>
            <a:r>
              <a:rPr lang="en-GB" altLang="en-US" dirty="0" smtClean="0">
                <a:latin typeface="Arial" pitchFamily="34" charset="0"/>
                <a:ea typeface="MS PGothic" pitchFamily="34" charset="-128"/>
              </a:rPr>
              <a:t>This undermines resilience when the person sees that perfection is not attainable</a:t>
            </a:r>
          </a:p>
          <a:p>
            <a:pPr eaLnBrk="1" hangingPunct="1">
              <a:lnSpc>
                <a:spcPct val="90000"/>
              </a:lnSpc>
              <a:buFontTx/>
              <a:buChar char="•"/>
            </a:pPr>
            <a:r>
              <a:rPr lang="en-GB" altLang="en-US" dirty="0" smtClean="0">
                <a:latin typeface="Arial" pitchFamily="34" charset="0"/>
                <a:ea typeface="MS PGothic" pitchFamily="34" charset="-128"/>
              </a:rPr>
              <a:t>Mass media encourages us to  compare ourselves with the rich and famous</a:t>
            </a:r>
            <a:endParaRPr lang="en-US" altLang="en-US" dirty="0" smtClean="0">
              <a:latin typeface="Arial" pitchFamily="34" charset="0"/>
              <a:ea typeface="MS PGothic" pitchFamily="34" charset="-128"/>
            </a:endParaRPr>
          </a:p>
          <a:p>
            <a:pPr eaLnBrk="1" hangingPunct="1">
              <a:lnSpc>
                <a:spcPct val="90000"/>
              </a:lnSpc>
            </a:pPr>
            <a:endParaRPr lang="en-GB" altLang="en-US" b="1" dirty="0" smtClean="0">
              <a:latin typeface="Arial" pitchFamily="34" charset="0"/>
              <a:ea typeface="MS PGothic" pitchFamily="34" charset="-128"/>
            </a:endParaRPr>
          </a:p>
          <a:p>
            <a:pPr eaLnBrk="1" hangingPunct="1">
              <a:spcBef>
                <a:spcPct val="0"/>
              </a:spcBef>
            </a:pPr>
            <a:r>
              <a:rPr lang="en-US" altLang="en-US" dirty="0" smtClean="0"/>
              <a:t>So where did the comparing yourself with others come from? Carl Rogers believed that we arrive in the world with great potential and that gradually over time society gets us to define success in a number of ways. Then….if we don’t meet these ‘conditions of worth’ we feel unhappy. An exaggerated version of this is the media re size and the influence this has on young people…and the forever young syndrome</a:t>
            </a:r>
            <a:endParaRPr lang="en-GB" altLang="en-US" dirty="0" smtClean="0"/>
          </a:p>
          <a:p>
            <a:pPr eaLnBrk="1" hangingPunct="1"/>
            <a:endParaRPr lang="en-US" altLang="en-US" dirty="0" smtClean="0">
              <a:ea typeface="MS PGothic" pitchFamily="34" charset="-128"/>
            </a:endParaRPr>
          </a:p>
          <a:p>
            <a:pPr eaLnBrk="1" hangingPunct="1">
              <a:lnSpc>
                <a:spcPct val="90000"/>
              </a:lnSpc>
            </a:pPr>
            <a:endParaRPr lang="en-US" altLang="en-US" b="1" dirty="0" smtClean="0">
              <a:latin typeface="Arial" pitchFamily="34" charset="0"/>
              <a:ea typeface="MS PGothic" pitchFamily="34" charset="-128"/>
            </a:endParaRPr>
          </a:p>
          <a:p>
            <a:r>
              <a:rPr lang="en-US" altLang="en-US" dirty="0" smtClean="0"/>
              <a:t>CHOICE</a:t>
            </a:r>
          </a:p>
          <a:p>
            <a:pPr eaLnBrk="1" hangingPunct="1">
              <a:buFontTx/>
              <a:buChar char="•"/>
            </a:pPr>
            <a:r>
              <a:rPr lang="en-GB" altLang="en-US" sz="2400" dirty="0" smtClean="0">
                <a:latin typeface="Arial" pitchFamily="34" charset="0"/>
                <a:ea typeface="MS PGothic" pitchFamily="34" charset="-128"/>
              </a:rPr>
              <a:t>We now have more choice than ever</a:t>
            </a:r>
          </a:p>
          <a:p>
            <a:pPr eaLnBrk="1" hangingPunct="1">
              <a:buFontTx/>
              <a:buChar char="•"/>
            </a:pPr>
            <a:r>
              <a:rPr lang="en-GB" altLang="en-US" sz="2400" dirty="0" smtClean="0">
                <a:latin typeface="Arial" pitchFamily="34" charset="0"/>
                <a:ea typeface="MS PGothic" pitchFamily="34" charset="-128"/>
              </a:rPr>
              <a:t>Paradoxically this make people</a:t>
            </a:r>
          </a:p>
          <a:p>
            <a:pPr eaLnBrk="1" hangingPunct="1">
              <a:buFontTx/>
              <a:buChar char="•"/>
            </a:pPr>
            <a:endParaRPr lang="en-GB" altLang="en-US" sz="2400" dirty="0" smtClean="0">
              <a:latin typeface="Arial" pitchFamily="34" charset="0"/>
              <a:ea typeface="MS PGothic" pitchFamily="34" charset="-128"/>
            </a:endParaRPr>
          </a:p>
          <a:p>
            <a:pPr lvl="1" eaLnBrk="1" hangingPunct="1">
              <a:buFont typeface="Arial" pitchFamily="34" charset="0"/>
              <a:buChar char="–"/>
            </a:pPr>
            <a:r>
              <a:rPr lang="en-GB" altLang="en-US" sz="2300" dirty="0" smtClean="0">
                <a:latin typeface="Arial" pitchFamily="34" charset="0"/>
                <a:ea typeface="MS PGothic" pitchFamily="34" charset="-128"/>
              </a:rPr>
              <a:t>Not choose</a:t>
            </a:r>
          </a:p>
          <a:p>
            <a:pPr lvl="1" eaLnBrk="1" hangingPunct="1">
              <a:buFont typeface="Arial" pitchFamily="34" charset="0"/>
              <a:buChar char="–"/>
            </a:pPr>
            <a:r>
              <a:rPr lang="en-GB" altLang="en-US" sz="2300" dirty="0" smtClean="0">
                <a:latin typeface="Arial" pitchFamily="34" charset="0"/>
                <a:ea typeface="MS PGothic" pitchFamily="34" charset="-128"/>
              </a:rPr>
              <a:t>Regret their choices</a:t>
            </a:r>
          </a:p>
          <a:p>
            <a:pPr lvl="1" eaLnBrk="1" hangingPunct="1">
              <a:buFont typeface="Arial" pitchFamily="34" charset="0"/>
              <a:buChar char="–"/>
            </a:pPr>
            <a:r>
              <a:rPr lang="en-GB" altLang="en-US" sz="2300" dirty="0" smtClean="0">
                <a:latin typeface="Arial" pitchFamily="34" charset="0"/>
                <a:ea typeface="MS PGothic" pitchFamily="34" charset="-128"/>
              </a:rPr>
              <a:t>Feel depressed</a:t>
            </a:r>
          </a:p>
          <a:p>
            <a:pPr lvl="1" eaLnBrk="1" hangingPunct="1">
              <a:buFont typeface="Arial" pitchFamily="34" charset="0"/>
              <a:buChar char="–"/>
            </a:pPr>
            <a:r>
              <a:rPr lang="en-GB" altLang="en-US" sz="2300" dirty="0" smtClean="0">
                <a:latin typeface="Arial" pitchFamily="34" charset="0"/>
                <a:ea typeface="MS PGothic" pitchFamily="34" charset="-128"/>
              </a:rPr>
              <a:t>Overwhelmed</a:t>
            </a:r>
          </a:p>
          <a:p>
            <a:endParaRPr lang="en-US" altLang="en-US" dirty="0" smtClean="0"/>
          </a:p>
          <a:p>
            <a:pPr eaLnBrk="1" hangingPunct="1">
              <a:lnSpc>
                <a:spcPct val="90000"/>
              </a:lnSpc>
              <a:buFont typeface="Courier New" panose="02070309020205020404" pitchFamily="49" charset="0"/>
              <a:buChar char="o"/>
            </a:pPr>
            <a:endParaRPr lang="en-GB" altLang="en-US" dirty="0" smtClean="0">
              <a:latin typeface="Arial" panose="020B0604020202020204" pitchFamily="34" charset="0"/>
              <a:ea typeface="ＭＳ Ｐゴシック" panose="020B0600070205080204" pitchFamily="34" charset="-128"/>
            </a:endParaRPr>
          </a:p>
          <a:p>
            <a:pPr eaLnBrk="1" hangingPunct="1">
              <a:lnSpc>
                <a:spcPct val="90000"/>
              </a:lnSpc>
            </a:pPr>
            <a:endParaRPr lang="en-US" altLang="en-US" dirty="0" smtClean="0">
              <a:latin typeface="Arial" panose="020B0604020202020204" pitchFamily="34" charset="0"/>
              <a:ea typeface="ＭＳ Ｐゴシック" panose="020B0600070205080204" pitchFamily="34" charset="-128"/>
            </a:endParaRPr>
          </a:p>
          <a:p>
            <a:pPr eaLnBrk="1" hangingPunct="1">
              <a:lnSpc>
                <a:spcPct val="90000"/>
              </a:lnSpc>
            </a:pPr>
            <a:endParaRPr lang="en-US" altLang="en-US" dirty="0" smtClean="0">
              <a:latin typeface="Arial" panose="020B0604020202020204" pitchFamily="34" charset="0"/>
              <a:ea typeface="ＭＳ Ｐゴシック" panose="020B0600070205080204" pitchFamily="34" charset="-128"/>
            </a:endParaRPr>
          </a:p>
          <a:p>
            <a:endParaRPr lang="en-US" altLang="en-US" dirty="0" smtClean="0"/>
          </a:p>
          <a:p>
            <a:endParaRPr lang="en-US" altLang="en-US" dirty="0" smtClean="0"/>
          </a:p>
          <a:p>
            <a:endParaRPr lang="en-US" altLang="en-US" dirty="0" smtClean="0"/>
          </a:p>
          <a:p>
            <a:endParaRPr lang="en-US" altLang="en-US" dirty="0" smtClean="0"/>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8261C35-219E-4C4F-9A3D-A17D366CB8E8}" type="slidenum">
              <a:rPr lang="en-GB" altLang="en-US">
                <a:latin typeface="Arial" panose="020B0604020202020204" pitchFamily="34" charset="0"/>
              </a:rPr>
              <a:pPr>
                <a:spcBef>
                  <a:spcPct val="0"/>
                </a:spcBef>
              </a:pPr>
              <a:t>15</a:t>
            </a:fld>
            <a:endParaRPr lang="en-GB" altLang="en-US">
              <a:latin typeface="Arial" panose="020B0604020202020204" pitchFamily="34" charset="0"/>
            </a:endParaRPr>
          </a:p>
        </p:txBody>
      </p:sp>
    </p:spTree>
    <p:extLst>
      <p:ext uri="{BB962C8B-B14F-4D97-AF65-F5344CB8AC3E}">
        <p14:creationId xmlns:p14="http://schemas.microsoft.com/office/powerpoint/2010/main" val="1443496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0ED8BC-E39C-4636-BB8C-9FD9BA5BBC47}" type="slidenum">
              <a:rPr lang="en-US" smtClean="0"/>
              <a:pPr/>
              <a:t>16</a:t>
            </a:fld>
            <a:endParaRPr lang="en-US"/>
          </a:p>
        </p:txBody>
      </p:sp>
    </p:spTree>
    <p:extLst>
      <p:ext uri="{BB962C8B-B14F-4D97-AF65-F5344CB8AC3E}">
        <p14:creationId xmlns:p14="http://schemas.microsoft.com/office/powerpoint/2010/main" val="3075023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323C90B2-EC1A-4167-ADE1-1B3D369AF3DA}" type="datetimeFigureOut">
              <a:rPr lang="en-GB" smtClean="0"/>
              <a:t>12/09/2019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D614319-15F8-40D6-94CB-6B41214532D4}" type="slidenum">
              <a:rPr lang="en-GB" smtClean="0"/>
              <a:t>‹#›</a:t>
            </a:fld>
            <a:endParaRPr lang="en-GB"/>
          </a:p>
        </p:txBody>
      </p:sp>
    </p:spTree>
    <p:extLst>
      <p:ext uri="{BB962C8B-B14F-4D97-AF65-F5344CB8AC3E}">
        <p14:creationId xmlns:p14="http://schemas.microsoft.com/office/powerpoint/2010/main" val="209171836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3C90B2-EC1A-4167-ADE1-1B3D369AF3DA}" type="datetimeFigureOut">
              <a:rPr lang="en-GB" smtClean="0"/>
              <a:t>12/09/2019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614319-15F8-40D6-94CB-6B41214532D4}" type="slidenum">
              <a:rPr lang="en-GB" smtClean="0"/>
              <a:t>‹#›</a:t>
            </a:fld>
            <a:endParaRPr lang="en-GB"/>
          </a:p>
        </p:txBody>
      </p:sp>
    </p:spTree>
    <p:extLst>
      <p:ext uri="{BB962C8B-B14F-4D97-AF65-F5344CB8AC3E}">
        <p14:creationId xmlns:p14="http://schemas.microsoft.com/office/powerpoint/2010/main" val="1053307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3C90B2-EC1A-4167-ADE1-1B3D369AF3DA}" type="datetimeFigureOut">
              <a:rPr lang="en-GB" smtClean="0"/>
              <a:t>12/09/2019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614319-15F8-40D6-94CB-6B41214532D4}" type="slidenum">
              <a:rPr lang="en-GB" smtClean="0"/>
              <a:t>‹#›</a:t>
            </a:fld>
            <a:endParaRPr lang="en-GB"/>
          </a:p>
        </p:txBody>
      </p:sp>
    </p:spTree>
    <p:extLst>
      <p:ext uri="{BB962C8B-B14F-4D97-AF65-F5344CB8AC3E}">
        <p14:creationId xmlns:p14="http://schemas.microsoft.com/office/powerpoint/2010/main" val="858826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762000"/>
            <a:ext cx="10566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17602" y="2362203"/>
            <a:ext cx="5027084"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347884" y="2362200"/>
            <a:ext cx="5027083" cy="1785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347884" y="4300541"/>
            <a:ext cx="5027083" cy="1785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3251201" y="6248401"/>
            <a:ext cx="2840567" cy="474663"/>
          </a:xfrm>
        </p:spPr>
        <p:txBody>
          <a:bodyPr/>
          <a:lstStyle>
            <a:lvl1pPr>
              <a:defRPr/>
            </a:lvl1pPr>
          </a:lstStyle>
          <a:p>
            <a:pPr>
              <a:defRPr/>
            </a:pPr>
            <a:endParaRPr lang="en-GB"/>
          </a:p>
        </p:txBody>
      </p:sp>
      <p:sp>
        <p:nvSpPr>
          <p:cNvPr id="7" name="Footer Placeholder 6"/>
          <p:cNvSpPr>
            <a:spLocks noGrp="1"/>
          </p:cNvSpPr>
          <p:nvPr>
            <p:ph type="ftr" sz="quarter" idx="11"/>
          </p:nvPr>
        </p:nvSpPr>
        <p:spPr>
          <a:xfrm>
            <a:off x="7721600" y="6248401"/>
            <a:ext cx="3862917" cy="474663"/>
          </a:xfrm>
        </p:spPr>
        <p:txBody>
          <a:bodyPr/>
          <a:lstStyle>
            <a:lvl1pPr>
              <a:defRPr/>
            </a:lvl1pPr>
          </a:lstStyle>
          <a:p>
            <a:pPr>
              <a:defRPr/>
            </a:pPr>
            <a:endParaRPr lang="en-GB"/>
          </a:p>
        </p:txBody>
      </p:sp>
      <p:sp>
        <p:nvSpPr>
          <p:cNvPr id="8" name="Slide Number Placeholder 7"/>
          <p:cNvSpPr>
            <a:spLocks noGrp="1"/>
          </p:cNvSpPr>
          <p:nvPr>
            <p:ph type="sldNum" sz="quarter" idx="12"/>
          </p:nvPr>
        </p:nvSpPr>
        <p:spPr>
          <a:xfrm>
            <a:off x="112184" y="6242050"/>
            <a:ext cx="783167" cy="488950"/>
          </a:xfrm>
        </p:spPr>
        <p:txBody>
          <a:bodyPr/>
          <a:lstStyle>
            <a:lvl1pPr>
              <a:defRPr/>
            </a:lvl1pPr>
          </a:lstStyle>
          <a:p>
            <a:fld id="{E64BA836-1678-4606-8451-A454C7BCA1B8}" type="slidenum">
              <a:rPr lang="en-GB" altLang="en-US"/>
              <a:pPr/>
              <a:t>‹#›</a:t>
            </a:fld>
            <a:endParaRPr lang="en-GB" altLang="en-US"/>
          </a:p>
        </p:txBody>
      </p:sp>
    </p:spTree>
    <p:extLst>
      <p:ext uri="{BB962C8B-B14F-4D97-AF65-F5344CB8AC3E}">
        <p14:creationId xmlns:p14="http://schemas.microsoft.com/office/powerpoint/2010/main" val="2670696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3C90B2-EC1A-4167-ADE1-1B3D369AF3DA}" type="datetimeFigureOut">
              <a:rPr lang="en-GB" smtClean="0"/>
              <a:t>12/09/2019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D614319-15F8-40D6-94CB-6B41214532D4}" type="slidenum">
              <a:rPr lang="en-GB" smtClean="0"/>
              <a:t>‹#›</a:t>
            </a:fld>
            <a:endParaRPr lang="en-GB"/>
          </a:p>
        </p:txBody>
      </p:sp>
    </p:spTree>
    <p:extLst>
      <p:ext uri="{BB962C8B-B14F-4D97-AF65-F5344CB8AC3E}">
        <p14:creationId xmlns:p14="http://schemas.microsoft.com/office/powerpoint/2010/main" val="71300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323C90B2-EC1A-4167-ADE1-1B3D369AF3DA}" type="datetimeFigureOut">
              <a:rPr lang="en-GB" smtClean="0"/>
              <a:t>12/09/2019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D614319-15F8-40D6-94CB-6B41214532D4}" type="slidenum">
              <a:rPr lang="en-GB" smtClean="0"/>
              <a:t>‹#›</a:t>
            </a:fld>
            <a:endParaRPr lang="en-GB"/>
          </a:p>
        </p:txBody>
      </p:sp>
    </p:spTree>
    <p:extLst>
      <p:ext uri="{BB962C8B-B14F-4D97-AF65-F5344CB8AC3E}">
        <p14:creationId xmlns:p14="http://schemas.microsoft.com/office/powerpoint/2010/main" val="70634997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323C90B2-EC1A-4167-ADE1-1B3D369AF3DA}" type="datetimeFigureOut">
              <a:rPr lang="en-GB" smtClean="0"/>
              <a:t>12/09/2019</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6D614319-15F8-40D6-94CB-6B41214532D4}" type="slidenum">
              <a:rPr lang="en-GB" smtClean="0"/>
              <a:t>‹#›</a:t>
            </a:fld>
            <a:endParaRPr lang="en-GB"/>
          </a:p>
        </p:txBody>
      </p:sp>
    </p:spTree>
    <p:extLst>
      <p:ext uri="{BB962C8B-B14F-4D97-AF65-F5344CB8AC3E}">
        <p14:creationId xmlns:p14="http://schemas.microsoft.com/office/powerpoint/2010/main" val="197944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323C90B2-EC1A-4167-ADE1-1B3D369AF3DA}" type="datetimeFigureOut">
              <a:rPr lang="en-GB" smtClean="0"/>
              <a:t>12/09/2019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D614319-15F8-40D6-94CB-6B41214532D4}" type="slidenum">
              <a:rPr lang="en-GB" smtClean="0"/>
              <a:t>‹#›</a:t>
            </a:fld>
            <a:endParaRPr lang="en-GB"/>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43319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23C90B2-EC1A-4167-ADE1-1B3D369AF3DA}" type="datetimeFigureOut">
              <a:rPr lang="en-GB" smtClean="0"/>
              <a:t>12/09/2019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D614319-15F8-40D6-94CB-6B41214532D4}" type="slidenum">
              <a:rPr lang="en-GB" smtClean="0"/>
              <a:t>‹#›</a:t>
            </a:fld>
            <a:endParaRPr lang="en-GB"/>
          </a:p>
        </p:txBody>
      </p:sp>
    </p:spTree>
    <p:extLst>
      <p:ext uri="{BB962C8B-B14F-4D97-AF65-F5344CB8AC3E}">
        <p14:creationId xmlns:p14="http://schemas.microsoft.com/office/powerpoint/2010/main" val="2308100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3C90B2-EC1A-4167-ADE1-1B3D369AF3DA}" type="datetimeFigureOut">
              <a:rPr lang="en-GB" smtClean="0"/>
              <a:t>12/09/2019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D614319-15F8-40D6-94CB-6B41214532D4}" type="slidenum">
              <a:rPr lang="en-GB" smtClean="0"/>
              <a:t>‹#›</a:t>
            </a:fld>
            <a:endParaRPr lang="en-GB"/>
          </a:p>
        </p:txBody>
      </p:sp>
    </p:spTree>
    <p:extLst>
      <p:ext uri="{BB962C8B-B14F-4D97-AF65-F5344CB8AC3E}">
        <p14:creationId xmlns:p14="http://schemas.microsoft.com/office/powerpoint/2010/main" val="310294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3C90B2-EC1A-4167-ADE1-1B3D369AF3DA}" type="datetimeFigureOut">
              <a:rPr lang="en-GB" smtClean="0"/>
              <a:t>12/09/2019</a:t>
            </a:fld>
            <a:endParaRPr lang="en-GB"/>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en-GB"/>
          </a:p>
        </p:txBody>
      </p:sp>
      <p:sp>
        <p:nvSpPr>
          <p:cNvPr id="7" name="Slide Number Placeholder 6"/>
          <p:cNvSpPr>
            <a:spLocks noGrp="1"/>
          </p:cNvSpPr>
          <p:nvPr>
            <p:ph type="sldNum" sz="quarter" idx="12"/>
          </p:nvPr>
        </p:nvSpPr>
        <p:spPr/>
        <p:txBody>
          <a:bodyPr/>
          <a:lstStyle/>
          <a:p>
            <a:fld id="{6D614319-15F8-40D6-94CB-6B41214532D4}" type="slidenum">
              <a:rPr lang="en-GB" smtClean="0"/>
              <a:t>‹#›</a:t>
            </a:fld>
            <a:endParaRPr lang="en-GB"/>
          </a:p>
        </p:txBody>
      </p:sp>
    </p:spTree>
    <p:extLst>
      <p:ext uri="{BB962C8B-B14F-4D97-AF65-F5344CB8AC3E}">
        <p14:creationId xmlns:p14="http://schemas.microsoft.com/office/powerpoint/2010/main" val="615216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323C90B2-EC1A-4167-ADE1-1B3D369AF3DA}" type="datetimeFigureOut">
              <a:rPr lang="en-GB" smtClean="0"/>
              <a:t>12/09/2019</a:t>
            </a:fld>
            <a:endParaRPr lang="en-GB"/>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en-GB"/>
          </a:p>
        </p:txBody>
      </p:sp>
      <p:sp>
        <p:nvSpPr>
          <p:cNvPr id="7" name="Slide Number Placeholder 6"/>
          <p:cNvSpPr>
            <a:spLocks noGrp="1"/>
          </p:cNvSpPr>
          <p:nvPr>
            <p:ph type="sldNum" sz="quarter" idx="12"/>
          </p:nvPr>
        </p:nvSpPr>
        <p:spPr/>
        <p:txBody>
          <a:bodyPr/>
          <a:lstStyle/>
          <a:p>
            <a:fld id="{6D614319-15F8-40D6-94CB-6B41214532D4}" type="slidenum">
              <a:rPr lang="en-GB" smtClean="0"/>
              <a:t>‹#›</a:t>
            </a:fld>
            <a:endParaRPr lang="en-GB"/>
          </a:p>
        </p:txBody>
      </p:sp>
    </p:spTree>
    <p:extLst>
      <p:ext uri="{BB962C8B-B14F-4D97-AF65-F5344CB8AC3E}">
        <p14:creationId xmlns:p14="http://schemas.microsoft.com/office/powerpoint/2010/main" val="1189728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323C90B2-EC1A-4167-ADE1-1B3D369AF3DA}" type="datetimeFigureOut">
              <a:rPr lang="en-GB" smtClean="0"/>
              <a:t>12/09/2019</a:t>
            </a:fld>
            <a:endParaRPr lang="en-GB"/>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GB"/>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6D614319-15F8-40D6-94CB-6B41214532D4}" type="slidenum">
              <a:rPr lang="en-GB" smtClean="0"/>
              <a:t>‹#›</a:t>
            </a:fld>
            <a:endParaRPr lang="en-GB"/>
          </a:p>
        </p:txBody>
      </p:sp>
    </p:spTree>
    <p:extLst>
      <p:ext uri="{BB962C8B-B14F-4D97-AF65-F5344CB8AC3E}">
        <p14:creationId xmlns:p14="http://schemas.microsoft.com/office/powerpoint/2010/main" val="1987614177"/>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hyperlink" Target="http://images.google.com/imgres?imgurl=http://www.crazyaboutgadgets.com/uploads/perfect1.jpg&amp;imgrefurl=http://www.crazyaboutgadgets.com/gadget_gift_finder.asp?charachter=&amp;occasion=Birthday&amp;person=&amp;h=300&amp;w=300&amp;sz=11&amp;hl=en&amp;start=10&amp;um=1&amp;tbnid=PKxo6MzsSeDQSM:&amp;tbnh=116&amp;tbnw=116&amp;prev=/images?q=picture+of+perfect+person&amp;um=1&amp;hl=en&amp;rls=com.microsoft:*:IE-SearchBox&amp;rlz=1I7ADBR&amp;sa=N"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uds in a blue sky&#10;&#10;Description automatically generated">
            <a:extLst>
              <a:ext uri="{FF2B5EF4-FFF2-40B4-BE49-F238E27FC236}">
                <a16:creationId xmlns="" xmlns:a16="http://schemas.microsoft.com/office/drawing/2014/main" id="{5A8FAB94-36EB-4BFE-A12F-5CA531160D68}"/>
              </a:ext>
            </a:extLst>
          </p:cNvPr>
          <p:cNvPicPr>
            <a:picLocks noChangeAspect="1"/>
          </p:cNvPicPr>
          <p:nvPr/>
        </p:nvPicPr>
        <p:blipFill rotWithShape="1">
          <a:blip r:embed="rId2"/>
          <a:srcRect t="2705" b="22295"/>
          <a:stretch/>
        </p:blipFill>
        <p:spPr>
          <a:xfrm>
            <a:off x="21" y="-1743"/>
            <a:ext cx="12191979" cy="6857990"/>
          </a:xfrm>
          <a:prstGeom prst="rect">
            <a:avLst/>
          </a:prstGeom>
          <a:gradFill>
            <a:gsLst>
              <a:gs pos="5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2" name="Title 1">
            <a:extLst>
              <a:ext uri="{FF2B5EF4-FFF2-40B4-BE49-F238E27FC236}">
                <a16:creationId xmlns="" xmlns:a16="http://schemas.microsoft.com/office/drawing/2014/main" id="{8A4BEE62-7AEB-4910-A5E5-C29C04E03F20}"/>
              </a:ext>
            </a:extLst>
          </p:cNvPr>
          <p:cNvSpPr>
            <a:spLocks noGrp="1"/>
          </p:cNvSpPr>
          <p:nvPr>
            <p:ph type="ctrTitle"/>
          </p:nvPr>
        </p:nvSpPr>
        <p:spPr>
          <a:xfrm>
            <a:off x="8167794" y="1032691"/>
            <a:ext cx="3852041" cy="3173243"/>
          </a:xfrm>
        </p:spPr>
        <p:txBody>
          <a:bodyPr>
            <a:normAutofit/>
          </a:bodyPr>
          <a:lstStyle/>
          <a:p>
            <a:r>
              <a:rPr lang="en-GB" sz="4000" dirty="0" err="1" smtClean="0"/>
              <a:t>hEALTHI</a:t>
            </a:r>
            <a:r>
              <a:rPr lang="en-GB" sz="4800" b="1" dirty="0" err="1" smtClean="0">
                <a:solidFill>
                  <a:srgbClr val="0070C0"/>
                </a:solidFill>
              </a:rPr>
              <a:t>er</a:t>
            </a:r>
            <a:r>
              <a:rPr lang="en-GB" sz="4000" dirty="0" smtClean="0"/>
              <a:t/>
            </a:r>
            <a:br>
              <a:rPr lang="en-GB" sz="4000" dirty="0" smtClean="0"/>
            </a:br>
            <a:r>
              <a:rPr lang="en-GB" sz="4000" dirty="0" smtClean="0"/>
              <a:t>Minds</a:t>
            </a:r>
            <a:endParaRPr lang="en-GB" sz="4000" dirty="0"/>
          </a:p>
        </p:txBody>
      </p:sp>
      <p:sp>
        <p:nvSpPr>
          <p:cNvPr id="3" name="Subtitle 2">
            <a:extLst>
              <a:ext uri="{FF2B5EF4-FFF2-40B4-BE49-F238E27FC236}">
                <a16:creationId xmlns="" xmlns:a16="http://schemas.microsoft.com/office/drawing/2014/main" id="{46F793C1-E957-4578-8A94-4AC7AA969FE0}"/>
              </a:ext>
            </a:extLst>
          </p:cNvPr>
          <p:cNvSpPr>
            <a:spLocks noGrp="1"/>
          </p:cNvSpPr>
          <p:nvPr>
            <p:ph type="subTitle" idx="1"/>
          </p:nvPr>
        </p:nvSpPr>
        <p:spPr>
          <a:xfrm>
            <a:off x="7782910" y="4369168"/>
            <a:ext cx="4330262" cy="683284"/>
          </a:xfrm>
        </p:spPr>
        <p:txBody>
          <a:bodyPr>
            <a:normAutofit/>
          </a:bodyPr>
          <a:lstStyle/>
          <a:p>
            <a:r>
              <a:rPr lang="en-GB" sz="1800" i="1" dirty="0">
                <a:solidFill>
                  <a:schemeClr val="bg1"/>
                </a:solidFill>
              </a:rPr>
              <a:t>A Framework for Supporting the Mental Wellbeing for Children and Young People </a:t>
            </a:r>
          </a:p>
        </p:txBody>
      </p:sp>
      <p:pic>
        <p:nvPicPr>
          <p:cNvPr id="4" name="Picture 3">
            <a:extLst>
              <a:ext uri="{FF2B5EF4-FFF2-40B4-BE49-F238E27FC236}">
                <a16:creationId xmlns="" xmlns:a16="http://schemas.microsoft.com/office/drawing/2014/main" id="{056BBCA3-05A0-42E8-A828-3643B182E3A1}"/>
              </a:ext>
            </a:extLst>
          </p:cNvPr>
          <p:cNvPicPr>
            <a:picLocks noChangeAspect="1"/>
          </p:cNvPicPr>
          <p:nvPr/>
        </p:nvPicPr>
        <p:blipFill>
          <a:blip r:embed="rId3"/>
          <a:stretch>
            <a:fillRect/>
          </a:stretch>
        </p:blipFill>
        <p:spPr>
          <a:xfrm>
            <a:off x="10764131" y="3348807"/>
            <a:ext cx="1146469" cy="766309"/>
          </a:xfrm>
          <a:prstGeom prst="rect">
            <a:avLst/>
          </a:prstGeom>
        </p:spPr>
      </p:pic>
      <p:sp>
        <p:nvSpPr>
          <p:cNvPr id="11" name="TextBox 10">
            <a:extLst>
              <a:ext uri="{FF2B5EF4-FFF2-40B4-BE49-F238E27FC236}">
                <a16:creationId xmlns="" xmlns:a16="http://schemas.microsoft.com/office/drawing/2014/main" id="{09E122A4-08EC-4271-9A67-76B9492D2630}"/>
              </a:ext>
            </a:extLst>
          </p:cNvPr>
          <p:cNvSpPr txBox="1"/>
          <p:nvPr/>
        </p:nvSpPr>
        <p:spPr>
          <a:xfrm>
            <a:off x="4688376" y="5378919"/>
            <a:ext cx="10519330" cy="1477328"/>
          </a:xfrm>
          <a:prstGeom prst="rect">
            <a:avLst/>
          </a:prstGeom>
          <a:noFill/>
        </p:spPr>
        <p:txBody>
          <a:bodyPr wrap="square" rtlCol="0">
            <a:spAutoFit/>
          </a:bodyPr>
          <a:lstStyle/>
          <a:p>
            <a:pPr algn="ctr"/>
            <a:r>
              <a:rPr lang="en-GB" i="1" dirty="0">
                <a:solidFill>
                  <a:schemeClr val="bg1"/>
                </a:solidFill>
              </a:rPr>
              <a:t>Kirstie Rees and Chris Atherton</a:t>
            </a:r>
          </a:p>
          <a:p>
            <a:pPr algn="ctr"/>
            <a:r>
              <a:rPr lang="en-GB" i="1" dirty="0">
                <a:solidFill>
                  <a:schemeClr val="bg1"/>
                </a:solidFill>
              </a:rPr>
              <a:t>Educational Psychology Service</a:t>
            </a:r>
          </a:p>
          <a:p>
            <a:pPr algn="ctr"/>
            <a:endParaRPr lang="en-GB" dirty="0"/>
          </a:p>
          <a:p>
            <a:pPr algn="ctr"/>
            <a:r>
              <a:rPr lang="en-GB" dirty="0">
                <a:solidFill>
                  <a:schemeClr val="bg1"/>
                </a:solidFill>
              </a:rPr>
              <a:t>INCLUSION CONFERENCE</a:t>
            </a:r>
          </a:p>
          <a:p>
            <a:pPr algn="ctr"/>
            <a:r>
              <a:rPr lang="en-GB" dirty="0">
                <a:solidFill>
                  <a:schemeClr val="bg1"/>
                </a:solidFill>
              </a:rPr>
              <a:t>12.9.19</a:t>
            </a:r>
          </a:p>
        </p:txBody>
      </p:sp>
    </p:spTree>
    <p:extLst>
      <p:ext uri="{BB962C8B-B14F-4D97-AF65-F5344CB8AC3E}">
        <p14:creationId xmlns:p14="http://schemas.microsoft.com/office/powerpoint/2010/main" val="18765037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32717" y="1618689"/>
            <a:ext cx="5033962" cy="3683386"/>
          </a:xfrm>
        </p:spPr>
      </p:pic>
      <p:pic>
        <p:nvPicPr>
          <p:cNvPr id="10" name="Picture 2" descr="http://www.happyhaggis.co.uk/haggis_files/dunbarton2.JPG"/>
          <p:cNvPicPr>
            <a:picLocks noGrp="1" noChangeAspect="1" noChangeArrowheads="1"/>
          </p:cNvPicPr>
          <p:nvPr>
            <p:ph sz="half" idx="1"/>
          </p:nvPr>
        </p:nvPicPr>
        <p:blipFill>
          <a:blip r:embed="rId4">
            <a:extLst>
              <a:ext uri="{28A0092B-C50C-407E-A947-70E740481C1C}">
                <a14:useLocalDpi xmlns:a14="http://schemas.microsoft.com/office/drawing/2010/main"/>
              </a:ext>
            </a:extLst>
          </a:blip>
          <a:srcRect/>
          <a:stretch>
            <a:fillRect/>
          </a:stretch>
        </p:blipFill>
        <p:spPr bwMode="auto">
          <a:xfrm>
            <a:off x="910120" y="1629459"/>
            <a:ext cx="5065677" cy="3672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33260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61882" y="348284"/>
            <a:ext cx="8268237" cy="6448328"/>
          </a:xfrm>
        </p:spPr>
      </p:pic>
    </p:spTree>
    <p:extLst>
      <p:ext uri="{BB962C8B-B14F-4D97-AF65-F5344CB8AC3E}">
        <p14:creationId xmlns:p14="http://schemas.microsoft.com/office/powerpoint/2010/main" val="5488175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50005" y="1568236"/>
            <a:ext cx="5205055" cy="3397924"/>
          </a:xfrm>
        </p:spPr>
      </p:pic>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32717" y="1568236"/>
            <a:ext cx="5033962" cy="3397924"/>
          </a:xfrm>
        </p:spPr>
      </p:pic>
    </p:spTree>
    <p:extLst>
      <p:ext uri="{BB962C8B-B14F-4D97-AF65-F5344CB8AC3E}">
        <p14:creationId xmlns:p14="http://schemas.microsoft.com/office/powerpoint/2010/main" val="25648748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53933" y="373134"/>
            <a:ext cx="6684134" cy="6389679"/>
          </a:xfrm>
        </p:spPr>
      </p:pic>
    </p:spTree>
    <p:extLst>
      <p:ext uri="{BB962C8B-B14F-4D97-AF65-F5344CB8AC3E}">
        <p14:creationId xmlns:p14="http://schemas.microsoft.com/office/powerpoint/2010/main" val="28653228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120775" y="2117130"/>
            <a:ext cx="5024438" cy="3768328"/>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319838" y="2761013"/>
            <a:ext cx="5033962" cy="2480561"/>
          </a:xfrm>
        </p:spPr>
      </p:pic>
    </p:spTree>
    <p:extLst>
      <p:ext uri="{BB962C8B-B14F-4D97-AF65-F5344CB8AC3E}">
        <p14:creationId xmlns:p14="http://schemas.microsoft.com/office/powerpoint/2010/main" val="914182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387458" y="1667106"/>
            <a:ext cx="9888431" cy="5040313"/>
          </a:xfrm>
        </p:spPr>
        <p:txBody>
          <a:bodyPr/>
          <a:lstStyle/>
          <a:p>
            <a:pPr>
              <a:defRPr/>
            </a:pPr>
            <a:r>
              <a:rPr lang="en-GB" altLang="en-US" dirty="0" smtClean="0">
                <a:cs typeface="Arial" panose="020B0604020202020204" pitchFamily="34" charset="0"/>
              </a:rPr>
              <a:t>Social Media</a:t>
            </a:r>
          </a:p>
          <a:p>
            <a:pPr>
              <a:defRPr/>
            </a:pPr>
            <a:r>
              <a:rPr lang="en-GB" altLang="en-US" dirty="0" smtClean="0">
                <a:cs typeface="Arial" panose="020B0604020202020204" pitchFamily="34" charset="0"/>
              </a:rPr>
              <a:t>Celebrity culture </a:t>
            </a:r>
          </a:p>
          <a:p>
            <a:pPr>
              <a:defRPr/>
            </a:pPr>
            <a:r>
              <a:rPr lang="en-GB" altLang="en-US" dirty="0" smtClean="0">
                <a:cs typeface="Arial" panose="020B0604020202020204" pitchFamily="34" charset="0"/>
              </a:rPr>
              <a:t>Sense of entitlement </a:t>
            </a:r>
          </a:p>
          <a:p>
            <a:pPr>
              <a:defRPr/>
            </a:pPr>
            <a:r>
              <a:rPr lang="en-GB" altLang="en-US" dirty="0" smtClean="0">
                <a:ea typeface="ＭＳ Ｐゴシック" pitchFamily="34" charset="-128"/>
                <a:cs typeface="Arial" panose="020B0604020202020204" pitchFamily="34" charset="0"/>
              </a:rPr>
              <a:t>The belief that negative emotions are wrong</a:t>
            </a:r>
          </a:p>
          <a:p>
            <a:pPr>
              <a:defRPr/>
            </a:pPr>
            <a:r>
              <a:rPr lang="en-GB" altLang="en-US" dirty="0" smtClean="0">
                <a:ea typeface="ＭＳ Ｐゴシック" pitchFamily="34" charset="-128"/>
                <a:cs typeface="Arial" panose="020B0604020202020204" pitchFamily="34" charset="0"/>
              </a:rPr>
              <a:t>Cotton wool effect </a:t>
            </a:r>
          </a:p>
          <a:p>
            <a:pPr>
              <a:defRPr/>
            </a:pPr>
            <a:r>
              <a:rPr lang="en-GB" altLang="en-US" dirty="0" smtClean="0">
                <a:cs typeface="Arial" panose="020B0604020202020204" pitchFamily="34" charset="0"/>
              </a:rPr>
              <a:t>High academic expectation</a:t>
            </a:r>
          </a:p>
          <a:p>
            <a:pPr>
              <a:defRPr/>
            </a:pPr>
            <a:r>
              <a:rPr lang="en-GB" altLang="en-US" dirty="0" smtClean="0">
                <a:cs typeface="Arial" panose="020B0604020202020204" pitchFamily="34" charset="0"/>
              </a:rPr>
              <a:t>Too much choice</a:t>
            </a:r>
          </a:p>
          <a:p>
            <a:pPr>
              <a:defRPr/>
            </a:pPr>
            <a:r>
              <a:rPr lang="en-GB" altLang="en-US" dirty="0" smtClean="0">
                <a:cs typeface="Arial" panose="020B0604020202020204" pitchFamily="34" charset="0"/>
              </a:rPr>
              <a:t>Fear of failure </a:t>
            </a:r>
            <a:endParaRPr lang="en-GB" altLang="en-US" dirty="0"/>
          </a:p>
          <a:p>
            <a:pPr marL="0" indent="0">
              <a:buNone/>
              <a:defRPr/>
            </a:pPr>
            <a:endParaRPr lang="en-GB" altLang="en-US" b="1" dirty="0" smtClean="0"/>
          </a:p>
        </p:txBody>
      </p:sp>
      <p:sp>
        <p:nvSpPr>
          <p:cNvPr id="13315" name="Title 1"/>
          <p:cNvSpPr>
            <a:spLocks noGrp="1"/>
          </p:cNvSpPr>
          <p:nvPr>
            <p:ph type="title"/>
          </p:nvPr>
        </p:nvSpPr>
        <p:spPr>
          <a:xfrm>
            <a:off x="387458" y="160401"/>
            <a:ext cx="9683751" cy="1143000"/>
          </a:xfrm>
        </p:spPr>
        <p:txBody>
          <a:bodyPr>
            <a:normAutofit/>
          </a:bodyPr>
          <a:lstStyle/>
          <a:p>
            <a:pPr>
              <a:defRPr/>
            </a:pPr>
            <a:r>
              <a:rPr lang="en-US" altLang="en-US" dirty="0">
                <a:latin typeface="Arial" charset="0"/>
                <a:ea typeface="ＭＳ Ｐゴシック" charset="0"/>
              </a:rPr>
              <a:t>Is modern society eroding young people’s resilience?</a:t>
            </a:r>
          </a:p>
        </p:txBody>
      </p:sp>
      <p:pic>
        <p:nvPicPr>
          <p:cNvPr id="13316" name="Picture 7" desc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3351" y="165452"/>
            <a:ext cx="1439862"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perfect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1774" y="1352965"/>
            <a:ext cx="2008194"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ntent Placeholder 3"/>
          <p:cNvPicPr>
            <a:picLocks/>
          </p:cNvPicPr>
          <p:nvPr/>
        </p:nvPicPr>
        <p:blipFill rotWithShape="1">
          <a:blip r:embed="rId6" cstate="screen">
            <a:extLst>
              <a:ext uri="{28A0092B-C50C-407E-A947-70E740481C1C}">
                <a14:useLocalDpi xmlns:a14="http://schemas.microsoft.com/office/drawing/2010/main"/>
              </a:ext>
            </a:extLst>
          </a:blip>
          <a:srcRect/>
          <a:stretch/>
        </p:blipFill>
        <p:spPr>
          <a:xfrm>
            <a:off x="7712765" y="2872491"/>
            <a:ext cx="2950059" cy="3399135"/>
          </a:xfrm>
          <a:prstGeom prst="rect">
            <a:avLst/>
          </a:prstGeom>
        </p:spPr>
      </p:pic>
      <p:sp>
        <p:nvSpPr>
          <p:cNvPr id="9" name="TextBox 4"/>
          <p:cNvSpPr txBox="1">
            <a:spLocks noChangeArrowheads="1"/>
          </p:cNvSpPr>
          <p:nvPr/>
        </p:nvSpPr>
        <p:spPr bwMode="auto">
          <a:xfrm>
            <a:off x="6241774" y="6271626"/>
            <a:ext cx="59755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b="1" i="1" dirty="0">
                <a:solidFill>
                  <a:srgbClr val="000000"/>
                </a:solidFill>
              </a:rPr>
              <a:t>What do you mean, “it</a:t>
            </a:r>
            <a:r>
              <a:rPr lang="fr-FR" b="1" i="1" dirty="0">
                <a:solidFill>
                  <a:srgbClr val="000000"/>
                </a:solidFill>
              </a:rPr>
              <a:t>’</a:t>
            </a:r>
            <a:r>
              <a:rPr lang="en-US" altLang="ja-JP" b="1" i="1" dirty="0">
                <a:solidFill>
                  <a:srgbClr val="000000"/>
                </a:solidFill>
              </a:rPr>
              <a:t>s a bit </a:t>
            </a:r>
            <a:r>
              <a:rPr lang="en-US" altLang="ja-JP" b="1" i="1" dirty="0" smtClean="0">
                <a:solidFill>
                  <a:srgbClr val="000000"/>
                </a:solidFill>
              </a:rPr>
              <a:t>muddy?”</a:t>
            </a:r>
            <a:endParaRPr lang="en-US" b="1" i="1" dirty="0">
              <a:solidFill>
                <a:srgbClr val="000000"/>
              </a:solidFill>
            </a:endParaRPr>
          </a:p>
        </p:txBody>
      </p:sp>
    </p:spTree>
    <p:extLst>
      <p:ext uri="{BB962C8B-B14F-4D97-AF65-F5344CB8AC3E}">
        <p14:creationId xmlns:p14="http://schemas.microsoft.com/office/powerpoint/2010/main" val="17434730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GB" dirty="0" smtClean="0"/>
              <a:t>Seven Teachable Skills of Resilience</a:t>
            </a:r>
            <a:endParaRPr lang="en-GB" dirty="0"/>
          </a:p>
        </p:txBody>
      </p:sp>
      <p:sp>
        <p:nvSpPr>
          <p:cNvPr id="7" name="Content Placeholder 6"/>
          <p:cNvSpPr>
            <a:spLocks noGrp="1"/>
          </p:cNvSpPr>
          <p:nvPr>
            <p:ph idx="1"/>
          </p:nvPr>
        </p:nvSpPr>
        <p:spPr/>
        <p:txBody>
          <a:bodyPr/>
          <a:lstStyle/>
          <a:p>
            <a:pPr marL="609600" indent="-609600">
              <a:lnSpc>
                <a:spcPct val="90000"/>
              </a:lnSpc>
              <a:buFontTx/>
              <a:buAutoNum type="arabicParenR"/>
            </a:pPr>
            <a:r>
              <a:rPr lang="en-GB" dirty="0">
                <a:solidFill>
                  <a:schemeClr val="tx2">
                    <a:lumMod val="75000"/>
                  </a:schemeClr>
                </a:solidFill>
              </a:rPr>
              <a:t>Emotional awareness and control</a:t>
            </a:r>
          </a:p>
          <a:p>
            <a:pPr marL="609600" indent="-609600">
              <a:lnSpc>
                <a:spcPct val="90000"/>
              </a:lnSpc>
              <a:buFontTx/>
              <a:buAutoNum type="arabicParenR"/>
            </a:pPr>
            <a:r>
              <a:rPr lang="en-GB" dirty="0">
                <a:solidFill>
                  <a:schemeClr val="tx2">
                    <a:lumMod val="75000"/>
                  </a:schemeClr>
                </a:solidFill>
              </a:rPr>
              <a:t>Impulse control</a:t>
            </a:r>
          </a:p>
          <a:p>
            <a:pPr marL="609600" indent="-609600">
              <a:lnSpc>
                <a:spcPct val="90000"/>
              </a:lnSpc>
              <a:buFontTx/>
              <a:buAutoNum type="arabicParenR"/>
            </a:pPr>
            <a:r>
              <a:rPr lang="en-GB" dirty="0">
                <a:solidFill>
                  <a:schemeClr val="tx2">
                    <a:lumMod val="75000"/>
                  </a:schemeClr>
                </a:solidFill>
              </a:rPr>
              <a:t>Empathy</a:t>
            </a:r>
          </a:p>
          <a:p>
            <a:pPr marL="609600" indent="-609600">
              <a:lnSpc>
                <a:spcPct val="90000"/>
              </a:lnSpc>
              <a:buFontTx/>
              <a:buAutoNum type="arabicParenR"/>
            </a:pPr>
            <a:r>
              <a:rPr lang="en-GB" dirty="0">
                <a:solidFill>
                  <a:schemeClr val="tx2">
                    <a:lumMod val="75000"/>
                  </a:schemeClr>
                </a:solidFill>
              </a:rPr>
              <a:t>Realistic optimism</a:t>
            </a:r>
          </a:p>
          <a:p>
            <a:pPr marL="609600" indent="-609600">
              <a:lnSpc>
                <a:spcPct val="90000"/>
              </a:lnSpc>
              <a:buFontTx/>
              <a:buAutoNum type="arabicParenR"/>
            </a:pPr>
            <a:r>
              <a:rPr lang="en-GB" dirty="0">
                <a:solidFill>
                  <a:schemeClr val="tx2">
                    <a:lumMod val="75000"/>
                  </a:schemeClr>
                </a:solidFill>
              </a:rPr>
              <a:t>Causal analysis</a:t>
            </a:r>
          </a:p>
          <a:p>
            <a:pPr marL="609600" indent="-609600">
              <a:lnSpc>
                <a:spcPct val="90000"/>
              </a:lnSpc>
              <a:buFontTx/>
              <a:buAutoNum type="arabicParenR"/>
            </a:pPr>
            <a:r>
              <a:rPr lang="en-GB" dirty="0">
                <a:solidFill>
                  <a:schemeClr val="tx2">
                    <a:lumMod val="75000"/>
                  </a:schemeClr>
                </a:solidFill>
              </a:rPr>
              <a:t>Self efficacy</a:t>
            </a:r>
          </a:p>
          <a:p>
            <a:pPr marL="609600" indent="-609600">
              <a:lnSpc>
                <a:spcPct val="90000"/>
              </a:lnSpc>
              <a:buFontTx/>
              <a:buAutoNum type="arabicParenR"/>
            </a:pPr>
            <a:r>
              <a:rPr lang="en-GB" dirty="0">
                <a:solidFill>
                  <a:schemeClr val="tx2">
                    <a:lumMod val="75000"/>
                  </a:schemeClr>
                </a:solidFill>
              </a:rPr>
              <a:t>Reaching </a:t>
            </a:r>
            <a:r>
              <a:rPr lang="en-GB" dirty="0" smtClean="0">
                <a:solidFill>
                  <a:schemeClr val="tx2">
                    <a:lumMod val="75000"/>
                  </a:schemeClr>
                </a:solidFill>
              </a:rPr>
              <a:t>out</a:t>
            </a:r>
            <a:endParaRPr lang="en-GB" dirty="0">
              <a:solidFill>
                <a:schemeClr val="tx2">
                  <a:lumMod val="75000"/>
                </a:schemeClr>
              </a:solidFill>
            </a:endParaRPr>
          </a:p>
        </p:txBody>
      </p:sp>
    </p:spTree>
    <p:extLst>
      <p:ext uri="{BB962C8B-B14F-4D97-AF65-F5344CB8AC3E}">
        <p14:creationId xmlns:p14="http://schemas.microsoft.com/office/powerpoint/2010/main" val="38128937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7" y="333627"/>
            <a:ext cx="7729728" cy="1188720"/>
          </a:xfrm>
        </p:spPr>
        <p:txBody>
          <a:bodyPr/>
          <a:lstStyle/>
          <a:p>
            <a:r>
              <a:rPr lang="en-GB" dirty="0" smtClean="0"/>
              <a:t>Being Well</a:t>
            </a:r>
            <a:endParaRPr lang="en-GB" dirty="0"/>
          </a:p>
        </p:txBody>
      </p:sp>
      <p:graphicFrame>
        <p:nvGraphicFramePr>
          <p:cNvPr id="4" name="Content Placeholder 3"/>
          <p:cNvGraphicFramePr>
            <a:graphicFrameLocks noGrp="1"/>
          </p:cNvGraphicFramePr>
          <p:nvPr>
            <p:ph idx="1"/>
            <p:extLst/>
          </p:nvPr>
        </p:nvGraphicFramePr>
        <p:xfrm>
          <a:off x="1295401" y="1676400"/>
          <a:ext cx="96012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6949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8080EE-74A6-45C8-94E9-414F269339D6}"/>
              </a:ext>
            </a:extLst>
          </p:cNvPr>
          <p:cNvSpPr>
            <a:spLocks noGrp="1"/>
          </p:cNvSpPr>
          <p:nvPr>
            <p:ph type="title"/>
          </p:nvPr>
        </p:nvSpPr>
        <p:spPr>
          <a:xfrm>
            <a:off x="804672" y="2404872"/>
            <a:ext cx="3044950" cy="1645920"/>
          </a:xfrm>
        </p:spPr>
        <p:txBody>
          <a:bodyPr vert="horz" lIns="274320" tIns="182880" rIns="274320" bIns="182880" rtlCol="0" anchor="ctr" anchorCtr="1">
            <a:normAutofit/>
          </a:bodyPr>
          <a:lstStyle/>
          <a:p>
            <a:r>
              <a:rPr lang="en-US" sz="2200" dirty="0">
                <a:solidFill>
                  <a:srgbClr val="262626"/>
                </a:solidFill>
              </a:rPr>
              <a:t>Mental </a:t>
            </a:r>
            <a:r>
              <a:rPr lang="en-US" sz="2200" dirty="0" err="1">
                <a:solidFill>
                  <a:srgbClr val="262626"/>
                </a:solidFill>
              </a:rPr>
              <a:t>WellbeinG</a:t>
            </a:r>
            <a:r>
              <a:rPr lang="en-US" sz="2200" dirty="0">
                <a:solidFill>
                  <a:srgbClr val="262626"/>
                </a:solidFill>
              </a:rPr>
              <a:t/>
            </a:r>
            <a:br>
              <a:rPr lang="en-US" sz="2200" dirty="0">
                <a:solidFill>
                  <a:srgbClr val="262626"/>
                </a:solidFill>
              </a:rPr>
            </a:br>
            <a:r>
              <a:rPr lang="en-US" sz="2200" dirty="0">
                <a:solidFill>
                  <a:srgbClr val="262626"/>
                </a:solidFill>
              </a:rPr>
              <a:t/>
            </a:r>
            <a:br>
              <a:rPr lang="en-US" sz="2200" dirty="0">
                <a:solidFill>
                  <a:srgbClr val="262626"/>
                </a:solidFill>
              </a:rPr>
            </a:br>
            <a:r>
              <a:rPr lang="en-US" sz="1800" i="1" cap="none" dirty="0">
                <a:solidFill>
                  <a:srgbClr val="262626"/>
                </a:solidFill>
              </a:rPr>
              <a:t>what’s in a word??</a:t>
            </a:r>
            <a:endParaRPr lang="en-US" sz="2200" i="1" dirty="0">
              <a:solidFill>
                <a:srgbClr val="262626"/>
              </a:solidFill>
            </a:endParaRPr>
          </a:p>
        </p:txBody>
      </p:sp>
      <p:pic>
        <p:nvPicPr>
          <p:cNvPr id="5" name="Content Placeholder 4">
            <a:extLst>
              <a:ext uri="{FF2B5EF4-FFF2-40B4-BE49-F238E27FC236}">
                <a16:creationId xmlns="" xmlns:a16="http://schemas.microsoft.com/office/drawing/2014/main" id="{802F34DD-493F-4452-97A5-3B7BC8CAC83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 b="9016"/>
          <a:stretch/>
        </p:blipFill>
        <p:spPr>
          <a:xfrm>
            <a:off x="4654296" y="10"/>
            <a:ext cx="7537703" cy="6857990"/>
          </a:xfrm>
          <a:prstGeom prst="rect">
            <a:avLst/>
          </a:prstGeom>
        </p:spPr>
      </p:pic>
    </p:spTree>
    <p:extLst>
      <p:ext uri="{BB962C8B-B14F-4D97-AF65-F5344CB8AC3E}">
        <p14:creationId xmlns:p14="http://schemas.microsoft.com/office/powerpoint/2010/main" val="18717447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C6C18A80-1E4F-4C5D-AE44-CE9BBED37E15}"/>
              </a:ext>
            </a:extLst>
          </p:cNvPr>
          <p:cNvPicPr>
            <a:picLocks noChangeAspect="1"/>
          </p:cNvPicPr>
          <p:nvPr/>
        </p:nvPicPr>
        <p:blipFill rotWithShape="1">
          <a:blip r:embed="rId2">
            <a:alphaModFix amt="40000"/>
          </a:blip>
          <a:srcRect t="2326" b="13404"/>
          <a:stretch/>
        </p:blipFill>
        <p:spPr>
          <a:xfrm>
            <a:off x="20" y="10"/>
            <a:ext cx="12191980" cy="6857990"/>
          </a:xfrm>
          <a:prstGeom prst="rect">
            <a:avLst/>
          </a:prstGeom>
        </p:spPr>
      </p:pic>
      <p:sp>
        <p:nvSpPr>
          <p:cNvPr id="2" name="Title 1">
            <a:extLst>
              <a:ext uri="{FF2B5EF4-FFF2-40B4-BE49-F238E27FC236}">
                <a16:creationId xmlns="" xmlns:a16="http://schemas.microsoft.com/office/drawing/2014/main" id="{5AB869D1-DD1B-4908-BE35-2BF011FFD973}"/>
              </a:ext>
            </a:extLst>
          </p:cNvPr>
          <p:cNvSpPr>
            <a:spLocks noGrp="1"/>
          </p:cNvSpPr>
          <p:nvPr>
            <p:ph type="title"/>
          </p:nvPr>
        </p:nvSpPr>
        <p:spPr>
          <a:xfrm>
            <a:off x="1600200" y="2386744"/>
            <a:ext cx="8991600" cy="1645920"/>
          </a:xfrm>
          <a:noFill/>
          <a:ln w="38100" cap="sq">
            <a:solidFill>
              <a:schemeClr val="tx1"/>
            </a:solidFill>
            <a:miter lim="800000"/>
          </a:ln>
        </p:spPr>
        <p:txBody>
          <a:bodyPr vert="horz" lIns="274320" tIns="182880" rIns="274320" bIns="182880" rtlCol="0" anchor="ctr" anchorCtr="1">
            <a:normAutofit/>
          </a:bodyPr>
          <a:lstStyle/>
          <a:p>
            <a:r>
              <a:rPr lang="en-US" sz="3800" dirty="0">
                <a:solidFill>
                  <a:schemeClr val="tx1"/>
                </a:solidFill>
              </a:rPr>
              <a:t>MENTAL HEALTH – WHAT’S IN A WORD?</a:t>
            </a:r>
          </a:p>
        </p:txBody>
      </p:sp>
      <p:sp>
        <p:nvSpPr>
          <p:cNvPr id="8" name="Content Placeholder 7">
            <a:extLst>
              <a:ext uri="{FF2B5EF4-FFF2-40B4-BE49-F238E27FC236}">
                <a16:creationId xmlns="" xmlns:a16="http://schemas.microsoft.com/office/drawing/2014/main" id="{EF5ABC3D-D2FA-47A3-AF29-A53C65642B7C}"/>
              </a:ext>
            </a:extLst>
          </p:cNvPr>
          <p:cNvSpPr>
            <a:spLocks noGrp="1"/>
          </p:cNvSpPr>
          <p:nvPr>
            <p:ph idx="1"/>
          </p:nvPr>
        </p:nvSpPr>
        <p:spPr>
          <a:xfrm>
            <a:off x="2695194" y="4352544"/>
            <a:ext cx="6801612" cy="1239894"/>
          </a:xfrm>
        </p:spPr>
        <p:txBody>
          <a:bodyPr vert="horz" lIns="91440" tIns="45720" rIns="91440" bIns="45720" rtlCol="0">
            <a:normAutofit/>
          </a:bodyPr>
          <a:lstStyle/>
          <a:p>
            <a:pPr marL="0" indent="0" algn="ctr">
              <a:buNone/>
            </a:pPr>
            <a:r>
              <a:rPr lang="en-US" sz="2000">
                <a:solidFill>
                  <a:srgbClr val="FFFFFF"/>
                </a:solidFill>
              </a:rPr>
              <a:t>ACTIVITY…</a:t>
            </a:r>
          </a:p>
        </p:txBody>
      </p:sp>
    </p:spTree>
    <p:extLst>
      <p:ext uri="{BB962C8B-B14F-4D97-AF65-F5344CB8AC3E}">
        <p14:creationId xmlns:p14="http://schemas.microsoft.com/office/powerpoint/2010/main" val="157064946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5C00F5-7A65-47C6-842D-16D4BCFC5D01}"/>
              </a:ext>
            </a:extLst>
          </p:cNvPr>
          <p:cNvSpPr>
            <a:spLocks noGrp="1"/>
          </p:cNvSpPr>
          <p:nvPr>
            <p:ph type="title"/>
          </p:nvPr>
        </p:nvSpPr>
        <p:spPr>
          <a:xfrm>
            <a:off x="745561" y="1113333"/>
            <a:ext cx="5031924" cy="4941651"/>
          </a:xfrm>
        </p:spPr>
        <p:style>
          <a:lnRef idx="0">
            <a:scrgbClr r="0" g="0" b="0"/>
          </a:lnRef>
          <a:fillRef idx="0">
            <a:scrgbClr r="0" g="0" b="0"/>
          </a:fillRef>
          <a:effectRef idx="0">
            <a:scrgbClr r="0" g="0" b="0"/>
          </a:effectRef>
          <a:fontRef idx="minor">
            <a:schemeClr val="lt1"/>
          </a:fontRef>
        </p:style>
        <p:txBody>
          <a:bodyPr vert="horz" lIns="274320" tIns="182880" rIns="274320" bIns="182880" rtlCol="0" anchor="ctr" anchorCtr="1">
            <a:normAutofit fontScale="90000"/>
          </a:bodyPr>
          <a:lstStyle/>
          <a:p>
            <a:pPr algn="l"/>
            <a:r>
              <a:rPr lang="en-US" sz="2700" cap="none" spc="0" dirty="0" smtClean="0">
                <a:solidFill>
                  <a:schemeClr val="tx1"/>
                </a:solidFill>
                <a:latin typeface="+mj-lt"/>
                <a:ea typeface="+mj-ea"/>
                <a:cs typeface="+mj-cs"/>
              </a:rPr>
              <a:t>- HealthiER </a:t>
            </a:r>
            <a:r>
              <a:rPr lang="en-US" sz="2700" cap="none" spc="0" dirty="0">
                <a:solidFill>
                  <a:schemeClr val="tx1"/>
                </a:solidFill>
                <a:latin typeface="+mj-lt"/>
                <a:ea typeface="+mj-ea"/>
                <a:cs typeface="+mj-cs"/>
              </a:rPr>
              <a:t>minds </a:t>
            </a:r>
            <a:r>
              <a:rPr lang="en-US" sz="2700" cap="none" spc="0" dirty="0" smtClean="0">
                <a:solidFill>
                  <a:schemeClr val="tx1"/>
                </a:solidFill>
                <a:latin typeface="+mj-lt"/>
                <a:ea typeface="+mj-ea"/>
                <a:cs typeface="+mj-cs"/>
              </a:rPr>
              <a:t>Framework</a:t>
            </a:r>
            <a:br>
              <a:rPr lang="en-US" sz="2700" cap="none" spc="0" dirty="0" smtClean="0">
                <a:solidFill>
                  <a:schemeClr val="tx1"/>
                </a:solidFill>
                <a:latin typeface="+mj-lt"/>
                <a:ea typeface="+mj-ea"/>
                <a:cs typeface="+mj-cs"/>
              </a:rPr>
            </a:br>
            <a:r>
              <a:rPr lang="en-US" sz="2700" cap="none" spc="0" dirty="0" smtClean="0">
                <a:solidFill>
                  <a:schemeClr val="tx1"/>
                </a:solidFill>
                <a:latin typeface="+mj-lt"/>
                <a:ea typeface="+mj-ea"/>
                <a:cs typeface="+mj-cs"/>
              </a:rPr>
              <a:t>- Statistics</a:t>
            </a:r>
            <a:r>
              <a:rPr lang="en-US" sz="2400" cap="none" spc="0" dirty="0">
                <a:solidFill>
                  <a:schemeClr val="tx1"/>
                </a:solidFill>
                <a:ea typeface="+mj-ea"/>
                <a:cs typeface="+mj-cs"/>
              </a:rPr>
              <a:t/>
            </a:r>
            <a:br>
              <a:rPr lang="en-US" sz="2400" cap="none" spc="0" dirty="0">
                <a:solidFill>
                  <a:schemeClr val="tx1"/>
                </a:solidFill>
                <a:ea typeface="+mj-ea"/>
                <a:cs typeface="+mj-cs"/>
              </a:rPr>
            </a:br>
            <a:r>
              <a:rPr lang="en-US" sz="2400" cap="none" spc="0" dirty="0">
                <a:solidFill>
                  <a:schemeClr val="tx1"/>
                </a:solidFill>
                <a:ea typeface="+mj-ea"/>
                <a:cs typeface="+mj-cs"/>
              </a:rPr>
              <a:t>- The World </a:t>
            </a:r>
            <a:r>
              <a:rPr lang="en-US" sz="2400" cap="none" spc="0" dirty="0" smtClean="0">
                <a:solidFill>
                  <a:schemeClr val="tx1"/>
                </a:solidFill>
                <a:ea typeface="+mj-ea"/>
                <a:cs typeface="+mj-cs"/>
              </a:rPr>
              <a:t>Today/Yesterday</a:t>
            </a:r>
            <a:r>
              <a:rPr lang="en-US" sz="2400" cap="none" spc="0" dirty="0">
                <a:solidFill>
                  <a:schemeClr val="tx1"/>
                </a:solidFill>
                <a:ea typeface="+mj-ea"/>
                <a:cs typeface="+mj-cs"/>
              </a:rPr>
              <a:t/>
            </a:r>
            <a:br>
              <a:rPr lang="en-US" sz="2400" cap="none" spc="0" dirty="0">
                <a:solidFill>
                  <a:schemeClr val="tx1"/>
                </a:solidFill>
                <a:ea typeface="+mj-ea"/>
                <a:cs typeface="+mj-cs"/>
              </a:rPr>
            </a:br>
            <a:r>
              <a:rPr lang="en-US" sz="2400" cap="none" spc="0" dirty="0">
                <a:solidFill>
                  <a:schemeClr val="tx1"/>
                </a:solidFill>
                <a:ea typeface="+mj-ea"/>
                <a:cs typeface="+mj-cs"/>
              </a:rPr>
              <a:t>- Current Context</a:t>
            </a:r>
            <a:br>
              <a:rPr lang="en-US" sz="2400" cap="none" spc="0" dirty="0">
                <a:solidFill>
                  <a:schemeClr val="tx1"/>
                </a:solidFill>
                <a:ea typeface="+mj-ea"/>
                <a:cs typeface="+mj-cs"/>
              </a:rPr>
            </a:br>
            <a:r>
              <a:rPr lang="en-US" sz="2400" cap="none" spc="0" dirty="0">
                <a:solidFill>
                  <a:schemeClr val="tx1"/>
                </a:solidFill>
                <a:ea typeface="+mj-ea"/>
                <a:cs typeface="+mj-cs"/>
              </a:rPr>
              <a:t>- Mental Health: </a:t>
            </a:r>
            <a:r>
              <a:rPr lang="en-US" sz="2400" i="1" cap="none" spc="0" dirty="0">
                <a:solidFill>
                  <a:schemeClr val="tx1"/>
                </a:solidFill>
                <a:ea typeface="+mj-ea"/>
                <a:cs typeface="+mj-cs"/>
              </a:rPr>
              <a:t>what’s in a word?</a:t>
            </a:r>
            <a:r>
              <a:rPr lang="en-US" sz="2400" cap="none" spc="0" dirty="0">
                <a:solidFill>
                  <a:schemeClr val="tx1"/>
                </a:solidFill>
                <a:ea typeface="+mj-ea"/>
                <a:cs typeface="+mj-cs"/>
              </a:rPr>
              <a:t/>
            </a:r>
            <a:br>
              <a:rPr lang="en-US" sz="2400" cap="none" spc="0" dirty="0">
                <a:solidFill>
                  <a:schemeClr val="tx1"/>
                </a:solidFill>
                <a:ea typeface="+mj-ea"/>
                <a:cs typeface="+mj-cs"/>
              </a:rPr>
            </a:br>
            <a:r>
              <a:rPr lang="en-US" sz="2400" cap="none" spc="0" dirty="0">
                <a:solidFill>
                  <a:schemeClr val="tx1"/>
                </a:solidFill>
                <a:ea typeface="+mj-ea"/>
                <a:cs typeface="+mj-cs"/>
              </a:rPr>
              <a:t>- Activity</a:t>
            </a:r>
            <a:br>
              <a:rPr lang="en-US" sz="2400" cap="none" spc="0" dirty="0">
                <a:solidFill>
                  <a:schemeClr val="tx1"/>
                </a:solidFill>
                <a:ea typeface="+mj-ea"/>
                <a:cs typeface="+mj-cs"/>
              </a:rPr>
            </a:br>
            <a:r>
              <a:rPr lang="en-US" sz="2400" cap="none" spc="0" dirty="0">
                <a:solidFill>
                  <a:schemeClr val="tx1"/>
                </a:solidFill>
                <a:ea typeface="+mj-ea"/>
                <a:cs typeface="+mj-cs"/>
              </a:rPr>
              <a:t>- Mental Wellbeing  </a:t>
            </a:r>
            <a:br>
              <a:rPr lang="en-US" sz="2400" cap="none" spc="0" dirty="0">
                <a:solidFill>
                  <a:schemeClr val="tx1"/>
                </a:solidFill>
                <a:ea typeface="+mj-ea"/>
                <a:cs typeface="+mj-cs"/>
              </a:rPr>
            </a:br>
            <a:r>
              <a:rPr lang="en-US" sz="2400" cap="none" spc="0" dirty="0">
                <a:solidFill>
                  <a:schemeClr val="tx1"/>
                </a:solidFill>
                <a:ea typeface="+mj-ea"/>
                <a:cs typeface="+mj-cs"/>
              </a:rPr>
              <a:t>- Wellbeing Continuum </a:t>
            </a:r>
            <a:br>
              <a:rPr lang="en-US" sz="2400" cap="none" spc="0" dirty="0">
                <a:solidFill>
                  <a:schemeClr val="tx1"/>
                </a:solidFill>
                <a:ea typeface="+mj-ea"/>
                <a:cs typeface="+mj-cs"/>
              </a:rPr>
            </a:br>
            <a:r>
              <a:rPr lang="en-US" sz="2400" cap="none" spc="0" dirty="0">
                <a:solidFill>
                  <a:schemeClr val="tx1"/>
                </a:solidFill>
                <a:ea typeface="+mj-ea"/>
                <a:cs typeface="+mj-cs"/>
              </a:rPr>
              <a:t>- Professionals’ Version</a:t>
            </a:r>
            <a:br>
              <a:rPr lang="en-US" sz="2400" cap="none" spc="0" dirty="0">
                <a:solidFill>
                  <a:schemeClr val="tx1"/>
                </a:solidFill>
                <a:ea typeface="+mj-ea"/>
                <a:cs typeface="+mj-cs"/>
              </a:rPr>
            </a:br>
            <a:r>
              <a:rPr lang="en-US" sz="2400" cap="none" spc="0" dirty="0">
                <a:solidFill>
                  <a:schemeClr val="tx1"/>
                </a:solidFill>
                <a:ea typeface="+mj-ea"/>
                <a:cs typeface="+mj-cs"/>
              </a:rPr>
              <a:t>- Types of support</a:t>
            </a:r>
            <a:br>
              <a:rPr lang="en-US" sz="2400" cap="none" spc="0" dirty="0">
                <a:solidFill>
                  <a:schemeClr val="tx1"/>
                </a:solidFill>
                <a:ea typeface="+mj-ea"/>
                <a:cs typeface="+mj-cs"/>
              </a:rPr>
            </a:br>
            <a:r>
              <a:rPr lang="en-US" sz="2400" cap="none" spc="0" dirty="0" smtClean="0">
                <a:solidFill>
                  <a:schemeClr val="tx1"/>
                </a:solidFill>
                <a:ea typeface="+mj-ea"/>
                <a:cs typeface="+mj-cs"/>
              </a:rPr>
              <a:t>- </a:t>
            </a:r>
            <a:r>
              <a:rPr lang="en-US" sz="2200" i="1" cap="none" spc="0" dirty="0" smtClean="0">
                <a:solidFill>
                  <a:schemeClr val="tx1"/>
                </a:solidFill>
                <a:ea typeface="+mj-ea"/>
                <a:cs typeface="+mj-cs"/>
              </a:rPr>
              <a:t>Universal</a:t>
            </a:r>
            <a:r>
              <a:rPr lang="en-US" sz="2200" i="1" cap="none" spc="0" dirty="0">
                <a:solidFill>
                  <a:schemeClr val="tx1"/>
                </a:solidFill>
                <a:ea typeface="+mj-ea"/>
                <a:cs typeface="+mj-cs"/>
              </a:rPr>
              <a:t/>
            </a:r>
            <a:br>
              <a:rPr lang="en-US" sz="2200" i="1" cap="none" spc="0" dirty="0">
                <a:solidFill>
                  <a:schemeClr val="tx1"/>
                </a:solidFill>
                <a:ea typeface="+mj-ea"/>
                <a:cs typeface="+mj-cs"/>
              </a:rPr>
            </a:br>
            <a:r>
              <a:rPr lang="en-US" sz="2200" i="1" cap="none" spc="0" dirty="0">
                <a:solidFill>
                  <a:schemeClr val="tx1"/>
                </a:solidFill>
                <a:ea typeface="+mj-ea"/>
                <a:cs typeface="+mj-cs"/>
              </a:rPr>
              <a:t>- Targeted </a:t>
            </a:r>
            <a:br>
              <a:rPr lang="en-US" sz="2200" i="1" cap="none" spc="0" dirty="0">
                <a:solidFill>
                  <a:schemeClr val="tx1"/>
                </a:solidFill>
                <a:ea typeface="+mj-ea"/>
                <a:cs typeface="+mj-cs"/>
              </a:rPr>
            </a:br>
            <a:r>
              <a:rPr lang="en-US" sz="2200" i="1" cap="none" spc="0" dirty="0">
                <a:solidFill>
                  <a:schemeClr val="tx1"/>
                </a:solidFill>
                <a:ea typeface="+mj-ea"/>
                <a:cs typeface="+mj-cs"/>
              </a:rPr>
              <a:t>- Intensive </a:t>
            </a:r>
            <a:r>
              <a:rPr lang="en-US" sz="2400" cap="none" spc="0" dirty="0">
                <a:solidFill>
                  <a:schemeClr val="tx1"/>
                </a:solidFill>
                <a:ea typeface="+mj-ea"/>
                <a:cs typeface="+mj-cs"/>
              </a:rPr>
              <a:t/>
            </a:r>
            <a:br>
              <a:rPr lang="en-US" sz="2400" cap="none" spc="0" dirty="0">
                <a:solidFill>
                  <a:schemeClr val="tx1"/>
                </a:solidFill>
                <a:ea typeface="+mj-ea"/>
                <a:cs typeface="+mj-cs"/>
              </a:rPr>
            </a:br>
            <a:r>
              <a:rPr lang="en-US" sz="2400" cap="none" spc="0" dirty="0">
                <a:solidFill>
                  <a:schemeClr val="tx1"/>
                </a:solidFill>
                <a:ea typeface="+mj-ea"/>
                <a:cs typeface="+mj-cs"/>
              </a:rPr>
              <a:t>- Parents’ and Young people’s version</a:t>
            </a:r>
            <a:endParaRPr lang="en-US" sz="2400" spc="0" dirty="0">
              <a:solidFill>
                <a:schemeClr val="tx1"/>
              </a:solidFill>
              <a:ea typeface="+mj-ea"/>
              <a:cs typeface="+mj-cs"/>
            </a:endParaRPr>
          </a:p>
        </p:txBody>
      </p:sp>
      <p:sp>
        <p:nvSpPr>
          <p:cNvPr id="8" name="TextBox 7">
            <a:extLst>
              <a:ext uri="{FF2B5EF4-FFF2-40B4-BE49-F238E27FC236}">
                <a16:creationId xmlns="" xmlns:a16="http://schemas.microsoft.com/office/drawing/2014/main" id="{3D7311F0-C37F-4FB0-8154-5AE03ACF1922}"/>
              </a:ext>
            </a:extLst>
          </p:cNvPr>
          <p:cNvSpPr txBox="1"/>
          <p:nvPr/>
        </p:nvSpPr>
        <p:spPr>
          <a:xfrm>
            <a:off x="974541" y="916179"/>
            <a:ext cx="4396356" cy="394307"/>
          </a:xfrm>
          <a:prstGeom prst="rect">
            <a:avLst/>
          </a:prstGeom>
        </p:spPr>
        <p:txBody>
          <a:bodyPr vert="horz" lIns="91440" tIns="45720" rIns="91440" bIns="45720" rtlCol="0">
            <a:normAutofit fontScale="40000" lnSpcReduction="20000"/>
          </a:bodyPr>
          <a:lstStyle/>
          <a:p>
            <a:pPr algn="ctr" defTabSz="914400">
              <a:spcBef>
                <a:spcPts val="1000"/>
              </a:spcBef>
              <a:buClr>
                <a:schemeClr val="accent2"/>
              </a:buClr>
            </a:pPr>
            <a:r>
              <a:rPr lang="en-US" sz="5900" dirty="0">
                <a:latin typeface="+mj-lt"/>
              </a:rPr>
              <a:t>PLAN OF SESSION </a:t>
            </a:r>
          </a:p>
          <a:p>
            <a:pPr algn="ctr" defTabSz="914400">
              <a:spcBef>
                <a:spcPts val="1000"/>
              </a:spcBef>
              <a:buClr>
                <a:schemeClr val="accent2"/>
              </a:buClr>
            </a:pPr>
            <a:endParaRPr lang="en-US" sz="3200" b="1" dirty="0">
              <a:solidFill>
                <a:schemeClr val="tx1">
                  <a:lumMod val="75000"/>
                  <a:lumOff val="25000"/>
                </a:schemeClr>
              </a:solidFill>
            </a:endParaRPr>
          </a:p>
        </p:txBody>
      </p:sp>
      <p:sp>
        <p:nvSpPr>
          <p:cNvPr id="18" name="Rectangle 17">
            <a:extLst>
              <a:ext uri="{FF2B5EF4-FFF2-40B4-BE49-F238E27FC236}">
                <a16:creationId xmlns="" xmlns:a16="http://schemas.microsoft.com/office/drawing/2014/main" id="{3FEECDF0-8CEF-4E73-8645-863EBE497FE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096000" y="0"/>
            <a:ext cx="6095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clipart&#10;&#10;Description automatically generated">
            <a:extLst>
              <a:ext uri="{FF2B5EF4-FFF2-40B4-BE49-F238E27FC236}">
                <a16:creationId xmlns="" xmlns:a16="http://schemas.microsoft.com/office/drawing/2014/main" id="{2F2F90C5-C28E-40FD-8737-B7E37ACA7AAD}"/>
              </a:ext>
            </a:extLst>
          </p:cNvPr>
          <p:cNvPicPr>
            <a:picLocks noChangeAspect="1"/>
          </p:cNvPicPr>
          <p:nvPr/>
        </p:nvPicPr>
        <p:blipFill>
          <a:blip r:embed="rId2"/>
          <a:stretch>
            <a:fillRect/>
          </a:stretch>
        </p:blipFill>
        <p:spPr>
          <a:xfrm>
            <a:off x="6733030" y="2410270"/>
            <a:ext cx="4818890" cy="1722754"/>
          </a:xfrm>
          <a:prstGeom prst="rect">
            <a:avLst/>
          </a:prstGeom>
        </p:spPr>
      </p:pic>
    </p:spTree>
    <p:extLst>
      <p:ext uri="{BB962C8B-B14F-4D97-AF65-F5344CB8AC3E}">
        <p14:creationId xmlns:p14="http://schemas.microsoft.com/office/powerpoint/2010/main" val="36850927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112F64-CD29-4427-BFFB-FE23FA160073}"/>
              </a:ext>
            </a:extLst>
          </p:cNvPr>
          <p:cNvSpPr>
            <a:spLocks noGrp="1"/>
          </p:cNvSpPr>
          <p:nvPr>
            <p:ph type="title"/>
          </p:nvPr>
        </p:nvSpPr>
        <p:spPr>
          <a:xfrm>
            <a:off x="366444" y="744166"/>
            <a:ext cx="3849624" cy="5369668"/>
          </a:xfrm>
        </p:spPr>
        <p:txBody>
          <a:bodyPr vert="horz" lIns="274320" tIns="182880" rIns="274320" bIns="182880" rtlCol="0" anchor="ctr" anchorCtr="1">
            <a:normAutofit/>
          </a:bodyPr>
          <a:lstStyle/>
          <a:p>
            <a:r>
              <a:rPr lang="en-US" sz="2000" dirty="0">
                <a:solidFill>
                  <a:srgbClr val="262626"/>
                </a:solidFill>
              </a:rPr>
              <a:t>Mental Health </a:t>
            </a:r>
            <a:br>
              <a:rPr lang="en-US" sz="2000" dirty="0">
                <a:solidFill>
                  <a:srgbClr val="262626"/>
                </a:solidFill>
              </a:rPr>
            </a:br>
            <a:r>
              <a:rPr lang="en-US" sz="2000" dirty="0">
                <a:solidFill>
                  <a:srgbClr val="262626"/>
                </a:solidFill>
              </a:rPr>
              <a:t/>
            </a:r>
            <a:br>
              <a:rPr lang="en-US" sz="2000" dirty="0">
                <a:solidFill>
                  <a:srgbClr val="262626"/>
                </a:solidFill>
              </a:rPr>
            </a:br>
            <a:r>
              <a:rPr lang="en-US" sz="2000" i="1" dirty="0">
                <a:solidFill>
                  <a:srgbClr val="262626"/>
                </a:solidFill>
              </a:rPr>
              <a:t>What’s in a W</a:t>
            </a:r>
            <a:r>
              <a:rPr lang="en-US" sz="1800" i="1" dirty="0">
                <a:solidFill>
                  <a:srgbClr val="262626"/>
                </a:solidFill>
              </a:rPr>
              <a:t>ord….</a:t>
            </a:r>
            <a:r>
              <a:rPr lang="en-US" sz="1800" dirty="0">
                <a:solidFill>
                  <a:srgbClr val="262626"/>
                </a:solidFill>
              </a:rPr>
              <a:t/>
            </a:r>
            <a:br>
              <a:rPr lang="en-US" sz="1800" dirty="0">
                <a:solidFill>
                  <a:srgbClr val="262626"/>
                </a:solidFill>
              </a:rPr>
            </a:br>
            <a:r>
              <a:rPr lang="en-US" sz="1800" dirty="0">
                <a:solidFill>
                  <a:srgbClr val="262626"/>
                </a:solidFill>
              </a:rPr>
              <a:t>_________ </a:t>
            </a:r>
          </a:p>
        </p:txBody>
      </p:sp>
      <p:sp>
        <p:nvSpPr>
          <p:cNvPr id="23" name="Rectangle 22">
            <a:extLst>
              <a:ext uri="{FF2B5EF4-FFF2-40B4-BE49-F238E27FC236}">
                <a16:creationId xmlns="" xmlns:a16="http://schemas.microsoft.com/office/drawing/2014/main" id="{ED6F0A31-5407-4EFA-9DFA-67E94268296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54296" y="0"/>
            <a:ext cx="753770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close up of a piece of paper&#10;&#10;Description automatically generated">
            <a:extLst>
              <a:ext uri="{FF2B5EF4-FFF2-40B4-BE49-F238E27FC236}">
                <a16:creationId xmlns="" xmlns:a16="http://schemas.microsoft.com/office/drawing/2014/main" id="{3D9E6404-8B60-4D10-8BBA-BFD847AED70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556" r="4867" b="1"/>
          <a:stretch/>
        </p:blipFill>
        <p:spPr>
          <a:xfrm>
            <a:off x="5530753" y="640080"/>
            <a:ext cx="5784790" cy="5263134"/>
          </a:xfrm>
          <a:prstGeom prst="rect">
            <a:avLst/>
          </a:prstGeom>
        </p:spPr>
      </p:pic>
      <p:sp>
        <p:nvSpPr>
          <p:cNvPr id="3" name="TextBox 2"/>
          <p:cNvSpPr txBox="1"/>
          <p:nvPr/>
        </p:nvSpPr>
        <p:spPr>
          <a:xfrm>
            <a:off x="4893972" y="5756856"/>
            <a:ext cx="7160653" cy="400110"/>
          </a:xfrm>
          <a:prstGeom prst="rect">
            <a:avLst/>
          </a:prstGeom>
          <a:noFill/>
        </p:spPr>
        <p:txBody>
          <a:bodyPr wrap="square" rtlCol="0">
            <a:spAutoFit/>
          </a:bodyPr>
          <a:lstStyle/>
          <a:p>
            <a:r>
              <a:rPr lang="en-GB" sz="2000" i="1" dirty="0" smtClean="0"/>
              <a:t>What’s wrong with the child         v         what’s happened to the child? </a:t>
            </a:r>
            <a:endParaRPr lang="en-GB" sz="2000" i="1" dirty="0"/>
          </a:p>
        </p:txBody>
      </p:sp>
    </p:spTree>
    <p:extLst>
      <p:ext uri="{BB962C8B-B14F-4D97-AF65-F5344CB8AC3E}">
        <p14:creationId xmlns:p14="http://schemas.microsoft.com/office/powerpoint/2010/main" val="12888757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BA46DA50-2E68-4423-A08B-9AC9DFD926CB}"/>
              </a:ext>
            </a:extLst>
          </p:cNvPr>
          <p:cNvPicPr>
            <a:picLocks noChangeAspect="1"/>
          </p:cNvPicPr>
          <p:nvPr/>
        </p:nvPicPr>
        <p:blipFill>
          <a:blip r:embed="rId2"/>
          <a:stretch>
            <a:fillRect/>
          </a:stretch>
        </p:blipFill>
        <p:spPr>
          <a:xfrm>
            <a:off x="1238924" y="3377509"/>
            <a:ext cx="2837213" cy="2734043"/>
          </a:xfrm>
          <a:prstGeom prst="rect">
            <a:avLst/>
          </a:prstGeom>
        </p:spPr>
      </p:pic>
      <p:sp>
        <p:nvSpPr>
          <p:cNvPr id="18" name="Rectangle 17">
            <a:extLst>
              <a:ext uri="{FF2B5EF4-FFF2-40B4-BE49-F238E27FC236}">
                <a16:creationId xmlns="" xmlns:a16="http://schemas.microsoft.com/office/drawing/2014/main" id="{BB7B992D-2EE5-431A-908A-7E7D956F2CD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315061" y="-2"/>
            <a:ext cx="6876939"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E70E3D36-F81E-4AE8-8030-C600B7D28BB4}"/>
              </a:ext>
            </a:extLst>
          </p:cNvPr>
          <p:cNvSpPr>
            <a:spLocks noGrp="1"/>
          </p:cNvSpPr>
          <p:nvPr>
            <p:ph type="title"/>
          </p:nvPr>
        </p:nvSpPr>
        <p:spPr>
          <a:xfrm>
            <a:off x="6119732" y="1290025"/>
            <a:ext cx="5291327" cy="1188720"/>
          </a:xfrm>
          <a:solidFill>
            <a:srgbClr val="FFFFFF"/>
          </a:solidFill>
          <a:ln>
            <a:solidFill>
              <a:srgbClr val="404040"/>
            </a:solidFill>
          </a:ln>
        </p:spPr>
        <p:txBody>
          <a:bodyPr vert="horz" lIns="91440" tIns="45720" rIns="91440" bIns="45720" rtlCol="0">
            <a:normAutofit/>
          </a:bodyPr>
          <a:lstStyle/>
          <a:p>
            <a:r>
              <a:rPr lang="en-US">
                <a:solidFill>
                  <a:srgbClr val="262626"/>
                </a:solidFill>
              </a:rPr>
              <a:t>Current Context</a:t>
            </a:r>
          </a:p>
        </p:txBody>
      </p:sp>
      <p:pic>
        <p:nvPicPr>
          <p:cNvPr id="4" name="Content Placeholder 3">
            <a:extLst>
              <a:ext uri="{FF2B5EF4-FFF2-40B4-BE49-F238E27FC236}">
                <a16:creationId xmlns="" xmlns:a16="http://schemas.microsoft.com/office/drawing/2014/main" id="{5DE558D6-290A-431E-A080-75F5F1097B0F}"/>
              </a:ext>
            </a:extLst>
          </p:cNvPr>
          <p:cNvPicPr>
            <a:picLocks noChangeAspect="1"/>
          </p:cNvPicPr>
          <p:nvPr/>
        </p:nvPicPr>
        <p:blipFill>
          <a:blip r:embed="rId3"/>
          <a:stretch>
            <a:fillRect/>
          </a:stretch>
        </p:blipFill>
        <p:spPr>
          <a:xfrm>
            <a:off x="1053986" y="321733"/>
            <a:ext cx="3207088" cy="2734043"/>
          </a:xfrm>
          <a:prstGeom prst="rect">
            <a:avLst/>
          </a:prstGeom>
        </p:spPr>
      </p:pic>
      <p:sp>
        <p:nvSpPr>
          <p:cNvPr id="13" name="Content Placeholder 12">
            <a:extLst>
              <a:ext uri="{FF2B5EF4-FFF2-40B4-BE49-F238E27FC236}">
                <a16:creationId xmlns="" xmlns:a16="http://schemas.microsoft.com/office/drawing/2014/main" id="{CC18D3F2-2F49-4156-BEE3-7FBFF1A72023}"/>
              </a:ext>
            </a:extLst>
          </p:cNvPr>
          <p:cNvSpPr>
            <a:spLocks noGrp="1"/>
          </p:cNvSpPr>
          <p:nvPr>
            <p:ph idx="1"/>
          </p:nvPr>
        </p:nvSpPr>
        <p:spPr>
          <a:xfrm>
            <a:off x="6119732" y="2858703"/>
            <a:ext cx="5285791" cy="3042547"/>
          </a:xfrm>
        </p:spPr>
        <p:txBody>
          <a:bodyPr>
            <a:noAutofit/>
          </a:bodyPr>
          <a:lstStyle/>
          <a:p>
            <a:pPr>
              <a:lnSpc>
                <a:spcPct val="250000"/>
              </a:lnSpc>
            </a:pPr>
            <a:r>
              <a:rPr lang="en-US" sz="2400" dirty="0" smtClean="0">
                <a:solidFill>
                  <a:srgbClr val="FFFFFF"/>
                </a:solidFill>
              </a:rPr>
              <a:t>GIRFEC (My world triangle) </a:t>
            </a:r>
          </a:p>
          <a:p>
            <a:pPr>
              <a:lnSpc>
                <a:spcPct val="250000"/>
              </a:lnSpc>
            </a:pPr>
            <a:r>
              <a:rPr lang="en-US" sz="2400" dirty="0" smtClean="0">
                <a:solidFill>
                  <a:srgbClr val="FFFFFF"/>
                </a:solidFill>
              </a:rPr>
              <a:t>INLCUSION</a:t>
            </a:r>
          </a:p>
          <a:p>
            <a:pPr>
              <a:lnSpc>
                <a:spcPct val="250000"/>
              </a:lnSpc>
            </a:pPr>
            <a:r>
              <a:rPr lang="en-US" sz="2400" dirty="0" smtClean="0">
                <a:solidFill>
                  <a:srgbClr val="FFFFFF"/>
                </a:solidFill>
              </a:rPr>
              <a:t>COLLABORATIVE WORKING </a:t>
            </a:r>
            <a:endParaRPr lang="en-US" sz="2400" dirty="0">
              <a:solidFill>
                <a:srgbClr val="FFFFFF"/>
              </a:solidFill>
            </a:endParaRPr>
          </a:p>
        </p:txBody>
      </p:sp>
    </p:spTree>
    <p:extLst>
      <p:ext uri="{BB962C8B-B14F-4D97-AF65-F5344CB8AC3E}">
        <p14:creationId xmlns:p14="http://schemas.microsoft.com/office/powerpoint/2010/main" val="2146588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AFC58823-8FAD-4453-9176-BC2C180CC1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096000" y="0"/>
            <a:ext cx="6095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 xmlns:a16="http://schemas.microsoft.com/office/drawing/2014/main" id="{65219A03-F159-434C-AC93-C65575D818DE}"/>
              </a:ext>
            </a:extLst>
          </p:cNvPr>
          <p:cNvPicPr>
            <a:picLocks noChangeAspect="1"/>
          </p:cNvPicPr>
          <p:nvPr/>
        </p:nvPicPr>
        <p:blipFill>
          <a:blip r:embed="rId2"/>
          <a:stretch>
            <a:fillRect/>
          </a:stretch>
        </p:blipFill>
        <p:spPr>
          <a:xfrm>
            <a:off x="6595353" y="945087"/>
            <a:ext cx="4863829" cy="5358435"/>
          </a:xfrm>
          <a:prstGeom prst="rect">
            <a:avLst/>
          </a:prstGeom>
        </p:spPr>
      </p:pic>
      <p:pic>
        <p:nvPicPr>
          <p:cNvPr id="12" name="Picture 11">
            <a:extLst>
              <a:ext uri="{FF2B5EF4-FFF2-40B4-BE49-F238E27FC236}">
                <a16:creationId xmlns="" xmlns:a16="http://schemas.microsoft.com/office/drawing/2014/main" id="{2505D2D7-A112-445A-B627-05C2EABE017D}"/>
              </a:ext>
            </a:extLst>
          </p:cNvPr>
          <p:cNvPicPr>
            <a:picLocks noChangeAspect="1"/>
          </p:cNvPicPr>
          <p:nvPr/>
        </p:nvPicPr>
        <p:blipFill>
          <a:blip r:embed="rId3"/>
          <a:stretch>
            <a:fillRect/>
          </a:stretch>
        </p:blipFill>
        <p:spPr>
          <a:xfrm>
            <a:off x="929538" y="1264596"/>
            <a:ext cx="4433645" cy="408561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619405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073E03-9706-4E5F-B4EA-E0F62D824050}"/>
              </a:ext>
            </a:extLst>
          </p:cNvPr>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a:solidFill>
                  <a:srgbClr val="262626"/>
                </a:solidFill>
              </a:rPr>
              <a:t>Mental Wellbeing Continuum</a:t>
            </a:r>
          </a:p>
        </p:txBody>
      </p:sp>
      <p:sp>
        <p:nvSpPr>
          <p:cNvPr id="9" name="Rectangle 8">
            <a:extLst>
              <a:ext uri="{FF2B5EF4-FFF2-40B4-BE49-F238E27FC236}">
                <a16:creationId xmlns="" xmlns:a16="http://schemas.microsoft.com/office/drawing/2014/main" id="{ED6F0A31-5407-4EFA-9DFA-67E94268296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54296" y="0"/>
            <a:ext cx="753770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 xmlns:a16="http://schemas.microsoft.com/office/drawing/2014/main" id="{AD63B4D9-0463-49A4-9EF4-5DBBE6FDD73C}"/>
              </a:ext>
            </a:extLst>
          </p:cNvPr>
          <p:cNvPicPr>
            <a:picLocks noGrp="1" noChangeAspect="1"/>
          </p:cNvPicPr>
          <p:nvPr>
            <p:ph idx="1"/>
          </p:nvPr>
        </p:nvPicPr>
        <p:blipFill>
          <a:blip r:embed="rId2"/>
          <a:stretch>
            <a:fillRect/>
          </a:stretch>
        </p:blipFill>
        <p:spPr>
          <a:xfrm>
            <a:off x="4902738" y="1042988"/>
            <a:ext cx="7062281" cy="4763879"/>
          </a:xfrm>
          <a:prstGeom prst="rect">
            <a:avLst/>
          </a:prstGeom>
        </p:spPr>
      </p:pic>
      <p:pic>
        <p:nvPicPr>
          <p:cNvPr id="3" name="Picture 2"/>
          <p:cNvPicPr>
            <a:picLocks noChangeAspect="1"/>
          </p:cNvPicPr>
          <p:nvPr/>
        </p:nvPicPr>
        <p:blipFill>
          <a:blip r:embed="rId3"/>
          <a:stretch>
            <a:fillRect/>
          </a:stretch>
        </p:blipFill>
        <p:spPr>
          <a:xfrm>
            <a:off x="4982452" y="4070389"/>
            <a:ext cx="6982566" cy="1255437"/>
          </a:xfrm>
          <a:prstGeom prst="rect">
            <a:avLst/>
          </a:prstGeom>
        </p:spPr>
      </p:pic>
      <p:sp>
        <p:nvSpPr>
          <p:cNvPr id="5" name="TextBox 4"/>
          <p:cNvSpPr txBox="1"/>
          <p:nvPr/>
        </p:nvSpPr>
        <p:spPr>
          <a:xfrm>
            <a:off x="5318975" y="2086377"/>
            <a:ext cx="6646043" cy="400110"/>
          </a:xfrm>
          <a:prstGeom prst="rect">
            <a:avLst/>
          </a:prstGeom>
          <a:noFill/>
        </p:spPr>
        <p:txBody>
          <a:bodyPr wrap="square" rtlCol="0">
            <a:spAutoFit/>
          </a:bodyPr>
          <a:lstStyle/>
          <a:p>
            <a:r>
              <a:rPr lang="en-GB" sz="2000" b="1" dirty="0" smtClean="0">
                <a:solidFill>
                  <a:srgbClr val="0070C0"/>
                </a:solidFill>
              </a:rPr>
              <a:t>Mental Wellbeing                                     Mental Health </a:t>
            </a:r>
            <a:endParaRPr lang="en-GB" sz="2000" b="1" dirty="0">
              <a:solidFill>
                <a:srgbClr val="0070C0"/>
              </a:solidFill>
            </a:endParaRPr>
          </a:p>
        </p:txBody>
      </p:sp>
      <p:sp>
        <p:nvSpPr>
          <p:cNvPr id="6" name="TextBox 5"/>
          <p:cNvSpPr txBox="1"/>
          <p:nvPr/>
        </p:nvSpPr>
        <p:spPr>
          <a:xfrm>
            <a:off x="5318976" y="2627291"/>
            <a:ext cx="6323526" cy="400110"/>
          </a:xfrm>
          <a:prstGeom prst="rect">
            <a:avLst/>
          </a:prstGeom>
          <a:noFill/>
        </p:spPr>
        <p:txBody>
          <a:bodyPr wrap="square" rtlCol="0">
            <a:spAutoFit/>
          </a:bodyPr>
          <a:lstStyle/>
          <a:p>
            <a:r>
              <a:rPr lang="en-GB" dirty="0" smtClean="0">
                <a:solidFill>
                  <a:srgbClr val="0070C0"/>
                </a:solidFill>
              </a:rPr>
              <a:t>+</a:t>
            </a:r>
            <a:r>
              <a:rPr lang="en-GB" sz="2000" dirty="0" smtClean="0">
                <a:solidFill>
                  <a:srgbClr val="0070C0"/>
                </a:solidFill>
              </a:rPr>
              <a:t>ve                                                                            </a:t>
            </a:r>
            <a:r>
              <a:rPr lang="en-GB" sz="2000" dirty="0" smtClean="0">
                <a:solidFill>
                  <a:srgbClr val="FF0000"/>
                </a:solidFill>
              </a:rPr>
              <a:t>-ve</a:t>
            </a:r>
            <a:endParaRPr lang="en-GB" sz="2000" dirty="0">
              <a:solidFill>
                <a:srgbClr val="FF0000"/>
              </a:solidFill>
            </a:endParaRPr>
          </a:p>
        </p:txBody>
      </p:sp>
    </p:spTree>
    <p:extLst>
      <p:ext uri="{BB962C8B-B14F-4D97-AF65-F5344CB8AC3E}">
        <p14:creationId xmlns:p14="http://schemas.microsoft.com/office/powerpoint/2010/main" val="32227684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044354-2349-43F0-A960-F2D988D78D2B}"/>
              </a:ext>
            </a:extLst>
          </p:cNvPr>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dirty="0" smtClean="0">
                <a:solidFill>
                  <a:srgbClr val="262626"/>
                </a:solidFill>
              </a:rPr>
              <a:t>Universal Approaches </a:t>
            </a:r>
            <a:endParaRPr lang="en-US" dirty="0">
              <a:solidFill>
                <a:srgbClr val="262626"/>
              </a:solidFill>
            </a:endParaRPr>
          </a:p>
        </p:txBody>
      </p:sp>
      <p:sp>
        <p:nvSpPr>
          <p:cNvPr id="9" name="Rectangle 8">
            <a:extLst>
              <a:ext uri="{FF2B5EF4-FFF2-40B4-BE49-F238E27FC236}">
                <a16:creationId xmlns="" xmlns:a16="http://schemas.microsoft.com/office/drawing/2014/main" id="{ED6F0A31-5407-4EFA-9DFA-67E94268296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54296" y="0"/>
            <a:ext cx="753770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266944" y="1795484"/>
            <a:ext cx="6053585" cy="4265033"/>
          </a:xfrm>
        </p:spPr>
        <p:txBody>
          <a:bodyPr>
            <a:noAutofit/>
          </a:bodyPr>
          <a:lstStyle/>
          <a:p>
            <a:pPr lvl="0"/>
            <a:r>
              <a:rPr lang="en-GB" sz="2800" dirty="0" smtClean="0"/>
              <a:t>Key </a:t>
            </a:r>
            <a:r>
              <a:rPr lang="en-GB" sz="2800" dirty="0"/>
              <a:t>Adults</a:t>
            </a:r>
          </a:p>
          <a:p>
            <a:pPr lvl="0"/>
            <a:r>
              <a:rPr lang="en-GB" sz="2800" dirty="0"/>
              <a:t>Universal Supports in Health and Education</a:t>
            </a:r>
          </a:p>
          <a:p>
            <a:pPr lvl="0"/>
            <a:r>
              <a:rPr lang="en-GB" sz="2800" dirty="0"/>
              <a:t>Circle of Support: Universal Support in Education </a:t>
            </a:r>
          </a:p>
          <a:p>
            <a:pPr lvl="0"/>
            <a:r>
              <a:rPr lang="en-GB" sz="2800" dirty="0"/>
              <a:t>Useful Resources </a:t>
            </a:r>
          </a:p>
        </p:txBody>
      </p:sp>
    </p:spTree>
    <p:extLst>
      <p:ext uri="{BB962C8B-B14F-4D97-AF65-F5344CB8AC3E}">
        <p14:creationId xmlns:p14="http://schemas.microsoft.com/office/powerpoint/2010/main" val="39131872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044354-2349-43F0-A960-F2D988D78D2B}"/>
              </a:ext>
            </a:extLst>
          </p:cNvPr>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dirty="0" err="1" smtClean="0">
                <a:solidFill>
                  <a:srgbClr val="262626"/>
                </a:solidFill>
              </a:rPr>
              <a:t>Univeral</a:t>
            </a:r>
            <a:r>
              <a:rPr lang="en-US" dirty="0" smtClean="0">
                <a:solidFill>
                  <a:srgbClr val="262626"/>
                </a:solidFill>
              </a:rPr>
              <a:t> supports in education </a:t>
            </a:r>
            <a:endParaRPr lang="en-US" dirty="0">
              <a:solidFill>
                <a:srgbClr val="262626"/>
              </a:solidFill>
            </a:endParaRPr>
          </a:p>
        </p:txBody>
      </p:sp>
      <p:sp>
        <p:nvSpPr>
          <p:cNvPr id="9" name="Rectangle 8">
            <a:extLst>
              <a:ext uri="{FF2B5EF4-FFF2-40B4-BE49-F238E27FC236}">
                <a16:creationId xmlns="" xmlns:a16="http://schemas.microsoft.com/office/drawing/2014/main" id="{ED6F0A31-5407-4EFA-9DFA-67E94268296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54296" y="0"/>
            <a:ext cx="753770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 xmlns:a16="http://schemas.microsoft.com/office/drawing/2014/main" id="{3A8DFEDB-5B17-4D63-8ADD-20C0CE4955F6}"/>
              </a:ext>
            </a:extLst>
          </p:cNvPr>
          <p:cNvPicPr>
            <a:picLocks noGrp="1" noChangeAspect="1"/>
          </p:cNvPicPr>
          <p:nvPr>
            <p:ph idx="1"/>
          </p:nvPr>
        </p:nvPicPr>
        <p:blipFill>
          <a:blip r:embed="rId2"/>
          <a:stretch>
            <a:fillRect/>
          </a:stretch>
        </p:blipFill>
        <p:spPr>
          <a:xfrm>
            <a:off x="4337044" y="300038"/>
            <a:ext cx="8698119" cy="6100763"/>
          </a:xfrm>
          <a:prstGeom prst="rect">
            <a:avLst/>
          </a:prstGeom>
        </p:spPr>
      </p:pic>
    </p:spTree>
    <p:extLst>
      <p:ext uri="{BB962C8B-B14F-4D97-AF65-F5344CB8AC3E}">
        <p14:creationId xmlns:p14="http://schemas.microsoft.com/office/powerpoint/2010/main" val="41065960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6894" y="642720"/>
            <a:ext cx="7729728" cy="1188720"/>
          </a:xfrm>
        </p:spPr>
        <p:txBody>
          <a:bodyPr/>
          <a:lstStyle/>
          <a:p>
            <a:r>
              <a:rPr lang="en-GB" dirty="0" smtClean="0"/>
              <a:t>Key Adults and active listening</a:t>
            </a:r>
            <a:endParaRPr lang="en-GB" dirty="0"/>
          </a:p>
        </p:txBody>
      </p:sp>
      <p:sp>
        <p:nvSpPr>
          <p:cNvPr id="4" name="Content Placeholder 7">
            <a:extLst>
              <a:ext uri="{FF2B5EF4-FFF2-40B4-BE49-F238E27FC236}">
                <a16:creationId xmlns="" xmlns:a16="http://schemas.microsoft.com/office/drawing/2014/main" id="{BFFD7878-F401-4C6C-9C61-4663C1E550C2}"/>
              </a:ext>
            </a:extLst>
          </p:cNvPr>
          <p:cNvSpPr>
            <a:spLocks noGrp="1"/>
          </p:cNvSpPr>
          <p:nvPr>
            <p:ph idx="1"/>
          </p:nvPr>
        </p:nvSpPr>
        <p:spPr>
          <a:xfrm>
            <a:off x="2012195" y="2021984"/>
            <a:ext cx="8883332" cy="4146996"/>
          </a:xfrm>
        </p:spPr>
        <p:txBody>
          <a:bodyPr>
            <a:normAutofit fontScale="25000" lnSpcReduction="20000"/>
          </a:bodyPr>
          <a:lstStyle/>
          <a:p>
            <a:r>
              <a:rPr lang="en-GB" dirty="0" smtClean="0"/>
              <a:t>√</a:t>
            </a:r>
            <a:endParaRPr lang="en-GB" dirty="0"/>
          </a:p>
          <a:p>
            <a:r>
              <a:rPr lang="en-GB" sz="8000" dirty="0" smtClean="0"/>
              <a:t>Listen </a:t>
            </a:r>
            <a:r>
              <a:rPr lang="en-GB" sz="8000" dirty="0"/>
              <a:t>to the child or young person and c</a:t>
            </a:r>
            <a:r>
              <a:rPr lang="en-GB" sz="8000" dirty="0" smtClean="0"/>
              <a:t>onnect </a:t>
            </a:r>
            <a:r>
              <a:rPr lang="en-GB" sz="8000" dirty="0"/>
              <a:t>with </a:t>
            </a:r>
            <a:r>
              <a:rPr lang="en-GB" sz="8000" dirty="0" smtClean="0"/>
              <a:t>them</a:t>
            </a:r>
          </a:p>
          <a:p>
            <a:r>
              <a:rPr lang="en-GB" sz="8000" dirty="0" smtClean="0"/>
              <a:t>Validate </a:t>
            </a:r>
            <a:r>
              <a:rPr lang="en-GB" sz="8000" dirty="0"/>
              <a:t>the child or young person’s feelings. </a:t>
            </a:r>
          </a:p>
          <a:p>
            <a:r>
              <a:rPr lang="en-GB" sz="8000" dirty="0" smtClean="0"/>
              <a:t>Comment </a:t>
            </a:r>
            <a:r>
              <a:rPr lang="en-GB" sz="8000" dirty="0"/>
              <a:t>on what you see /paraphrase </a:t>
            </a:r>
          </a:p>
          <a:p>
            <a:r>
              <a:rPr lang="en-GB" sz="8000" dirty="0" smtClean="0"/>
              <a:t>Look </a:t>
            </a:r>
            <a:r>
              <a:rPr lang="en-GB" sz="8000" dirty="0"/>
              <a:t>for exceptions – times when the young people says things are going better.</a:t>
            </a:r>
          </a:p>
          <a:p>
            <a:r>
              <a:rPr lang="en-GB" sz="8000" dirty="0" smtClean="0"/>
              <a:t>Encourage </a:t>
            </a:r>
            <a:r>
              <a:rPr lang="en-GB" sz="8000" dirty="0"/>
              <a:t>the child to  focus on these ‘exceptions’ and do </a:t>
            </a:r>
            <a:r>
              <a:rPr lang="en-GB" sz="8000" dirty="0" smtClean="0"/>
              <a:t>more </a:t>
            </a:r>
            <a:r>
              <a:rPr lang="en-GB" sz="8000" dirty="0"/>
              <a:t>of the things that make them feel better </a:t>
            </a:r>
          </a:p>
          <a:p>
            <a:r>
              <a:rPr lang="en-GB" sz="8000" dirty="0" smtClean="0"/>
              <a:t>Help </a:t>
            </a:r>
            <a:r>
              <a:rPr lang="en-GB" sz="8000" dirty="0"/>
              <a:t>the child or young person to generate their own coping strategies building on things they are doing already.</a:t>
            </a:r>
          </a:p>
          <a:p>
            <a:r>
              <a:rPr lang="en-GB" sz="8000" dirty="0" smtClean="0"/>
              <a:t>Be </a:t>
            </a:r>
            <a:r>
              <a:rPr lang="en-GB" sz="8000" dirty="0"/>
              <a:t>aware of body language and of what this is communicating about how the child or young person is feeling</a:t>
            </a:r>
          </a:p>
          <a:p>
            <a:r>
              <a:rPr lang="en-GB" sz="8000" dirty="0" smtClean="0"/>
              <a:t>Encourage </a:t>
            </a:r>
            <a:r>
              <a:rPr lang="en-GB" sz="8000" dirty="0"/>
              <a:t>the child to be active and to do sport or any kind of exercise that they enjoy </a:t>
            </a:r>
          </a:p>
          <a:p>
            <a:endParaRPr lang="en-US" sz="8000" dirty="0"/>
          </a:p>
        </p:txBody>
      </p:sp>
    </p:spTree>
    <p:extLst>
      <p:ext uri="{BB962C8B-B14F-4D97-AF65-F5344CB8AC3E}">
        <p14:creationId xmlns:p14="http://schemas.microsoft.com/office/powerpoint/2010/main" val="32602076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C3A694C2-50DA-401D-9E8A-3621EBF0C7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
            <a:ext cx="12192000" cy="491851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7F8179D8-6E5F-4018-B08E-19C727C6FE44}"/>
              </a:ext>
            </a:extLst>
          </p:cNvPr>
          <p:cNvSpPr>
            <a:spLocks noGrp="1"/>
          </p:cNvSpPr>
          <p:nvPr>
            <p:ph type="title"/>
          </p:nvPr>
        </p:nvSpPr>
        <p:spPr>
          <a:xfrm>
            <a:off x="1600200" y="4269282"/>
            <a:ext cx="8991600" cy="1264762"/>
          </a:xfrm>
        </p:spPr>
        <p:txBody>
          <a:bodyPr vert="horz" lIns="274320" tIns="182880" rIns="274320" bIns="182880" rtlCol="0" anchor="ctr" anchorCtr="1">
            <a:normAutofit/>
          </a:bodyPr>
          <a:lstStyle/>
          <a:p>
            <a:r>
              <a:rPr lang="en-US" sz="3200" dirty="0" smtClean="0">
                <a:solidFill>
                  <a:srgbClr val="262626"/>
                </a:solidFill>
              </a:rPr>
              <a:t>Targeted and intensive support</a:t>
            </a:r>
            <a:endParaRPr lang="en-US" sz="3200" dirty="0">
              <a:solidFill>
                <a:srgbClr val="262626"/>
              </a:solidFill>
            </a:endParaRPr>
          </a:p>
        </p:txBody>
      </p:sp>
      <p:sp>
        <p:nvSpPr>
          <p:cNvPr id="5" name="Content Placeholder 4"/>
          <p:cNvSpPr>
            <a:spLocks noGrp="1"/>
          </p:cNvSpPr>
          <p:nvPr>
            <p:ph idx="1"/>
          </p:nvPr>
        </p:nvSpPr>
        <p:spPr>
          <a:xfrm>
            <a:off x="1550832" y="1481071"/>
            <a:ext cx="9040968" cy="4619565"/>
          </a:xfrm>
        </p:spPr>
        <p:txBody>
          <a:bodyPr>
            <a:normAutofit/>
          </a:bodyPr>
          <a:lstStyle/>
          <a:p>
            <a:pPr marL="0" indent="0" algn="ctr">
              <a:buNone/>
            </a:pPr>
            <a:r>
              <a:rPr lang="en-GB" sz="2000" dirty="0">
                <a:solidFill>
                  <a:srgbClr val="0070C0"/>
                </a:solidFill>
              </a:rPr>
              <a:t>There may be times when some children and young person will benefit from </a:t>
            </a:r>
            <a:r>
              <a:rPr lang="en-GB" sz="2000" b="1" dirty="0">
                <a:solidFill>
                  <a:srgbClr val="0070C0"/>
                </a:solidFill>
              </a:rPr>
              <a:t>targeted</a:t>
            </a:r>
            <a:r>
              <a:rPr lang="en-GB" sz="2000" dirty="0">
                <a:solidFill>
                  <a:srgbClr val="0070C0"/>
                </a:solidFill>
              </a:rPr>
              <a:t> or </a:t>
            </a:r>
            <a:r>
              <a:rPr lang="en-GB" sz="2400" dirty="0">
                <a:solidFill>
                  <a:srgbClr val="0070C0"/>
                </a:solidFill>
              </a:rPr>
              <a:t>intensive</a:t>
            </a:r>
            <a:r>
              <a:rPr lang="en-GB" sz="2000" dirty="0">
                <a:solidFill>
                  <a:srgbClr val="0070C0"/>
                </a:solidFill>
              </a:rPr>
              <a:t> from agencies support because they are experiencing more chronic or enduring difficulties. This may be because of factors relating to the child’s development or health, or  because of adverse or traumatic experiences such as loss, or physical or emotional abuse. </a:t>
            </a:r>
          </a:p>
          <a:p>
            <a:pPr marL="0" indent="0" algn="ctr">
              <a:buNone/>
            </a:pPr>
            <a:endParaRPr lang="en-GB" sz="2000" dirty="0">
              <a:solidFill>
                <a:srgbClr val="0070C0"/>
              </a:solidFill>
            </a:endParaRPr>
          </a:p>
        </p:txBody>
      </p:sp>
    </p:spTree>
    <p:extLst>
      <p:ext uri="{BB962C8B-B14F-4D97-AF65-F5344CB8AC3E}">
        <p14:creationId xmlns:p14="http://schemas.microsoft.com/office/powerpoint/2010/main" val="11261797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C3A694C2-50DA-401D-9E8A-3621EBF0C75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2"/>
            <a:ext cx="12192000" cy="491851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7F8179D8-6E5F-4018-B08E-19C727C6FE44}"/>
              </a:ext>
            </a:extLst>
          </p:cNvPr>
          <p:cNvSpPr>
            <a:spLocks noGrp="1"/>
          </p:cNvSpPr>
          <p:nvPr>
            <p:ph type="title"/>
          </p:nvPr>
        </p:nvSpPr>
        <p:spPr>
          <a:xfrm>
            <a:off x="1600200" y="5350559"/>
            <a:ext cx="8991600" cy="1264762"/>
          </a:xfrm>
        </p:spPr>
        <p:txBody>
          <a:bodyPr vert="horz" lIns="274320" tIns="182880" rIns="274320" bIns="182880" rtlCol="0" anchor="ctr" anchorCtr="1">
            <a:normAutofit/>
          </a:bodyPr>
          <a:lstStyle/>
          <a:p>
            <a:r>
              <a:rPr lang="en-US" sz="3200" dirty="0" smtClean="0">
                <a:solidFill>
                  <a:srgbClr val="262626"/>
                </a:solidFill>
              </a:rPr>
              <a:t>Targeted supports</a:t>
            </a:r>
            <a:endParaRPr lang="en-US" sz="3200" dirty="0">
              <a:solidFill>
                <a:srgbClr val="262626"/>
              </a:solidFill>
            </a:endParaRPr>
          </a:p>
        </p:txBody>
      </p:sp>
      <p:pic>
        <p:nvPicPr>
          <p:cNvPr id="4" name="Content Placeholder 3">
            <a:extLst>
              <a:ext uri="{FF2B5EF4-FFF2-40B4-BE49-F238E27FC236}">
                <a16:creationId xmlns="" xmlns:a16="http://schemas.microsoft.com/office/drawing/2014/main" id="{9E2944EF-F806-4331-98B4-CCF4FB7AD07B}"/>
              </a:ext>
            </a:extLst>
          </p:cNvPr>
          <p:cNvPicPr>
            <a:picLocks noGrp="1" noChangeAspect="1"/>
          </p:cNvPicPr>
          <p:nvPr>
            <p:ph idx="1"/>
          </p:nvPr>
        </p:nvPicPr>
        <p:blipFill>
          <a:blip r:embed="rId2"/>
          <a:stretch>
            <a:fillRect/>
          </a:stretch>
        </p:blipFill>
        <p:spPr>
          <a:xfrm>
            <a:off x="1322355" y="319334"/>
            <a:ext cx="8801100" cy="3650457"/>
          </a:xfrm>
          <a:prstGeom prst="rect">
            <a:avLst/>
          </a:prstGeom>
        </p:spPr>
      </p:pic>
      <p:pic>
        <p:nvPicPr>
          <p:cNvPr id="3" name="Picture 2"/>
          <p:cNvPicPr>
            <a:picLocks noChangeAspect="1"/>
          </p:cNvPicPr>
          <p:nvPr/>
        </p:nvPicPr>
        <p:blipFill>
          <a:blip r:embed="rId3"/>
          <a:stretch>
            <a:fillRect/>
          </a:stretch>
        </p:blipFill>
        <p:spPr>
          <a:xfrm>
            <a:off x="6648554" y="15001"/>
            <a:ext cx="1400370" cy="876422"/>
          </a:xfrm>
          <a:prstGeom prst="rect">
            <a:avLst/>
          </a:prstGeom>
        </p:spPr>
      </p:pic>
      <p:pic>
        <p:nvPicPr>
          <p:cNvPr id="5" name="Picture 4"/>
          <p:cNvPicPr>
            <a:picLocks noChangeAspect="1"/>
          </p:cNvPicPr>
          <p:nvPr/>
        </p:nvPicPr>
        <p:blipFill>
          <a:blip r:embed="rId4"/>
          <a:stretch>
            <a:fillRect/>
          </a:stretch>
        </p:blipFill>
        <p:spPr>
          <a:xfrm>
            <a:off x="7967760" y="916617"/>
            <a:ext cx="1581371" cy="1295581"/>
          </a:xfrm>
          <a:prstGeom prst="rect">
            <a:avLst/>
          </a:prstGeom>
        </p:spPr>
      </p:pic>
      <p:pic>
        <p:nvPicPr>
          <p:cNvPr id="6" name="Picture 5"/>
          <p:cNvPicPr>
            <a:picLocks noChangeAspect="1"/>
          </p:cNvPicPr>
          <p:nvPr/>
        </p:nvPicPr>
        <p:blipFill>
          <a:blip r:embed="rId5"/>
          <a:stretch>
            <a:fillRect/>
          </a:stretch>
        </p:blipFill>
        <p:spPr>
          <a:xfrm>
            <a:off x="7723062" y="2459253"/>
            <a:ext cx="1390844" cy="1124107"/>
          </a:xfrm>
          <a:prstGeom prst="rect">
            <a:avLst/>
          </a:prstGeom>
        </p:spPr>
      </p:pic>
      <p:pic>
        <p:nvPicPr>
          <p:cNvPr id="7" name="Picture 6"/>
          <p:cNvPicPr>
            <a:picLocks noChangeAspect="1"/>
          </p:cNvPicPr>
          <p:nvPr/>
        </p:nvPicPr>
        <p:blipFill>
          <a:blip r:embed="rId6"/>
          <a:stretch>
            <a:fillRect/>
          </a:stretch>
        </p:blipFill>
        <p:spPr>
          <a:xfrm>
            <a:off x="4975088" y="4078235"/>
            <a:ext cx="1495634" cy="876422"/>
          </a:xfrm>
          <a:prstGeom prst="rect">
            <a:avLst/>
          </a:prstGeom>
        </p:spPr>
      </p:pic>
      <p:pic>
        <p:nvPicPr>
          <p:cNvPr id="8" name="Picture 7"/>
          <p:cNvPicPr>
            <a:picLocks noChangeAspect="1"/>
          </p:cNvPicPr>
          <p:nvPr/>
        </p:nvPicPr>
        <p:blipFill>
          <a:blip r:embed="rId7"/>
          <a:stretch>
            <a:fillRect/>
          </a:stretch>
        </p:blipFill>
        <p:spPr>
          <a:xfrm>
            <a:off x="2478321" y="2352313"/>
            <a:ext cx="1390844" cy="1095528"/>
          </a:xfrm>
          <a:prstGeom prst="rect">
            <a:avLst/>
          </a:prstGeom>
        </p:spPr>
      </p:pic>
      <p:pic>
        <p:nvPicPr>
          <p:cNvPr id="10" name="Picture 9"/>
          <p:cNvPicPr>
            <a:picLocks noChangeAspect="1"/>
          </p:cNvPicPr>
          <p:nvPr/>
        </p:nvPicPr>
        <p:blipFill>
          <a:blip r:embed="rId8"/>
          <a:stretch>
            <a:fillRect/>
          </a:stretch>
        </p:blipFill>
        <p:spPr>
          <a:xfrm>
            <a:off x="2468795" y="891423"/>
            <a:ext cx="1400370" cy="876422"/>
          </a:xfrm>
          <a:prstGeom prst="rect">
            <a:avLst/>
          </a:prstGeom>
        </p:spPr>
      </p:pic>
    </p:spTree>
    <p:extLst>
      <p:ext uri="{BB962C8B-B14F-4D97-AF65-F5344CB8AC3E}">
        <p14:creationId xmlns:p14="http://schemas.microsoft.com/office/powerpoint/2010/main" val="7402784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B9A6A8C2-8B3A-4AD3-AFCC-F1D3F1F02D3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94182" y="964692"/>
            <a:ext cx="6885432"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a:extLst>
              <a:ext uri="{FF2B5EF4-FFF2-40B4-BE49-F238E27FC236}">
                <a16:creationId xmlns="" xmlns:a16="http://schemas.microsoft.com/office/drawing/2014/main" id="{692FEE01-C382-424F-AC13-5F577EDC81A8}"/>
              </a:ext>
            </a:extLst>
          </p:cNvPr>
          <p:cNvPicPr>
            <a:picLocks noChangeAspect="1"/>
          </p:cNvPicPr>
          <p:nvPr/>
        </p:nvPicPr>
        <p:blipFill rotWithShape="1">
          <a:blip r:embed="rId2"/>
          <a:stretch/>
        </p:blipFill>
        <p:spPr>
          <a:xfrm>
            <a:off x="3683357" y="964692"/>
            <a:ext cx="7933386" cy="5036862"/>
          </a:xfrm>
          <a:prstGeom prst="rect">
            <a:avLst/>
          </a:prstGeom>
        </p:spPr>
      </p:pic>
      <p:sp>
        <p:nvSpPr>
          <p:cNvPr id="2" name="Content Placeholder 1"/>
          <p:cNvSpPr>
            <a:spLocks noGrp="1"/>
          </p:cNvSpPr>
          <p:nvPr>
            <p:ph idx="1"/>
          </p:nvPr>
        </p:nvSpPr>
        <p:spPr>
          <a:xfrm>
            <a:off x="775279" y="3075925"/>
            <a:ext cx="3718903" cy="3101983"/>
          </a:xfrm>
        </p:spPr>
        <p:txBody>
          <a:bodyPr>
            <a:normAutofit/>
          </a:bodyPr>
          <a:lstStyle/>
          <a:p>
            <a:pPr marL="0" indent="0">
              <a:buNone/>
            </a:pPr>
            <a:r>
              <a:rPr lang="en-GB" sz="2800" dirty="0" smtClean="0"/>
              <a:t>INTENSIVE SUPPORT</a:t>
            </a:r>
            <a:endParaRPr lang="en-GB" sz="2800" dirty="0"/>
          </a:p>
        </p:txBody>
      </p:sp>
    </p:spTree>
    <p:extLst>
      <p:ext uri="{BB962C8B-B14F-4D97-AF65-F5344CB8AC3E}">
        <p14:creationId xmlns:p14="http://schemas.microsoft.com/office/powerpoint/2010/main" val="38380482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613BB578-C19D-408C-A5C5-D66651B5E6DF}"/>
              </a:ext>
            </a:extLst>
          </p:cNvPr>
          <p:cNvPicPr>
            <a:picLocks noChangeAspect="1"/>
          </p:cNvPicPr>
          <p:nvPr/>
        </p:nvPicPr>
        <p:blipFill rotWithShape="1">
          <a:blip r:embed="rId2"/>
          <a:srcRect l="31746" r="6429"/>
          <a:stretch/>
        </p:blipFill>
        <p:spPr>
          <a:xfrm>
            <a:off x="20" y="10"/>
            <a:ext cx="7537684" cy="6857990"/>
          </a:xfrm>
          <a:prstGeom prst="rect">
            <a:avLst/>
          </a:prstGeom>
        </p:spPr>
      </p:pic>
      <p:sp>
        <p:nvSpPr>
          <p:cNvPr id="2" name="Title 1">
            <a:extLst>
              <a:ext uri="{FF2B5EF4-FFF2-40B4-BE49-F238E27FC236}">
                <a16:creationId xmlns="" xmlns:a16="http://schemas.microsoft.com/office/drawing/2014/main" id="{91DB7FEE-73D6-4A49-A9C2-3704B32732CF}"/>
              </a:ext>
            </a:extLst>
          </p:cNvPr>
          <p:cNvSpPr>
            <a:spLocks noGrp="1"/>
          </p:cNvSpPr>
          <p:nvPr>
            <p:ph type="title"/>
          </p:nvPr>
        </p:nvSpPr>
        <p:spPr>
          <a:xfrm>
            <a:off x="972312" y="1227324"/>
            <a:ext cx="5928360" cy="1188720"/>
          </a:xfrm>
          <a:solidFill>
            <a:schemeClr val="tx1">
              <a:alpha val="60000"/>
            </a:schemeClr>
          </a:solidFill>
          <a:ln>
            <a:solidFill>
              <a:schemeClr val="bg1"/>
            </a:solidFill>
          </a:ln>
        </p:spPr>
        <p:txBody>
          <a:bodyPr>
            <a:normAutofit/>
          </a:bodyPr>
          <a:lstStyle/>
          <a:p>
            <a:r>
              <a:rPr lang="en-GB" dirty="0" err="1">
                <a:solidFill>
                  <a:schemeClr val="bg1"/>
                </a:solidFill>
              </a:rPr>
              <a:t>HealthI</a:t>
            </a:r>
            <a:r>
              <a:rPr lang="en-GB" sz="3200" b="1" dirty="0" err="1">
                <a:solidFill>
                  <a:srgbClr val="0070C0"/>
                </a:solidFill>
              </a:rPr>
              <a:t>ER</a:t>
            </a:r>
            <a:r>
              <a:rPr lang="en-GB" dirty="0">
                <a:solidFill>
                  <a:schemeClr val="bg1"/>
                </a:solidFill>
              </a:rPr>
              <a:t> Minds </a:t>
            </a:r>
          </a:p>
        </p:txBody>
      </p:sp>
      <p:sp>
        <p:nvSpPr>
          <p:cNvPr id="9" name="Rectangle 8">
            <a:extLst>
              <a:ext uri="{FF2B5EF4-FFF2-40B4-BE49-F238E27FC236}">
                <a16:creationId xmlns="" xmlns:a16="http://schemas.microsoft.com/office/drawing/2014/main" id="{2DC18BC7-5FF5-42FD-8163-C0D34837F5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537704" y="674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9FB1E051-7054-4D5E-8B0F-A2D0143F1A72}"/>
              </a:ext>
            </a:extLst>
          </p:cNvPr>
          <p:cNvSpPr>
            <a:spLocks noGrp="1"/>
          </p:cNvSpPr>
          <p:nvPr>
            <p:ph idx="1"/>
          </p:nvPr>
        </p:nvSpPr>
        <p:spPr>
          <a:xfrm>
            <a:off x="8242273" y="973600"/>
            <a:ext cx="3374136" cy="4924280"/>
          </a:xfrm>
        </p:spPr>
        <p:txBody>
          <a:bodyPr anchor="ctr">
            <a:normAutofit/>
          </a:bodyPr>
          <a:lstStyle/>
          <a:p>
            <a:r>
              <a:rPr lang="en-GB" sz="2000" b="1" i="1" dirty="0" err="1" smtClean="0">
                <a:solidFill>
                  <a:srgbClr val="FFFFFF"/>
                </a:solidFill>
              </a:rPr>
              <a:t>HealthiER</a:t>
            </a:r>
            <a:r>
              <a:rPr lang="en-GB" sz="2000" b="1" i="1" dirty="0" smtClean="0">
                <a:solidFill>
                  <a:srgbClr val="FFFFFF"/>
                </a:solidFill>
              </a:rPr>
              <a:t> Minds </a:t>
            </a:r>
            <a:r>
              <a:rPr lang="en-GB" sz="2000" i="1" dirty="0" smtClean="0">
                <a:solidFill>
                  <a:srgbClr val="FFFFFF"/>
                </a:solidFill>
              </a:rPr>
              <a:t>is a  Framework for </a:t>
            </a:r>
            <a:r>
              <a:rPr lang="en-GB" sz="2000" i="1" dirty="0">
                <a:solidFill>
                  <a:srgbClr val="FFFFFF"/>
                </a:solidFill>
              </a:rPr>
              <a:t>people working in partnership across services to nurture mental wellbeing in children and young people.</a:t>
            </a:r>
          </a:p>
          <a:p>
            <a:r>
              <a:rPr lang="en-GB" sz="2000" b="1" i="1" dirty="0" err="1">
                <a:solidFill>
                  <a:srgbClr val="FFFFFF"/>
                </a:solidFill>
              </a:rPr>
              <a:t>HealthiER</a:t>
            </a:r>
            <a:r>
              <a:rPr lang="en-GB" sz="2000" b="1" i="1" dirty="0">
                <a:solidFill>
                  <a:srgbClr val="FFFFFF"/>
                </a:solidFill>
              </a:rPr>
              <a:t> Minds </a:t>
            </a:r>
            <a:r>
              <a:rPr lang="en-GB" sz="2000" i="1" dirty="0" smtClean="0">
                <a:solidFill>
                  <a:srgbClr val="FFFFFF"/>
                </a:solidFill>
              </a:rPr>
              <a:t>outlines </a:t>
            </a:r>
            <a:r>
              <a:rPr lang="en-GB" sz="2000" i="1" dirty="0">
                <a:solidFill>
                  <a:srgbClr val="FFFFFF"/>
                </a:solidFill>
              </a:rPr>
              <a:t>ways to </a:t>
            </a:r>
            <a:r>
              <a:rPr lang="en-GB" sz="2000" i="1" dirty="0" smtClean="0">
                <a:solidFill>
                  <a:srgbClr val="FFFFFF"/>
                </a:solidFill>
              </a:rPr>
              <a:t>support  </a:t>
            </a:r>
            <a:r>
              <a:rPr lang="en-GB" sz="2000" i="1" dirty="0">
                <a:solidFill>
                  <a:srgbClr val="FFFFFF"/>
                </a:solidFill>
              </a:rPr>
              <a:t>mental wellbeing in a holistic </a:t>
            </a:r>
            <a:r>
              <a:rPr lang="en-GB" sz="2000" i="1" dirty="0" smtClean="0">
                <a:solidFill>
                  <a:srgbClr val="FFFFFF"/>
                </a:solidFill>
              </a:rPr>
              <a:t>way.</a:t>
            </a:r>
          </a:p>
          <a:p>
            <a:r>
              <a:rPr lang="en-GB" sz="2000" i="1" dirty="0" smtClean="0">
                <a:solidFill>
                  <a:srgbClr val="FFFFFF"/>
                </a:solidFill>
              </a:rPr>
              <a:t>It provides </a:t>
            </a:r>
            <a:r>
              <a:rPr lang="en-GB" sz="2000" dirty="0">
                <a:solidFill>
                  <a:srgbClr val="FFFFFF"/>
                </a:solidFill>
              </a:rPr>
              <a:t>information about services that can help East Renfrewshire’s children, young people and their </a:t>
            </a:r>
            <a:r>
              <a:rPr lang="en-GB" sz="2000" dirty="0" smtClean="0">
                <a:solidFill>
                  <a:srgbClr val="FFFFFF"/>
                </a:solidFill>
              </a:rPr>
              <a:t>families</a:t>
            </a:r>
            <a:endParaRPr lang="en-GB" sz="2000" dirty="0">
              <a:solidFill>
                <a:srgbClr val="FFFFFF"/>
              </a:solidFill>
            </a:endParaRPr>
          </a:p>
        </p:txBody>
      </p:sp>
    </p:spTree>
    <p:extLst>
      <p:ext uri="{BB962C8B-B14F-4D97-AF65-F5344CB8AC3E}">
        <p14:creationId xmlns:p14="http://schemas.microsoft.com/office/powerpoint/2010/main" val="16608658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30801" y="1877433"/>
            <a:ext cx="7730398" cy="3103133"/>
          </a:xfrm>
          <a:prstGeom prst="rect">
            <a:avLst/>
          </a:prstGeom>
        </p:spPr>
      </p:pic>
      <p:pic>
        <p:nvPicPr>
          <p:cNvPr id="2" name="Picture 1"/>
          <p:cNvPicPr>
            <a:picLocks noChangeAspect="1"/>
          </p:cNvPicPr>
          <p:nvPr/>
        </p:nvPicPr>
        <p:blipFill rotWithShape="1">
          <a:blip r:embed="rId3"/>
          <a:srcRect l="-402" t="5869" r="402" b="-5869"/>
          <a:stretch/>
        </p:blipFill>
        <p:spPr>
          <a:xfrm>
            <a:off x="1255680" y="1007929"/>
            <a:ext cx="10064850" cy="5486083"/>
          </a:xfrm>
          <a:prstGeom prst="rect">
            <a:avLst/>
          </a:prstGeom>
        </p:spPr>
      </p:pic>
      <p:sp>
        <p:nvSpPr>
          <p:cNvPr id="5" name="Rectangle 4"/>
          <p:cNvSpPr/>
          <p:nvPr/>
        </p:nvSpPr>
        <p:spPr>
          <a:xfrm>
            <a:off x="961621" y="226525"/>
            <a:ext cx="10255877" cy="718017"/>
          </a:xfrm>
          <a:prstGeom prst="rect">
            <a:avLst/>
          </a:prstGeom>
        </p:spPr>
        <p:txBody>
          <a:bodyPr wrap="square">
            <a:spAutoFit/>
          </a:bodyPr>
          <a:lstStyle/>
          <a:p>
            <a:pPr>
              <a:lnSpc>
                <a:spcPct val="107000"/>
              </a:lnSpc>
              <a:spcAft>
                <a:spcPts val="800"/>
              </a:spcAft>
            </a:pPr>
            <a:r>
              <a:rPr lang="en-GB" sz="2000" b="1" dirty="0">
                <a:solidFill>
                  <a:srgbClr val="7030A0"/>
                </a:solidFill>
                <a:latin typeface="Calibri Light" panose="020F0302020204030204" pitchFamily="34" charset="0"/>
                <a:ea typeface="Calibri" panose="020F0502020204030204" pitchFamily="34" charset="0"/>
                <a:cs typeface="Calibri" panose="020F0502020204030204" pitchFamily="34" charset="0"/>
              </a:rPr>
              <a:t>CIRCLES OF SUPPORT </a:t>
            </a:r>
            <a:r>
              <a:rPr lang="en-GB" sz="2000" b="1" dirty="0">
                <a:solidFill>
                  <a:srgbClr val="FFC000"/>
                </a:solidFill>
                <a:latin typeface="Calibri Light" panose="020F0302020204030204" pitchFamily="34" charset="0"/>
                <a:ea typeface="Calibri" panose="020F0502020204030204" pitchFamily="34" charset="0"/>
                <a:cs typeface="Calibri" panose="020F0502020204030204" pitchFamily="34" charset="0"/>
              </a:rPr>
              <a:t>Universal, </a:t>
            </a:r>
            <a:r>
              <a:rPr lang="en-GB" sz="2000" b="1" dirty="0">
                <a:solidFill>
                  <a:srgbClr val="AEAAAA"/>
                </a:solidFill>
                <a:latin typeface="Calibri Light" panose="020F0302020204030204" pitchFamily="34" charset="0"/>
                <a:ea typeface="Calibri" panose="020F0502020204030204" pitchFamily="34" charset="0"/>
                <a:cs typeface="Calibri" panose="020F0502020204030204" pitchFamily="34" charset="0"/>
              </a:rPr>
              <a:t>Targeted</a:t>
            </a:r>
            <a:r>
              <a:rPr lang="en-GB" sz="2000" b="1" dirty="0">
                <a:solidFill>
                  <a:srgbClr val="7030A0"/>
                </a:solidFill>
                <a:latin typeface="Calibri Light" panose="020F0302020204030204" pitchFamily="34" charset="0"/>
                <a:ea typeface="Calibri" panose="020F0502020204030204" pitchFamily="34" charset="0"/>
                <a:cs typeface="Calibri" panose="020F0502020204030204" pitchFamily="34" charset="0"/>
              </a:rPr>
              <a:t> and </a:t>
            </a:r>
            <a:r>
              <a:rPr lang="en-GB" sz="2000" b="1" dirty="0">
                <a:solidFill>
                  <a:srgbClr val="4472C4"/>
                </a:solidFill>
                <a:latin typeface="Calibri Light" panose="020F0302020204030204" pitchFamily="34" charset="0"/>
                <a:ea typeface="Calibri" panose="020F0502020204030204" pitchFamily="34" charset="0"/>
                <a:cs typeface="Calibri" panose="020F0502020204030204" pitchFamily="34" charset="0"/>
              </a:rPr>
              <a:t>Intensive </a:t>
            </a:r>
            <a:r>
              <a:rPr lang="en-GB" sz="2000" b="1" dirty="0">
                <a:solidFill>
                  <a:srgbClr val="7030A0"/>
                </a:solidFill>
                <a:latin typeface="Calibri Light" panose="020F0302020204030204" pitchFamily="34" charset="0"/>
                <a:ea typeface="Calibri" panose="020F0502020204030204" pitchFamily="34" charset="0"/>
                <a:cs typeface="Calibri" panose="020F0502020204030204" pitchFamily="34" charset="0"/>
              </a:rPr>
              <a:t>Support </a:t>
            </a:r>
            <a:r>
              <a:rPr lang="en-GB" i="1" dirty="0">
                <a:solidFill>
                  <a:srgbClr val="7030A0"/>
                </a:solidFill>
                <a:latin typeface="Calibri Light" panose="020F0302020204030204" pitchFamily="34" charset="0"/>
                <a:ea typeface="Calibri" panose="020F0502020204030204" pitchFamily="34" charset="0"/>
                <a:cs typeface="Calibri" panose="020F0502020204030204" pitchFamily="34" charset="0"/>
              </a:rPr>
              <a:t>from Education, Health and Social Care Partnership and Voluntary Agencies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42139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STEPS</a:t>
            </a:r>
            <a:endParaRPr lang="en-GB" dirty="0"/>
          </a:p>
        </p:txBody>
      </p:sp>
      <p:sp>
        <p:nvSpPr>
          <p:cNvPr id="3" name="Content Placeholder 2"/>
          <p:cNvSpPr>
            <a:spLocks noGrp="1"/>
          </p:cNvSpPr>
          <p:nvPr>
            <p:ph idx="1"/>
          </p:nvPr>
        </p:nvSpPr>
        <p:spPr/>
        <p:txBody>
          <a:bodyPr>
            <a:normAutofit fontScale="70000" lnSpcReduction="20000"/>
          </a:bodyPr>
          <a:lstStyle/>
          <a:p>
            <a:r>
              <a:rPr lang="en-GB" sz="3200" dirty="0" smtClean="0"/>
              <a:t>Parent Version</a:t>
            </a:r>
          </a:p>
          <a:p>
            <a:r>
              <a:rPr lang="en-GB" sz="3200" dirty="0" smtClean="0"/>
              <a:t>Children and Young People Version</a:t>
            </a:r>
          </a:p>
          <a:p>
            <a:r>
              <a:rPr lang="en-GB" sz="3200" dirty="0" smtClean="0"/>
              <a:t>Launch in November</a:t>
            </a:r>
          </a:p>
          <a:p>
            <a:r>
              <a:rPr lang="en-GB" sz="3200" dirty="0" smtClean="0"/>
              <a:t>Included in CLPL Programme</a:t>
            </a:r>
          </a:p>
          <a:p>
            <a:endParaRPr lang="en-GB" dirty="0"/>
          </a:p>
          <a:p>
            <a:pPr marL="0" indent="0">
              <a:buNone/>
            </a:pPr>
            <a:endParaRPr lang="en-GB" dirty="0"/>
          </a:p>
          <a:p>
            <a:pPr marL="0" indent="0">
              <a:buNone/>
            </a:pPr>
            <a:endParaRPr lang="en-GB" dirty="0" smtClean="0"/>
          </a:p>
          <a:p>
            <a:pPr marL="0" indent="0">
              <a:buNone/>
            </a:pPr>
            <a:r>
              <a:rPr lang="en-GB" sz="2600" dirty="0" smtClean="0"/>
              <a:t>Further Information:</a:t>
            </a:r>
          </a:p>
          <a:p>
            <a:pPr marL="0" indent="0">
              <a:buNone/>
            </a:pPr>
            <a:r>
              <a:rPr lang="en-GB" sz="2600" dirty="0" smtClean="0"/>
              <a:t>ps@eastrenfrewshire.gov.uk</a:t>
            </a:r>
            <a:endParaRPr lang="en-GB" sz="2600" dirty="0"/>
          </a:p>
        </p:txBody>
      </p:sp>
    </p:spTree>
    <p:extLst>
      <p:ext uri="{BB962C8B-B14F-4D97-AF65-F5344CB8AC3E}">
        <p14:creationId xmlns:p14="http://schemas.microsoft.com/office/powerpoint/2010/main" val="23597756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 xmlns:a16="http://schemas.microsoft.com/office/drawing/2014/main" id="{58C4C06C-694B-4EC3-A513-C9D1A27AFE51}"/>
              </a:ext>
            </a:extLst>
          </p:cNvPr>
          <p:cNvSpPr txBox="1"/>
          <p:nvPr/>
        </p:nvSpPr>
        <p:spPr>
          <a:xfrm>
            <a:off x="804672" y="2404872"/>
            <a:ext cx="3044950" cy="1627792"/>
          </a:xfrm>
          <a:prstGeom prst="rect">
            <a:avLst/>
          </a:prstGeom>
        </p:spPr>
        <p:txBody>
          <a:bodyPr vert="horz" lIns="274320" tIns="182880" rIns="274320" bIns="182880" rtlCol="0" anchor="ctr" anchorCtr="1">
            <a:normAutofit/>
          </a:bodyPr>
          <a:lstStyle/>
          <a:p>
            <a:pPr algn="ctr" defTabSz="914400">
              <a:lnSpc>
                <a:spcPct val="90000"/>
              </a:lnSpc>
              <a:spcBef>
                <a:spcPct val="0"/>
              </a:spcBef>
              <a:spcAft>
                <a:spcPts val="600"/>
              </a:spcAft>
            </a:pPr>
            <a:r>
              <a:rPr lang="en-US" sz="2800" cap="all" spc="200" dirty="0">
                <a:solidFill>
                  <a:srgbClr val="262626"/>
                </a:solidFill>
                <a:latin typeface="+mj-lt"/>
                <a:ea typeface="+mj-ea"/>
                <a:cs typeface="+mj-cs"/>
              </a:rPr>
              <a:t>The Statistics </a:t>
            </a:r>
          </a:p>
        </p:txBody>
      </p:sp>
      <p:sp>
        <p:nvSpPr>
          <p:cNvPr id="14" name="Rectangle 13">
            <a:extLst>
              <a:ext uri="{FF2B5EF4-FFF2-40B4-BE49-F238E27FC236}">
                <a16:creationId xmlns="" xmlns:a16="http://schemas.microsoft.com/office/drawing/2014/main" id="{ED6F0A31-5407-4EFA-9DFA-67E94268296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54296" y="0"/>
            <a:ext cx="753770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creenshot of a cell phone&#10;&#10;Description automatically generated">
            <a:extLst>
              <a:ext uri="{FF2B5EF4-FFF2-40B4-BE49-F238E27FC236}">
                <a16:creationId xmlns="" xmlns:a16="http://schemas.microsoft.com/office/drawing/2014/main" id="{7AF20915-EDA5-4432-AA11-31EBC95450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0665" y="938907"/>
            <a:ext cx="7044964" cy="5230885"/>
          </a:xfrm>
          <a:prstGeom prst="rect">
            <a:avLst/>
          </a:prstGeom>
        </p:spPr>
      </p:pic>
    </p:spTree>
    <p:extLst>
      <p:ext uri="{BB962C8B-B14F-4D97-AF65-F5344CB8AC3E}">
        <p14:creationId xmlns:p14="http://schemas.microsoft.com/office/powerpoint/2010/main" val="1694350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A71EFBF-9C9B-4323-AEF9-6E3FF283A7CB}"/>
              </a:ext>
            </a:extLst>
          </p:cNvPr>
          <p:cNvSpPr>
            <a:spLocks noGrp="1"/>
          </p:cNvSpPr>
          <p:nvPr>
            <p:ph type="title"/>
          </p:nvPr>
        </p:nvSpPr>
        <p:spPr>
          <a:xfrm>
            <a:off x="804672" y="2404872"/>
            <a:ext cx="3044950" cy="1627792"/>
          </a:xfrm>
        </p:spPr>
        <p:txBody>
          <a:bodyPr vert="horz" lIns="274320" tIns="182880" rIns="274320" bIns="182880" rtlCol="0" anchor="ctr" anchorCtr="1">
            <a:normAutofit fontScale="90000"/>
          </a:bodyPr>
          <a:lstStyle/>
          <a:p>
            <a:r>
              <a:rPr lang="en-US" dirty="0">
                <a:solidFill>
                  <a:srgbClr val="262626"/>
                </a:solidFill>
              </a:rPr>
              <a:t>The World Today </a:t>
            </a:r>
            <a:r>
              <a:rPr lang="en-US" dirty="0" smtClean="0">
                <a:solidFill>
                  <a:srgbClr val="262626"/>
                </a:solidFill>
              </a:rPr>
              <a:t>and yesterday</a:t>
            </a:r>
            <a:r>
              <a:rPr lang="en-US" dirty="0">
                <a:solidFill>
                  <a:srgbClr val="262626"/>
                </a:solidFill>
              </a:rPr>
              <a:t/>
            </a:r>
            <a:br>
              <a:rPr lang="en-US" dirty="0">
                <a:solidFill>
                  <a:srgbClr val="262626"/>
                </a:solidFill>
              </a:rPr>
            </a:br>
            <a:endParaRPr lang="en-US" dirty="0">
              <a:solidFill>
                <a:srgbClr val="262626"/>
              </a:solidFill>
            </a:endParaRPr>
          </a:p>
        </p:txBody>
      </p:sp>
      <p:sp>
        <p:nvSpPr>
          <p:cNvPr id="10" name="Rectangle 9">
            <a:extLst>
              <a:ext uri="{FF2B5EF4-FFF2-40B4-BE49-F238E27FC236}">
                <a16:creationId xmlns="" xmlns:a16="http://schemas.microsoft.com/office/drawing/2014/main" id="{ED6F0A31-5407-4EFA-9DFA-67E94268296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654296" y="0"/>
            <a:ext cx="753770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clipart&#10;&#10;Description automatically generated">
            <a:extLst>
              <a:ext uri="{FF2B5EF4-FFF2-40B4-BE49-F238E27FC236}">
                <a16:creationId xmlns="" xmlns:a16="http://schemas.microsoft.com/office/drawing/2014/main" id="{B1D75612-D311-48AD-93C2-849C94B4086D}"/>
              </a:ext>
            </a:extLst>
          </p:cNvPr>
          <p:cNvPicPr>
            <a:picLocks noChangeAspect="1"/>
          </p:cNvPicPr>
          <p:nvPr/>
        </p:nvPicPr>
        <p:blipFill rotWithShape="1">
          <a:blip r:embed="rId2">
            <a:extLst>
              <a:ext uri="{28A0092B-C50C-407E-A947-70E740481C1C}">
                <a14:useLocalDpi xmlns:a14="http://schemas.microsoft.com/office/drawing/2010/main" val="0"/>
              </a:ext>
            </a:extLst>
          </a:blip>
          <a:srcRect l="10682" r="9335" b="-2"/>
          <a:stretch/>
        </p:blipFill>
        <p:spPr>
          <a:xfrm>
            <a:off x="6136311" y="640080"/>
            <a:ext cx="4573673" cy="5263134"/>
          </a:xfrm>
          <a:prstGeom prst="rect">
            <a:avLst/>
          </a:prstGeom>
        </p:spPr>
      </p:pic>
    </p:spTree>
    <p:extLst>
      <p:ext uri="{BB962C8B-B14F-4D97-AF65-F5344CB8AC3E}">
        <p14:creationId xmlns:p14="http://schemas.microsoft.com/office/powerpoint/2010/main" val="34315595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9399" y="745034"/>
            <a:ext cx="8991600" cy="1645920"/>
          </a:xfrm>
        </p:spPr>
        <p:txBody>
          <a:bodyPr>
            <a:normAutofit/>
          </a:bodyPr>
          <a:lstStyle/>
          <a:p>
            <a:r>
              <a:rPr lang="en-GB" dirty="0" smtClean="0"/>
              <a:t>Psychology</a:t>
            </a:r>
            <a:br>
              <a:rPr lang="en-GB" dirty="0" smtClean="0"/>
            </a:br>
            <a:r>
              <a:rPr lang="en-GB" dirty="0" smtClean="0"/>
              <a:t>of Resilience</a:t>
            </a: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8811" y="2572873"/>
            <a:ext cx="5007239" cy="3915795"/>
          </a:xfrm>
          <a:prstGeom prst="rect">
            <a:avLst/>
          </a:prstGeom>
        </p:spPr>
      </p:pic>
      <p:sp>
        <p:nvSpPr>
          <p:cNvPr id="6" name="TextBox 5"/>
          <p:cNvSpPr txBox="1"/>
          <p:nvPr/>
        </p:nvSpPr>
        <p:spPr>
          <a:xfrm>
            <a:off x="5779972" y="6488668"/>
            <a:ext cx="1223493" cy="369332"/>
          </a:xfrm>
          <a:prstGeom prst="rect">
            <a:avLst/>
          </a:prstGeom>
          <a:noFill/>
        </p:spPr>
        <p:txBody>
          <a:bodyPr wrap="square" rtlCol="0">
            <a:spAutoFit/>
          </a:bodyPr>
          <a:lstStyle/>
          <a:p>
            <a:r>
              <a:rPr lang="en-GB" dirty="0" smtClean="0"/>
              <a:t>1933</a:t>
            </a:r>
            <a:endParaRPr lang="en-GB" dirty="0"/>
          </a:p>
        </p:txBody>
      </p:sp>
    </p:spTree>
    <p:extLst>
      <p:ext uri="{BB962C8B-B14F-4D97-AF65-F5344CB8AC3E}">
        <p14:creationId xmlns:p14="http://schemas.microsoft.com/office/powerpoint/2010/main" val="4798472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749766" y="327221"/>
            <a:ext cx="7924800" cy="1143000"/>
          </a:xfrm>
        </p:spPr>
        <p:txBody>
          <a:bodyPr/>
          <a:lstStyle/>
          <a:p>
            <a:r>
              <a:rPr lang="en-US" altLang="en-US" dirty="0" smtClean="0"/>
              <a:t>What is Resilience?</a:t>
            </a:r>
          </a:p>
        </p:txBody>
      </p:sp>
      <p:sp>
        <p:nvSpPr>
          <p:cNvPr id="9219" name="Rectangle 3"/>
          <p:cNvSpPr>
            <a:spLocks noGrp="1" noChangeArrowheads="1"/>
          </p:cNvSpPr>
          <p:nvPr>
            <p:ph type="body" sz="half" idx="1"/>
          </p:nvPr>
        </p:nvSpPr>
        <p:spPr>
          <a:xfrm>
            <a:off x="712922" y="2133601"/>
            <a:ext cx="6168274" cy="3724275"/>
          </a:xfrm>
        </p:spPr>
        <p:txBody>
          <a:bodyPr>
            <a:normAutofit/>
          </a:bodyPr>
          <a:lstStyle/>
          <a:p>
            <a:r>
              <a:rPr lang="en-US" altLang="en-US" sz="2000" dirty="0" smtClean="0"/>
              <a:t>Emotional wellbeing against the odds</a:t>
            </a:r>
          </a:p>
          <a:p>
            <a:r>
              <a:rPr lang="en-US" altLang="en-US" sz="2000" dirty="0" smtClean="0"/>
              <a:t>The ability to bounce back</a:t>
            </a:r>
          </a:p>
          <a:p>
            <a:r>
              <a:rPr lang="en-US" altLang="en-US" sz="2000" dirty="0" smtClean="0"/>
              <a:t>Adaptability in the face of adversity</a:t>
            </a:r>
            <a:endParaRPr lang="en-GB" altLang="en-US" sz="2000" dirty="0" smtClean="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1401" y="1900880"/>
            <a:ext cx="5325951" cy="4837739"/>
          </a:xfrm>
          <a:prstGeom prst="rect">
            <a:avLst/>
          </a:prstGeom>
        </p:spPr>
      </p:pic>
      <p:sp>
        <p:nvSpPr>
          <p:cNvPr id="10" name="TextBox 9"/>
          <p:cNvSpPr txBox="1"/>
          <p:nvPr/>
        </p:nvSpPr>
        <p:spPr>
          <a:xfrm>
            <a:off x="11227782" y="1470221"/>
            <a:ext cx="639919" cy="369332"/>
          </a:xfrm>
          <a:prstGeom prst="rect">
            <a:avLst/>
          </a:prstGeom>
          <a:noFill/>
        </p:spPr>
        <p:txBody>
          <a:bodyPr wrap="none" rtlCol="0">
            <a:spAutoFit/>
          </a:bodyPr>
          <a:lstStyle/>
          <a:p>
            <a:r>
              <a:rPr lang="en-GB" dirty="0" smtClean="0"/>
              <a:t>1958</a:t>
            </a:r>
          </a:p>
        </p:txBody>
      </p:sp>
    </p:spTree>
    <p:extLst>
      <p:ext uri="{BB962C8B-B14F-4D97-AF65-F5344CB8AC3E}">
        <p14:creationId xmlns:p14="http://schemas.microsoft.com/office/powerpoint/2010/main" val="2464158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183" y="154547"/>
            <a:ext cx="4105686" cy="3712363"/>
          </a:xfrm>
          <a:prstGeom prst="rect">
            <a:avLst/>
          </a:prstGeom>
        </p:spPr>
      </p:pic>
      <p:sp>
        <p:nvSpPr>
          <p:cNvPr id="16" name="TextBox 15"/>
          <p:cNvSpPr txBox="1"/>
          <p:nvPr/>
        </p:nvSpPr>
        <p:spPr>
          <a:xfrm>
            <a:off x="6745934" y="1398321"/>
            <a:ext cx="654346" cy="369332"/>
          </a:xfrm>
          <a:prstGeom prst="rect">
            <a:avLst/>
          </a:prstGeom>
          <a:noFill/>
        </p:spPr>
        <p:txBody>
          <a:bodyPr wrap="none" rtlCol="0">
            <a:spAutoFit/>
          </a:bodyPr>
          <a:lstStyle/>
          <a:p>
            <a:r>
              <a:rPr lang="en-GB" dirty="0" smtClean="0"/>
              <a:t>1969</a:t>
            </a:r>
            <a:endParaRPr lang="en-GB" dirty="0"/>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0280" y="154546"/>
            <a:ext cx="4601878" cy="3712363"/>
          </a:xfrm>
          <a:prstGeom prst="rect">
            <a:avLst/>
          </a:prstGeom>
        </p:spPr>
      </p:pic>
      <p:sp>
        <p:nvSpPr>
          <p:cNvPr id="18" name="TextBox 17"/>
          <p:cNvSpPr txBox="1"/>
          <p:nvPr/>
        </p:nvSpPr>
        <p:spPr>
          <a:xfrm>
            <a:off x="4492084" y="154546"/>
            <a:ext cx="1223493" cy="369332"/>
          </a:xfrm>
          <a:prstGeom prst="rect">
            <a:avLst/>
          </a:prstGeom>
          <a:noFill/>
        </p:spPr>
        <p:txBody>
          <a:bodyPr wrap="square" rtlCol="0">
            <a:spAutoFit/>
          </a:bodyPr>
          <a:lstStyle/>
          <a:p>
            <a:r>
              <a:rPr lang="en-GB" dirty="0" smtClean="0"/>
              <a:t>1966</a:t>
            </a:r>
            <a:endParaRPr lang="en-GB" dirty="0"/>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6217" y="3553593"/>
            <a:ext cx="5754710" cy="3114181"/>
          </a:xfrm>
          <a:prstGeom prst="rect">
            <a:avLst/>
          </a:prstGeom>
        </p:spPr>
      </p:pic>
      <p:sp>
        <p:nvSpPr>
          <p:cNvPr id="20" name="TextBox 19"/>
          <p:cNvSpPr txBox="1"/>
          <p:nvPr/>
        </p:nvSpPr>
        <p:spPr>
          <a:xfrm>
            <a:off x="8860927" y="4512862"/>
            <a:ext cx="721672" cy="369332"/>
          </a:xfrm>
          <a:prstGeom prst="rect">
            <a:avLst/>
          </a:prstGeom>
          <a:noFill/>
        </p:spPr>
        <p:txBody>
          <a:bodyPr wrap="none" rtlCol="0">
            <a:spAutoFit/>
          </a:bodyPr>
          <a:lstStyle/>
          <a:p>
            <a:r>
              <a:rPr lang="en-GB" dirty="0" smtClean="0"/>
              <a:t>1970s</a:t>
            </a:r>
            <a:endParaRPr lang="en-GB" dirty="0"/>
          </a:p>
        </p:txBody>
      </p:sp>
    </p:spTree>
    <p:extLst>
      <p:ext uri="{BB962C8B-B14F-4D97-AF65-F5344CB8AC3E}">
        <p14:creationId xmlns:p14="http://schemas.microsoft.com/office/powerpoint/2010/main" val="40440867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38734" y="228643"/>
            <a:ext cx="5221310" cy="2681981"/>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0497" y="228643"/>
            <a:ext cx="5699252" cy="648406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734" y="3047752"/>
            <a:ext cx="5221310" cy="3664958"/>
          </a:xfrm>
          <a:prstGeom prst="rect">
            <a:avLst/>
          </a:prstGeom>
        </p:spPr>
      </p:pic>
    </p:spTree>
    <p:extLst>
      <p:ext uri="{BB962C8B-B14F-4D97-AF65-F5344CB8AC3E}">
        <p14:creationId xmlns:p14="http://schemas.microsoft.com/office/powerpoint/2010/main" val="585058918"/>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cel">
  <a:themeElements>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391</TotalTime>
  <Words>1411</Words>
  <Application>Microsoft Office PowerPoint</Application>
  <PresentationFormat>Widescreen</PresentationFormat>
  <Paragraphs>183</Paragraphs>
  <Slides>31</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MS PGothic</vt:lpstr>
      <vt:lpstr>MS PGothic</vt:lpstr>
      <vt:lpstr>Arial</vt:lpstr>
      <vt:lpstr>Calibri</vt:lpstr>
      <vt:lpstr>Calibri Light</vt:lpstr>
      <vt:lpstr>Courier New</vt:lpstr>
      <vt:lpstr>Gill Sans MT</vt:lpstr>
      <vt:lpstr>Times New Roman</vt:lpstr>
      <vt:lpstr>Wingdings</vt:lpstr>
      <vt:lpstr>游ゴシック</vt:lpstr>
      <vt:lpstr>Parcel</vt:lpstr>
      <vt:lpstr>hEALTHIer Minds</vt:lpstr>
      <vt:lpstr>- HealthiER minds Framework - Statistics - The World Today/Yesterday - Current Context - Mental Health: what’s in a word? - Activity - Mental Wellbeing   - Wellbeing Continuum  - Professionals’ Version - Types of support - Universal - Targeted  - Intensive  - Parents’ and Young people’s version</vt:lpstr>
      <vt:lpstr>HealthIER Minds </vt:lpstr>
      <vt:lpstr>PowerPoint Presentation</vt:lpstr>
      <vt:lpstr>The World Today and yesterday </vt:lpstr>
      <vt:lpstr>Psychology of Resilience</vt:lpstr>
      <vt:lpstr>What is Resilience?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 modern society eroding young people’s resilience?</vt:lpstr>
      <vt:lpstr>Seven Teachable Skills of Resilience</vt:lpstr>
      <vt:lpstr>Being Well</vt:lpstr>
      <vt:lpstr>Mental WellbeinG  what’s in a word??</vt:lpstr>
      <vt:lpstr>MENTAL HEALTH – WHAT’S IN A WORD?</vt:lpstr>
      <vt:lpstr>Mental Health   What’s in a Word…. _________ </vt:lpstr>
      <vt:lpstr>Current Context</vt:lpstr>
      <vt:lpstr>PowerPoint Presentation</vt:lpstr>
      <vt:lpstr>Mental Wellbeing Continuum</vt:lpstr>
      <vt:lpstr>Universal Approaches </vt:lpstr>
      <vt:lpstr>Univeral supports in education </vt:lpstr>
      <vt:lpstr>Key Adults and active listening</vt:lpstr>
      <vt:lpstr>Targeted and intensive support</vt:lpstr>
      <vt:lpstr>Targeted supports</vt:lpstr>
      <vt:lpstr>PowerPoint Presentation</vt:lpstr>
      <vt:lpstr>PowerPoint Presentation</vt:lpstr>
      <vt:lpstr>NEXT STEPS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HealthiER Minds</dc:title>
  <dc:creator>Kirstie Rees</dc:creator>
  <cp:lastModifiedBy>Atherton, Chris</cp:lastModifiedBy>
  <cp:revision>23</cp:revision>
  <dcterms:created xsi:type="dcterms:W3CDTF">2019-09-08T09:54:42Z</dcterms:created>
  <dcterms:modified xsi:type="dcterms:W3CDTF">2019-09-12T12:29:06Z</dcterms:modified>
</cp:coreProperties>
</file>