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7" r:id="rId3"/>
    <p:sldMasterId id="2147483701" r:id="rId4"/>
    <p:sldMasterId id="2147483715" r:id="rId5"/>
  </p:sldMasterIdLst>
  <p:notesMasterIdLst>
    <p:notesMasterId r:id="rId28"/>
  </p:notesMasterIdLst>
  <p:handoutMasterIdLst>
    <p:handoutMasterId r:id="rId29"/>
  </p:handoutMasterIdLst>
  <p:sldIdLst>
    <p:sldId id="309" r:id="rId6"/>
    <p:sldId id="308" r:id="rId7"/>
    <p:sldId id="310" r:id="rId8"/>
    <p:sldId id="320" r:id="rId9"/>
    <p:sldId id="313" r:id="rId10"/>
    <p:sldId id="323" r:id="rId11"/>
    <p:sldId id="322" r:id="rId12"/>
    <p:sldId id="314" r:id="rId13"/>
    <p:sldId id="315" r:id="rId14"/>
    <p:sldId id="317" r:id="rId15"/>
    <p:sldId id="318" r:id="rId16"/>
    <p:sldId id="256" r:id="rId17"/>
    <p:sldId id="290" r:id="rId18"/>
    <p:sldId id="257" r:id="rId19"/>
    <p:sldId id="287" r:id="rId20"/>
    <p:sldId id="297" r:id="rId21"/>
    <p:sldId id="303" r:id="rId22"/>
    <p:sldId id="304" r:id="rId23"/>
    <p:sldId id="305" r:id="rId24"/>
    <p:sldId id="306" r:id="rId25"/>
    <p:sldId id="300" r:id="rId26"/>
    <p:sldId id="324" r:id="rId27"/>
  </p:sldIdLst>
  <p:sldSz cx="9144000" cy="6858000" type="screen4x3"/>
  <p:notesSz cx="6669088" cy="987266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59066" autoAdjust="0"/>
  </p:normalViewPr>
  <p:slideViewPr>
    <p:cSldViewPr>
      <p:cViewPr varScale="1">
        <p:scale>
          <a:sx n="44" d="100"/>
          <a:sy n="44" d="100"/>
        </p:scale>
        <p:origin x="2148"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31173-FC88-4FA1-A447-DF430C3B9474}" type="doc">
      <dgm:prSet loTypeId="urn:microsoft.com/office/officeart/2005/8/layout/equation1" loCatId="relationship" qsTypeId="urn:microsoft.com/office/officeart/2005/8/quickstyle/simple1" qsCatId="simple" csTypeId="urn:microsoft.com/office/officeart/2005/8/colors/colorful2" csCatId="colorful" phldr="1"/>
      <dgm:spPr/>
    </dgm:pt>
    <dgm:pt modelId="{7A6F8F80-5355-42C5-AB7F-37FC75113D92}">
      <dgm:prSet phldrT="[Text]"/>
      <dgm:spPr/>
      <dgm:t>
        <a:bodyPr/>
        <a:lstStyle/>
        <a:p>
          <a:r>
            <a:rPr lang="en-GB" b="1" dirty="0" smtClean="0"/>
            <a:t>Action</a:t>
          </a:r>
          <a:r>
            <a:rPr lang="en-GB" dirty="0" smtClean="0"/>
            <a:t> </a:t>
          </a:r>
          <a:endParaRPr lang="en-GB" dirty="0"/>
        </a:p>
      </dgm:t>
    </dgm:pt>
    <dgm:pt modelId="{6179BB12-0459-4F68-9346-413EFA0CE84A}" type="parTrans" cxnId="{FF0C355B-D8CB-42D8-92EC-BC683A3E4B7C}">
      <dgm:prSet/>
      <dgm:spPr/>
      <dgm:t>
        <a:bodyPr/>
        <a:lstStyle/>
        <a:p>
          <a:endParaRPr lang="en-GB"/>
        </a:p>
      </dgm:t>
    </dgm:pt>
    <dgm:pt modelId="{8B57E2EE-0D15-47A8-BB04-4DB97B9BB5D1}" type="sibTrans" cxnId="{FF0C355B-D8CB-42D8-92EC-BC683A3E4B7C}">
      <dgm:prSet/>
      <dgm:spPr/>
      <dgm:t>
        <a:bodyPr/>
        <a:lstStyle/>
        <a:p>
          <a:endParaRPr lang="en-GB"/>
        </a:p>
      </dgm:t>
    </dgm:pt>
    <dgm:pt modelId="{7E91386A-0B3C-4616-B3CF-6EBDFBACEC2E}">
      <dgm:prSet phldrT="[Text]"/>
      <dgm:spPr/>
      <dgm:t>
        <a:bodyPr/>
        <a:lstStyle/>
        <a:p>
          <a:r>
            <a:rPr lang="en-GB" b="1" dirty="0" smtClean="0"/>
            <a:t>Reflection</a:t>
          </a:r>
          <a:endParaRPr lang="en-GB" b="1" dirty="0"/>
        </a:p>
      </dgm:t>
    </dgm:pt>
    <dgm:pt modelId="{CBABC451-0DB0-487D-A259-9655361264D9}" type="parTrans" cxnId="{8A0EB46E-E074-4309-B83B-123C6ABB29E0}">
      <dgm:prSet/>
      <dgm:spPr/>
      <dgm:t>
        <a:bodyPr/>
        <a:lstStyle/>
        <a:p>
          <a:endParaRPr lang="en-GB"/>
        </a:p>
      </dgm:t>
    </dgm:pt>
    <dgm:pt modelId="{12F7D465-1307-48DF-8981-EA97EED9EED9}" type="sibTrans" cxnId="{8A0EB46E-E074-4309-B83B-123C6ABB29E0}">
      <dgm:prSet/>
      <dgm:spPr/>
      <dgm:t>
        <a:bodyPr/>
        <a:lstStyle/>
        <a:p>
          <a:endParaRPr lang="en-GB"/>
        </a:p>
      </dgm:t>
    </dgm:pt>
    <dgm:pt modelId="{16C7A523-8655-492B-AD4E-2079A3A438EE}">
      <dgm:prSet phldrT="[Text]"/>
      <dgm:spPr/>
      <dgm:t>
        <a:bodyPr/>
        <a:lstStyle/>
        <a:p>
          <a:r>
            <a:rPr lang="en-GB" b="1" dirty="0" smtClean="0"/>
            <a:t>Enhanced doing </a:t>
          </a:r>
          <a:endParaRPr lang="en-GB" b="1" dirty="0"/>
        </a:p>
      </dgm:t>
    </dgm:pt>
    <dgm:pt modelId="{125FD8F9-5B20-47A7-B7F9-121C4515EB2B}" type="parTrans" cxnId="{E654D677-700B-44B2-AB8D-1444B69AB8C2}">
      <dgm:prSet/>
      <dgm:spPr/>
      <dgm:t>
        <a:bodyPr/>
        <a:lstStyle/>
        <a:p>
          <a:endParaRPr lang="en-GB"/>
        </a:p>
      </dgm:t>
    </dgm:pt>
    <dgm:pt modelId="{CD1B4F24-F075-427E-B50C-D9180F3C9EE9}" type="sibTrans" cxnId="{E654D677-700B-44B2-AB8D-1444B69AB8C2}">
      <dgm:prSet/>
      <dgm:spPr/>
      <dgm:t>
        <a:bodyPr/>
        <a:lstStyle/>
        <a:p>
          <a:endParaRPr lang="en-GB"/>
        </a:p>
      </dgm:t>
    </dgm:pt>
    <dgm:pt modelId="{58A4E2A3-07C7-41CB-80D0-5C9088E5DD6E}" type="pres">
      <dgm:prSet presAssocID="{BF431173-FC88-4FA1-A447-DF430C3B9474}" presName="linearFlow" presStyleCnt="0">
        <dgm:presLayoutVars>
          <dgm:dir/>
          <dgm:resizeHandles val="exact"/>
        </dgm:presLayoutVars>
      </dgm:prSet>
      <dgm:spPr/>
    </dgm:pt>
    <dgm:pt modelId="{D4E08ED8-0D54-4394-B5EA-8063C6551CD6}" type="pres">
      <dgm:prSet presAssocID="{7A6F8F80-5355-42C5-AB7F-37FC75113D92}" presName="node" presStyleLbl="node1" presStyleIdx="0" presStyleCnt="3">
        <dgm:presLayoutVars>
          <dgm:bulletEnabled val="1"/>
        </dgm:presLayoutVars>
      </dgm:prSet>
      <dgm:spPr/>
      <dgm:t>
        <a:bodyPr/>
        <a:lstStyle/>
        <a:p>
          <a:endParaRPr lang="en-GB"/>
        </a:p>
      </dgm:t>
    </dgm:pt>
    <dgm:pt modelId="{B7DA415E-FFB4-4039-A5C8-DB3DE805218B}" type="pres">
      <dgm:prSet presAssocID="{8B57E2EE-0D15-47A8-BB04-4DB97B9BB5D1}" presName="spacerL" presStyleCnt="0"/>
      <dgm:spPr/>
    </dgm:pt>
    <dgm:pt modelId="{DE710CAD-2DD5-4079-BDEF-14D9D448F3FD}" type="pres">
      <dgm:prSet presAssocID="{8B57E2EE-0D15-47A8-BB04-4DB97B9BB5D1}" presName="sibTrans" presStyleLbl="sibTrans2D1" presStyleIdx="0" presStyleCnt="2"/>
      <dgm:spPr/>
      <dgm:t>
        <a:bodyPr/>
        <a:lstStyle/>
        <a:p>
          <a:endParaRPr lang="en-GB"/>
        </a:p>
      </dgm:t>
    </dgm:pt>
    <dgm:pt modelId="{4D938E8B-2602-4CC9-9AB3-496E610521F1}" type="pres">
      <dgm:prSet presAssocID="{8B57E2EE-0D15-47A8-BB04-4DB97B9BB5D1}" presName="spacerR" presStyleCnt="0"/>
      <dgm:spPr/>
    </dgm:pt>
    <dgm:pt modelId="{F94BFDD6-ABE3-4279-AB45-F996FA357559}" type="pres">
      <dgm:prSet presAssocID="{7E91386A-0B3C-4616-B3CF-6EBDFBACEC2E}" presName="node" presStyleLbl="node1" presStyleIdx="1" presStyleCnt="3">
        <dgm:presLayoutVars>
          <dgm:bulletEnabled val="1"/>
        </dgm:presLayoutVars>
      </dgm:prSet>
      <dgm:spPr/>
      <dgm:t>
        <a:bodyPr/>
        <a:lstStyle/>
        <a:p>
          <a:endParaRPr lang="en-GB"/>
        </a:p>
      </dgm:t>
    </dgm:pt>
    <dgm:pt modelId="{C01210F7-568F-435F-8058-EF892FAAE5AD}" type="pres">
      <dgm:prSet presAssocID="{12F7D465-1307-48DF-8981-EA97EED9EED9}" presName="spacerL" presStyleCnt="0"/>
      <dgm:spPr/>
    </dgm:pt>
    <dgm:pt modelId="{17464F72-D399-462B-A072-204311F80BDE}" type="pres">
      <dgm:prSet presAssocID="{12F7D465-1307-48DF-8981-EA97EED9EED9}" presName="sibTrans" presStyleLbl="sibTrans2D1" presStyleIdx="1" presStyleCnt="2"/>
      <dgm:spPr/>
      <dgm:t>
        <a:bodyPr/>
        <a:lstStyle/>
        <a:p>
          <a:endParaRPr lang="en-GB"/>
        </a:p>
      </dgm:t>
    </dgm:pt>
    <dgm:pt modelId="{3023D2F9-8D7D-4195-A2A7-6DC4FF1D9F95}" type="pres">
      <dgm:prSet presAssocID="{12F7D465-1307-48DF-8981-EA97EED9EED9}" presName="spacerR" presStyleCnt="0"/>
      <dgm:spPr/>
    </dgm:pt>
    <dgm:pt modelId="{4613C1E4-EE49-408F-A7C1-50A0328980AA}" type="pres">
      <dgm:prSet presAssocID="{16C7A523-8655-492B-AD4E-2079A3A438EE}" presName="node" presStyleLbl="node1" presStyleIdx="2" presStyleCnt="3">
        <dgm:presLayoutVars>
          <dgm:bulletEnabled val="1"/>
        </dgm:presLayoutVars>
      </dgm:prSet>
      <dgm:spPr/>
      <dgm:t>
        <a:bodyPr/>
        <a:lstStyle/>
        <a:p>
          <a:endParaRPr lang="en-GB"/>
        </a:p>
      </dgm:t>
    </dgm:pt>
  </dgm:ptLst>
  <dgm:cxnLst>
    <dgm:cxn modelId="{A741066B-E9B6-4E27-95C8-E22982EE6A21}" type="presOf" srcId="{7A6F8F80-5355-42C5-AB7F-37FC75113D92}" destId="{D4E08ED8-0D54-4394-B5EA-8063C6551CD6}" srcOrd="0" destOrd="0" presId="urn:microsoft.com/office/officeart/2005/8/layout/equation1"/>
    <dgm:cxn modelId="{FF0C355B-D8CB-42D8-92EC-BC683A3E4B7C}" srcId="{BF431173-FC88-4FA1-A447-DF430C3B9474}" destId="{7A6F8F80-5355-42C5-AB7F-37FC75113D92}" srcOrd="0" destOrd="0" parTransId="{6179BB12-0459-4F68-9346-413EFA0CE84A}" sibTransId="{8B57E2EE-0D15-47A8-BB04-4DB97B9BB5D1}"/>
    <dgm:cxn modelId="{399F808A-FF77-4BA2-9172-143910F3B5C5}" type="presOf" srcId="{12F7D465-1307-48DF-8981-EA97EED9EED9}" destId="{17464F72-D399-462B-A072-204311F80BDE}" srcOrd="0" destOrd="0" presId="urn:microsoft.com/office/officeart/2005/8/layout/equation1"/>
    <dgm:cxn modelId="{0A6FA1C0-3F79-443E-A761-00F3CD76A4BF}" type="presOf" srcId="{BF431173-FC88-4FA1-A447-DF430C3B9474}" destId="{58A4E2A3-07C7-41CB-80D0-5C9088E5DD6E}" srcOrd="0" destOrd="0" presId="urn:microsoft.com/office/officeart/2005/8/layout/equation1"/>
    <dgm:cxn modelId="{5651BC23-916B-408E-AE7B-B5E0C6F7FEBF}" type="presOf" srcId="{16C7A523-8655-492B-AD4E-2079A3A438EE}" destId="{4613C1E4-EE49-408F-A7C1-50A0328980AA}" srcOrd="0" destOrd="0" presId="urn:microsoft.com/office/officeart/2005/8/layout/equation1"/>
    <dgm:cxn modelId="{AEC018E4-44BD-4639-9350-90100FF31F03}" type="presOf" srcId="{7E91386A-0B3C-4616-B3CF-6EBDFBACEC2E}" destId="{F94BFDD6-ABE3-4279-AB45-F996FA357559}" srcOrd="0" destOrd="0" presId="urn:microsoft.com/office/officeart/2005/8/layout/equation1"/>
    <dgm:cxn modelId="{565F0EC6-59E9-431D-A88F-C6BE7223FF5D}" type="presOf" srcId="{8B57E2EE-0D15-47A8-BB04-4DB97B9BB5D1}" destId="{DE710CAD-2DD5-4079-BDEF-14D9D448F3FD}" srcOrd="0" destOrd="0" presId="urn:microsoft.com/office/officeart/2005/8/layout/equation1"/>
    <dgm:cxn modelId="{8A0EB46E-E074-4309-B83B-123C6ABB29E0}" srcId="{BF431173-FC88-4FA1-A447-DF430C3B9474}" destId="{7E91386A-0B3C-4616-B3CF-6EBDFBACEC2E}" srcOrd="1" destOrd="0" parTransId="{CBABC451-0DB0-487D-A259-9655361264D9}" sibTransId="{12F7D465-1307-48DF-8981-EA97EED9EED9}"/>
    <dgm:cxn modelId="{E654D677-700B-44B2-AB8D-1444B69AB8C2}" srcId="{BF431173-FC88-4FA1-A447-DF430C3B9474}" destId="{16C7A523-8655-492B-AD4E-2079A3A438EE}" srcOrd="2" destOrd="0" parTransId="{125FD8F9-5B20-47A7-B7F9-121C4515EB2B}" sibTransId="{CD1B4F24-F075-427E-B50C-D9180F3C9EE9}"/>
    <dgm:cxn modelId="{496E97A1-3EAE-4140-957F-0238E6C10468}" type="presParOf" srcId="{58A4E2A3-07C7-41CB-80D0-5C9088E5DD6E}" destId="{D4E08ED8-0D54-4394-B5EA-8063C6551CD6}" srcOrd="0" destOrd="0" presId="urn:microsoft.com/office/officeart/2005/8/layout/equation1"/>
    <dgm:cxn modelId="{02B5752C-E154-4044-8356-38EBF8C07FF4}" type="presParOf" srcId="{58A4E2A3-07C7-41CB-80D0-5C9088E5DD6E}" destId="{B7DA415E-FFB4-4039-A5C8-DB3DE805218B}" srcOrd="1" destOrd="0" presId="urn:microsoft.com/office/officeart/2005/8/layout/equation1"/>
    <dgm:cxn modelId="{B2E367DD-C246-47EB-9AE8-CD526641578D}" type="presParOf" srcId="{58A4E2A3-07C7-41CB-80D0-5C9088E5DD6E}" destId="{DE710CAD-2DD5-4079-BDEF-14D9D448F3FD}" srcOrd="2" destOrd="0" presId="urn:microsoft.com/office/officeart/2005/8/layout/equation1"/>
    <dgm:cxn modelId="{EF57FB81-6685-4235-89F9-D892B28C9505}" type="presParOf" srcId="{58A4E2A3-07C7-41CB-80D0-5C9088E5DD6E}" destId="{4D938E8B-2602-4CC9-9AB3-496E610521F1}" srcOrd="3" destOrd="0" presId="urn:microsoft.com/office/officeart/2005/8/layout/equation1"/>
    <dgm:cxn modelId="{092E0436-9CC3-4AB0-971B-A8555744436C}" type="presParOf" srcId="{58A4E2A3-07C7-41CB-80D0-5C9088E5DD6E}" destId="{F94BFDD6-ABE3-4279-AB45-F996FA357559}" srcOrd="4" destOrd="0" presId="urn:microsoft.com/office/officeart/2005/8/layout/equation1"/>
    <dgm:cxn modelId="{F67FE0B0-B9F6-4B8E-82E5-EF795C9E5807}" type="presParOf" srcId="{58A4E2A3-07C7-41CB-80D0-5C9088E5DD6E}" destId="{C01210F7-568F-435F-8058-EF892FAAE5AD}" srcOrd="5" destOrd="0" presId="urn:microsoft.com/office/officeart/2005/8/layout/equation1"/>
    <dgm:cxn modelId="{7DF3E1CF-1E18-4E63-99BA-8E468DB6C8C1}" type="presParOf" srcId="{58A4E2A3-07C7-41CB-80D0-5C9088E5DD6E}" destId="{17464F72-D399-462B-A072-204311F80BDE}" srcOrd="6" destOrd="0" presId="urn:microsoft.com/office/officeart/2005/8/layout/equation1"/>
    <dgm:cxn modelId="{BF852CE4-957E-47E1-B1D8-87B8AAB5D5EF}" type="presParOf" srcId="{58A4E2A3-07C7-41CB-80D0-5C9088E5DD6E}" destId="{3023D2F9-8D7D-4195-A2A7-6DC4FF1D9F95}" srcOrd="7" destOrd="0" presId="urn:microsoft.com/office/officeart/2005/8/layout/equation1"/>
    <dgm:cxn modelId="{F272AA16-7DE3-4D43-AF30-CCB199AE7344}" type="presParOf" srcId="{58A4E2A3-07C7-41CB-80D0-5C9088E5DD6E}" destId="{4613C1E4-EE49-408F-A7C1-50A0328980AA}"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4E2CCB-7EBB-4022-99B0-46B33B1B9FE4}" type="doc">
      <dgm:prSet loTypeId="urn:microsoft.com/office/officeart/2005/8/layout/pyramid1" loCatId="pyramid" qsTypeId="urn:microsoft.com/office/officeart/2005/8/quickstyle/simple1" qsCatId="simple" csTypeId="urn:microsoft.com/office/officeart/2005/8/colors/colorful1" csCatId="colorful" phldr="1"/>
      <dgm:spPr/>
    </dgm:pt>
    <dgm:pt modelId="{E8DC7237-9C4C-4E8A-B79C-D1B5B0D2768E}">
      <dgm:prSet phldrT="[Text]"/>
      <dgm:spPr>
        <a:solidFill>
          <a:schemeClr val="accent3">
            <a:lumMod val="60000"/>
            <a:lumOff val="40000"/>
          </a:schemeClr>
        </a:solidFill>
      </dgm:spPr>
      <dgm:t>
        <a:bodyPr/>
        <a:lstStyle/>
        <a:p>
          <a:r>
            <a:rPr lang="en-GB" b="1" dirty="0"/>
            <a:t>Nurture, ACEs, trauma skilled </a:t>
          </a:r>
        </a:p>
        <a:p>
          <a:r>
            <a:rPr lang="en-GB" dirty="0" smtClean="0"/>
            <a:t>Staff have more in depth knowledge gained through ongoing professional learning and discussion and apply this through substantial contact with individuals</a:t>
          </a:r>
          <a:endParaRPr lang="en-GB" dirty="0"/>
        </a:p>
      </dgm:t>
    </dgm:pt>
    <dgm:pt modelId="{30AD89BD-9AF2-4914-BCAF-A63709A0150A}" type="parTrans" cxnId="{D644AB59-C23F-4890-AE50-10539D2F4CAE}">
      <dgm:prSet/>
      <dgm:spPr/>
      <dgm:t>
        <a:bodyPr/>
        <a:lstStyle/>
        <a:p>
          <a:endParaRPr lang="en-GB"/>
        </a:p>
      </dgm:t>
    </dgm:pt>
    <dgm:pt modelId="{CCBF03F1-2EF6-4E1B-BD75-DDFDE69855D2}" type="sibTrans" cxnId="{D644AB59-C23F-4890-AE50-10539D2F4CAE}">
      <dgm:prSet/>
      <dgm:spPr/>
      <dgm:t>
        <a:bodyPr/>
        <a:lstStyle/>
        <a:p>
          <a:endParaRPr lang="en-GB"/>
        </a:p>
      </dgm:t>
    </dgm:pt>
    <dgm:pt modelId="{51B1324C-6CF0-42DC-BAAE-52BCADBD8415}">
      <dgm:prSet phldrT="[Text]"/>
      <dgm:spPr>
        <a:solidFill>
          <a:schemeClr val="accent3">
            <a:lumMod val="40000"/>
            <a:lumOff val="60000"/>
          </a:schemeClr>
        </a:solidFill>
      </dgm:spPr>
      <dgm:t>
        <a:bodyPr/>
        <a:lstStyle/>
        <a:p>
          <a:r>
            <a:rPr lang="en-GB" b="1" dirty="0"/>
            <a:t>Nurture, ACEs, trauma informed </a:t>
          </a:r>
          <a:endParaRPr lang="en-GB" b="1" dirty="0" smtClean="0"/>
        </a:p>
        <a:p>
          <a:r>
            <a:rPr lang="en-GB" b="0" dirty="0" smtClean="0"/>
            <a:t>Staff have more detailed knowledge of the nurture principles and their application  and/or have knowledge and skills/ understanding of ACEs/trauma informed practice)</a:t>
          </a:r>
          <a:endParaRPr lang="en-GB" b="1" dirty="0"/>
        </a:p>
      </dgm:t>
    </dgm:pt>
    <dgm:pt modelId="{26F05A48-379F-4AED-ACA4-0978B1C88895}" type="parTrans" cxnId="{92BA2C12-78EF-4BE2-B32D-9042DE382C23}">
      <dgm:prSet/>
      <dgm:spPr/>
      <dgm:t>
        <a:bodyPr/>
        <a:lstStyle/>
        <a:p>
          <a:endParaRPr lang="en-GB"/>
        </a:p>
      </dgm:t>
    </dgm:pt>
    <dgm:pt modelId="{57D58D84-E2CD-41F9-BA4A-06060A19D1BE}" type="sibTrans" cxnId="{92BA2C12-78EF-4BE2-B32D-9042DE382C23}">
      <dgm:prSet/>
      <dgm:spPr/>
      <dgm:t>
        <a:bodyPr/>
        <a:lstStyle/>
        <a:p>
          <a:endParaRPr lang="en-GB"/>
        </a:p>
      </dgm:t>
    </dgm:pt>
    <dgm:pt modelId="{2E9D5D8A-5C03-4E5F-B298-94E9C0D6DD5F}">
      <dgm:prSet phldrT="[Text]"/>
      <dgm:spPr>
        <a:solidFill>
          <a:schemeClr val="accent3">
            <a:lumMod val="20000"/>
            <a:lumOff val="80000"/>
          </a:schemeClr>
        </a:solidFill>
      </dgm:spPr>
      <dgm:t>
        <a:bodyPr/>
        <a:lstStyle/>
        <a:p>
          <a:r>
            <a:rPr lang="en-GB" b="1" dirty="0"/>
            <a:t>Awareness of relationship based approaches</a:t>
          </a:r>
        </a:p>
        <a:p>
          <a:r>
            <a:rPr lang="en-GB" dirty="0"/>
            <a:t>(e.g. </a:t>
          </a:r>
          <a:r>
            <a:rPr lang="en-GB" dirty="0" smtClean="0"/>
            <a:t>attachment, rights, nurture, </a:t>
          </a:r>
          <a:r>
            <a:rPr lang="en-GB" dirty="0"/>
            <a:t>restorative </a:t>
          </a:r>
          <a:r>
            <a:rPr lang="en-GB" dirty="0" smtClean="0"/>
            <a:t>and/or </a:t>
          </a:r>
          <a:r>
            <a:rPr lang="en-GB" dirty="0"/>
            <a:t>solution oriented approaches)</a:t>
          </a:r>
        </a:p>
      </dgm:t>
    </dgm:pt>
    <dgm:pt modelId="{B13D8C35-85DA-48FC-8094-80A7E0B9EF48}" type="parTrans" cxnId="{889A2B6B-131F-43C8-89DF-D79182C137C1}">
      <dgm:prSet/>
      <dgm:spPr/>
      <dgm:t>
        <a:bodyPr/>
        <a:lstStyle/>
        <a:p>
          <a:endParaRPr lang="en-GB"/>
        </a:p>
      </dgm:t>
    </dgm:pt>
    <dgm:pt modelId="{9B9784FE-16F2-4E91-9E34-CB8BC1D25728}" type="sibTrans" cxnId="{889A2B6B-131F-43C8-89DF-D79182C137C1}">
      <dgm:prSet/>
      <dgm:spPr/>
      <dgm:t>
        <a:bodyPr/>
        <a:lstStyle/>
        <a:p>
          <a:endParaRPr lang="en-GB"/>
        </a:p>
      </dgm:t>
    </dgm:pt>
    <dgm:pt modelId="{E4452B00-1324-4A66-9E78-C347EAAC5FB0}">
      <dgm:prSet/>
      <dgm:spPr>
        <a:solidFill>
          <a:schemeClr val="accent3">
            <a:lumMod val="75000"/>
          </a:schemeClr>
        </a:solidFill>
      </dgm:spPr>
      <dgm:t>
        <a:bodyPr/>
        <a:lstStyle/>
        <a:p>
          <a:r>
            <a:rPr lang="en-US" b="1" dirty="0">
              <a:solidFill>
                <a:sysClr val="windowText" lastClr="000000"/>
              </a:solidFill>
            </a:rPr>
            <a:t>Nurture, ACEs, trauma enhanced</a:t>
          </a:r>
        </a:p>
        <a:p>
          <a:r>
            <a:rPr lang="en-US" dirty="0" smtClean="0"/>
            <a:t>Staff </a:t>
          </a:r>
          <a:r>
            <a:rPr lang="en-US" dirty="0"/>
            <a:t>have more regular and intense contact with individuals and/or direct and manage </a:t>
          </a:r>
          <a:r>
            <a:rPr lang="en-US" dirty="0" smtClean="0"/>
            <a:t>services</a:t>
          </a:r>
          <a:endParaRPr lang="en-US" dirty="0"/>
        </a:p>
      </dgm:t>
    </dgm:pt>
    <dgm:pt modelId="{20FCBF04-6A0B-403D-9340-3F48AF6E3316}" type="parTrans" cxnId="{5803724B-429A-46FE-AC85-266F30EB65BB}">
      <dgm:prSet/>
      <dgm:spPr/>
      <dgm:t>
        <a:bodyPr/>
        <a:lstStyle/>
        <a:p>
          <a:endParaRPr lang="en-US"/>
        </a:p>
      </dgm:t>
    </dgm:pt>
    <dgm:pt modelId="{EDD763B3-BA7B-4FAB-8E19-FA3008981449}" type="sibTrans" cxnId="{5803724B-429A-46FE-AC85-266F30EB65BB}">
      <dgm:prSet/>
      <dgm:spPr/>
      <dgm:t>
        <a:bodyPr/>
        <a:lstStyle/>
        <a:p>
          <a:endParaRPr lang="en-US"/>
        </a:p>
      </dgm:t>
    </dgm:pt>
    <dgm:pt modelId="{BD2F2DA6-D591-4617-9AFF-8DB3CBA0F998}" type="pres">
      <dgm:prSet presAssocID="{984E2CCB-7EBB-4022-99B0-46B33B1B9FE4}" presName="Name0" presStyleCnt="0">
        <dgm:presLayoutVars>
          <dgm:dir/>
          <dgm:animLvl val="lvl"/>
          <dgm:resizeHandles val="exact"/>
        </dgm:presLayoutVars>
      </dgm:prSet>
      <dgm:spPr/>
    </dgm:pt>
    <dgm:pt modelId="{8FB14F4D-CD38-4686-8AE5-5DA21B5735F8}" type="pres">
      <dgm:prSet presAssocID="{E4452B00-1324-4A66-9E78-C347EAAC5FB0}" presName="Name8" presStyleCnt="0"/>
      <dgm:spPr/>
    </dgm:pt>
    <dgm:pt modelId="{90D43E10-8208-4295-9C6B-B5375F400DD1}" type="pres">
      <dgm:prSet presAssocID="{E4452B00-1324-4A66-9E78-C347EAAC5FB0}" presName="level" presStyleLbl="node1" presStyleIdx="0" presStyleCnt="4" custLinFactNeighborX="-2507" custLinFactNeighborY="-3683">
        <dgm:presLayoutVars>
          <dgm:chMax val="1"/>
          <dgm:bulletEnabled val="1"/>
        </dgm:presLayoutVars>
      </dgm:prSet>
      <dgm:spPr/>
      <dgm:t>
        <a:bodyPr/>
        <a:lstStyle/>
        <a:p>
          <a:endParaRPr lang="en-US"/>
        </a:p>
      </dgm:t>
    </dgm:pt>
    <dgm:pt modelId="{02E5DBC9-8C9A-4886-8116-D3809A1AFDD0}" type="pres">
      <dgm:prSet presAssocID="{E4452B00-1324-4A66-9E78-C347EAAC5FB0}" presName="levelTx" presStyleLbl="revTx" presStyleIdx="0" presStyleCnt="0">
        <dgm:presLayoutVars>
          <dgm:chMax val="1"/>
          <dgm:bulletEnabled val="1"/>
        </dgm:presLayoutVars>
      </dgm:prSet>
      <dgm:spPr/>
      <dgm:t>
        <a:bodyPr/>
        <a:lstStyle/>
        <a:p>
          <a:endParaRPr lang="en-US"/>
        </a:p>
      </dgm:t>
    </dgm:pt>
    <dgm:pt modelId="{30C0FBC5-AB6B-42D3-B8FC-270BF39CD605}" type="pres">
      <dgm:prSet presAssocID="{E8DC7237-9C4C-4E8A-B79C-D1B5B0D2768E}" presName="Name8" presStyleCnt="0"/>
      <dgm:spPr/>
    </dgm:pt>
    <dgm:pt modelId="{37E48C32-64D1-4556-BF3E-469079AF33D4}" type="pres">
      <dgm:prSet presAssocID="{E8DC7237-9C4C-4E8A-B79C-D1B5B0D2768E}" presName="level" presStyleLbl="node1" presStyleIdx="1" presStyleCnt="4">
        <dgm:presLayoutVars>
          <dgm:chMax val="1"/>
          <dgm:bulletEnabled val="1"/>
        </dgm:presLayoutVars>
      </dgm:prSet>
      <dgm:spPr/>
      <dgm:t>
        <a:bodyPr/>
        <a:lstStyle/>
        <a:p>
          <a:endParaRPr lang="en-GB"/>
        </a:p>
      </dgm:t>
    </dgm:pt>
    <dgm:pt modelId="{16021E89-0A05-4A68-A89D-3CB0E614D530}" type="pres">
      <dgm:prSet presAssocID="{E8DC7237-9C4C-4E8A-B79C-D1B5B0D2768E}" presName="levelTx" presStyleLbl="revTx" presStyleIdx="0" presStyleCnt="0">
        <dgm:presLayoutVars>
          <dgm:chMax val="1"/>
          <dgm:bulletEnabled val="1"/>
        </dgm:presLayoutVars>
      </dgm:prSet>
      <dgm:spPr/>
      <dgm:t>
        <a:bodyPr/>
        <a:lstStyle/>
        <a:p>
          <a:endParaRPr lang="en-GB"/>
        </a:p>
      </dgm:t>
    </dgm:pt>
    <dgm:pt modelId="{C633BEE8-BFB3-4B24-B6C2-D6EF52201EF9}" type="pres">
      <dgm:prSet presAssocID="{51B1324C-6CF0-42DC-BAAE-52BCADBD8415}" presName="Name8" presStyleCnt="0"/>
      <dgm:spPr/>
    </dgm:pt>
    <dgm:pt modelId="{138DC54C-06DE-408A-9603-231C5DF02137}" type="pres">
      <dgm:prSet presAssocID="{51B1324C-6CF0-42DC-BAAE-52BCADBD8415}" presName="level" presStyleLbl="node1" presStyleIdx="2" presStyleCnt="4">
        <dgm:presLayoutVars>
          <dgm:chMax val="1"/>
          <dgm:bulletEnabled val="1"/>
        </dgm:presLayoutVars>
      </dgm:prSet>
      <dgm:spPr/>
      <dgm:t>
        <a:bodyPr/>
        <a:lstStyle/>
        <a:p>
          <a:endParaRPr lang="en-GB"/>
        </a:p>
      </dgm:t>
    </dgm:pt>
    <dgm:pt modelId="{BD96593B-9A2B-48EE-B3EC-25878C9E1781}" type="pres">
      <dgm:prSet presAssocID="{51B1324C-6CF0-42DC-BAAE-52BCADBD8415}" presName="levelTx" presStyleLbl="revTx" presStyleIdx="0" presStyleCnt="0">
        <dgm:presLayoutVars>
          <dgm:chMax val="1"/>
          <dgm:bulletEnabled val="1"/>
        </dgm:presLayoutVars>
      </dgm:prSet>
      <dgm:spPr/>
      <dgm:t>
        <a:bodyPr/>
        <a:lstStyle/>
        <a:p>
          <a:endParaRPr lang="en-GB"/>
        </a:p>
      </dgm:t>
    </dgm:pt>
    <dgm:pt modelId="{8ADAF17B-5504-4966-941D-F2392615EF29}" type="pres">
      <dgm:prSet presAssocID="{2E9D5D8A-5C03-4E5F-B298-94E9C0D6DD5F}" presName="Name8" presStyleCnt="0"/>
      <dgm:spPr/>
    </dgm:pt>
    <dgm:pt modelId="{55DEA145-D352-47A0-B453-4D394C9071D4}" type="pres">
      <dgm:prSet presAssocID="{2E9D5D8A-5C03-4E5F-B298-94E9C0D6DD5F}" presName="level" presStyleLbl="node1" presStyleIdx="3" presStyleCnt="4" custLinFactNeighborX="-13452" custLinFactNeighborY="794">
        <dgm:presLayoutVars>
          <dgm:chMax val="1"/>
          <dgm:bulletEnabled val="1"/>
        </dgm:presLayoutVars>
      </dgm:prSet>
      <dgm:spPr/>
      <dgm:t>
        <a:bodyPr/>
        <a:lstStyle/>
        <a:p>
          <a:endParaRPr lang="en-GB"/>
        </a:p>
      </dgm:t>
    </dgm:pt>
    <dgm:pt modelId="{B1FD8BB1-C489-4A38-A160-9F227A8F64C6}" type="pres">
      <dgm:prSet presAssocID="{2E9D5D8A-5C03-4E5F-B298-94E9C0D6DD5F}" presName="levelTx" presStyleLbl="revTx" presStyleIdx="0" presStyleCnt="0">
        <dgm:presLayoutVars>
          <dgm:chMax val="1"/>
          <dgm:bulletEnabled val="1"/>
        </dgm:presLayoutVars>
      </dgm:prSet>
      <dgm:spPr/>
      <dgm:t>
        <a:bodyPr/>
        <a:lstStyle/>
        <a:p>
          <a:endParaRPr lang="en-GB"/>
        </a:p>
      </dgm:t>
    </dgm:pt>
  </dgm:ptLst>
  <dgm:cxnLst>
    <dgm:cxn modelId="{B83BA18E-214B-4101-B130-6764C5B40FE3}" type="presOf" srcId="{E4452B00-1324-4A66-9E78-C347EAAC5FB0}" destId="{90D43E10-8208-4295-9C6B-B5375F400DD1}" srcOrd="0" destOrd="0" presId="urn:microsoft.com/office/officeart/2005/8/layout/pyramid1"/>
    <dgm:cxn modelId="{71721F7F-041C-4F22-8FCE-0D704B86734C}" type="presOf" srcId="{2E9D5D8A-5C03-4E5F-B298-94E9C0D6DD5F}" destId="{55DEA145-D352-47A0-B453-4D394C9071D4}" srcOrd="0" destOrd="0" presId="urn:microsoft.com/office/officeart/2005/8/layout/pyramid1"/>
    <dgm:cxn modelId="{8FD009FB-73F9-4490-9D04-615DCBF9E534}" type="presOf" srcId="{984E2CCB-7EBB-4022-99B0-46B33B1B9FE4}" destId="{BD2F2DA6-D591-4617-9AFF-8DB3CBA0F998}" srcOrd="0" destOrd="0" presId="urn:microsoft.com/office/officeart/2005/8/layout/pyramid1"/>
    <dgm:cxn modelId="{159F30F1-50E4-4C1E-B320-678A9A5E930E}" type="presOf" srcId="{2E9D5D8A-5C03-4E5F-B298-94E9C0D6DD5F}" destId="{B1FD8BB1-C489-4A38-A160-9F227A8F64C6}" srcOrd="1" destOrd="0" presId="urn:microsoft.com/office/officeart/2005/8/layout/pyramid1"/>
    <dgm:cxn modelId="{33E56EC7-0BDC-4F2E-92CF-5B0BB7B94C49}" type="presOf" srcId="{51B1324C-6CF0-42DC-BAAE-52BCADBD8415}" destId="{BD96593B-9A2B-48EE-B3EC-25878C9E1781}" srcOrd="1" destOrd="0" presId="urn:microsoft.com/office/officeart/2005/8/layout/pyramid1"/>
    <dgm:cxn modelId="{6415CC40-E914-4828-89A2-4B33A466DE18}" type="presOf" srcId="{E8DC7237-9C4C-4E8A-B79C-D1B5B0D2768E}" destId="{16021E89-0A05-4A68-A89D-3CB0E614D530}" srcOrd="1" destOrd="0" presId="urn:microsoft.com/office/officeart/2005/8/layout/pyramid1"/>
    <dgm:cxn modelId="{5803724B-429A-46FE-AC85-266F30EB65BB}" srcId="{984E2CCB-7EBB-4022-99B0-46B33B1B9FE4}" destId="{E4452B00-1324-4A66-9E78-C347EAAC5FB0}" srcOrd="0" destOrd="0" parTransId="{20FCBF04-6A0B-403D-9340-3F48AF6E3316}" sibTransId="{EDD763B3-BA7B-4FAB-8E19-FA3008981449}"/>
    <dgm:cxn modelId="{1B68A53D-6350-445E-9B34-E5A08F095DB5}" type="presOf" srcId="{51B1324C-6CF0-42DC-BAAE-52BCADBD8415}" destId="{138DC54C-06DE-408A-9603-231C5DF02137}" srcOrd="0" destOrd="0" presId="urn:microsoft.com/office/officeart/2005/8/layout/pyramid1"/>
    <dgm:cxn modelId="{92BA2C12-78EF-4BE2-B32D-9042DE382C23}" srcId="{984E2CCB-7EBB-4022-99B0-46B33B1B9FE4}" destId="{51B1324C-6CF0-42DC-BAAE-52BCADBD8415}" srcOrd="2" destOrd="0" parTransId="{26F05A48-379F-4AED-ACA4-0978B1C88895}" sibTransId="{57D58D84-E2CD-41F9-BA4A-06060A19D1BE}"/>
    <dgm:cxn modelId="{889A2B6B-131F-43C8-89DF-D79182C137C1}" srcId="{984E2CCB-7EBB-4022-99B0-46B33B1B9FE4}" destId="{2E9D5D8A-5C03-4E5F-B298-94E9C0D6DD5F}" srcOrd="3" destOrd="0" parTransId="{B13D8C35-85DA-48FC-8094-80A7E0B9EF48}" sibTransId="{9B9784FE-16F2-4E91-9E34-CB8BC1D25728}"/>
    <dgm:cxn modelId="{A863EC1B-6383-4B28-BB14-C2C28F42BB76}" type="presOf" srcId="{E8DC7237-9C4C-4E8A-B79C-D1B5B0D2768E}" destId="{37E48C32-64D1-4556-BF3E-469079AF33D4}" srcOrd="0" destOrd="0" presId="urn:microsoft.com/office/officeart/2005/8/layout/pyramid1"/>
    <dgm:cxn modelId="{D644AB59-C23F-4890-AE50-10539D2F4CAE}" srcId="{984E2CCB-7EBB-4022-99B0-46B33B1B9FE4}" destId="{E8DC7237-9C4C-4E8A-B79C-D1B5B0D2768E}" srcOrd="1" destOrd="0" parTransId="{30AD89BD-9AF2-4914-BCAF-A63709A0150A}" sibTransId="{CCBF03F1-2EF6-4E1B-BD75-DDFDE69855D2}"/>
    <dgm:cxn modelId="{A70DCAD8-A7EE-426D-9ED3-CA13F0459ACD}" type="presOf" srcId="{E4452B00-1324-4A66-9E78-C347EAAC5FB0}" destId="{02E5DBC9-8C9A-4886-8116-D3809A1AFDD0}" srcOrd="1" destOrd="0" presId="urn:microsoft.com/office/officeart/2005/8/layout/pyramid1"/>
    <dgm:cxn modelId="{FC532E5A-1E4D-4EB9-AEAD-3DC2404DF0B6}" type="presParOf" srcId="{BD2F2DA6-D591-4617-9AFF-8DB3CBA0F998}" destId="{8FB14F4D-CD38-4686-8AE5-5DA21B5735F8}" srcOrd="0" destOrd="0" presId="urn:microsoft.com/office/officeart/2005/8/layout/pyramid1"/>
    <dgm:cxn modelId="{3E5CD2CF-50C2-4607-9534-586803972D7D}" type="presParOf" srcId="{8FB14F4D-CD38-4686-8AE5-5DA21B5735F8}" destId="{90D43E10-8208-4295-9C6B-B5375F400DD1}" srcOrd="0" destOrd="0" presId="urn:microsoft.com/office/officeart/2005/8/layout/pyramid1"/>
    <dgm:cxn modelId="{FB38F918-81E0-47A7-913C-334621732049}" type="presParOf" srcId="{8FB14F4D-CD38-4686-8AE5-5DA21B5735F8}" destId="{02E5DBC9-8C9A-4886-8116-D3809A1AFDD0}" srcOrd="1" destOrd="0" presId="urn:microsoft.com/office/officeart/2005/8/layout/pyramid1"/>
    <dgm:cxn modelId="{20E5B14D-32C5-4B7D-A1C5-9BF04DE012B5}" type="presParOf" srcId="{BD2F2DA6-D591-4617-9AFF-8DB3CBA0F998}" destId="{30C0FBC5-AB6B-42D3-B8FC-270BF39CD605}" srcOrd="1" destOrd="0" presId="urn:microsoft.com/office/officeart/2005/8/layout/pyramid1"/>
    <dgm:cxn modelId="{07540D59-AD03-4D45-853C-2D02FADE2985}" type="presParOf" srcId="{30C0FBC5-AB6B-42D3-B8FC-270BF39CD605}" destId="{37E48C32-64D1-4556-BF3E-469079AF33D4}" srcOrd="0" destOrd="0" presId="urn:microsoft.com/office/officeart/2005/8/layout/pyramid1"/>
    <dgm:cxn modelId="{D2ED6D3F-5FE2-4BC2-97F3-99D4BD15A0E7}" type="presParOf" srcId="{30C0FBC5-AB6B-42D3-B8FC-270BF39CD605}" destId="{16021E89-0A05-4A68-A89D-3CB0E614D530}" srcOrd="1" destOrd="0" presId="urn:microsoft.com/office/officeart/2005/8/layout/pyramid1"/>
    <dgm:cxn modelId="{4E980A3C-6216-4B99-894D-88F27032EB89}" type="presParOf" srcId="{BD2F2DA6-D591-4617-9AFF-8DB3CBA0F998}" destId="{C633BEE8-BFB3-4B24-B6C2-D6EF52201EF9}" srcOrd="2" destOrd="0" presId="urn:microsoft.com/office/officeart/2005/8/layout/pyramid1"/>
    <dgm:cxn modelId="{3C323E64-0B35-4D31-A691-5A2311888769}" type="presParOf" srcId="{C633BEE8-BFB3-4B24-B6C2-D6EF52201EF9}" destId="{138DC54C-06DE-408A-9603-231C5DF02137}" srcOrd="0" destOrd="0" presId="urn:microsoft.com/office/officeart/2005/8/layout/pyramid1"/>
    <dgm:cxn modelId="{BF3FDF28-2B53-452F-A2E6-19C301947680}" type="presParOf" srcId="{C633BEE8-BFB3-4B24-B6C2-D6EF52201EF9}" destId="{BD96593B-9A2B-48EE-B3EC-25878C9E1781}" srcOrd="1" destOrd="0" presId="urn:microsoft.com/office/officeart/2005/8/layout/pyramid1"/>
    <dgm:cxn modelId="{F0A3F097-F279-4298-8ECB-625C93092796}" type="presParOf" srcId="{BD2F2DA6-D591-4617-9AFF-8DB3CBA0F998}" destId="{8ADAF17B-5504-4966-941D-F2392615EF29}" srcOrd="3" destOrd="0" presId="urn:microsoft.com/office/officeart/2005/8/layout/pyramid1"/>
    <dgm:cxn modelId="{459DA361-29D8-4771-9C0C-B42A7C704F59}" type="presParOf" srcId="{8ADAF17B-5504-4966-941D-F2392615EF29}" destId="{55DEA145-D352-47A0-B453-4D394C9071D4}" srcOrd="0" destOrd="0" presId="urn:microsoft.com/office/officeart/2005/8/layout/pyramid1"/>
    <dgm:cxn modelId="{E8754C71-2A77-4056-99A8-76E9E328F3CA}" type="presParOf" srcId="{8ADAF17B-5504-4966-941D-F2392615EF29}" destId="{B1FD8BB1-C489-4A38-A160-9F227A8F6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08ED8-0D54-4394-B5EA-8063C6551CD6}">
      <dsp:nvSpPr>
        <dsp:cNvPr id="0" name=""/>
        <dsp:cNvSpPr/>
      </dsp:nvSpPr>
      <dsp:spPr>
        <a:xfrm>
          <a:off x="1355" y="1226021"/>
          <a:ext cx="1796428" cy="179642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t>Action</a:t>
          </a:r>
          <a:r>
            <a:rPr lang="en-GB" sz="2000" kern="1200" dirty="0" smtClean="0"/>
            <a:t> </a:t>
          </a:r>
          <a:endParaRPr lang="en-GB" sz="2000" kern="1200" dirty="0"/>
        </a:p>
      </dsp:txBody>
      <dsp:txXfrm>
        <a:off x="264436" y="1489102"/>
        <a:ext cx="1270266" cy="1270266"/>
      </dsp:txXfrm>
    </dsp:sp>
    <dsp:sp modelId="{DE710CAD-2DD5-4079-BDEF-14D9D448F3FD}">
      <dsp:nvSpPr>
        <dsp:cNvPr id="0" name=""/>
        <dsp:cNvSpPr/>
      </dsp:nvSpPr>
      <dsp:spPr>
        <a:xfrm>
          <a:off x="1943653" y="1603271"/>
          <a:ext cx="1041928" cy="104192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2081761" y="2001704"/>
        <a:ext cx="765712" cy="245062"/>
      </dsp:txXfrm>
    </dsp:sp>
    <dsp:sp modelId="{F94BFDD6-ABE3-4279-AB45-F996FA357559}">
      <dsp:nvSpPr>
        <dsp:cNvPr id="0" name=""/>
        <dsp:cNvSpPr/>
      </dsp:nvSpPr>
      <dsp:spPr>
        <a:xfrm>
          <a:off x="3131452" y="1226021"/>
          <a:ext cx="1796428" cy="1796428"/>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t>Reflection</a:t>
          </a:r>
          <a:endParaRPr lang="en-GB" sz="2000" b="1" kern="1200" dirty="0"/>
        </a:p>
      </dsp:txBody>
      <dsp:txXfrm>
        <a:off x="3394533" y="1489102"/>
        <a:ext cx="1270266" cy="1270266"/>
      </dsp:txXfrm>
    </dsp:sp>
    <dsp:sp modelId="{17464F72-D399-462B-A072-204311F80BDE}">
      <dsp:nvSpPr>
        <dsp:cNvPr id="0" name=""/>
        <dsp:cNvSpPr/>
      </dsp:nvSpPr>
      <dsp:spPr>
        <a:xfrm>
          <a:off x="5073750" y="1603271"/>
          <a:ext cx="1041928" cy="1041928"/>
        </a:xfrm>
        <a:prstGeom prst="mathEqual">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a:off x="5211858" y="1817908"/>
        <a:ext cx="765712" cy="612654"/>
      </dsp:txXfrm>
    </dsp:sp>
    <dsp:sp modelId="{4613C1E4-EE49-408F-A7C1-50A0328980AA}">
      <dsp:nvSpPr>
        <dsp:cNvPr id="0" name=""/>
        <dsp:cNvSpPr/>
      </dsp:nvSpPr>
      <dsp:spPr>
        <a:xfrm>
          <a:off x="6261549" y="1226021"/>
          <a:ext cx="1796428" cy="1796428"/>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t>Enhanced doing </a:t>
          </a:r>
          <a:endParaRPr lang="en-GB" sz="2000" b="1" kern="1200" dirty="0"/>
        </a:p>
      </dsp:txBody>
      <dsp:txXfrm>
        <a:off x="6524630" y="1489102"/>
        <a:ext cx="1270266" cy="1270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43E10-8208-4295-9C6B-B5375F400DD1}">
      <dsp:nvSpPr>
        <dsp:cNvPr id="0" name=""/>
        <dsp:cNvSpPr/>
      </dsp:nvSpPr>
      <dsp:spPr>
        <a:xfrm>
          <a:off x="3221182" y="0"/>
          <a:ext cx="2183956" cy="1350150"/>
        </a:xfrm>
        <a:prstGeom prst="trapezoid">
          <a:avLst>
            <a:gd name="adj" fmla="val 80878"/>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solidFill>
                <a:sysClr val="windowText" lastClr="000000"/>
              </a:solidFill>
            </a:rPr>
            <a:t>Nurture, ACEs, trauma enhanced</a:t>
          </a:r>
        </a:p>
        <a:p>
          <a:pPr lvl="0" algn="ctr" defTabSz="444500">
            <a:lnSpc>
              <a:spcPct val="90000"/>
            </a:lnSpc>
            <a:spcBef>
              <a:spcPct val="0"/>
            </a:spcBef>
            <a:spcAft>
              <a:spcPct val="35000"/>
            </a:spcAft>
          </a:pPr>
          <a:r>
            <a:rPr lang="en-US" sz="1000" kern="1200" dirty="0" smtClean="0"/>
            <a:t>Staff </a:t>
          </a:r>
          <a:r>
            <a:rPr lang="en-US" sz="1000" kern="1200" dirty="0"/>
            <a:t>have more regular and intense contact with individuals and/or direct and manage </a:t>
          </a:r>
          <a:r>
            <a:rPr lang="en-US" sz="1000" kern="1200" dirty="0" smtClean="0"/>
            <a:t>services</a:t>
          </a:r>
          <a:endParaRPr lang="en-US" sz="1000" kern="1200" dirty="0"/>
        </a:p>
      </dsp:txBody>
      <dsp:txXfrm>
        <a:off x="3221182" y="0"/>
        <a:ext cx="2183956" cy="1350150"/>
      </dsp:txXfrm>
    </dsp:sp>
    <dsp:sp modelId="{37E48C32-64D1-4556-BF3E-469079AF33D4}">
      <dsp:nvSpPr>
        <dsp:cNvPr id="0" name=""/>
        <dsp:cNvSpPr/>
      </dsp:nvSpPr>
      <dsp:spPr>
        <a:xfrm>
          <a:off x="2183956" y="1350150"/>
          <a:ext cx="4367913" cy="1350150"/>
        </a:xfrm>
        <a:prstGeom prst="trapezoid">
          <a:avLst>
            <a:gd name="adj" fmla="val 80878"/>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a:t>Nurture, ACEs, trauma skilled </a:t>
          </a:r>
        </a:p>
        <a:p>
          <a:pPr lvl="0" algn="ctr" defTabSz="444500">
            <a:lnSpc>
              <a:spcPct val="90000"/>
            </a:lnSpc>
            <a:spcBef>
              <a:spcPct val="0"/>
            </a:spcBef>
            <a:spcAft>
              <a:spcPct val="35000"/>
            </a:spcAft>
          </a:pPr>
          <a:r>
            <a:rPr lang="en-GB" sz="1000" kern="1200" dirty="0" smtClean="0"/>
            <a:t>Staff have more in depth knowledge gained through ongoing professional learning and discussion and apply this through substantial contact with individuals</a:t>
          </a:r>
          <a:endParaRPr lang="en-GB" sz="1000" kern="1200" dirty="0"/>
        </a:p>
      </dsp:txBody>
      <dsp:txXfrm>
        <a:off x="2948341" y="1350150"/>
        <a:ext cx="2839143" cy="1350150"/>
      </dsp:txXfrm>
    </dsp:sp>
    <dsp:sp modelId="{138DC54C-06DE-408A-9603-231C5DF02137}">
      <dsp:nvSpPr>
        <dsp:cNvPr id="0" name=""/>
        <dsp:cNvSpPr/>
      </dsp:nvSpPr>
      <dsp:spPr>
        <a:xfrm>
          <a:off x="1091978" y="2700300"/>
          <a:ext cx="6551869" cy="1350150"/>
        </a:xfrm>
        <a:prstGeom prst="trapezoid">
          <a:avLst>
            <a:gd name="adj" fmla="val 80878"/>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a:t>Nurture, ACEs, trauma informed </a:t>
          </a:r>
          <a:endParaRPr lang="en-GB" sz="1000" b="1" kern="1200" dirty="0" smtClean="0"/>
        </a:p>
        <a:p>
          <a:pPr lvl="0" algn="ctr" defTabSz="444500">
            <a:lnSpc>
              <a:spcPct val="90000"/>
            </a:lnSpc>
            <a:spcBef>
              <a:spcPct val="0"/>
            </a:spcBef>
            <a:spcAft>
              <a:spcPct val="35000"/>
            </a:spcAft>
          </a:pPr>
          <a:r>
            <a:rPr lang="en-GB" sz="1000" b="0" kern="1200" dirty="0" smtClean="0"/>
            <a:t>Staff have more detailed knowledge of the nurture principles and their application  and/or have knowledge and skills/ understanding of ACEs/trauma informed practice)</a:t>
          </a:r>
          <a:endParaRPr lang="en-GB" sz="1000" b="1" kern="1200" dirty="0"/>
        </a:p>
      </dsp:txBody>
      <dsp:txXfrm>
        <a:off x="2238555" y="2700300"/>
        <a:ext cx="4258715" cy="1350150"/>
      </dsp:txXfrm>
    </dsp:sp>
    <dsp:sp modelId="{55DEA145-D352-47A0-B453-4D394C9071D4}">
      <dsp:nvSpPr>
        <dsp:cNvPr id="0" name=""/>
        <dsp:cNvSpPr/>
      </dsp:nvSpPr>
      <dsp:spPr>
        <a:xfrm>
          <a:off x="0" y="4050450"/>
          <a:ext cx="8735826" cy="1350150"/>
        </a:xfrm>
        <a:prstGeom prst="trapezoid">
          <a:avLst>
            <a:gd name="adj" fmla="val 80878"/>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a:t>Awareness of relationship based approaches</a:t>
          </a:r>
        </a:p>
        <a:p>
          <a:pPr lvl="0" algn="ctr" defTabSz="444500">
            <a:lnSpc>
              <a:spcPct val="90000"/>
            </a:lnSpc>
            <a:spcBef>
              <a:spcPct val="0"/>
            </a:spcBef>
            <a:spcAft>
              <a:spcPct val="35000"/>
            </a:spcAft>
          </a:pPr>
          <a:r>
            <a:rPr lang="en-GB" sz="1000" kern="1200" dirty="0"/>
            <a:t>(e.g. </a:t>
          </a:r>
          <a:r>
            <a:rPr lang="en-GB" sz="1000" kern="1200" dirty="0" smtClean="0"/>
            <a:t>attachment, rights, nurture, </a:t>
          </a:r>
          <a:r>
            <a:rPr lang="en-GB" sz="1000" kern="1200" dirty="0"/>
            <a:t>restorative </a:t>
          </a:r>
          <a:r>
            <a:rPr lang="en-GB" sz="1000" kern="1200" dirty="0" smtClean="0"/>
            <a:t>and/or </a:t>
          </a:r>
          <a:r>
            <a:rPr lang="en-GB" sz="1000" kern="1200" dirty="0"/>
            <a:t>solution oriented approaches)</a:t>
          </a:r>
        </a:p>
      </dsp:txBody>
      <dsp:txXfrm>
        <a:off x="1528769" y="4050450"/>
        <a:ext cx="5678286" cy="135015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FF310689-11BB-46D3-9514-A4A5E801B0C5}" type="datetimeFigureOut">
              <a:rPr lang="en-GB" smtClean="0"/>
              <a:t>16/09/2019</a:t>
            </a:fld>
            <a:endParaRPr lang="en-GB"/>
          </a:p>
        </p:txBody>
      </p:sp>
      <p:sp>
        <p:nvSpPr>
          <p:cNvPr id="4" name="Footer Placeholder 3"/>
          <p:cNvSpPr>
            <a:spLocks noGrp="1"/>
          </p:cNvSpPr>
          <p:nvPr>
            <p:ph type="ftr" sz="quarter" idx="2"/>
          </p:nvPr>
        </p:nvSpPr>
        <p:spPr>
          <a:xfrm>
            <a:off x="0" y="9377363"/>
            <a:ext cx="2889250"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377363"/>
            <a:ext cx="2889250" cy="495300"/>
          </a:xfrm>
          <a:prstGeom prst="rect">
            <a:avLst/>
          </a:prstGeom>
        </p:spPr>
        <p:txBody>
          <a:bodyPr vert="horz" lIns="91440" tIns="45720" rIns="91440" bIns="45720" rtlCol="0" anchor="b"/>
          <a:lstStyle>
            <a:lvl1pPr algn="r">
              <a:defRPr sz="1200"/>
            </a:lvl1pPr>
          </a:lstStyle>
          <a:p>
            <a:fld id="{DA84ADA9-273B-4C61-A292-B11EB2D4E922}" type="slidenum">
              <a:rPr lang="en-GB" smtClean="0"/>
              <a:t>‹#›</a:t>
            </a:fld>
            <a:endParaRPr lang="en-GB"/>
          </a:p>
        </p:txBody>
      </p:sp>
    </p:spTree>
    <p:extLst>
      <p:ext uri="{BB962C8B-B14F-4D97-AF65-F5344CB8AC3E}">
        <p14:creationId xmlns:p14="http://schemas.microsoft.com/office/powerpoint/2010/main" val="693581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28FE139B-5033-4DD8-9CD9-DC27DAC45A43}" type="datetimeFigureOut">
              <a:rPr lang="en-GB" smtClean="0"/>
              <a:t>16/09/2019</a:t>
            </a:fld>
            <a:endParaRPr lang="en-GB"/>
          </a:p>
        </p:txBody>
      </p:sp>
      <p:sp>
        <p:nvSpPr>
          <p:cNvPr id="4" name="Slide Image Placeholder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F49E5F95-E9DF-48A7-81CD-292E24812259}" type="slidenum">
              <a:rPr lang="en-GB" smtClean="0"/>
              <a:t>‹#›</a:t>
            </a:fld>
            <a:endParaRPr lang="en-GB"/>
          </a:p>
        </p:txBody>
      </p:sp>
    </p:spTree>
    <p:extLst>
      <p:ext uri="{BB962C8B-B14F-4D97-AF65-F5344CB8AC3E}">
        <p14:creationId xmlns:p14="http://schemas.microsoft.com/office/powerpoint/2010/main" val="2020904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SGOB3QhGqt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https://www.youtube.com/watch?v=SGOB3QhGqtA</a:t>
            </a:r>
            <a:endParaRPr lang="en-GB" dirty="0" smtClean="0"/>
          </a:p>
          <a:p>
            <a:endParaRPr lang="en-GB" dirty="0" smtClean="0"/>
          </a:p>
          <a:p>
            <a:r>
              <a:rPr lang="en-GB" sz="1200" kern="1200" dirty="0" smtClean="0">
                <a:solidFill>
                  <a:schemeClr val="tx1"/>
                </a:solidFill>
                <a:effectLst/>
                <a:latin typeface="+mn-lt"/>
                <a:ea typeface="+mn-ea"/>
                <a:cs typeface="+mn-cs"/>
              </a:rPr>
              <a:t>Adversity</a:t>
            </a:r>
            <a:r>
              <a:rPr lang="en-GB" sz="1200" kern="1200" baseline="0" dirty="0" smtClean="0">
                <a:solidFill>
                  <a:schemeClr val="tx1"/>
                </a:solidFill>
                <a:effectLst/>
                <a:latin typeface="+mn-lt"/>
                <a:ea typeface="+mn-ea"/>
                <a:cs typeface="+mn-cs"/>
              </a:rPr>
              <a:t> is not destiny</a:t>
            </a:r>
            <a:r>
              <a:rPr lang="en-GB" sz="1200" kern="1200" dirty="0" smtClean="0">
                <a:solidFill>
                  <a:schemeClr val="tx1"/>
                </a:solidFill>
                <a:effectLst/>
                <a:latin typeface="+mn-lt"/>
                <a:ea typeface="+mn-ea"/>
                <a:cs typeface="+mn-cs"/>
              </a:rPr>
              <a:t> and psychologically informed approaches can support and mitigate against later negative outcomes.</a:t>
            </a:r>
          </a:p>
        </p:txBody>
      </p:sp>
      <p:sp>
        <p:nvSpPr>
          <p:cNvPr id="4" name="Slide Number Placeholder 3"/>
          <p:cNvSpPr>
            <a:spLocks noGrp="1"/>
          </p:cNvSpPr>
          <p:nvPr>
            <p:ph type="sldNum" sz="quarter" idx="10"/>
          </p:nvPr>
        </p:nvSpPr>
        <p:spPr/>
        <p:txBody>
          <a:bodyPr/>
          <a:lstStyle/>
          <a:p>
            <a:fld id="{0BE865B9-BB9E-40ED-AA98-0EB047AD3B91}" type="slidenum">
              <a:rPr lang="en-GB" smtClean="0"/>
              <a:t>1</a:t>
            </a:fld>
            <a:endParaRPr lang="en-GB"/>
          </a:p>
        </p:txBody>
      </p:sp>
    </p:spTree>
    <p:extLst>
      <p:ext uri="{BB962C8B-B14F-4D97-AF65-F5344CB8AC3E}">
        <p14:creationId xmlns:p14="http://schemas.microsoft.com/office/powerpoint/2010/main" val="377188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E865B9-BB9E-40ED-AA98-0EB047AD3B91}" type="slidenum">
              <a:rPr lang="en-GB" smtClean="0"/>
              <a:t>10</a:t>
            </a:fld>
            <a:endParaRPr lang="en-GB"/>
          </a:p>
        </p:txBody>
      </p:sp>
    </p:spTree>
    <p:extLst>
      <p:ext uri="{BB962C8B-B14F-4D97-AF65-F5344CB8AC3E}">
        <p14:creationId xmlns:p14="http://schemas.microsoft.com/office/powerpoint/2010/main" val="974294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E865B9-BB9E-40ED-AA98-0EB047AD3B91}" type="slidenum">
              <a:rPr lang="en-GB" smtClean="0"/>
              <a:t>11</a:t>
            </a:fld>
            <a:endParaRPr lang="en-GB"/>
          </a:p>
        </p:txBody>
      </p:sp>
    </p:spTree>
    <p:extLst>
      <p:ext uri="{BB962C8B-B14F-4D97-AF65-F5344CB8AC3E}">
        <p14:creationId xmlns:p14="http://schemas.microsoft.com/office/powerpoint/2010/main" val="304029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12</a:t>
            </a:fld>
            <a:endParaRPr lang="en-GB"/>
          </a:p>
        </p:txBody>
      </p:sp>
    </p:spTree>
    <p:extLst>
      <p:ext uri="{BB962C8B-B14F-4D97-AF65-F5344CB8AC3E}">
        <p14:creationId xmlns:p14="http://schemas.microsoft.com/office/powerpoint/2010/main" val="136839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P4 +</a:t>
            </a:r>
          </a:p>
          <a:p>
            <a:endParaRPr lang="en-GB" dirty="0" smtClean="0"/>
          </a:p>
          <a:p>
            <a:r>
              <a:rPr lang="en-GB" dirty="0" smtClean="0"/>
              <a:t>To</a:t>
            </a:r>
            <a:r>
              <a:rPr lang="en-GB" baseline="0" dirty="0" smtClean="0"/>
              <a:t> complement:</a:t>
            </a:r>
          </a:p>
          <a:p>
            <a:r>
              <a:rPr lang="en-GB" baseline="0" dirty="0" smtClean="0"/>
              <a:t>Friends</a:t>
            </a:r>
          </a:p>
          <a:p>
            <a:r>
              <a:rPr lang="en-GB" baseline="0" dirty="0" smtClean="0"/>
              <a:t>Bounce Back</a:t>
            </a:r>
          </a:p>
          <a:p>
            <a:r>
              <a:rPr lang="en-GB" baseline="0" dirty="0" smtClean="0"/>
              <a:t>We Eat Elephants</a:t>
            </a:r>
          </a:p>
          <a:p>
            <a:r>
              <a:rPr lang="en-GB" baseline="0" dirty="0" smtClean="0"/>
              <a:t>Living Life to the Full</a:t>
            </a:r>
          </a:p>
          <a:p>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13</a:t>
            </a:fld>
            <a:endParaRPr lang="en-GB"/>
          </a:p>
        </p:txBody>
      </p:sp>
    </p:spTree>
    <p:extLst>
      <p:ext uri="{BB962C8B-B14F-4D97-AF65-F5344CB8AC3E}">
        <p14:creationId xmlns:p14="http://schemas.microsoft.com/office/powerpoint/2010/main" val="392870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topics</a:t>
            </a:r>
            <a:r>
              <a:rPr lang="en-GB" baseline="0" dirty="0" smtClean="0"/>
              <a:t> covered over 3 sessions (twilight)</a:t>
            </a:r>
          </a:p>
          <a:p>
            <a:endParaRPr lang="en-GB" baseline="0" dirty="0" smtClean="0"/>
          </a:p>
          <a:p>
            <a:r>
              <a:rPr lang="en-GB" baseline="0" dirty="0" smtClean="0"/>
              <a:t>Final session also covers logistics of setting up a group</a:t>
            </a:r>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14</a:t>
            </a:fld>
            <a:endParaRPr lang="en-GB"/>
          </a:p>
        </p:txBody>
      </p:sp>
    </p:spTree>
    <p:extLst>
      <p:ext uri="{BB962C8B-B14F-4D97-AF65-F5344CB8AC3E}">
        <p14:creationId xmlns:p14="http://schemas.microsoft.com/office/powerpoint/2010/main" val="2036487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15</a:t>
            </a:fld>
            <a:endParaRPr lang="en-GB"/>
          </a:p>
        </p:txBody>
      </p:sp>
    </p:spTree>
    <p:extLst>
      <p:ext uri="{BB962C8B-B14F-4D97-AF65-F5344CB8AC3E}">
        <p14:creationId xmlns:p14="http://schemas.microsoft.com/office/powerpoint/2010/main" val="2336321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have a lot of power over what we pay attention to</a:t>
            </a:r>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16</a:t>
            </a:fld>
            <a:endParaRPr lang="en-GB"/>
          </a:p>
        </p:txBody>
      </p:sp>
    </p:spTree>
    <p:extLst>
      <p:ext uri="{BB962C8B-B14F-4D97-AF65-F5344CB8AC3E}">
        <p14:creationId xmlns:p14="http://schemas.microsoft.com/office/powerpoint/2010/main" val="1689585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Activity:</a:t>
            </a:r>
          </a:p>
          <a:p>
            <a:endParaRPr lang="en-GB" dirty="0" smtClean="0"/>
          </a:p>
          <a:p>
            <a:r>
              <a:rPr lang="en-GB" dirty="0" smtClean="0"/>
              <a:t>Ask</a:t>
            </a:r>
            <a:r>
              <a:rPr lang="en-GB" baseline="0" dirty="0" smtClean="0"/>
              <a:t> children to think about what their poison parrot is whispering? How does that make you feel? What do you do? </a:t>
            </a:r>
            <a:endParaRPr lang="en-GB" dirty="0" smtClean="0"/>
          </a:p>
        </p:txBody>
      </p:sp>
      <p:sp>
        <p:nvSpPr>
          <p:cNvPr id="4" name="Slide Number Placeholder 3"/>
          <p:cNvSpPr>
            <a:spLocks noGrp="1"/>
          </p:cNvSpPr>
          <p:nvPr>
            <p:ph type="sldNum" sz="quarter" idx="10"/>
          </p:nvPr>
        </p:nvSpPr>
        <p:spPr/>
        <p:txBody>
          <a:bodyPr/>
          <a:lstStyle/>
          <a:p>
            <a:fld id="{93A5BD43-C82F-4285-BA72-1BB8DE72AB0F}"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805913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Keep</a:t>
            </a:r>
            <a:r>
              <a:rPr lang="en-GB" b="0" baseline="0" dirty="0" smtClean="0"/>
              <a:t> bringing child's awareness to what they are doing and impact on body, thoughts and feelings. Key thing is accepting whatever is in their experience at that time. Just be curious and accept what is.</a:t>
            </a:r>
          </a:p>
          <a:p>
            <a:endParaRPr lang="en-GB" b="0" baseline="0" dirty="0" smtClean="0"/>
          </a:p>
          <a:p>
            <a:r>
              <a:rPr lang="en-GB" b="1" baseline="0" dirty="0" smtClean="0"/>
              <a:t>Blowing Bubbles</a:t>
            </a:r>
          </a:p>
          <a:p>
            <a:r>
              <a:rPr lang="en-GB" b="0" baseline="0" dirty="0" smtClean="0"/>
              <a:t>Half fill a plastic cup with water and use a straw to blow gentle bubbles in the water. Experiment with what happens if you blow too hard – the water spills out! Practice keeping the water and bubbles in the cup.</a:t>
            </a:r>
          </a:p>
          <a:p>
            <a:endParaRPr lang="en-GB" b="1" baseline="0" dirty="0" smtClean="0"/>
          </a:p>
          <a:p>
            <a:r>
              <a:rPr lang="en-GB" b="1" dirty="0" smtClean="0"/>
              <a:t>Mindful Posing</a:t>
            </a:r>
          </a:p>
          <a:p>
            <a:r>
              <a:rPr lang="en-GB" dirty="0" smtClean="0"/>
              <a:t>To get your kids interested, tell them that doing fun poses can help them feel strong, brave, and happy.</a:t>
            </a:r>
          </a:p>
          <a:p>
            <a:r>
              <a:rPr lang="en-GB" dirty="0" smtClean="0"/>
              <a:t>Have them go somewhere quiet and familiar, a place they feel safe. Next, tell them to try one of the following two poses:</a:t>
            </a:r>
          </a:p>
          <a:p>
            <a:r>
              <a:rPr lang="en-GB" dirty="0" smtClean="0"/>
              <a:t>The Superman: this pose is practiced by standing with the feet just wider than the hips, fists clenched, and arms reached out, stretching the body out as long as possible.</a:t>
            </a:r>
          </a:p>
          <a:p>
            <a:r>
              <a:rPr lang="en-GB" dirty="0" smtClean="0"/>
              <a:t>The Wonder Woman: this pose is struck by standing tall with legs wider than hip-width apart and hands or fists placed on the hips</a:t>
            </a:r>
          </a:p>
          <a:p>
            <a:endParaRPr lang="en-GB" b="1" dirty="0" smtClean="0"/>
          </a:p>
          <a:p>
            <a:r>
              <a:rPr lang="en-GB" b="1" dirty="0" smtClean="0"/>
              <a:t>Safari</a:t>
            </a:r>
            <a:r>
              <a:rPr lang="en-GB" b="1" baseline="0" dirty="0" smtClean="0"/>
              <a:t> </a:t>
            </a:r>
          </a:p>
          <a:p>
            <a:r>
              <a:rPr lang="en-GB" dirty="0" smtClean="0"/>
              <a:t>This activity turns an average, everyday walk outside into an exciting new adventure.</a:t>
            </a:r>
          </a:p>
          <a:p>
            <a:r>
              <a:rPr lang="en-GB" dirty="0" smtClean="0"/>
              <a:t>Tell your kids that you will be going on a safari, and their goal is to notice as many birds, bugs, creepy-crawlies, and any other animals as they can. Anything that walks, crawls, swims, or flies is of interest, and they’ll need to focus all of their senses to find them, especially the little ones</a:t>
            </a:r>
          </a:p>
          <a:p>
            <a:endParaRPr lang="en-GB" dirty="0" smtClean="0"/>
          </a:p>
          <a:p>
            <a:r>
              <a:rPr lang="en-GB" b="1" dirty="0" smtClean="0"/>
              <a:t>Texture bag. </a:t>
            </a:r>
            <a:r>
              <a:rPr lang="en-GB" dirty="0" smtClean="0"/>
              <a:t>Place several small, interestingly shaped or textured objects in a bag, and have each child reach in to touch an object, one at a time, and describe what they are touching. Make sure they don’t take the object out of the bag, forcing them to use only their sense of touch to explore the object.</a:t>
            </a:r>
          </a:p>
          <a:p>
            <a:endParaRPr lang="en-GB" dirty="0"/>
          </a:p>
        </p:txBody>
      </p:sp>
      <p:sp>
        <p:nvSpPr>
          <p:cNvPr id="4" name="Slide Number Placeholder 3"/>
          <p:cNvSpPr>
            <a:spLocks noGrp="1"/>
          </p:cNvSpPr>
          <p:nvPr>
            <p:ph type="sldNum" sz="quarter" idx="10"/>
          </p:nvPr>
        </p:nvSpPr>
        <p:spPr/>
        <p:txBody>
          <a:bodyPr/>
          <a:lstStyle/>
          <a:p>
            <a:fld id="{164A8477-F0BB-4E9A-8D9C-B6A43FABB64B}"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50681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a:t>
            </a:r>
            <a:r>
              <a:rPr lang="en-GB" baseline="0" dirty="0" smtClean="0"/>
              <a:t> to musical statues- learning about muscle control and ability to go up and come down again.</a:t>
            </a:r>
          </a:p>
          <a:p>
            <a:r>
              <a:rPr lang="en-GB" baseline="0" dirty="0" smtClean="0"/>
              <a:t>Key teaching points- Keep bringing back to “What's happening in your body when we do this?”</a:t>
            </a:r>
            <a:endParaRPr lang="en-GB" dirty="0"/>
          </a:p>
        </p:txBody>
      </p:sp>
      <p:sp>
        <p:nvSpPr>
          <p:cNvPr id="4" name="Slide Number Placeholder 3"/>
          <p:cNvSpPr>
            <a:spLocks noGrp="1"/>
          </p:cNvSpPr>
          <p:nvPr>
            <p:ph type="sldNum" sz="quarter" idx="10"/>
          </p:nvPr>
        </p:nvSpPr>
        <p:spPr/>
        <p:txBody>
          <a:bodyPr/>
          <a:lstStyle/>
          <a:p>
            <a:fld id="{164A8477-F0BB-4E9A-8D9C-B6A43FABB64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421956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HealthiER</a:t>
            </a:r>
            <a:r>
              <a:rPr lang="en-GB" dirty="0" smtClean="0"/>
              <a:t> </a:t>
            </a:r>
            <a:r>
              <a:rPr lang="en-GB" dirty="0" smtClean="0"/>
              <a:t>Minds is</a:t>
            </a:r>
            <a:r>
              <a:rPr lang="en-GB" baseline="0" dirty="0" smtClean="0"/>
              <a:t> East Renfrewshire’s framework for Nurturing the Mental Wellbeing of Children and Young People </a:t>
            </a:r>
            <a:endParaRPr lang="en-GB" baseline="0" dirty="0" smtClean="0"/>
          </a:p>
          <a:p>
            <a:endParaRPr lang="en-GB" baseline="0" dirty="0" smtClean="0"/>
          </a:p>
          <a:p>
            <a:r>
              <a:rPr lang="en-GB" baseline="0" dirty="0" smtClean="0"/>
              <a:t>Here we’ll be looking at the CLPL strand of the of the framework specifically providing information on two of professional learning opportunities for school staff that the Educational Psychology Service will be offering this year.</a:t>
            </a:r>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2</a:t>
            </a:fld>
            <a:endParaRPr lang="en-GB"/>
          </a:p>
        </p:txBody>
      </p:sp>
    </p:spTree>
    <p:extLst>
      <p:ext uri="{BB962C8B-B14F-4D97-AF65-F5344CB8AC3E}">
        <p14:creationId xmlns:p14="http://schemas.microsoft.com/office/powerpoint/2010/main" val="124906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9E5F95-E9DF-48A7-81CD-292E24812259}" type="slidenum">
              <a:rPr lang="en-GB" smtClean="0"/>
              <a:t>20</a:t>
            </a:fld>
            <a:endParaRPr lang="en-GB"/>
          </a:p>
        </p:txBody>
      </p:sp>
    </p:spTree>
    <p:extLst>
      <p:ext uri="{BB962C8B-B14F-4D97-AF65-F5344CB8AC3E}">
        <p14:creationId xmlns:p14="http://schemas.microsoft.com/office/powerpoint/2010/main" val="2962912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9E5F95-E9DF-48A7-81CD-292E24812259}" type="slidenum">
              <a:rPr lang="en-GB" smtClean="0"/>
              <a:t>21</a:t>
            </a:fld>
            <a:endParaRPr lang="en-GB"/>
          </a:p>
        </p:txBody>
      </p:sp>
    </p:spTree>
    <p:extLst>
      <p:ext uri="{BB962C8B-B14F-4D97-AF65-F5344CB8AC3E}">
        <p14:creationId xmlns:p14="http://schemas.microsoft.com/office/powerpoint/2010/main" val="2431539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E865B9-BB9E-40ED-AA98-0EB047AD3B91}" type="slidenum">
              <a:rPr lang="en-GB" smtClean="0"/>
              <a:t>22</a:t>
            </a:fld>
            <a:endParaRPr lang="en-GB"/>
          </a:p>
        </p:txBody>
      </p:sp>
    </p:spTree>
    <p:extLst>
      <p:ext uri="{BB962C8B-B14F-4D97-AF65-F5344CB8AC3E}">
        <p14:creationId xmlns:p14="http://schemas.microsoft.com/office/powerpoint/2010/main" val="391795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Professional learning resource developed by education Scotland which aims to ensure even those hardest to reach children experience compassion and connection at school</a:t>
            </a:r>
          </a:p>
          <a:p>
            <a:endParaRPr lang="en-GB" dirty="0" smtClean="0"/>
          </a:p>
          <a:p>
            <a:r>
              <a:rPr lang="en-GB" dirty="0" smtClean="0"/>
              <a:t>Aims</a:t>
            </a:r>
            <a:r>
              <a:rPr lang="en-GB" baseline="0" dirty="0" smtClean="0"/>
              <a:t> to enhance staff knowledge and understanding around attachment, adversity and trauma and critically translate this knowledge into practice through supported action research cycles which include coaching in context.</a:t>
            </a:r>
            <a:endParaRPr lang="en-GB" dirty="0" smtClean="0"/>
          </a:p>
          <a:p>
            <a:pPr marL="160735" indent="-160735"/>
            <a:endParaRPr lang="en-GB" sz="1200" dirty="0" smtClean="0"/>
          </a:p>
          <a:p>
            <a:pPr marL="160735" indent="-160735"/>
            <a:r>
              <a:rPr lang="en-GB" sz="1200" dirty="0" smtClean="0"/>
              <a:t>The</a:t>
            </a:r>
            <a:r>
              <a:rPr lang="en-GB" sz="1200" baseline="0" dirty="0" smtClean="0"/>
              <a:t> model reflects a move away from one off training where one participant hold all the knowledge towards an approach that centres on embedding evidence changes in practice</a:t>
            </a:r>
          </a:p>
          <a:p>
            <a:pPr marL="160735" indent="-160735"/>
            <a:endParaRPr lang="en-GB" sz="1200" dirty="0" smtClean="0"/>
          </a:p>
          <a:p>
            <a:pPr marL="160735" indent="-160735"/>
            <a:r>
              <a:rPr lang="en-GB" sz="1200" dirty="0" smtClean="0"/>
              <a:t>Participants are also encouraged to undertake further self-directed reading between sessions and key references and links are provided to support this.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0BE865B9-BB9E-40ED-AA98-0EB047AD3B91}" type="slidenum">
              <a:rPr lang="en-GB" smtClean="0"/>
              <a:t>3</a:t>
            </a:fld>
            <a:endParaRPr lang="en-GB"/>
          </a:p>
        </p:txBody>
      </p:sp>
    </p:spTree>
    <p:extLst>
      <p:ext uri="{BB962C8B-B14F-4D97-AF65-F5344CB8AC3E}">
        <p14:creationId xmlns:p14="http://schemas.microsoft.com/office/powerpoint/2010/main" val="77095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Most of you have probably seen the original ACES video which documents the staggering proof that the health social and economic risks that result form childhood trauma.  </a:t>
            </a:r>
          </a:p>
          <a:p>
            <a:endParaRPr lang="en-GB" baseline="0" dirty="0" smtClean="0"/>
          </a:p>
          <a:p>
            <a:r>
              <a:rPr lang="en-GB" baseline="0" dirty="0" smtClean="0"/>
              <a:t>It’s release has brought about a renewed focus on how we respond to ACES and Health Education Scotland have produced a short summary one from the viewpoint of a child which is quite powerful </a:t>
            </a:r>
          </a:p>
          <a:p>
            <a:endParaRPr lang="en-GB" baseline="0" dirty="0" smtClean="0"/>
          </a:p>
          <a:p>
            <a:r>
              <a:rPr lang="en-GB" baseline="0" dirty="0" smtClean="0"/>
              <a:t>However education Scotland recognise the progress school have made in </a:t>
            </a:r>
            <a:r>
              <a:rPr lang="en-GB" sz="1200" b="0" i="0" u="none" strike="noStrike" kern="1200" baseline="0" dirty="0" smtClean="0">
                <a:solidFill>
                  <a:schemeClr val="tx1"/>
                </a:solidFill>
                <a:latin typeface="+mn-lt"/>
                <a:ea typeface="+mn-ea"/>
                <a:cs typeface="+mn-cs"/>
              </a:rPr>
              <a:t>nurturing approached and the huge overlap between this and ACEs and trauma informed practice  and so the compassionate and connected community resource aims to support practitioners to understand the commonalities and good practice that exists across all approaches.</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4</a:t>
            </a:fld>
            <a:endParaRPr lang="en-GB"/>
          </a:p>
        </p:txBody>
      </p:sp>
    </p:spTree>
    <p:extLst>
      <p:ext uri="{BB962C8B-B14F-4D97-AF65-F5344CB8AC3E}">
        <p14:creationId xmlns:p14="http://schemas.microsoft.com/office/powerpoint/2010/main" val="413007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resource essentially provides an model for integrating these approaches on a practical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37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Participants</a:t>
            </a:r>
            <a:r>
              <a:rPr lang="en-GB" sz="1200" b="1" kern="1200" baseline="0" dirty="0" smtClean="0">
                <a:solidFill>
                  <a:schemeClr val="tx1"/>
                </a:solidFill>
                <a:effectLst/>
                <a:latin typeface="+mn-lt"/>
                <a:ea typeface="+mn-ea"/>
                <a:cs typeface="+mn-cs"/>
              </a:rPr>
              <a:t> will develop skills in reflective practice and gain experience in applying action research models as a method for enhancing practice.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Research indicates that</a:t>
            </a:r>
            <a:r>
              <a:rPr lang="en-GB" sz="1200" kern="1200" baseline="0" dirty="0" smtClean="0">
                <a:solidFill>
                  <a:schemeClr val="tx1"/>
                </a:solidFill>
                <a:effectLst/>
                <a:latin typeface="+mn-lt"/>
                <a:ea typeface="+mn-ea"/>
                <a:cs typeface="+mn-cs"/>
              </a:rPr>
              <a:t> practitioner enquiry</a:t>
            </a:r>
            <a:r>
              <a:rPr lang="en-GB" sz="1200" kern="1200" dirty="0" smtClean="0">
                <a:solidFill>
                  <a:schemeClr val="tx1"/>
                </a:solidFill>
                <a:effectLst/>
                <a:latin typeface="+mn-lt"/>
                <a:ea typeface="+mn-ea"/>
                <a:cs typeface="+mn-cs"/>
              </a:rPr>
              <a:t> is likely to impact positively on pupil outcomes, especially if this involves enquiring collaboratively with others (</a:t>
            </a:r>
            <a:r>
              <a:rPr lang="en-GB" sz="1200" kern="1200" dirty="0" err="1" smtClean="0">
                <a:solidFill>
                  <a:schemeClr val="tx1"/>
                </a:solidFill>
                <a:effectLst/>
                <a:latin typeface="+mn-lt"/>
                <a:ea typeface="+mn-ea"/>
                <a:cs typeface="+mn-cs"/>
              </a:rPr>
              <a:t>Cordingley</a:t>
            </a:r>
            <a:r>
              <a:rPr lang="en-GB" sz="1200" kern="1200" dirty="0" smtClean="0">
                <a:solidFill>
                  <a:schemeClr val="tx1"/>
                </a:solidFill>
                <a:effectLst/>
                <a:latin typeface="+mn-lt"/>
                <a:ea typeface="+mn-ea"/>
                <a:cs typeface="+mn-cs"/>
              </a:rPr>
              <a:t> &amp; Bell, 2012)</a:t>
            </a:r>
            <a:r>
              <a:rPr lang="en-GB" sz="1200" kern="1200" baseline="0" dirty="0" smtClean="0">
                <a:solidFill>
                  <a:schemeClr val="tx1"/>
                </a:solidFill>
                <a:effectLst/>
                <a:latin typeface="+mn-lt"/>
                <a:ea typeface="+mn-ea"/>
                <a:cs typeface="+mn-cs"/>
              </a:rPr>
              <a:t>.  The compassionate </a:t>
            </a:r>
            <a:r>
              <a:rPr lang="en-GB" sz="1200" kern="1200" baseline="0" dirty="0" err="1" smtClean="0">
                <a:solidFill>
                  <a:schemeClr val="tx1"/>
                </a:solidFill>
                <a:effectLst/>
                <a:latin typeface="+mn-lt"/>
                <a:ea typeface="+mn-ea"/>
                <a:cs typeface="+mn-cs"/>
              </a:rPr>
              <a:t>conncected</a:t>
            </a:r>
            <a:r>
              <a:rPr lang="en-GB" sz="1200" kern="1200" baseline="0" dirty="0" smtClean="0">
                <a:solidFill>
                  <a:schemeClr val="tx1"/>
                </a:solidFill>
                <a:effectLst/>
                <a:latin typeface="+mn-lt"/>
                <a:ea typeface="+mn-ea"/>
                <a:cs typeface="+mn-cs"/>
              </a:rPr>
              <a:t> community sessions will by design create a tight  network for professional support with a significant amount of time in each session is protected fro reflection on the previous enquiry cycle.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7C2F4A-402B-4B1A-A803-1A005349FB2B}" type="slidenum">
              <a:rPr lang="en-GB" smtClean="0"/>
              <a:t>6</a:t>
            </a:fld>
            <a:endParaRPr lang="en-GB" dirty="0"/>
          </a:p>
        </p:txBody>
      </p:sp>
    </p:spTree>
    <p:extLst>
      <p:ext uri="{BB962C8B-B14F-4D97-AF65-F5344CB8AC3E}">
        <p14:creationId xmlns:p14="http://schemas.microsoft.com/office/powerpoint/2010/main" val="277037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resource provides a valuable CLPL opportunity within the context of HGIOS 4 which puts such emphasis</a:t>
            </a:r>
            <a:r>
              <a:rPr lang="en-GB" sz="1200" kern="1200" dirty="0" smtClean="0">
                <a:solidFill>
                  <a:schemeClr val="tx1"/>
                </a:solidFill>
                <a:effectLst/>
                <a:latin typeface="+mn-lt"/>
                <a:ea typeface="+mn-ea"/>
                <a:cs typeface="+mn-cs"/>
              </a:rPr>
              <a:t> on wellbeing and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statements above taken from level 5 illustrations highlight ley features of highly effective practice</a:t>
            </a:r>
            <a:endParaRPr lang="en-GB" dirty="0"/>
          </a:p>
        </p:txBody>
      </p:sp>
      <p:sp>
        <p:nvSpPr>
          <p:cNvPr id="4" name="Slide Number Placeholder 3"/>
          <p:cNvSpPr>
            <a:spLocks noGrp="1"/>
          </p:cNvSpPr>
          <p:nvPr>
            <p:ph type="sldNum" sz="quarter" idx="10"/>
          </p:nvPr>
        </p:nvSpPr>
        <p:spPr/>
        <p:txBody>
          <a:bodyPr/>
          <a:lstStyle/>
          <a:p>
            <a:fld id="{F49E5F95-E9DF-48A7-81CD-292E24812259}" type="slidenum">
              <a:rPr lang="en-GB" smtClean="0"/>
              <a:t>7</a:t>
            </a:fld>
            <a:endParaRPr lang="en-GB"/>
          </a:p>
        </p:txBody>
      </p:sp>
    </p:spTree>
    <p:extLst>
      <p:ext uri="{BB962C8B-B14F-4D97-AF65-F5344CB8AC3E}">
        <p14:creationId xmlns:p14="http://schemas.microsoft.com/office/powerpoint/2010/main" val="389640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Ideally participants would be operating tier two (where they have a knowledge of the nurture principles and trauma/informed practice) but at very least they should have an understanding of the importance of relationships in mitigating negative outcomes for children and young people.  Through engagement in the resource and particularly the practitioner enquiry cycles it is hoped participants would develop from being trauma informed practitioners to trauma skilled practitioners who would have a remit for supporting professional learning in their context and the capacity to support the implementation of this resource further in their school.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In line with implementation science there are both</a:t>
            </a:r>
            <a:r>
              <a:rPr lang="en-GB" sz="1200" kern="1200" dirty="0" smtClean="0">
                <a:solidFill>
                  <a:schemeClr val="tx1"/>
                </a:solidFill>
                <a:effectLst/>
                <a:latin typeface="+mn-lt"/>
                <a:ea typeface="+mn-ea"/>
                <a:cs typeface="+mn-cs"/>
              </a:rPr>
              <a:t> whole school and individual readiness tools to</a:t>
            </a:r>
            <a:r>
              <a:rPr lang="en-GB" sz="1200" kern="1200" baseline="0" dirty="0" smtClean="0">
                <a:solidFill>
                  <a:schemeClr val="tx1"/>
                </a:solidFill>
                <a:effectLst/>
                <a:latin typeface="+mn-lt"/>
                <a:ea typeface="+mn-ea"/>
                <a:cs typeface="+mn-cs"/>
              </a:rPr>
              <a:t> support with recruitment and we’re hoping to identify a cohort of 6-8 staff members probably coming from 3-4 schools.  It’s quite important that we have more than one staff member per school because we’re trying to build capacity within the school, because although it’s nurture teachers/learning centre teachers who are most likely to have knowledge basis and skillset to get the most out of the resource, we’re trying to embed compassionate and connected practice beyond the nurture room, so we want those with the knowledge basis and the capacity to lead.  </a:t>
            </a:r>
            <a:r>
              <a:rPr lang="en-GB" sz="1200" kern="1200" dirty="0" smtClean="0">
                <a:solidFill>
                  <a:schemeClr val="tx1"/>
                </a:solidFill>
                <a:effectLst/>
                <a:latin typeface="+mn-lt"/>
                <a:ea typeface="+mn-ea"/>
                <a:cs typeface="+mn-cs"/>
              </a:rPr>
              <a:t>                           </a:t>
            </a:r>
          </a:p>
        </p:txBody>
      </p:sp>
      <p:sp>
        <p:nvSpPr>
          <p:cNvPr id="4" name="Footer Placeholder 3"/>
          <p:cNvSpPr>
            <a:spLocks noGrp="1"/>
          </p:cNvSpPr>
          <p:nvPr>
            <p:ph type="ftr" sz="quarter" idx="10"/>
          </p:nvPr>
        </p:nvSpPr>
        <p:spPr/>
        <p:txBody>
          <a:bodyPr/>
          <a:lstStyle/>
          <a:p>
            <a:r>
              <a:rPr lang="en-GB" smtClean="0"/>
              <a:t>Compassionate and Connected Community</a:t>
            </a:r>
            <a:endParaRPr lang="en-GB"/>
          </a:p>
        </p:txBody>
      </p:sp>
      <p:sp>
        <p:nvSpPr>
          <p:cNvPr id="5" name="Slide Number Placeholder 4"/>
          <p:cNvSpPr>
            <a:spLocks noGrp="1"/>
          </p:cNvSpPr>
          <p:nvPr>
            <p:ph type="sldNum" sz="quarter" idx="11"/>
          </p:nvPr>
        </p:nvSpPr>
        <p:spPr/>
        <p:txBody>
          <a:bodyPr/>
          <a:lstStyle/>
          <a:p>
            <a:fld id="{1238C683-9137-4122-84BD-5AA5692D6AF0}" type="slidenum">
              <a:rPr lang="en-GB" smtClean="0"/>
              <a:t>8</a:t>
            </a:fld>
            <a:endParaRPr lang="en-GB"/>
          </a:p>
        </p:txBody>
      </p:sp>
    </p:spTree>
    <p:extLst>
      <p:ext uri="{BB962C8B-B14F-4D97-AF65-F5344CB8AC3E}">
        <p14:creationId xmlns:p14="http://schemas.microsoft.com/office/powerpoint/2010/main" val="39578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Resource covers 6 modules but not </a:t>
            </a:r>
            <a:r>
              <a:rPr lang="en-GB" sz="1200" kern="1200" dirty="0" smtClean="0">
                <a:solidFill>
                  <a:schemeClr val="tx1"/>
                </a:solidFill>
                <a:effectLst/>
                <a:latin typeface="+mn-lt"/>
                <a:ea typeface="+mn-ea"/>
                <a:cs typeface="+mn-cs"/>
              </a:rPr>
              <a:t>a series of separate/discrete sessions and that there is an expectation that practitioners will engage in a practitioner</a:t>
            </a:r>
            <a:r>
              <a:rPr lang="en-GB" sz="1200" kern="1200" baseline="0" dirty="0" smtClean="0">
                <a:solidFill>
                  <a:schemeClr val="tx1"/>
                </a:solidFill>
                <a:effectLst/>
                <a:latin typeface="+mn-lt"/>
                <a:ea typeface="+mn-ea"/>
                <a:cs typeface="+mn-cs"/>
              </a:rPr>
              <a:t> enquiry cycles and coaching sessions between sessions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Highlight the staff wellbeing module, recently heard the analogy of when safety message tells you to put on your own gasmask before you do your child’s, because you must look after yourself before you can be in a position to look after others.   This resource is aimed a supporting staff to support the most vulnerable and challenging pupils so critically practitioner enquiry will also be undertaken within this module.</a:t>
            </a:r>
          </a:p>
        </p:txBody>
      </p:sp>
      <p:sp>
        <p:nvSpPr>
          <p:cNvPr id="4" name="Slide Number Placeholder 3"/>
          <p:cNvSpPr>
            <a:spLocks noGrp="1"/>
          </p:cNvSpPr>
          <p:nvPr>
            <p:ph type="sldNum" sz="quarter" idx="10"/>
          </p:nvPr>
        </p:nvSpPr>
        <p:spPr/>
        <p:txBody>
          <a:bodyPr/>
          <a:lstStyle/>
          <a:p>
            <a:fld id="{0BE865B9-BB9E-40ED-AA98-0EB047AD3B91}" type="slidenum">
              <a:rPr lang="en-GB" smtClean="0"/>
              <a:t>9</a:t>
            </a:fld>
            <a:endParaRPr lang="en-GB"/>
          </a:p>
        </p:txBody>
      </p:sp>
    </p:spTree>
    <p:extLst>
      <p:ext uri="{BB962C8B-B14F-4D97-AF65-F5344CB8AC3E}">
        <p14:creationId xmlns:p14="http://schemas.microsoft.com/office/powerpoint/2010/main" val="1467903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2115344" y="972344"/>
            <a:ext cx="4904928" cy="4904928"/>
            <a:chOff x="2199928" y="1056928"/>
            <a:chExt cx="4896544" cy="4896544"/>
          </a:xfrm>
        </p:grpSpPr>
        <p:sp>
          <p:nvSpPr>
            <p:cNvPr id="2" name="Oval 1"/>
            <p:cNvSpPr/>
            <p:nvPr userDrawn="1"/>
          </p:nvSpPr>
          <p:spPr>
            <a:xfrm>
              <a:off x="2199928" y="1056928"/>
              <a:ext cx="4896544" cy="4896544"/>
            </a:xfrm>
            <a:prstGeom prst="ellipse">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Oval 2"/>
            <p:cNvSpPr/>
            <p:nvPr userDrawn="1"/>
          </p:nvSpPr>
          <p:spPr>
            <a:xfrm>
              <a:off x="2276128" y="1133128"/>
              <a:ext cx="4744144" cy="4744144"/>
            </a:xfrm>
            <a:prstGeom prst="ellipse">
              <a:avLst/>
            </a:prstGeom>
            <a:noFill/>
            <a:ln>
              <a:solidFill>
                <a:schemeClr val="bg1">
                  <a:alpha val="64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54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endParaRPr lang="en-GB" alt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8375FF27-1A02-4710-A19F-8B3CE46AC893}" type="slidenum">
              <a:rPr lang="en-GB" altLang="en-US" smtClean="0"/>
              <a:pPr>
                <a:defRPr/>
              </a:pPr>
              <a:t>‹#›</a:t>
            </a:fld>
            <a:endParaRPr lang="en-GB" alt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29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369401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pPr>
              <a:defRPr/>
            </a:pPr>
            <a:fld id="{57D20F5B-6C38-4D8D-951C-87AED2B6B43E}"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523554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54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pPr>
              <a:defRPr/>
            </a:pPr>
            <a:fld id="{DA7BC44E-3C54-41FC-9A1D-E6BD48BB6AB9}" type="slidenum">
              <a:rPr lang="en-GB" altLang="en-US" smtClean="0">
                <a:solidFill>
                  <a:srgbClr val="FFFFFF"/>
                </a:solidFill>
              </a:rPr>
              <a:pPr>
                <a:defRPr/>
              </a:pPr>
              <a:t>‹#›</a:t>
            </a:fld>
            <a:endParaRPr lang="en-GB" altLang="en-US">
              <a:solidFill>
                <a:srgbClr val="FFFFFF"/>
              </a:solidFill>
            </a:endParaRPr>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3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en-GB" altLang="en-US">
              <a:solidFill>
                <a:srgbClr val="FFFFFF"/>
              </a:solidFill>
            </a:endParaRPr>
          </a:p>
        </p:txBody>
      </p:sp>
      <p:sp>
        <p:nvSpPr>
          <p:cNvPr id="7" name="Slide Number Placeholder 6"/>
          <p:cNvSpPr>
            <a:spLocks noGrp="1"/>
          </p:cNvSpPr>
          <p:nvPr>
            <p:ph type="sldNum" sz="quarter" idx="12"/>
          </p:nvPr>
        </p:nvSpPr>
        <p:spPr/>
        <p:txBody>
          <a:bodyPr/>
          <a:lstStyle/>
          <a:p>
            <a:pPr>
              <a:defRPr/>
            </a:pPr>
            <a:fld id="{9A6CD4CD-3DE4-4714-AE82-E6F618A109EC}"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595405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GB" altLang="en-US">
              <a:solidFill>
                <a:srgbClr val="FFFFFF"/>
              </a:solidFill>
            </a:endParaRPr>
          </a:p>
        </p:txBody>
      </p:sp>
      <p:sp>
        <p:nvSpPr>
          <p:cNvPr id="8" name="Footer Placeholder 7"/>
          <p:cNvSpPr>
            <a:spLocks noGrp="1"/>
          </p:cNvSpPr>
          <p:nvPr>
            <p:ph type="ftr" sz="quarter" idx="11"/>
          </p:nvPr>
        </p:nvSpPr>
        <p:spPr/>
        <p:txBody>
          <a:bodyPr/>
          <a:lstStyle/>
          <a:p>
            <a:pPr>
              <a:defRPr/>
            </a:pPr>
            <a:endParaRPr lang="en-GB" altLang="en-US">
              <a:solidFill>
                <a:srgbClr val="FFFFFF"/>
              </a:solidFill>
            </a:endParaRPr>
          </a:p>
        </p:txBody>
      </p:sp>
      <p:sp>
        <p:nvSpPr>
          <p:cNvPr id="9" name="Slide Number Placeholder 8"/>
          <p:cNvSpPr>
            <a:spLocks noGrp="1"/>
          </p:cNvSpPr>
          <p:nvPr>
            <p:ph type="sldNum" sz="quarter" idx="12"/>
          </p:nvPr>
        </p:nvSpPr>
        <p:spPr/>
        <p:txBody>
          <a:bodyPr/>
          <a:lstStyle/>
          <a:p>
            <a:pPr>
              <a:defRPr/>
            </a:pPr>
            <a:fld id="{3C479A6E-3F23-452F-887B-888C440E387C}"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419975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a:solidFill>
                <a:srgbClr val="FFFFFF"/>
              </a:solidFill>
            </a:endParaRPr>
          </a:p>
        </p:txBody>
      </p:sp>
      <p:sp>
        <p:nvSpPr>
          <p:cNvPr id="4" name="Footer Placeholder 3"/>
          <p:cNvSpPr>
            <a:spLocks noGrp="1"/>
          </p:cNvSpPr>
          <p:nvPr>
            <p:ph type="ftr" sz="quarter" idx="11"/>
          </p:nvPr>
        </p:nvSpPr>
        <p:spPr/>
        <p:txBody>
          <a:bodyPr/>
          <a:lstStyle/>
          <a:p>
            <a:pPr>
              <a:defRPr/>
            </a:pPr>
            <a:endParaRPr lang="en-GB" altLang="en-US">
              <a:solidFill>
                <a:srgbClr val="FFFFFF"/>
              </a:solidFill>
            </a:endParaRPr>
          </a:p>
        </p:txBody>
      </p:sp>
      <p:sp>
        <p:nvSpPr>
          <p:cNvPr id="5" name="Slide Number Placeholder 4"/>
          <p:cNvSpPr>
            <a:spLocks noGrp="1"/>
          </p:cNvSpPr>
          <p:nvPr>
            <p:ph type="sldNum" sz="quarter" idx="12"/>
          </p:nvPr>
        </p:nvSpPr>
        <p:spPr/>
        <p:txBody>
          <a:bodyPr/>
          <a:lstStyle/>
          <a:p>
            <a:pPr>
              <a:defRPr/>
            </a:pPr>
            <a:fld id="{F178D9B1-483E-462F-9B0D-BBF81622F6B3}"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09452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a:solidFill>
                <a:srgbClr val="FFFFFF"/>
              </a:solidFill>
            </a:endParaRPr>
          </a:p>
        </p:txBody>
      </p:sp>
      <p:sp>
        <p:nvSpPr>
          <p:cNvPr id="3" name="Footer Placeholder 2"/>
          <p:cNvSpPr>
            <a:spLocks noGrp="1"/>
          </p:cNvSpPr>
          <p:nvPr>
            <p:ph type="ftr" sz="quarter" idx="11"/>
          </p:nvPr>
        </p:nvSpPr>
        <p:spPr/>
        <p:txBody>
          <a:bodyPr/>
          <a:lstStyle/>
          <a:p>
            <a:pPr>
              <a:defRPr/>
            </a:pPr>
            <a:endParaRPr lang="en-GB" altLang="en-US">
              <a:solidFill>
                <a:srgbClr val="FFFFFF"/>
              </a:solidFill>
            </a:endParaRPr>
          </a:p>
        </p:txBody>
      </p:sp>
      <p:sp>
        <p:nvSpPr>
          <p:cNvPr id="4" name="Slide Number Placeholder 3"/>
          <p:cNvSpPr>
            <a:spLocks noGrp="1"/>
          </p:cNvSpPr>
          <p:nvPr>
            <p:ph type="sldNum" sz="quarter" idx="12"/>
          </p:nvPr>
        </p:nvSpPr>
        <p:spPr/>
        <p:txBody>
          <a:bodyPr/>
          <a:lstStyle/>
          <a:p>
            <a:pPr>
              <a:defRPr/>
            </a:pPr>
            <a:fld id="{C1BE3498-688A-4DBA-89EC-3D6237C56DB3}"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731423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389119" y="1097280"/>
            <a:ext cx="3909060"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948940" cy="301752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en-GB" altLang="en-US">
              <a:solidFill>
                <a:srgbClr val="FFFFFF"/>
              </a:solidFill>
            </a:endParaRPr>
          </a:p>
        </p:txBody>
      </p:sp>
      <p:sp>
        <p:nvSpPr>
          <p:cNvPr id="7" name="Slide Number Placeholder 6"/>
          <p:cNvSpPr>
            <a:spLocks noGrp="1"/>
          </p:cNvSpPr>
          <p:nvPr>
            <p:ph type="sldNum" sz="quarter" idx="12"/>
          </p:nvPr>
        </p:nvSpPr>
        <p:spPr/>
        <p:txBody>
          <a:bodyPr/>
          <a:lstStyle/>
          <a:p>
            <a:pPr>
              <a:defRPr/>
            </a:pPr>
            <a:fld id="{4AB94182-0F79-4B5A-9662-72CFEBE50817}"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28173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59936" y="1069847"/>
            <a:ext cx="4574286" cy="480060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948940" cy="288036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en-GB" altLang="en-US">
              <a:solidFill>
                <a:srgbClr val="FFFFFF"/>
              </a:solidFill>
            </a:endParaRPr>
          </a:p>
        </p:txBody>
      </p:sp>
      <p:sp>
        <p:nvSpPr>
          <p:cNvPr id="7" name="Slide Number Placeholder 6"/>
          <p:cNvSpPr>
            <a:spLocks noGrp="1"/>
          </p:cNvSpPr>
          <p:nvPr>
            <p:ph type="sldNum" sz="quarter" idx="12"/>
          </p:nvPr>
        </p:nvSpPr>
        <p:spPr/>
        <p:txBody>
          <a:bodyPr/>
          <a:lstStyle/>
          <a:p>
            <a:pPr>
              <a:defRPr/>
            </a:pPr>
            <a:fld id="{7183E928-694C-445C-B646-3CFB5A3F8497}"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343454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pPr>
              <a:defRPr/>
            </a:pPr>
            <a:fld id="{A2403C5F-AD5E-4B80-9A9C-165DBF3195D1}"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669776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pPr>
              <a:defRPr/>
            </a:pPr>
            <a:fld id="{87E5911E-9A2D-48E2-A550-AD570C97CDAF}" type="slidenum">
              <a:rPr lang="en-GB" altLang="en-US" smtClean="0">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76925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32681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D5EDD6-F10A-4E07-9A3A-E635B870683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23669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05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984599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8030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8580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8570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635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759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7675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4164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735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1" y="2160590"/>
            <a:ext cx="6447501" cy="38807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3850" y="6041363"/>
            <a:ext cx="683954" cy="365125"/>
          </a:xfrm>
          <a:prstGeom prst="rect">
            <a:avLst/>
          </a:prstGeom>
        </p:spPr>
        <p:txBody>
          <a:bodyPr/>
          <a:lstStyle/>
          <a:p>
            <a:fld id="{8FE3BC23-0FA3-4493-9CD5-D7D87BD39DBD}" type="datetimeFigureOut">
              <a:rPr lang="en-GB" smtClean="0"/>
              <a:t>16/09/2019</a:t>
            </a:fld>
            <a:endParaRPr lang="en-GB"/>
          </a:p>
        </p:txBody>
      </p:sp>
      <p:sp>
        <p:nvSpPr>
          <p:cNvPr id="5" name="Footer Placeholder 4"/>
          <p:cNvSpPr>
            <a:spLocks noGrp="1"/>
          </p:cNvSpPr>
          <p:nvPr>
            <p:ph type="ftr" sz="quarter" idx="11"/>
          </p:nvPr>
        </p:nvSpPr>
        <p:spPr>
          <a:xfrm>
            <a:off x="508001" y="6041363"/>
            <a:ext cx="472320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fld id="{CA9AB8F5-1BF6-4C8F-82A8-79DD069556DC}" type="slidenum">
              <a:rPr lang="en-GB" smtClean="0"/>
              <a:t>‹#›</a:t>
            </a:fld>
            <a:endParaRPr lang="en-GB"/>
          </a:p>
        </p:txBody>
      </p:sp>
    </p:spTree>
    <p:extLst>
      <p:ext uri="{BB962C8B-B14F-4D97-AF65-F5344CB8AC3E}">
        <p14:creationId xmlns:p14="http://schemas.microsoft.com/office/powerpoint/2010/main" val="41126182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6005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4594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3997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Group 3"/>
          <p:cNvGrpSpPr/>
          <p:nvPr userDrawn="1"/>
        </p:nvGrpSpPr>
        <p:grpSpPr>
          <a:xfrm>
            <a:off x="2115344" y="972344"/>
            <a:ext cx="4904928" cy="4904928"/>
            <a:chOff x="2199928" y="1056928"/>
            <a:chExt cx="4896544" cy="4896544"/>
          </a:xfrm>
        </p:grpSpPr>
        <p:sp>
          <p:nvSpPr>
            <p:cNvPr id="2" name="Oval 1"/>
            <p:cNvSpPr/>
            <p:nvPr userDrawn="1"/>
          </p:nvSpPr>
          <p:spPr>
            <a:xfrm>
              <a:off x="2199928" y="1056928"/>
              <a:ext cx="4896544" cy="4896544"/>
            </a:xfrm>
            <a:prstGeom prst="ellipse">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solidFill>
                  <a:prstClr val="white"/>
                </a:solidFill>
              </a:endParaRPr>
            </a:p>
          </p:txBody>
        </p:sp>
        <p:sp>
          <p:nvSpPr>
            <p:cNvPr id="3" name="Oval 2"/>
            <p:cNvSpPr/>
            <p:nvPr userDrawn="1"/>
          </p:nvSpPr>
          <p:spPr>
            <a:xfrm>
              <a:off x="2276128" y="1133128"/>
              <a:ext cx="4744144" cy="4744144"/>
            </a:xfrm>
            <a:prstGeom prst="ellipse">
              <a:avLst/>
            </a:prstGeom>
            <a:noFill/>
            <a:ln>
              <a:solidFill>
                <a:schemeClr val="bg1">
                  <a:alpha val="64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solidFill>
                  <a:prstClr val="white"/>
                </a:solidFill>
              </a:endParaRPr>
            </a:p>
          </p:txBody>
        </p:sp>
      </p:grpSp>
    </p:spTree>
    <p:extLst>
      <p:ext uri="{BB962C8B-B14F-4D97-AF65-F5344CB8AC3E}">
        <p14:creationId xmlns:p14="http://schemas.microsoft.com/office/powerpoint/2010/main" val="2716578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05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3009408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8401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8238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9312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3753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593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a:prstGeom prst="rect">
            <a:avLst/>
          </a:prstGeo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a:prstGeom prst="rect">
            <a:avLst/>
          </a:prstGeo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403850" y="6041363"/>
            <a:ext cx="683954" cy="365125"/>
          </a:xfrm>
          <a:prstGeom prst="rect">
            <a:avLst/>
          </a:prstGeom>
        </p:spPr>
        <p:txBody>
          <a:bodyPr/>
          <a:lstStyle/>
          <a:p>
            <a:fld id="{8FE3BC23-0FA3-4493-9CD5-D7D87BD39DBD}" type="datetimeFigureOut">
              <a:rPr lang="en-GB" smtClean="0"/>
              <a:t>16/09/2019</a:t>
            </a:fld>
            <a:endParaRPr lang="en-GB"/>
          </a:p>
        </p:txBody>
      </p:sp>
      <p:sp>
        <p:nvSpPr>
          <p:cNvPr id="5" name="Footer Placeholder 4"/>
          <p:cNvSpPr>
            <a:spLocks noGrp="1"/>
          </p:cNvSpPr>
          <p:nvPr>
            <p:ph type="ftr" sz="quarter" idx="11"/>
          </p:nvPr>
        </p:nvSpPr>
        <p:spPr>
          <a:xfrm>
            <a:off x="508001" y="6041363"/>
            <a:ext cx="472320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fld id="{CA9AB8F5-1BF6-4C8F-82A8-79DD069556DC}" type="slidenum">
              <a:rPr lang="en-GB" smtClean="0"/>
              <a:t>‹#›</a:t>
            </a:fld>
            <a:endParaRPr lang="en-GB"/>
          </a:p>
        </p:txBody>
      </p:sp>
    </p:spTree>
    <p:extLst>
      <p:ext uri="{BB962C8B-B14F-4D97-AF65-F5344CB8AC3E}">
        <p14:creationId xmlns:p14="http://schemas.microsoft.com/office/powerpoint/2010/main" val="873721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0205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576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8496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69430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9435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0D9489-6AA2-4465-BB4B-7BEC32B1B4A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2476EE9-684B-4941-A5A1-F80EE727FA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1426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Group 3"/>
          <p:cNvGrpSpPr/>
          <p:nvPr userDrawn="1"/>
        </p:nvGrpSpPr>
        <p:grpSpPr>
          <a:xfrm>
            <a:off x="2115344" y="972344"/>
            <a:ext cx="4904928" cy="4904928"/>
            <a:chOff x="2199928" y="1056928"/>
            <a:chExt cx="4896544" cy="4896544"/>
          </a:xfrm>
        </p:grpSpPr>
        <p:sp>
          <p:nvSpPr>
            <p:cNvPr id="2" name="Oval 1"/>
            <p:cNvSpPr/>
            <p:nvPr userDrawn="1"/>
          </p:nvSpPr>
          <p:spPr>
            <a:xfrm>
              <a:off x="2199928" y="1056928"/>
              <a:ext cx="4896544" cy="4896544"/>
            </a:xfrm>
            <a:prstGeom prst="ellipse">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solidFill>
                  <a:prstClr val="white"/>
                </a:solidFill>
              </a:endParaRPr>
            </a:p>
          </p:txBody>
        </p:sp>
        <p:sp>
          <p:nvSpPr>
            <p:cNvPr id="3" name="Oval 2"/>
            <p:cNvSpPr/>
            <p:nvPr userDrawn="1"/>
          </p:nvSpPr>
          <p:spPr>
            <a:xfrm>
              <a:off x="2276128" y="1133128"/>
              <a:ext cx="4744144" cy="4744144"/>
            </a:xfrm>
            <a:prstGeom prst="ellipse">
              <a:avLst/>
            </a:prstGeom>
            <a:noFill/>
            <a:ln>
              <a:solidFill>
                <a:schemeClr val="bg1">
                  <a:alpha val="64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solidFill>
                  <a:prstClr val="white"/>
                </a:solidFill>
              </a:endParaRPr>
            </a:p>
          </p:txBody>
        </p:sp>
      </p:grpSp>
    </p:spTree>
    <p:extLst>
      <p:ext uri="{BB962C8B-B14F-4D97-AF65-F5344CB8AC3E}">
        <p14:creationId xmlns:p14="http://schemas.microsoft.com/office/powerpoint/2010/main" val="3889241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05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3973117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6041363"/>
            <a:ext cx="683954" cy="365125"/>
          </a:xfrm>
          <a:prstGeom prst="rect">
            <a:avLst/>
          </a:prstGeom>
        </p:spPr>
        <p:txBody>
          <a:bodyPr/>
          <a:lstStyle/>
          <a:p>
            <a:fld id="{8FE3BC23-0FA3-4493-9CD5-D7D87BD39DBD}" type="datetimeFigureOut">
              <a:rPr lang="en-GB" smtClean="0"/>
              <a:t>16/09/2019</a:t>
            </a:fld>
            <a:endParaRPr lang="en-GB"/>
          </a:p>
        </p:txBody>
      </p:sp>
      <p:sp>
        <p:nvSpPr>
          <p:cNvPr id="3" name="Footer Placeholder 2"/>
          <p:cNvSpPr>
            <a:spLocks noGrp="1"/>
          </p:cNvSpPr>
          <p:nvPr>
            <p:ph type="ftr" sz="quarter" idx="11"/>
          </p:nvPr>
        </p:nvSpPr>
        <p:spPr>
          <a:xfrm>
            <a:off x="508001" y="6041363"/>
            <a:ext cx="4723209"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42998" y="6041363"/>
            <a:ext cx="512504" cy="365125"/>
          </a:xfrm>
          <a:prstGeom prst="rect">
            <a:avLst/>
          </a:prstGeom>
        </p:spPr>
        <p:txBody>
          <a:bodyPr/>
          <a:lstStyle/>
          <a:p>
            <a:fld id="{CA9AB8F5-1BF6-4C8F-82A8-79DD069556DC}" type="slidenum">
              <a:rPr lang="en-GB" smtClean="0"/>
              <a:t>‹#›</a:t>
            </a:fld>
            <a:endParaRPr lang="en-GB"/>
          </a:p>
        </p:txBody>
      </p:sp>
    </p:spTree>
    <p:extLst>
      <p:ext uri="{BB962C8B-B14F-4D97-AF65-F5344CB8AC3E}">
        <p14:creationId xmlns:p14="http://schemas.microsoft.com/office/powerpoint/2010/main" val="126796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5403850" y="6041363"/>
            <a:ext cx="683954" cy="365125"/>
          </a:xfrm>
          <a:prstGeom prst="rect">
            <a:avLst/>
          </a:prstGeom>
        </p:spPr>
        <p:txBody>
          <a:bodyPr/>
          <a:lstStyle/>
          <a:p>
            <a:fld id="{8FE3BC23-0FA3-4493-9CD5-D7D87BD39DBD}" type="datetimeFigureOut">
              <a:rPr lang="en-GB" smtClean="0"/>
              <a:t>16/09/2019</a:t>
            </a:fld>
            <a:endParaRPr lang="en-GB"/>
          </a:p>
        </p:txBody>
      </p:sp>
      <p:sp>
        <p:nvSpPr>
          <p:cNvPr id="6" name="Footer Placeholder 5"/>
          <p:cNvSpPr>
            <a:spLocks noGrp="1"/>
          </p:cNvSpPr>
          <p:nvPr>
            <p:ph type="ftr" sz="quarter" idx="11"/>
          </p:nvPr>
        </p:nvSpPr>
        <p:spPr>
          <a:xfrm>
            <a:off x="508001" y="6041363"/>
            <a:ext cx="4723209"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42998" y="6041363"/>
            <a:ext cx="512504" cy="365125"/>
          </a:xfrm>
          <a:prstGeom prst="rect">
            <a:avLst/>
          </a:prstGeom>
        </p:spPr>
        <p:txBody>
          <a:bodyPr/>
          <a:lstStyle/>
          <a:p>
            <a:fld id="{CA9AB8F5-1BF6-4C8F-82A8-79DD069556DC}" type="slidenum">
              <a:rPr lang="en-GB" smtClean="0"/>
              <a:t>‹#›</a:t>
            </a:fld>
            <a:endParaRPr lang="en-GB"/>
          </a:p>
        </p:txBody>
      </p:sp>
    </p:spTree>
    <p:extLst>
      <p:ext uri="{BB962C8B-B14F-4D97-AF65-F5344CB8AC3E}">
        <p14:creationId xmlns:p14="http://schemas.microsoft.com/office/powerpoint/2010/main" val="336846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2428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4.jp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jp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729" r:id="rId4"/>
    <p:sldLayoutId id="2147483730" r:id="rId5"/>
    <p:sldLayoutId id="2147483731" r:id="rId6"/>
    <p:sldLayoutId id="2147483732" r:id="rId7"/>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9/16/2019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900">
                <a:solidFill>
                  <a:schemeClr val="accent1"/>
                </a:solidFill>
              </a:defRPr>
            </a:lvl1pPr>
          </a:lstStyle>
          <a:p>
            <a:pPr fontAlgn="base" latinLnBrk="0">
              <a:spcBef>
                <a:spcPct val="0"/>
              </a:spcBef>
              <a:spcAft>
                <a:spcPct val="0"/>
              </a:spcAft>
              <a:defRPr/>
            </a:pPr>
            <a:endParaRPr lang="en-GB" altLang="en-US">
              <a:solidFill>
                <a:srgbClr val="FFFFFF"/>
              </a:solidFill>
            </a:endParaRPr>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900">
                <a:solidFill>
                  <a:schemeClr val="accent1"/>
                </a:solidFill>
              </a:defRPr>
            </a:lvl1pPr>
          </a:lstStyle>
          <a:p>
            <a:pPr fontAlgn="base" latinLnBrk="0">
              <a:spcBef>
                <a:spcPct val="0"/>
              </a:spcBef>
              <a:spcAft>
                <a:spcPct val="0"/>
              </a:spcAft>
              <a:defRPr/>
            </a:pPr>
            <a:endParaRPr lang="en-GB" altLang="en-US">
              <a:solidFill>
                <a:srgbClr val="FFFFFF"/>
              </a:solidFill>
            </a:endParaRPr>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900">
                <a:solidFill>
                  <a:schemeClr val="accent1"/>
                </a:solidFill>
              </a:defRPr>
            </a:lvl1pPr>
          </a:lstStyle>
          <a:p>
            <a:pPr fontAlgn="base" latinLnBrk="0">
              <a:spcBef>
                <a:spcPct val="0"/>
              </a:spcBef>
              <a:spcAft>
                <a:spcPct val="0"/>
              </a:spcAft>
              <a:defRPr/>
            </a:pPr>
            <a:fld id="{A4333CBA-8057-4FBB-8E62-6748BC293E04}" type="slidenum">
              <a:rPr lang="en-GB" altLang="en-US" smtClean="0">
                <a:solidFill>
                  <a:srgbClr val="FFFFFF"/>
                </a:solidFill>
              </a:rPr>
              <a:pPr fontAlgn="base" latinLnBrk="0">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9791023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atinLnBrk="0"/>
            <a:fld id="{D80D9489-6AA2-4465-BB4B-7BEC32B1B4A6}" type="datetimeFigureOut">
              <a:rPr lang="en-GB" smtClean="0">
                <a:solidFill>
                  <a:prstClr val="black">
                    <a:tint val="75000"/>
                  </a:prstClr>
                </a:solidFill>
              </a:rPr>
              <a:pPr latinLnBrk="0"/>
              <a:t>16/09/2019</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latinLnBrk="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atinLnBrk="0"/>
            <a:fld id="{B2476EE9-684B-4941-A5A1-F80EE727FA35}" type="slidenum">
              <a:rPr lang="en-GB" smtClean="0">
                <a:solidFill>
                  <a:prstClr val="black">
                    <a:tint val="75000"/>
                  </a:prstClr>
                </a:solidFill>
              </a:rPr>
              <a:pPr latinLnBrk="0"/>
              <a:t>‹#›</a:t>
            </a:fld>
            <a:endParaRPr lang="en-GB">
              <a:solidFill>
                <a:prstClr val="black">
                  <a:tint val="75000"/>
                </a:prstClr>
              </a:solidFill>
            </a:endParaRPr>
          </a:p>
        </p:txBody>
      </p:sp>
    </p:spTree>
    <p:extLst>
      <p:ext uri="{BB962C8B-B14F-4D97-AF65-F5344CB8AC3E}">
        <p14:creationId xmlns:p14="http://schemas.microsoft.com/office/powerpoint/2010/main" val="14941801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atinLnBrk="0"/>
            <a:fld id="{D80D9489-6AA2-4465-BB4B-7BEC32B1B4A6}" type="datetimeFigureOut">
              <a:rPr lang="en-GB" smtClean="0">
                <a:solidFill>
                  <a:prstClr val="black">
                    <a:tint val="75000"/>
                  </a:prstClr>
                </a:solidFill>
              </a:rPr>
              <a:pPr latinLnBrk="0"/>
              <a:t>16/09/2019</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latinLnBrk="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atinLnBrk="0"/>
            <a:fld id="{B2476EE9-684B-4941-A5A1-F80EE727FA35}" type="slidenum">
              <a:rPr lang="en-GB" smtClean="0">
                <a:solidFill>
                  <a:prstClr val="black">
                    <a:tint val="75000"/>
                  </a:prstClr>
                </a:solidFill>
              </a:rPr>
              <a:pPr latinLnBrk="0"/>
              <a:t>‹#›</a:t>
            </a:fld>
            <a:endParaRPr lang="en-GB">
              <a:solidFill>
                <a:prstClr val="black">
                  <a:tint val="75000"/>
                </a:prstClr>
              </a:solidFill>
            </a:endParaRPr>
          </a:p>
        </p:txBody>
      </p:sp>
    </p:spTree>
    <p:extLst>
      <p:ext uri="{BB962C8B-B14F-4D97-AF65-F5344CB8AC3E}">
        <p14:creationId xmlns:p14="http://schemas.microsoft.com/office/powerpoint/2010/main" val="426101878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www.youtube.com/watch?v=SGOB3QhGqtA"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free-powerpoint-templates-design.com/free-powerpoint-templates-design"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Ahg6qcgoay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664" y="1484784"/>
            <a:ext cx="6264696" cy="646331"/>
          </a:xfrm>
          <a:prstGeom prst="rect">
            <a:avLst/>
          </a:prstGeom>
        </p:spPr>
        <p:txBody>
          <a:bodyPr wrap="square">
            <a:spAutoFit/>
          </a:bodyPr>
          <a:lstStyle/>
          <a:p>
            <a:pPr lvl="0" latinLnBrk="0">
              <a:defRPr/>
            </a:pPr>
            <a:r>
              <a:rPr lang="en-GB" dirty="0">
                <a:hlinkClick r:id="rId5"/>
              </a:rPr>
              <a:t>https://www.youtube.com/watch?v=SGOB3QhGqtA</a:t>
            </a:r>
            <a:endParaRPr lang="en-GB" dirty="0"/>
          </a:p>
          <a:p>
            <a:endParaRPr lang="en-GB" dirty="0"/>
          </a:p>
        </p:txBody>
      </p:sp>
      <p:pic>
        <p:nvPicPr>
          <p:cNvPr id="4" name="Reversible Wri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2715489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528" y="1062862"/>
            <a:ext cx="9695698" cy="5760640"/>
          </a:xfrm>
          <a:prstGeom prst="rect">
            <a:avLst/>
          </a:prstGeom>
        </p:spPr>
      </p:pic>
      <p:sp>
        <p:nvSpPr>
          <p:cNvPr id="5" name="TextBox 4"/>
          <p:cNvSpPr txBox="1"/>
          <p:nvPr/>
        </p:nvSpPr>
        <p:spPr>
          <a:xfrm>
            <a:off x="105650" y="260648"/>
            <a:ext cx="8714822" cy="954107"/>
          </a:xfrm>
          <a:prstGeom prst="rect">
            <a:avLst/>
          </a:prstGeom>
          <a:noFill/>
        </p:spPr>
        <p:txBody>
          <a:bodyPr wrap="square" rtlCol="0">
            <a:spAutoFit/>
          </a:bodyPr>
          <a:lstStyle/>
          <a:p>
            <a:r>
              <a:rPr lang="en-GB" sz="2800" dirty="0">
                <a:solidFill>
                  <a:schemeClr val="tx1">
                    <a:lumMod val="50000"/>
                    <a:lumOff val="50000"/>
                  </a:schemeClr>
                </a:solidFill>
              </a:rPr>
              <a:t>Compassionate and Connected Communities in East Renfrewshire: Proposed Implementation</a:t>
            </a:r>
          </a:p>
        </p:txBody>
      </p:sp>
    </p:spTree>
    <p:extLst>
      <p:ext uri="{BB962C8B-B14F-4D97-AF65-F5344CB8AC3E}">
        <p14:creationId xmlns:p14="http://schemas.microsoft.com/office/powerpoint/2010/main" val="2978132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7820" y="188640"/>
            <a:ext cx="9008676" cy="830997"/>
          </a:xfrm>
          <a:prstGeom prst="rect">
            <a:avLst/>
          </a:prstGeom>
          <a:noFill/>
        </p:spPr>
        <p:txBody>
          <a:bodyPr wrap="square" rtlCol="0">
            <a:spAutoFit/>
          </a:bodyPr>
          <a:lstStyle/>
          <a:p>
            <a:r>
              <a:rPr lang="en-GB" sz="2400" dirty="0">
                <a:solidFill>
                  <a:schemeClr val="tx1">
                    <a:lumMod val="50000"/>
                    <a:lumOff val="50000"/>
                  </a:schemeClr>
                </a:solidFill>
                <a:latin typeface="+mj-lt"/>
              </a:rPr>
              <a:t>Compassionate and Connected Communities in East </a:t>
            </a:r>
            <a:r>
              <a:rPr lang="en-GB" sz="2400" dirty="0" smtClean="0">
                <a:solidFill>
                  <a:schemeClr val="tx1">
                    <a:lumMod val="50000"/>
                    <a:lumOff val="50000"/>
                  </a:schemeClr>
                </a:solidFill>
                <a:latin typeface="+mj-lt"/>
              </a:rPr>
              <a:t/>
            </a:r>
            <a:br>
              <a:rPr lang="en-GB" sz="2400" dirty="0" smtClean="0">
                <a:solidFill>
                  <a:schemeClr val="tx1">
                    <a:lumMod val="50000"/>
                    <a:lumOff val="50000"/>
                  </a:schemeClr>
                </a:solidFill>
                <a:latin typeface="+mj-lt"/>
              </a:rPr>
            </a:br>
            <a:r>
              <a:rPr lang="en-GB" sz="2400" dirty="0" smtClean="0">
                <a:solidFill>
                  <a:schemeClr val="tx1">
                    <a:lumMod val="50000"/>
                    <a:lumOff val="50000"/>
                  </a:schemeClr>
                </a:solidFill>
                <a:latin typeface="+mj-lt"/>
              </a:rPr>
              <a:t>Renfrewshire</a:t>
            </a:r>
            <a:r>
              <a:rPr lang="en-GB" sz="2400" dirty="0">
                <a:solidFill>
                  <a:schemeClr val="tx1">
                    <a:lumMod val="50000"/>
                    <a:lumOff val="50000"/>
                  </a:schemeClr>
                </a:solidFill>
                <a:latin typeface="+mj-lt"/>
              </a:rPr>
              <a:t>: Proposed Implementation</a:t>
            </a:r>
          </a:p>
        </p:txBody>
      </p:sp>
      <p:graphicFrame>
        <p:nvGraphicFramePr>
          <p:cNvPr id="5" name="Table 4"/>
          <p:cNvGraphicFramePr>
            <a:graphicFrameLocks noGrp="1"/>
          </p:cNvGraphicFramePr>
          <p:nvPr>
            <p:extLst>
              <p:ext uri="{D42A27DB-BD31-4B8C-83A1-F6EECF244321}">
                <p14:modId xmlns:p14="http://schemas.microsoft.com/office/powerpoint/2010/main" val="2565191034"/>
              </p:ext>
            </p:extLst>
          </p:nvPr>
        </p:nvGraphicFramePr>
        <p:xfrm>
          <a:off x="251520" y="1340762"/>
          <a:ext cx="8360604" cy="5350490"/>
        </p:xfrm>
        <a:graphic>
          <a:graphicData uri="http://schemas.openxmlformats.org/drawingml/2006/table">
            <a:tbl>
              <a:tblPr firstRow="1" firstCol="1" bandRow="1">
                <a:tableStyleId>{5C22544A-7EE6-4342-B048-85BDC9FD1C3A}</a:tableStyleId>
              </a:tblPr>
              <a:tblGrid>
                <a:gridCol w="2786250"/>
                <a:gridCol w="2787177"/>
                <a:gridCol w="2787177"/>
              </a:tblGrid>
              <a:tr h="127122">
                <a:tc>
                  <a:txBody>
                    <a:bodyPr/>
                    <a:lstStyle/>
                    <a:p>
                      <a:pPr algn="l">
                        <a:lnSpc>
                          <a:spcPct val="107000"/>
                        </a:lnSpc>
                        <a:spcAft>
                          <a:spcPts val="0"/>
                        </a:spcAft>
                      </a:pPr>
                      <a:r>
                        <a:rPr lang="en-GB" sz="800" dirty="0">
                          <a:effectLst/>
                        </a:rPr>
                        <a:t>Timescale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Coach Activity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Participant Activity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182014">
                <a:tc rowSpan="15">
                  <a:txBody>
                    <a:bodyPr/>
                    <a:lstStyle/>
                    <a:p>
                      <a:pPr algn="ctr">
                        <a:lnSpc>
                          <a:spcPct val="107000"/>
                        </a:lnSpc>
                        <a:spcAft>
                          <a:spcPts val="0"/>
                        </a:spcAft>
                      </a:pPr>
                      <a:r>
                        <a:rPr lang="en-GB" sz="800" dirty="0">
                          <a:effectLst/>
                        </a:rPr>
                        <a:t>Pilot phase likely to develop across a two-three year timescale, dependent on the needs of context, in order to fully embed resource. </a:t>
                      </a:r>
                    </a:p>
                    <a:p>
                      <a:pPr algn="ctr">
                        <a:lnSpc>
                          <a:spcPct val="107000"/>
                        </a:lnSpc>
                        <a:spcAft>
                          <a:spcPts val="0"/>
                        </a:spcAft>
                      </a:pPr>
                      <a:r>
                        <a:rPr lang="en-GB" sz="800" dirty="0">
                          <a:effectLst/>
                        </a:rPr>
                        <a:t> </a:t>
                      </a:r>
                    </a:p>
                    <a:p>
                      <a:pPr algn="ctr">
                        <a:lnSpc>
                          <a:spcPct val="107000"/>
                        </a:lnSpc>
                        <a:spcAft>
                          <a:spcPts val="0"/>
                        </a:spcAft>
                      </a:pPr>
                      <a:r>
                        <a:rPr lang="en-GB" sz="800" dirty="0">
                          <a:effectLst/>
                        </a:rPr>
                        <a:t>Phase two schools will be identified and introduced in to the plan in a flexible manner as the project progresses.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algn="l">
                        <a:lnSpc>
                          <a:spcPct val="107000"/>
                        </a:lnSpc>
                        <a:spcAft>
                          <a:spcPts val="0"/>
                        </a:spcAft>
                      </a:pPr>
                      <a:r>
                        <a:rPr lang="en-GB" sz="800">
                          <a:effectLst/>
                        </a:rPr>
                        <a:t>Twilight session to discuss expectations and structures of resource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tr>
              <a:tr h="373541">
                <a:tc vMerge="1">
                  <a:txBody>
                    <a:bodyPr/>
                    <a:lstStyle/>
                    <a:p>
                      <a:endParaRPr lang="en-GB"/>
                    </a:p>
                  </a:txBody>
                  <a:tcPr/>
                </a:tc>
                <a:tc>
                  <a:txBody>
                    <a:bodyPr/>
                    <a:lstStyle/>
                    <a:p>
                      <a:pPr algn="l">
                        <a:lnSpc>
                          <a:spcPct val="107000"/>
                        </a:lnSpc>
                        <a:spcAft>
                          <a:spcPts val="0"/>
                        </a:spcAft>
                      </a:pPr>
                      <a:r>
                        <a:rPr lang="en-GB" sz="800">
                          <a:effectLst/>
                        </a:rPr>
                        <a:t>Delivery of Session 1 (Scene Setting)</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Attendance and participation in Session 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dirty="0">
                          <a:effectLst/>
                        </a:rPr>
                        <a:t>Provide ongoing coaching and support as required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Staff undertake first practitioner enquiry round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a:effectLst/>
                        </a:rPr>
                        <a:t>Delivery of Session 2 (Prevalence and Impact of Trauma)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Attendance and participation in Session 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dirty="0">
                          <a:effectLst/>
                        </a:rPr>
                        <a:t>Provide ongoing coaching and support as required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dirty="0">
                          <a:effectLst/>
                        </a:rPr>
                        <a:t>Staff undertake second practitioner enquiry round</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a:effectLst/>
                        </a:rPr>
                        <a:t>Delivery of Session 3 (Responding to Trauma)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Attendance and participation in Session 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dirty="0">
                          <a:effectLst/>
                        </a:rPr>
                        <a:t>Provide ongoing coaching and support as required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Staff undertake third practitioner enquiry round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dirty="0">
                          <a:effectLst/>
                        </a:rPr>
                        <a:t>Delivery of Session 4 (Attachment and </a:t>
                      </a:r>
                      <a:r>
                        <a:rPr lang="en-GB" sz="800" dirty="0" err="1">
                          <a:effectLst/>
                        </a:rPr>
                        <a:t>Attunement</a:t>
                      </a:r>
                      <a:r>
                        <a:rPr lang="en-GB" sz="800" dirty="0">
                          <a:effectLst/>
                        </a:rPr>
                        <a: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a:effectLst/>
                        </a:rPr>
                        <a:t>Attendance and participation in Session 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dirty="0">
                          <a:effectLst/>
                        </a:rPr>
                        <a:t>Provide ongoing coaching and support as required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dirty="0">
                          <a:effectLst/>
                        </a:rPr>
                        <a:t>Staff undertake fourth practitioner enquiry round</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a:effectLst/>
                        </a:rPr>
                        <a:t>Delivery of Session 5 (Self-regulation)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dirty="0">
                          <a:effectLst/>
                        </a:rPr>
                        <a:t>Attendance and participation in Session 5</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a:effectLst/>
                        </a:rPr>
                        <a:t>Provide ongoing coaching and support as required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dirty="0">
                          <a:effectLst/>
                        </a:rPr>
                        <a:t>Staff undertake fifth practitioner enquiry round</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a:effectLst/>
                        </a:rPr>
                        <a:t>Delivery of Session 6 (Staff wellbeing)</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dirty="0">
                          <a:effectLst/>
                        </a:rPr>
                        <a:t>Attendance and participation in Session 6</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a:txBody>
                    <a:bodyPr/>
                    <a:lstStyle/>
                    <a:p>
                      <a:pPr algn="l">
                        <a:lnSpc>
                          <a:spcPct val="107000"/>
                        </a:lnSpc>
                        <a:spcAft>
                          <a:spcPts val="0"/>
                        </a:spcAft>
                      </a:pPr>
                      <a:r>
                        <a:rPr lang="en-GB" sz="800">
                          <a:effectLst/>
                        </a:rPr>
                        <a:t>Provide ongoing coaching and support as required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0"/>
                        </a:spcAft>
                      </a:pPr>
                      <a:r>
                        <a:rPr lang="en-GB" sz="800" dirty="0">
                          <a:effectLst/>
                        </a:rPr>
                        <a:t>Staff undertake sixth practitioner enquiry round</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73541">
                <a:tc vMerge="1">
                  <a:txBody>
                    <a:bodyPr/>
                    <a:lstStyle/>
                    <a:p>
                      <a:endParaRPr lang="en-GB"/>
                    </a:p>
                  </a:txBody>
                  <a:tcPr/>
                </a:tc>
                <a:tc gridSpan="2">
                  <a:txBody>
                    <a:bodyPr/>
                    <a:lstStyle/>
                    <a:p>
                      <a:pPr algn="l">
                        <a:lnSpc>
                          <a:spcPct val="107000"/>
                        </a:lnSpc>
                        <a:spcAft>
                          <a:spcPts val="0"/>
                        </a:spcAft>
                      </a:pPr>
                      <a:r>
                        <a:rPr lang="en-GB" sz="800" dirty="0">
                          <a:effectLst/>
                        </a:rPr>
                        <a:t>Recruitment of participants for Phase 2, recruitment of coaches from Phase 1 cohort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tr>
              <a:tr h="182014">
                <a:tc vMerge="1">
                  <a:txBody>
                    <a:bodyPr/>
                    <a:lstStyle/>
                    <a:p>
                      <a:endParaRPr lang="en-GB"/>
                    </a:p>
                  </a:txBody>
                  <a:tcPr/>
                </a:tc>
                <a:tc gridSpan="2">
                  <a:txBody>
                    <a:bodyPr/>
                    <a:lstStyle/>
                    <a:p>
                      <a:pPr algn="l">
                        <a:lnSpc>
                          <a:spcPct val="107000"/>
                        </a:lnSpc>
                        <a:spcAft>
                          <a:spcPts val="0"/>
                        </a:spcAft>
                      </a:pPr>
                      <a:r>
                        <a:rPr lang="en-GB" sz="800" dirty="0">
                          <a:effectLst/>
                        </a:rPr>
                        <a:t>Reflection and maintenance planning</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GB"/>
                    </a:p>
                  </a:txBody>
                  <a:tcPr/>
                </a:tc>
              </a:tr>
            </a:tbl>
          </a:graphicData>
        </a:graphic>
      </p:graphicFrame>
    </p:spTree>
    <p:extLst>
      <p:ext uri="{BB962C8B-B14F-4D97-AF65-F5344CB8AC3E}">
        <p14:creationId xmlns:p14="http://schemas.microsoft.com/office/powerpoint/2010/main" val="1414012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7988" y="4437112"/>
            <a:ext cx="4788024" cy="1323439"/>
          </a:xfrm>
          <a:prstGeom prst="rect">
            <a:avLst/>
          </a:prstGeom>
          <a:noFill/>
        </p:spPr>
        <p:txBody>
          <a:bodyPr wrap="square">
            <a:spAutoFit/>
          </a:bodyPr>
          <a:lstStyle/>
          <a:p>
            <a:pPr algn="ctr" fontAlgn="auto">
              <a:spcBef>
                <a:spcPts val="0"/>
              </a:spcBef>
              <a:spcAft>
                <a:spcPts val="0"/>
              </a:spcAft>
              <a:defRPr/>
            </a:pPr>
            <a:r>
              <a:rPr kumimoji="0" lang="en-US" altLang="ko-KR" sz="2000" b="1" dirty="0" smtClean="0">
                <a:solidFill>
                  <a:schemeClr val="bg1"/>
                </a:solidFill>
                <a:latin typeface="Arial" pitchFamily="34" charset="0"/>
                <a:cs typeface="Arial" pitchFamily="34" charset="0"/>
              </a:rPr>
              <a:t>An Implementation </a:t>
            </a:r>
          </a:p>
          <a:p>
            <a:pPr algn="ctr" fontAlgn="auto">
              <a:spcBef>
                <a:spcPts val="0"/>
              </a:spcBef>
              <a:spcAft>
                <a:spcPts val="0"/>
              </a:spcAft>
              <a:defRPr/>
            </a:pPr>
            <a:r>
              <a:rPr kumimoji="0" lang="en-US" altLang="ko-KR" sz="2000" b="1" dirty="0" smtClean="0">
                <a:solidFill>
                  <a:schemeClr val="bg1"/>
                </a:solidFill>
                <a:latin typeface="Arial" pitchFamily="34" charset="0"/>
                <a:cs typeface="Arial" pitchFamily="34" charset="0"/>
              </a:rPr>
              <a:t>Science Approach</a:t>
            </a:r>
            <a:endParaRPr lang="en-US" altLang="ko-KR" sz="2000" b="1" dirty="0">
              <a:solidFill>
                <a:schemeClr val="bg1"/>
              </a:solidFill>
              <a:latin typeface="Arial" pitchFamily="34" charset="0"/>
              <a:cs typeface="Arial" pitchFamily="34" charset="0"/>
            </a:endParaRPr>
          </a:p>
          <a:p>
            <a:pPr algn="ctr" fontAlgn="auto">
              <a:spcBef>
                <a:spcPts val="0"/>
              </a:spcBef>
              <a:spcAft>
                <a:spcPts val="0"/>
              </a:spcAft>
              <a:defRPr/>
            </a:pPr>
            <a:endParaRPr lang="en-US" altLang="ko-KR" sz="2000" b="1" dirty="0">
              <a:solidFill>
                <a:schemeClr val="bg1"/>
              </a:solidFill>
              <a:latin typeface="Arial" pitchFamily="34" charset="0"/>
              <a:cs typeface="Arial" pitchFamily="34" charset="0"/>
            </a:endParaRPr>
          </a:p>
          <a:p>
            <a:pPr algn="ctr" fontAlgn="auto">
              <a:spcBef>
                <a:spcPts val="0"/>
              </a:spcBef>
              <a:spcAft>
                <a:spcPts val="0"/>
              </a:spcAft>
              <a:defRPr/>
            </a:pPr>
            <a:endParaRPr kumimoji="0" lang="en-US" altLang="ko-KR" sz="2000" b="1" dirty="0">
              <a:solidFill>
                <a:schemeClr val="bg1"/>
              </a:solidFill>
              <a:latin typeface="Arial" pitchFamily="34" charset="0"/>
              <a:cs typeface="Arial" pitchFamily="34" charset="0"/>
            </a:endParaRPr>
          </a:p>
        </p:txBody>
      </p:sp>
      <p:sp>
        <p:nvSpPr>
          <p:cNvPr id="7" name="TextBox 6">
            <a:hlinkClick r:id="rId3"/>
          </p:cNvPr>
          <p:cNvSpPr txBox="1"/>
          <p:nvPr/>
        </p:nvSpPr>
        <p:spPr>
          <a:xfrm>
            <a:off x="0" y="6597932"/>
            <a:ext cx="9144000" cy="215444"/>
          </a:xfrm>
          <a:prstGeom prst="rect">
            <a:avLst/>
          </a:prstGeom>
          <a:noFill/>
        </p:spPr>
        <p:txBody>
          <a:bodyPr wrap="square" rtlCol="0">
            <a:spAutoFit/>
          </a:bodyPr>
          <a:lstStyle/>
          <a:p>
            <a:pPr algn="ctr"/>
            <a:r>
              <a:rPr lang="en-US" altLang="ko-KR" sz="800" dirty="0" smtClean="0">
                <a:solidFill>
                  <a:schemeClr val="tx1">
                    <a:lumMod val="75000"/>
                    <a:lumOff val="25000"/>
                  </a:schemeClr>
                </a:solidFill>
                <a:latin typeface="Arial" pitchFamily="34" charset="0"/>
                <a:cs typeface="Arial" pitchFamily="34" charset="0"/>
              </a:rPr>
              <a:t>ALLPPT.com _ Free PowerPoint Templates, Diagrams and Charts</a:t>
            </a:r>
            <a:endParaRPr lang="ko-KR" altLang="en-US" sz="800" dirty="0">
              <a:solidFill>
                <a:schemeClr val="tx1">
                  <a:lumMod val="75000"/>
                  <a:lumOff val="25000"/>
                </a:schemeClr>
              </a:solidFill>
              <a:latin typeface="Arial" pitchFamily="34" charset="0"/>
              <a:cs typeface="Arial" pitchFamily="34" charset="0"/>
            </a:endParaRPr>
          </a:p>
        </p:txBody>
      </p:sp>
      <p:sp>
        <p:nvSpPr>
          <p:cNvPr id="2" name="Rectangle 1"/>
          <p:cNvSpPr/>
          <p:nvPr/>
        </p:nvSpPr>
        <p:spPr>
          <a:xfrm>
            <a:off x="2042846" y="1412776"/>
            <a:ext cx="5058308" cy="2431435"/>
          </a:xfrm>
          <a:prstGeom prst="rect">
            <a:avLst/>
          </a:prstGeom>
        </p:spPr>
        <p:txBody>
          <a:bodyPr wrap="square">
            <a:spAutoFit/>
          </a:bodyPr>
          <a:lstStyle/>
          <a:p>
            <a:pPr algn="ctr"/>
            <a:endParaRPr lang="en-GB" sz="2400" b="1" dirty="0" smtClean="0">
              <a:solidFill>
                <a:schemeClr val="bg1"/>
              </a:solidFill>
            </a:endParaRPr>
          </a:p>
          <a:p>
            <a:pPr algn="ctr"/>
            <a:r>
              <a:rPr lang="en-GB" sz="3200" b="1" dirty="0" smtClean="0">
                <a:solidFill>
                  <a:srgbClr val="9933FF"/>
                </a:solidFill>
                <a:latin typeface="Maiandra GD" panose="020E0502030308020204" pitchFamily="34" charset="0"/>
              </a:rPr>
              <a:t>HealthiER Minds:</a:t>
            </a:r>
          </a:p>
          <a:p>
            <a:pPr algn="ctr"/>
            <a:r>
              <a:rPr lang="en-GB" sz="2400" b="1" dirty="0" smtClean="0">
                <a:solidFill>
                  <a:schemeClr val="bg1"/>
                </a:solidFill>
              </a:rPr>
              <a:t>Promoting </a:t>
            </a:r>
            <a:r>
              <a:rPr lang="en-GB" sz="2400" b="1" dirty="0">
                <a:solidFill>
                  <a:schemeClr val="bg1"/>
                </a:solidFill>
              </a:rPr>
              <a:t>Resilience and </a:t>
            </a:r>
            <a:endParaRPr lang="en-GB" sz="2400" b="1" dirty="0" smtClean="0">
              <a:solidFill>
                <a:schemeClr val="bg1"/>
              </a:solidFill>
            </a:endParaRPr>
          </a:p>
          <a:p>
            <a:pPr algn="ctr"/>
            <a:r>
              <a:rPr lang="en-GB" sz="2400" b="1" dirty="0" smtClean="0">
                <a:solidFill>
                  <a:schemeClr val="bg1"/>
                </a:solidFill>
              </a:rPr>
              <a:t>Emotional Wellbeing </a:t>
            </a:r>
          </a:p>
          <a:p>
            <a:pPr algn="ctr"/>
            <a:r>
              <a:rPr lang="en-GB" sz="2400" b="1" dirty="0">
                <a:solidFill>
                  <a:schemeClr val="bg1"/>
                </a:solidFill>
              </a:rPr>
              <a:t>t</a:t>
            </a:r>
            <a:r>
              <a:rPr lang="en-GB" sz="2400" b="1" dirty="0" smtClean="0">
                <a:solidFill>
                  <a:schemeClr val="bg1"/>
                </a:solidFill>
              </a:rPr>
              <a:t>hrough </a:t>
            </a:r>
            <a:r>
              <a:rPr lang="en-GB" sz="2400" b="1" dirty="0">
                <a:solidFill>
                  <a:schemeClr val="bg1"/>
                </a:solidFill>
              </a:rPr>
              <a:t>Targeted </a:t>
            </a:r>
            <a:r>
              <a:rPr lang="en-GB" sz="2400" b="1" dirty="0" smtClean="0">
                <a:solidFill>
                  <a:schemeClr val="bg1"/>
                </a:solidFill>
              </a:rPr>
              <a:t>Intervention  with Primary Pupils</a:t>
            </a:r>
            <a:endParaRPr lang="en-GB" sz="2400" b="1" dirty="0">
              <a:solidFill>
                <a:schemeClr val="bg1"/>
              </a:solidFill>
            </a:endParaRPr>
          </a:p>
        </p:txBody>
      </p:sp>
    </p:spTree>
    <p:extLst>
      <p:ext uri="{BB962C8B-B14F-4D97-AF65-F5344CB8AC3E}">
        <p14:creationId xmlns:p14="http://schemas.microsoft.com/office/powerpoint/2010/main" val="1941221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51" y="127818"/>
            <a:ext cx="9144000" cy="1069514"/>
          </a:xfrm>
        </p:spPr>
        <p:txBody>
          <a:bodyPr/>
          <a:lstStyle/>
          <a:p>
            <a:r>
              <a:rPr lang="en-GB" dirty="0" smtClean="0">
                <a:solidFill>
                  <a:srgbClr val="002060"/>
                </a:solidFill>
              </a:rPr>
              <a:t>For Primary Age Pupils P4+</a:t>
            </a:r>
            <a:endParaRPr lang="en-GB" dirty="0">
              <a:solidFill>
                <a:srgbClr val="002060"/>
              </a:solidFill>
            </a:endParaRPr>
          </a:p>
        </p:txBody>
      </p:sp>
      <p:pic>
        <p:nvPicPr>
          <p:cNvPr id="5" name="Picture 4"/>
          <p:cNvPicPr>
            <a:picLocks noChangeAspect="1"/>
          </p:cNvPicPr>
          <p:nvPr/>
        </p:nvPicPr>
        <p:blipFill>
          <a:blip r:embed="rId3"/>
          <a:stretch>
            <a:fillRect/>
          </a:stretch>
        </p:blipFill>
        <p:spPr>
          <a:xfrm>
            <a:off x="3164564" y="2118502"/>
            <a:ext cx="2947696" cy="3284117"/>
          </a:xfrm>
          <a:prstGeom prst="rect">
            <a:avLst/>
          </a:prstGeom>
        </p:spPr>
      </p:pic>
      <p:sp>
        <p:nvSpPr>
          <p:cNvPr id="6" name="Oval 5"/>
          <p:cNvSpPr/>
          <p:nvPr/>
        </p:nvSpPr>
        <p:spPr>
          <a:xfrm>
            <a:off x="4582344" y="897656"/>
            <a:ext cx="3131840" cy="191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Anxiety</a:t>
            </a:r>
            <a:endParaRPr lang="en-GB" dirty="0"/>
          </a:p>
        </p:txBody>
      </p:sp>
      <p:sp>
        <p:nvSpPr>
          <p:cNvPr id="7" name="Oval 6"/>
          <p:cNvSpPr/>
          <p:nvPr/>
        </p:nvSpPr>
        <p:spPr>
          <a:xfrm>
            <a:off x="5788732" y="2523160"/>
            <a:ext cx="3131840" cy="191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Low Mood</a:t>
            </a:r>
            <a:endParaRPr lang="en-GB" dirty="0"/>
          </a:p>
        </p:txBody>
      </p:sp>
      <p:sp>
        <p:nvSpPr>
          <p:cNvPr id="8" name="Oval 7"/>
          <p:cNvSpPr/>
          <p:nvPr/>
        </p:nvSpPr>
        <p:spPr>
          <a:xfrm>
            <a:off x="1547664" y="4653136"/>
            <a:ext cx="3131840" cy="191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Low self esteem or confidence</a:t>
            </a:r>
            <a:endParaRPr lang="en-GB" dirty="0"/>
          </a:p>
        </p:txBody>
      </p:sp>
      <p:sp>
        <p:nvSpPr>
          <p:cNvPr id="9" name="Oval 8"/>
          <p:cNvSpPr/>
          <p:nvPr/>
        </p:nvSpPr>
        <p:spPr>
          <a:xfrm>
            <a:off x="4355976" y="4142508"/>
            <a:ext cx="3131840" cy="191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Anger</a:t>
            </a:r>
            <a:endParaRPr lang="en-GB" dirty="0"/>
          </a:p>
        </p:txBody>
      </p:sp>
      <p:sp>
        <p:nvSpPr>
          <p:cNvPr id="3" name="Rounded Rectangle 2"/>
          <p:cNvSpPr/>
          <p:nvPr/>
        </p:nvSpPr>
        <p:spPr>
          <a:xfrm>
            <a:off x="136797" y="3645637"/>
            <a:ext cx="3096344" cy="93610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Whole Class</a:t>
            </a:r>
            <a:endParaRPr lang="en-GB" dirty="0"/>
          </a:p>
        </p:txBody>
      </p:sp>
      <p:sp>
        <p:nvSpPr>
          <p:cNvPr id="10" name="Rounded Rectangle 9"/>
          <p:cNvSpPr/>
          <p:nvPr/>
        </p:nvSpPr>
        <p:spPr>
          <a:xfrm>
            <a:off x="677550" y="1935137"/>
            <a:ext cx="2953299" cy="93610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Individual</a:t>
            </a:r>
            <a:endParaRPr lang="en-GB" dirty="0"/>
          </a:p>
        </p:txBody>
      </p:sp>
      <p:sp>
        <p:nvSpPr>
          <p:cNvPr id="11" name="Rounded Rectangle 10"/>
          <p:cNvSpPr/>
          <p:nvPr/>
        </p:nvSpPr>
        <p:spPr>
          <a:xfrm>
            <a:off x="335651" y="2795862"/>
            <a:ext cx="3096344" cy="93610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Small Group </a:t>
            </a:r>
            <a:endParaRPr lang="en-GB" dirty="0"/>
          </a:p>
        </p:txBody>
      </p:sp>
    </p:spTree>
    <p:extLst>
      <p:ext uri="{BB962C8B-B14F-4D97-AF65-F5344CB8AC3E}">
        <p14:creationId xmlns:p14="http://schemas.microsoft.com/office/powerpoint/2010/main" val="3234233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0648"/>
            <a:ext cx="9144000" cy="1069514"/>
          </a:xfrm>
        </p:spPr>
        <p:txBody>
          <a:bodyPr/>
          <a:lstStyle/>
          <a:p>
            <a:pPr algn="ctr"/>
            <a:r>
              <a:rPr lang="en-GB" sz="2800" dirty="0">
                <a:solidFill>
                  <a:srgbClr val="002060"/>
                </a:solidFill>
              </a:rPr>
              <a:t>Promoting Resilience and </a:t>
            </a:r>
            <a:r>
              <a:rPr lang="en-GB" sz="2800" dirty="0" smtClean="0">
                <a:solidFill>
                  <a:srgbClr val="002060"/>
                </a:solidFill>
              </a:rPr>
              <a:t>Emotional </a:t>
            </a:r>
            <a:r>
              <a:rPr lang="en-GB" sz="2800" dirty="0">
                <a:solidFill>
                  <a:srgbClr val="002060"/>
                </a:solidFill>
              </a:rPr>
              <a:t>Wellbeing </a:t>
            </a:r>
            <a:br>
              <a:rPr lang="en-GB" sz="2800" dirty="0">
                <a:solidFill>
                  <a:srgbClr val="002060"/>
                </a:solidFill>
              </a:rPr>
            </a:br>
            <a:r>
              <a:rPr lang="en-GB" sz="2800" dirty="0">
                <a:solidFill>
                  <a:srgbClr val="002060"/>
                </a:solidFill>
              </a:rPr>
              <a:t>Through Targeted </a:t>
            </a:r>
            <a:r>
              <a:rPr lang="en-GB" sz="2800" dirty="0" smtClean="0">
                <a:solidFill>
                  <a:srgbClr val="002060"/>
                </a:solidFill>
              </a:rPr>
              <a:t>Intervention</a:t>
            </a:r>
            <a:endParaRPr lang="en-GB" sz="2800" dirty="0">
              <a:solidFill>
                <a:srgbClr val="002060"/>
              </a:solidFill>
            </a:endParaRPr>
          </a:p>
        </p:txBody>
      </p:sp>
      <p:sp>
        <p:nvSpPr>
          <p:cNvPr id="7" name="Content Placeholder 6"/>
          <p:cNvSpPr>
            <a:spLocks noGrp="1"/>
          </p:cNvSpPr>
          <p:nvPr>
            <p:ph idx="10"/>
          </p:nvPr>
        </p:nvSpPr>
        <p:spPr>
          <a:xfrm>
            <a:off x="323528" y="1673425"/>
            <a:ext cx="8229600" cy="5184575"/>
          </a:xfrm>
        </p:spPr>
        <p:txBody>
          <a:bodyPr/>
          <a:lstStyle/>
          <a:p>
            <a:pPr marL="457200" indent="-457200">
              <a:buFont typeface="+mj-lt"/>
              <a:buAutoNum type="arabicPeriod"/>
            </a:pPr>
            <a:r>
              <a:rPr lang="en-GB" sz="2000" b="1" dirty="0">
                <a:solidFill>
                  <a:schemeClr val="tx1">
                    <a:lumMod val="50000"/>
                    <a:lumOff val="50000"/>
                  </a:schemeClr>
                </a:solidFill>
              </a:rPr>
              <a:t>Psychoeducation</a:t>
            </a:r>
            <a:r>
              <a:rPr lang="en-GB" sz="2000" dirty="0"/>
              <a:t> – why do our brains and bodies behave  </a:t>
            </a:r>
            <a:r>
              <a:rPr lang="en-GB" sz="2000" dirty="0" smtClean="0"/>
              <a:t> the 	way </a:t>
            </a:r>
            <a:r>
              <a:rPr lang="en-GB" sz="2000" dirty="0"/>
              <a:t>they do</a:t>
            </a:r>
            <a:r>
              <a:rPr lang="en-GB" sz="2000" dirty="0" smtClean="0"/>
              <a:t>?</a:t>
            </a:r>
          </a:p>
          <a:p>
            <a:pPr marL="457200" indent="-457200">
              <a:buFont typeface="+mj-lt"/>
              <a:buAutoNum type="arabicPeriod"/>
            </a:pPr>
            <a:endParaRPr lang="en-GB" sz="2000" dirty="0"/>
          </a:p>
          <a:p>
            <a:r>
              <a:rPr lang="en-GB" sz="2000" b="1" dirty="0" smtClean="0">
                <a:solidFill>
                  <a:schemeClr val="tx1">
                    <a:lumMod val="50000"/>
                    <a:lumOff val="50000"/>
                  </a:schemeClr>
                </a:solidFill>
              </a:rPr>
              <a:t>2.    10 </a:t>
            </a:r>
            <a:r>
              <a:rPr lang="en-GB" sz="2000" b="1" dirty="0">
                <a:solidFill>
                  <a:schemeClr val="tx1">
                    <a:lumMod val="50000"/>
                    <a:lumOff val="50000"/>
                  </a:schemeClr>
                </a:solidFill>
              </a:rPr>
              <a:t>Things </a:t>
            </a:r>
            <a:r>
              <a:rPr lang="en-GB" sz="2000" dirty="0">
                <a:solidFill>
                  <a:schemeClr val="tx1"/>
                </a:solidFill>
              </a:rPr>
              <a:t>- </a:t>
            </a:r>
            <a:r>
              <a:rPr lang="en-GB" sz="2000" dirty="0"/>
              <a:t>we all do great things to keep ourselves </a:t>
            </a:r>
            <a:r>
              <a:rPr lang="en-GB" sz="2000" dirty="0" smtClean="0"/>
              <a:t>well but we     	don’t </a:t>
            </a:r>
            <a:r>
              <a:rPr lang="en-GB" sz="2000" dirty="0"/>
              <a:t>always know it</a:t>
            </a:r>
          </a:p>
          <a:p>
            <a:endParaRPr lang="en-GB" sz="2000" dirty="0"/>
          </a:p>
          <a:p>
            <a:r>
              <a:rPr lang="en-GB" sz="2000" b="1" dirty="0" smtClean="0">
                <a:solidFill>
                  <a:schemeClr val="tx1">
                    <a:lumMod val="50000"/>
                    <a:lumOff val="50000"/>
                  </a:schemeClr>
                </a:solidFill>
              </a:rPr>
              <a:t>3.     Attention</a:t>
            </a:r>
            <a:r>
              <a:rPr lang="en-GB" sz="2000" dirty="0" smtClean="0"/>
              <a:t> </a:t>
            </a:r>
            <a:r>
              <a:rPr lang="en-GB" sz="2000" dirty="0"/>
              <a:t>– what we focus on is key and the good </a:t>
            </a:r>
            <a:r>
              <a:rPr lang="en-GB" sz="2000" dirty="0" smtClean="0"/>
              <a:t>news </a:t>
            </a:r>
            <a:r>
              <a:rPr lang="en-GB" sz="2000" dirty="0"/>
              <a:t>is </a:t>
            </a:r>
            <a:r>
              <a:rPr lang="en-GB" sz="2000" dirty="0" smtClean="0"/>
              <a:t>we  	can </a:t>
            </a:r>
            <a:r>
              <a:rPr lang="en-GB" sz="2000" dirty="0"/>
              <a:t>control our attention</a:t>
            </a:r>
          </a:p>
          <a:p>
            <a:pPr marL="457200" indent="-457200">
              <a:buFont typeface="+mj-lt"/>
              <a:buAutoNum type="arabicPeriod" startAt="3"/>
            </a:pPr>
            <a:endParaRPr lang="en-GB" sz="2000" dirty="0"/>
          </a:p>
          <a:p>
            <a:r>
              <a:rPr lang="en-GB" sz="2000" b="1" dirty="0" smtClean="0">
                <a:solidFill>
                  <a:schemeClr val="tx1">
                    <a:lumMod val="50000"/>
                    <a:lumOff val="50000"/>
                  </a:schemeClr>
                </a:solidFill>
              </a:rPr>
              <a:t>4.     Cognitive </a:t>
            </a:r>
            <a:r>
              <a:rPr lang="en-GB" sz="2000" b="1" dirty="0">
                <a:solidFill>
                  <a:schemeClr val="tx1">
                    <a:lumMod val="50000"/>
                    <a:lumOff val="50000"/>
                  </a:schemeClr>
                </a:solidFill>
              </a:rPr>
              <a:t>Behavioural Strategies </a:t>
            </a:r>
            <a:r>
              <a:rPr lang="en-GB" sz="2000" dirty="0"/>
              <a:t>– our thoughts, </a:t>
            </a:r>
            <a:r>
              <a:rPr lang="en-GB" sz="2000" dirty="0" smtClean="0"/>
              <a:t>feelings </a:t>
            </a:r>
            <a:r>
              <a:rPr lang="en-GB" sz="2000" dirty="0"/>
              <a:t>and </a:t>
            </a:r>
            <a:r>
              <a:rPr lang="en-GB" sz="2000" dirty="0" smtClean="0"/>
              <a:t>	behaviour </a:t>
            </a:r>
            <a:r>
              <a:rPr lang="en-GB" sz="2000" dirty="0"/>
              <a:t>all interact to help or hinder </a:t>
            </a:r>
            <a:r>
              <a:rPr lang="en-GB" sz="2000" dirty="0" smtClean="0"/>
              <a:t>us</a:t>
            </a:r>
          </a:p>
          <a:p>
            <a:pPr marL="457200" indent="-457200">
              <a:buFont typeface="+mj-lt"/>
              <a:buAutoNum type="arabicPeriod" startAt="3"/>
            </a:pPr>
            <a:endParaRPr lang="en-GB" sz="2000" dirty="0"/>
          </a:p>
          <a:p>
            <a:r>
              <a:rPr lang="en-GB" sz="2000" b="1" dirty="0" smtClean="0">
                <a:solidFill>
                  <a:schemeClr val="tx1">
                    <a:lumMod val="50000"/>
                    <a:lumOff val="50000"/>
                  </a:schemeClr>
                </a:solidFill>
              </a:rPr>
              <a:t>5.      Emotional </a:t>
            </a:r>
            <a:r>
              <a:rPr lang="en-GB" sz="2000" b="1" dirty="0">
                <a:solidFill>
                  <a:schemeClr val="tx1">
                    <a:lumMod val="50000"/>
                    <a:lumOff val="50000"/>
                  </a:schemeClr>
                </a:solidFill>
              </a:rPr>
              <a:t>Regulation </a:t>
            </a:r>
            <a:r>
              <a:rPr lang="en-GB" sz="2000" dirty="0"/>
              <a:t>– monitoring and taking control of </a:t>
            </a:r>
            <a:r>
              <a:rPr lang="en-GB" sz="2000" dirty="0" smtClean="0"/>
              <a:t>our  	physiology </a:t>
            </a:r>
            <a:r>
              <a:rPr lang="en-GB" sz="2000" dirty="0"/>
              <a:t>can be life changing</a:t>
            </a:r>
          </a:p>
        </p:txBody>
      </p:sp>
    </p:spTree>
    <p:extLst>
      <p:ext uri="{BB962C8B-B14F-4D97-AF65-F5344CB8AC3E}">
        <p14:creationId xmlns:p14="http://schemas.microsoft.com/office/powerpoint/2010/main" val="891763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675" y="908720"/>
            <a:ext cx="5322269" cy="5322269"/>
          </a:xfrm>
          <a:prstGeom prst="rect">
            <a:avLst/>
          </a:prstGeom>
        </p:spPr>
      </p:pic>
      <p:pic>
        <p:nvPicPr>
          <p:cNvPr id="6" name="Content Placeholder 5"/>
          <p:cNvPicPr>
            <a:picLocks noGrp="1" noChangeAspect="1"/>
          </p:cNvPicPr>
          <p:nvPr>
            <p:ph idx="10"/>
          </p:nvPr>
        </p:nvPicPr>
        <p:blipFill>
          <a:blip r:embed="rId4"/>
          <a:stretch>
            <a:fillRect/>
          </a:stretch>
        </p:blipFill>
        <p:spPr>
          <a:xfrm>
            <a:off x="4860032" y="-25999"/>
            <a:ext cx="4283968" cy="5132523"/>
          </a:xfrm>
          <a:prstGeom prst="rect">
            <a:avLst/>
          </a:prstGeom>
        </p:spPr>
      </p:pic>
      <p:pic>
        <p:nvPicPr>
          <p:cNvPr id="2" name="Picture 1"/>
          <p:cNvPicPr>
            <a:picLocks noChangeAspect="1"/>
          </p:cNvPicPr>
          <p:nvPr/>
        </p:nvPicPr>
        <p:blipFill>
          <a:blip r:embed="rId5"/>
          <a:stretch>
            <a:fillRect/>
          </a:stretch>
        </p:blipFill>
        <p:spPr>
          <a:xfrm>
            <a:off x="179512" y="260648"/>
            <a:ext cx="5549951" cy="1585097"/>
          </a:xfrm>
          <a:prstGeom prst="rect">
            <a:avLst/>
          </a:prstGeom>
        </p:spPr>
      </p:pic>
      <p:pic>
        <p:nvPicPr>
          <p:cNvPr id="4" name="Picture 3"/>
          <p:cNvPicPr>
            <a:picLocks noChangeAspect="1"/>
          </p:cNvPicPr>
          <p:nvPr/>
        </p:nvPicPr>
        <p:blipFill>
          <a:blip r:embed="rId6"/>
          <a:stretch>
            <a:fillRect/>
          </a:stretch>
        </p:blipFill>
        <p:spPr>
          <a:xfrm>
            <a:off x="4014863" y="4603876"/>
            <a:ext cx="4141124" cy="2221651"/>
          </a:xfrm>
          <a:prstGeom prst="rect">
            <a:avLst/>
          </a:prstGeom>
          <a:effectLst>
            <a:softEdge rad="127000"/>
          </a:effectLst>
        </p:spPr>
      </p:pic>
      <p:sp>
        <p:nvSpPr>
          <p:cNvPr id="5" name="Cloud Callout 4"/>
          <p:cNvSpPr/>
          <p:nvPr/>
        </p:nvSpPr>
        <p:spPr>
          <a:xfrm>
            <a:off x="123339" y="4698985"/>
            <a:ext cx="1871036" cy="1892044"/>
          </a:xfrm>
          <a:prstGeom prst="cloudCallout">
            <a:avLst>
              <a:gd name="adj1" fmla="val 45916"/>
              <a:gd name="adj2" fmla="val 56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5927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6297"/>
            <a:ext cx="9144000" cy="1069514"/>
          </a:xfrm>
        </p:spPr>
        <p:txBody>
          <a:bodyPr/>
          <a:lstStyle/>
          <a:p>
            <a:r>
              <a:rPr lang="en-GB" dirty="0" smtClean="0">
                <a:solidFill>
                  <a:srgbClr val="002060"/>
                </a:solidFill>
              </a:rPr>
              <a:t>Awareness Training</a:t>
            </a:r>
            <a:endParaRPr lang="en-GB" dirty="0">
              <a:solidFill>
                <a:srgbClr val="002060"/>
              </a:solidFill>
            </a:endParaRPr>
          </a:p>
        </p:txBody>
      </p:sp>
      <p:sp>
        <p:nvSpPr>
          <p:cNvPr id="3" name="Content Placeholder 2"/>
          <p:cNvSpPr>
            <a:spLocks noGrp="1"/>
          </p:cNvSpPr>
          <p:nvPr>
            <p:ph idx="1"/>
          </p:nvPr>
        </p:nvSpPr>
        <p:spPr/>
        <p:txBody>
          <a:bodyPr/>
          <a:lstStyle/>
          <a:p>
            <a:r>
              <a:rPr lang="en-GB" sz="2800" dirty="0">
                <a:hlinkClick r:id="rId3"/>
              </a:rPr>
              <a:t>https://www.youtube.com/watch?v=Ahg6qcgoay4</a:t>
            </a:r>
            <a:endParaRPr lang="en-GB" sz="2800" dirty="0"/>
          </a:p>
          <a:p>
            <a:endParaRPr lang="en-GB" dirty="0"/>
          </a:p>
        </p:txBody>
      </p:sp>
      <p:pic>
        <p:nvPicPr>
          <p:cNvPr id="7" name="Content Placeholder 6"/>
          <p:cNvPicPr>
            <a:picLocks noGrp="1" noChangeAspect="1"/>
          </p:cNvPicPr>
          <p:nvPr>
            <p:ph idx="10"/>
          </p:nvPr>
        </p:nvPicPr>
        <p:blipFill>
          <a:blip r:embed="rId4"/>
          <a:stretch>
            <a:fillRect/>
          </a:stretch>
        </p:blipFill>
        <p:spPr>
          <a:xfrm>
            <a:off x="2080488" y="2288903"/>
            <a:ext cx="5005250" cy="3346994"/>
          </a:xfrm>
          <a:prstGeom prst="rect">
            <a:avLst/>
          </a:prstGeom>
        </p:spPr>
      </p:pic>
    </p:spTree>
    <p:extLst>
      <p:ext uri="{BB962C8B-B14F-4D97-AF65-F5344CB8AC3E}">
        <p14:creationId xmlns:p14="http://schemas.microsoft.com/office/powerpoint/2010/main" val="3517921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054" y="1277198"/>
            <a:ext cx="2834917" cy="664055"/>
          </a:xfrm>
        </p:spPr>
        <p:txBody>
          <a:bodyPr>
            <a:normAutofit/>
          </a:bodyPr>
          <a:lstStyle/>
          <a:p>
            <a:r>
              <a:rPr lang="en-GB" sz="2400" b="1" dirty="0"/>
              <a:t>Unhelpful Thoughts</a:t>
            </a:r>
          </a:p>
        </p:txBody>
      </p:sp>
      <p:pic>
        <p:nvPicPr>
          <p:cNvPr id="6" name="Picture 5"/>
          <p:cNvPicPr>
            <a:picLocks noChangeAspect="1"/>
          </p:cNvPicPr>
          <p:nvPr/>
        </p:nvPicPr>
        <p:blipFill>
          <a:blip r:embed="rId3"/>
          <a:stretch>
            <a:fillRect/>
          </a:stretch>
        </p:blipFill>
        <p:spPr>
          <a:xfrm>
            <a:off x="209788" y="3960785"/>
            <a:ext cx="1535576" cy="1689750"/>
          </a:xfrm>
          <a:prstGeom prst="rect">
            <a:avLst/>
          </a:prstGeom>
        </p:spPr>
      </p:pic>
      <p:sp>
        <p:nvSpPr>
          <p:cNvPr id="11" name="Oval Callout 10"/>
          <p:cNvSpPr/>
          <p:nvPr/>
        </p:nvSpPr>
        <p:spPr>
          <a:xfrm>
            <a:off x="1622245" y="2042871"/>
            <a:ext cx="2318199" cy="3579328"/>
          </a:xfrm>
          <a:prstGeom prst="wedgeEllipseCallout">
            <a:avLst>
              <a:gd name="adj1" fmla="val -60860"/>
              <a:gd name="adj2" fmla="val 1538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GB" sz="1350">
              <a:solidFill>
                <a:prstClr val="white"/>
              </a:solidFill>
            </a:endParaRPr>
          </a:p>
        </p:txBody>
      </p:sp>
      <p:sp>
        <p:nvSpPr>
          <p:cNvPr id="12" name="TextBox 11"/>
          <p:cNvSpPr txBox="1"/>
          <p:nvPr/>
        </p:nvSpPr>
        <p:spPr>
          <a:xfrm>
            <a:off x="1937701" y="2568182"/>
            <a:ext cx="1687286" cy="2764411"/>
          </a:xfrm>
          <a:prstGeom prst="rect">
            <a:avLst/>
          </a:prstGeom>
          <a:noFill/>
        </p:spPr>
        <p:txBody>
          <a:bodyPr wrap="square" rtlCol="0">
            <a:spAutoFit/>
          </a:bodyPr>
          <a:lstStyle/>
          <a:p>
            <a:pPr algn="ctr" latinLnBrk="0"/>
            <a:r>
              <a:rPr lang="en-GB" sz="1500" b="1" dirty="0">
                <a:solidFill>
                  <a:srgbClr val="FF0000"/>
                </a:solidFill>
              </a:rPr>
              <a:t>“She doesn’t want to be your friend”</a:t>
            </a:r>
          </a:p>
          <a:p>
            <a:pPr algn="ctr" latinLnBrk="0"/>
            <a:endParaRPr lang="en-GB" sz="788" b="1" dirty="0">
              <a:solidFill>
                <a:srgbClr val="FF0000"/>
              </a:solidFill>
            </a:endParaRPr>
          </a:p>
          <a:p>
            <a:pPr algn="ctr" latinLnBrk="0"/>
            <a:r>
              <a:rPr lang="en-GB" sz="1500" b="1" dirty="0">
                <a:solidFill>
                  <a:srgbClr val="FF0000"/>
                </a:solidFill>
              </a:rPr>
              <a:t>“You are really rubbish at maths”</a:t>
            </a:r>
          </a:p>
          <a:p>
            <a:pPr algn="ctr" latinLnBrk="0"/>
            <a:endParaRPr lang="en-GB" sz="788" b="1" dirty="0">
              <a:solidFill>
                <a:srgbClr val="FF0000"/>
              </a:solidFill>
            </a:endParaRPr>
          </a:p>
          <a:p>
            <a:pPr algn="ctr" latinLnBrk="0"/>
            <a:r>
              <a:rPr lang="en-GB" sz="1500" b="1" dirty="0">
                <a:solidFill>
                  <a:srgbClr val="FF0000"/>
                </a:solidFill>
              </a:rPr>
              <a:t>“Nobody really likes you”</a:t>
            </a:r>
          </a:p>
          <a:p>
            <a:pPr algn="ctr" latinLnBrk="0"/>
            <a:endParaRPr lang="en-GB" sz="788" b="1" dirty="0">
              <a:solidFill>
                <a:srgbClr val="FF0000"/>
              </a:solidFill>
            </a:endParaRPr>
          </a:p>
          <a:p>
            <a:pPr algn="ctr" latinLnBrk="0"/>
            <a:r>
              <a:rPr lang="en-GB" sz="1500" b="1" dirty="0">
                <a:solidFill>
                  <a:srgbClr val="FF0000"/>
                </a:solidFill>
              </a:rPr>
              <a:t>“You only passed that test because it was easy”</a:t>
            </a:r>
          </a:p>
        </p:txBody>
      </p:sp>
      <p:sp>
        <p:nvSpPr>
          <p:cNvPr id="3" name="Right Arrow 2"/>
          <p:cNvSpPr/>
          <p:nvPr/>
        </p:nvSpPr>
        <p:spPr>
          <a:xfrm>
            <a:off x="3940443" y="3658570"/>
            <a:ext cx="513990" cy="302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GB" sz="1350">
              <a:solidFill>
                <a:prstClr val="white"/>
              </a:solidFill>
            </a:endParaRPr>
          </a:p>
        </p:txBody>
      </p:sp>
      <p:sp>
        <p:nvSpPr>
          <p:cNvPr id="4" name="Right Arrow 3"/>
          <p:cNvSpPr/>
          <p:nvPr/>
        </p:nvSpPr>
        <p:spPr>
          <a:xfrm>
            <a:off x="3745726" y="1561786"/>
            <a:ext cx="557939" cy="107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GB" sz="1350">
              <a:solidFill>
                <a:prstClr val="white"/>
              </a:solidFill>
            </a:endParaRPr>
          </a:p>
        </p:txBody>
      </p:sp>
      <p:sp>
        <p:nvSpPr>
          <p:cNvPr id="5" name="TextBox 4"/>
          <p:cNvSpPr txBox="1"/>
          <p:nvPr/>
        </p:nvSpPr>
        <p:spPr>
          <a:xfrm>
            <a:off x="4372292" y="1396290"/>
            <a:ext cx="1313482" cy="461665"/>
          </a:xfrm>
          <a:prstGeom prst="rect">
            <a:avLst/>
          </a:prstGeom>
          <a:noFill/>
        </p:spPr>
        <p:txBody>
          <a:bodyPr wrap="square" rtlCol="0">
            <a:spAutoFit/>
          </a:bodyPr>
          <a:lstStyle/>
          <a:p>
            <a:pPr latinLnBrk="0"/>
            <a:r>
              <a:rPr lang="en-GB" sz="2400" b="1" dirty="0">
                <a:solidFill>
                  <a:srgbClr val="3494BA"/>
                </a:solidFill>
              </a:rPr>
              <a:t>Feelings</a:t>
            </a:r>
          </a:p>
        </p:txBody>
      </p:sp>
      <p:sp>
        <p:nvSpPr>
          <p:cNvPr id="7" name="TextBox 6"/>
          <p:cNvSpPr txBox="1"/>
          <p:nvPr/>
        </p:nvSpPr>
        <p:spPr>
          <a:xfrm>
            <a:off x="6347829" y="1421495"/>
            <a:ext cx="1883045" cy="461665"/>
          </a:xfrm>
          <a:prstGeom prst="rect">
            <a:avLst/>
          </a:prstGeom>
          <a:noFill/>
        </p:spPr>
        <p:txBody>
          <a:bodyPr wrap="square" rtlCol="0">
            <a:spAutoFit/>
          </a:bodyPr>
          <a:lstStyle/>
          <a:p>
            <a:pPr latinLnBrk="0"/>
            <a:r>
              <a:rPr lang="en-GB" sz="2400" b="1" dirty="0">
                <a:solidFill>
                  <a:srgbClr val="3494BA"/>
                </a:solidFill>
              </a:rPr>
              <a:t>Behaviours</a:t>
            </a:r>
          </a:p>
        </p:txBody>
      </p:sp>
      <p:pic>
        <p:nvPicPr>
          <p:cNvPr id="8" name="Picture 7"/>
          <p:cNvPicPr>
            <a:picLocks noChangeAspect="1"/>
          </p:cNvPicPr>
          <p:nvPr/>
        </p:nvPicPr>
        <p:blipFill>
          <a:blip r:embed="rId4"/>
          <a:stretch>
            <a:fillRect/>
          </a:stretch>
        </p:blipFill>
        <p:spPr>
          <a:xfrm>
            <a:off x="5660973" y="1565342"/>
            <a:ext cx="576122" cy="150889"/>
          </a:xfrm>
          <a:prstGeom prst="rect">
            <a:avLst/>
          </a:prstGeom>
        </p:spPr>
      </p:pic>
      <p:pic>
        <p:nvPicPr>
          <p:cNvPr id="9" name="Picture 8"/>
          <p:cNvPicPr>
            <a:picLocks noChangeAspect="1"/>
          </p:cNvPicPr>
          <p:nvPr/>
        </p:nvPicPr>
        <p:blipFill>
          <a:blip r:embed="rId5"/>
          <a:stretch>
            <a:fillRect/>
          </a:stretch>
        </p:blipFill>
        <p:spPr>
          <a:xfrm>
            <a:off x="4471563" y="1941826"/>
            <a:ext cx="916035" cy="1940381"/>
          </a:xfrm>
          <a:prstGeom prst="rect">
            <a:avLst/>
          </a:prstGeom>
        </p:spPr>
      </p:pic>
      <p:pic>
        <p:nvPicPr>
          <p:cNvPr id="10" name="Picture 9"/>
          <p:cNvPicPr>
            <a:picLocks noChangeAspect="1"/>
          </p:cNvPicPr>
          <p:nvPr/>
        </p:nvPicPr>
        <p:blipFill>
          <a:blip r:embed="rId6"/>
          <a:stretch>
            <a:fillRect/>
          </a:stretch>
        </p:blipFill>
        <p:spPr>
          <a:xfrm>
            <a:off x="4493624" y="3900508"/>
            <a:ext cx="871913" cy="905153"/>
          </a:xfrm>
          <a:prstGeom prst="rect">
            <a:avLst/>
          </a:prstGeom>
        </p:spPr>
      </p:pic>
      <p:pic>
        <p:nvPicPr>
          <p:cNvPr id="13" name="Picture 12"/>
          <p:cNvPicPr>
            <a:picLocks noChangeAspect="1"/>
          </p:cNvPicPr>
          <p:nvPr/>
        </p:nvPicPr>
        <p:blipFill>
          <a:blip r:embed="rId7"/>
          <a:stretch>
            <a:fillRect/>
          </a:stretch>
        </p:blipFill>
        <p:spPr>
          <a:xfrm>
            <a:off x="4454433" y="4925421"/>
            <a:ext cx="928016" cy="893669"/>
          </a:xfrm>
          <a:prstGeom prst="rect">
            <a:avLst/>
          </a:prstGeom>
        </p:spPr>
      </p:pic>
      <p:pic>
        <p:nvPicPr>
          <p:cNvPr id="16" name="Picture 15"/>
          <p:cNvPicPr>
            <a:picLocks noChangeAspect="1"/>
          </p:cNvPicPr>
          <p:nvPr/>
        </p:nvPicPr>
        <p:blipFill>
          <a:blip r:embed="rId8"/>
          <a:stretch>
            <a:fillRect/>
          </a:stretch>
        </p:blipFill>
        <p:spPr>
          <a:xfrm>
            <a:off x="5558178" y="3689406"/>
            <a:ext cx="530398" cy="342930"/>
          </a:xfrm>
          <a:prstGeom prst="rect">
            <a:avLst/>
          </a:prstGeom>
        </p:spPr>
      </p:pic>
      <p:sp>
        <p:nvSpPr>
          <p:cNvPr id="17" name="Oval 16"/>
          <p:cNvSpPr/>
          <p:nvPr/>
        </p:nvSpPr>
        <p:spPr>
          <a:xfrm>
            <a:off x="6165532" y="2071208"/>
            <a:ext cx="2441859" cy="357932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GB" sz="1350">
              <a:solidFill>
                <a:prstClr val="white"/>
              </a:solidFill>
            </a:endParaRPr>
          </a:p>
        </p:txBody>
      </p:sp>
      <p:sp>
        <p:nvSpPr>
          <p:cNvPr id="18" name="TextBox 17"/>
          <p:cNvSpPr txBox="1"/>
          <p:nvPr/>
        </p:nvSpPr>
        <p:spPr>
          <a:xfrm>
            <a:off x="6281217" y="2568182"/>
            <a:ext cx="2122739" cy="3277820"/>
          </a:xfrm>
          <a:prstGeom prst="rect">
            <a:avLst/>
          </a:prstGeom>
          <a:noFill/>
        </p:spPr>
        <p:txBody>
          <a:bodyPr wrap="square" rtlCol="0">
            <a:spAutoFit/>
          </a:bodyPr>
          <a:lstStyle/>
          <a:p>
            <a:pPr algn="ctr" latinLnBrk="0"/>
            <a:r>
              <a:rPr lang="en-GB" sz="1500" b="1" dirty="0">
                <a:solidFill>
                  <a:srgbClr val="FF0000"/>
                </a:solidFill>
              </a:rPr>
              <a:t>Avoid friends and family</a:t>
            </a:r>
          </a:p>
          <a:p>
            <a:pPr algn="ctr" latinLnBrk="0"/>
            <a:endParaRPr lang="en-GB" sz="1500" b="1" dirty="0">
              <a:solidFill>
                <a:srgbClr val="FF0000"/>
              </a:solidFill>
            </a:endParaRPr>
          </a:p>
          <a:p>
            <a:pPr algn="ctr" latinLnBrk="0"/>
            <a:r>
              <a:rPr lang="en-GB" sz="1500" b="1" dirty="0">
                <a:solidFill>
                  <a:srgbClr val="FF0000"/>
                </a:solidFill>
              </a:rPr>
              <a:t>Give up on hobbies and school work</a:t>
            </a:r>
          </a:p>
          <a:p>
            <a:pPr algn="ctr" latinLnBrk="0"/>
            <a:endParaRPr lang="en-GB" sz="1500" b="1" dirty="0">
              <a:solidFill>
                <a:srgbClr val="FF0000"/>
              </a:solidFill>
            </a:endParaRPr>
          </a:p>
          <a:p>
            <a:pPr algn="ctr" latinLnBrk="0"/>
            <a:r>
              <a:rPr lang="en-GB" sz="1500" b="1" dirty="0">
                <a:solidFill>
                  <a:srgbClr val="FF0000"/>
                </a:solidFill>
              </a:rPr>
              <a:t>No interest in fun activities</a:t>
            </a:r>
          </a:p>
          <a:p>
            <a:pPr algn="ctr" latinLnBrk="0"/>
            <a:endParaRPr lang="en-GB" sz="1500" b="1" dirty="0">
              <a:solidFill>
                <a:srgbClr val="FF0000"/>
              </a:solidFill>
            </a:endParaRPr>
          </a:p>
          <a:p>
            <a:pPr algn="ctr" latinLnBrk="0"/>
            <a:r>
              <a:rPr lang="en-GB" sz="1500" b="1" dirty="0">
                <a:solidFill>
                  <a:srgbClr val="FF0000"/>
                </a:solidFill>
              </a:rPr>
              <a:t>Quiet, withdrawn and disengaged</a:t>
            </a:r>
          </a:p>
          <a:p>
            <a:pPr algn="ctr" latinLnBrk="0"/>
            <a:endParaRPr lang="en-GB" sz="1500" b="1" dirty="0">
              <a:solidFill>
                <a:srgbClr val="FF0000"/>
              </a:solidFill>
            </a:endParaRPr>
          </a:p>
          <a:p>
            <a:pPr latinLnBrk="0"/>
            <a:endParaRPr lang="en-GB" sz="1350" dirty="0">
              <a:solidFill>
                <a:prstClr val="black"/>
              </a:solidFill>
            </a:endParaRPr>
          </a:p>
          <a:p>
            <a:pPr latinLnBrk="0"/>
            <a:endParaRPr lang="en-GB" sz="1350" dirty="0">
              <a:solidFill>
                <a:prstClr val="black"/>
              </a:solidFill>
            </a:endParaRPr>
          </a:p>
        </p:txBody>
      </p:sp>
      <p:sp>
        <p:nvSpPr>
          <p:cNvPr id="15" name="TextBox 14"/>
          <p:cNvSpPr txBox="1"/>
          <p:nvPr/>
        </p:nvSpPr>
        <p:spPr>
          <a:xfrm>
            <a:off x="515479" y="424003"/>
            <a:ext cx="7576372" cy="707886"/>
          </a:xfrm>
          <a:prstGeom prst="rect">
            <a:avLst/>
          </a:prstGeom>
          <a:noFill/>
        </p:spPr>
        <p:txBody>
          <a:bodyPr wrap="square" rtlCol="0">
            <a:spAutoFit/>
          </a:bodyPr>
          <a:lstStyle/>
          <a:p>
            <a:r>
              <a:rPr lang="en-GB" sz="4000" b="1" dirty="0" smtClean="0">
                <a:solidFill>
                  <a:srgbClr val="002060"/>
                </a:solidFill>
                <a:latin typeface="Arial" panose="020B0604020202020204" pitchFamily="34" charset="0"/>
                <a:cs typeface="Arial" panose="020B0604020202020204" pitchFamily="34" charset="0"/>
              </a:rPr>
              <a:t>Introducing CBT</a:t>
            </a:r>
            <a:endParaRPr lang="en-GB"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93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467" y="425241"/>
            <a:ext cx="9144000" cy="802136"/>
          </a:xfrm>
        </p:spPr>
        <p:txBody>
          <a:bodyPr>
            <a:noAutofit/>
          </a:bodyPr>
          <a:lstStyle/>
          <a:p>
            <a:r>
              <a:rPr lang="en-GB" sz="4000" b="0" dirty="0" smtClean="0">
                <a:solidFill>
                  <a:srgbClr val="002060"/>
                </a:solidFill>
              </a:rPr>
              <a:t>Incorporating Mindfulness</a:t>
            </a:r>
            <a:endParaRPr lang="ko-KR" altLang="en-US" sz="4000" b="0" dirty="0">
              <a:solidFill>
                <a:srgbClr val="002060"/>
              </a:solidFill>
            </a:endParaRPr>
          </a:p>
        </p:txBody>
      </p:sp>
      <p:sp>
        <p:nvSpPr>
          <p:cNvPr id="10" name="Title 1"/>
          <p:cNvSpPr txBox="1">
            <a:spLocks/>
          </p:cNvSpPr>
          <p:nvPr/>
        </p:nvSpPr>
        <p:spPr>
          <a:xfrm rot="21410005">
            <a:off x="204604" y="1903132"/>
            <a:ext cx="3028950" cy="44767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FF0000"/>
                </a:solidFill>
              </a:rPr>
              <a:t>Going on a safari</a:t>
            </a:r>
          </a:p>
        </p:txBody>
      </p:sp>
      <p:sp>
        <p:nvSpPr>
          <p:cNvPr id="11" name="Title 1"/>
          <p:cNvSpPr txBox="1">
            <a:spLocks/>
          </p:cNvSpPr>
          <p:nvPr/>
        </p:nvSpPr>
        <p:spPr>
          <a:xfrm rot="257341">
            <a:off x="3355477" y="2780803"/>
            <a:ext cx="3028950" cy="44767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ED7D31"/>
                </a:solidFill>
              </a:rPr>
              <a:t>Superhero poses</a:t>
            </a:r>
          </a:p>
        </p:txBody>
      </p:sp>
      <p:sp>
        <p:nvSpPr>
          <p:cNvPr id="12" name="Title 1"/>
          <p:cNvSpPr txBox="1">
            <a:spLocks/>
          </p:cNvSpPr>
          <p:nvPr/>
        </p:nvSpPr>
        <p:spPr>
          <a:xfrm rot="21079954">
            <a:off x="285904" y="3321537"/>
            <a:ext cx="3028950" cy="44767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b="1" kern="1200" baseline="0">
                <a:solidFill>
                  <a:schemeClr val="tx1">
                    <a:lumMod val="75000"/>
                    <a:lumOff val="25000"/>
                  </a:schemeClr>
                </a:solidFill>
                <a:latin typeface="Arial" pitchFamily="34" charset="0"/>
                <a:ea typeface="+mj-ea"/>
                <a:cs typeface="Arial" pitchFamily="34" charset="0"/>
              </a:defRPr>
            </a:lvl1pPr>
          </a:lstStyle>
          <a:p>
            <a:pPr algn="ctr"/>
            <a:r>
              <a:rPr lang="en-GB" sz="3300" b="0" dirty="0">
                <a:solidFill>
                  <a:srgbClr val="FFC000"/>
                </a:solidFill>
              </a:rPr>
              <a:t>Blowing Bubbles</a:t>
            </a:r>
          </a:p>
        </p:txBody>
      </p:sp>
      <p:sp>
        <p:nvSpPr>
          <p:cNvPr id="14" name="Title 1"/>
          <p:cNvSpPr txBox="1">
            <a:spLocks/>
          </p:cNvSpPr>
          <p:nvPr/>
        </p:nvSpPr>
        <p:spPr>
          <a:xfrm>
            <a:off x="2846412" y="4656603"/>
            <a:ext cx="3028950" cy="447676"/>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Sensory bags/ boxes</a:t>
            </a:r>
          </a:p>
        </p:txBody>
      </p:sp>
      <p:sp>
        <p:nvSpPr>
          <p:cNvPr id="15" name="Title 1"/>
          <p:cNvSpPr txBox="1">
            <a:spLocks/>
          </p:cNvSpPr>
          <p:nvPr/>
        </p:nvSpPr>
        <p:spPr>
          <a:xfrm rot="561289">
            <a:off x="411779" y="5347477"/>
            <a:ext cx="3028950" cy="44767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7030A0"/>
                </a:solidFill>
              </a:rPr>
              <a:t>Balloons</a:t>
            </a:r>
          </a:p>
        </p:txBody>
      </p:sp>
      <p:sp>
        <p:nvSpPr>
          <p:cNvPr id="16" name="Title 1"/>
          <p:cNvSpPr txBox="1">
            <a:spLocks/>
          </p:cNvSpPr>
          <p:nvPr/>
        </p:nvSpPr>
        <p:spPr>
          <a:xfrm rot="21263522">
            <a:off x="6021227" y="3515245"/>
            <a:ext cx="3028950" cy="44767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50"/>
                </a:solidFill>
              </a:rPr>
              <a:t>The breathing ball</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205" y="5103281"/>
            <a:ext cx="2923139" cy="1644265"/>
          </a:xfrm>
          <a:prstGeom prst="rect">
            <a:avLst/>
          </a:prstGeom>
        </p:spPr>
      </p:pic>
      <p:sp>
        <p:nvSpPr>
          <p:cNvPr id="18" name="Title 1"/>
          <p:cNvSpPr txBox="1">
            <a:spLocks/>
          </p:cNvSpPr>
          <p:nvPr/>
        </p:nvSpPr>
        <p:spPr>
          <a:xfrm rot="597089">
            <a:off x="6099153" y="1900402"/>
            <a:ext cx="3028950" cy="44767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7030A0"/>
                </a:solidFill>
              </a:rPr>
              <a:t>Musical Statues</a:t>
            </a:r>
          </a:p>
        </p:txBody>
      </p:sp>
    </p:spTree>
    <p:extLst>
      <p:ext uri="{BB962C8B-B14F-4D97-AF65-F5344CB8AC3E}">
        <p14:creationId xmlns:p14="http://schemas.microsoft.com/office/powerpoint/2010/main" val="265157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4627" t="12017" r="34256" b="6833"/>
          <a:stretch/>
        </p:blipFill>
        <p:spPr>
          <a:xfrm>
            <a:off x="1763688" y="188640"/>
            <a:ext cx="5616623" cy="6480719"/>
          </a:xfrm>
          <a:prstGeom prst="rect">
            <a:avLst/>
          </a:prstGeom>
        </p:spPr>
      </p:pic>
    </p:spTree>
    <p:extLst>
      <p:ext uri="{BB962C8B-B14F-4D97-AF65-F5344CB8AC3E}">
        <p14:creationId xmlns:p14="http://schemas.microsoft.com/office/powerpoint/2010/main" val="674350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Content Placeholder 4"/>
          <p:cNvPicPr>
            <a:picLocks noGrp="1" noChangeAspect="1"/>
          </p:cNvPicPr>
          <p:nvPr>
            <p:ph idx="10"/>
          </p:nvPr>
        </p:nvPicPr>
        <p:blipFill>
          <a:blip r:embed="rId3"/>
          <a:stretch>
            <a:fillRect/>
          </a:stretch>
        </p:blipFill>
        <p:spPr>
          <a:xfrm>
            <a:off x="34498" y="0"/>
            <a:ext cx="9170004" cy="6858000"/>
          </a:xfrm>
          <a:prstGeom prst="rect">
            <a:avLst/>
          </a:prstGeom>
        </p:spPr>
      </p:pic>
      <p:sp>
        <p:nvSpPr>
          <p:cNvPr id="6" name="TextBox 5"/>
          <p:cNvSpPr txBox="1"/>
          <p:nvPr/>
        </p:nvSpPr>
        <p:spPr>
          <a:xfrm>
            <a:off x="659060" y="4725144"/>
            <a:ext cx="3960440" cy="646331"/>
          </a:xfrm>
          <a:prstGeom prst="rect">
            <a:avLst/>
          </a:prstGeom>
          <a:solidFill>
            <a:schemeClr val="bg1"/>
          </a:solidFill>
        </p:spPr>
        <p:txBody>
          <a:bodyPr wrap="square" rtlCol="0">
            <a:spAutoFit/>
          </a:bodyPr>
          <a:lstStyle/>
          <a:p>
            <a:r>
              <a:rPr lang="en-GB" sz="3600" dirty="0" smtClean="0">
                <a:solidFill>
                  <a:srgbClr val="002060"/>
                </a:solidFill>
                <a:latin typeface="Maiandra GD" panose="020E0502030308020204" pitchFamily="34" charset="0"/>
              </a:rPr>
              <a:t>HealthiER Minds</a:t>
            </a:r>
            <a:endParaRPr lang="en-GB" sz="3600" dirty="0">
              <a:solidFill>
                <a:srgbClr val="002060"/>
              </a:solidFill>
              <a:latin typeface="Maiandra GD" panose="020E0502030308020204" pitchFamily="34" charset="0"/>
            </a:endParaRPr>
          </a:p>
        </p:txBody>
      </p:sp>
      <p:sp>
        <p:nvSpPr>
          <p:cNvPr id="7" name="TextBox 6"/>
          <p:cNvSpPr txBox="1"/>
          <p:nvPr/>
        </p:nvSpPr>
        <p:spPr>
          <a:xfrm>
            <a:off x="1835696" y="5589240"/>
            <a:ext cx="2736304" cy="720080"/>
          </a:xfrm>
          <a:prstGeom prst="rect">
            <a:avLst/>
          </a:prstGeom>
          <a:solidFill>
            <a:schemeClr val="bg1"/>
          </a:solidFill>
          <a:ln>
            <a:solidFill>
              <a:schemeClr val="bg1"/>
            </a:solidFill>
          </a:ln>
        </p:spPr>
        <p:txBody>
          <a:bodyPr wrap="square" rtlCol="0">
            <a:spAutoFit/>
          </a:bodyPr>
          <a:lstStyle/>
          <a:p>
            <a:endParaRPr lang="en-GB" dirty="0"/>
          </a:p>
        </p:txBody>
      </p:sp>
      <p:sp>
        <p:nvSpPr>
          <p:cNvPr id="8" name="TextBox 7"/>
          <p:cNvSpPr txBox="1"/>
          <p:nvPr/>
        </p:nvSpPr>
        <p:spPr>
          <a:xfrm>
            <a:off x="4976882" y="777093"/>
            <a:ext cx="3744416" cy="4524315"/>
          </a:xfrm>
          <a:prstGeom prst="rect">
            <a:avLst/>
          </a:prstGeom>
          <a:solidFill>
            <a:schemeClr val="bg1"/>
          </a:solidFill>
        </p:spPr>
        <p:txBody>
          <a:bodyPr wrap="square" rtlCol="0">
            <a:spAutoFit/>
          </a:bodyPr>
          <a:lstStyle/>
          <a:p>
            <a:pPr algn="ctr"/>
            <a:r>
              <a:rPr lang="en-GB" sz="3200" dirty="0" smtClean="0">
                <a:solidFill>
                  <a:srgbClr val="002060"/>
                </a:solidFill>
                <a:latin typeface="Maiandra GD" panose="020E0502030308020204" pitchFamily="34" charset="0"/>
              </a:rPr>
              <a:t>A Framework for  Nurturing the       Mental Wellbeing  of Children and     Young People in     East Renfrewshire</a:t>
            </a:r>
          </a:p>
          <a:p>
            <a:pPr algn="ctr"/>
            <a:endParaRPr lang="en-GB" sz="3200" dirty="0" smtClean="0">
              <a:solidFill>
                <a:srgbClr val="002060"/>
              </a:solidFill>
              <a:latin typeface="Maiandra GD" panose="020E0502030308020204" pitchFamily="34" charset="0"/>
            </a:endParaRPr>
          </a:p>
          <a:p>
            <a:pPr algn="ctr"/>
            <a:endParaRPr lang="en-GB" sz="3200" dirty="0">
              <a:solidFill>
                <a:srgbClr val="002060"/>
              </a:solidFill>
              <a:latin typeface="Maiandra GD" panose="020E0502030308020204" pitchFamily="34" charset="0"/>
            </a:endParaRPr>
          </a:p>
          <a:p>
            <a:pPr algn="ctr"/>
            <a:r>
              <a:rPr lang="en-GB" sz="3200" dirty="0" smtClean="0">
                <a:solidFill>
                  <a:srgbClr val="002060"/>
                </a:solidFill>
                <a:latin typeface="Maiandra GD" panose="020E0502030308020204" pitchFamily="34" charset="0"/>
              </a:rPr>
              <a:t>GIRFEC</a:t>
            </a:r>
            <a:endParaRPr lang="en-GB" sz="3200" dirty="0">
              <a:solidFill>
                <a:srgbClr val="002060"/>
              </a:solidFill>
              <a:latin typeface="Maiandra GD" panose="020E0502030308020204" pitchFamily="34" charset="0"/>
            </a:endParaRPr>
          </a:p>
        </p:txBody>
      </p:sp>
      <p:pic>
        <p:nvPicPr>
          <p:cNvPr id="9" name="Picture 8"/>
          <p:cNvPicPr>
            <a:picLocks noChangeAspect="1"/>
          </p:cNvPicPr>
          <p:nvPr/>
        </p:nvPicPr>
        <p:blipFill>
          <a:blip r:embed="rId4"/>
          <a:stretch>
            <a:fillRect/>
          </a:stretch>
        </p:blipFill>
        <p:spPr>
          <a:xfrm>
            <a:off x="6901950" y="5297289"/>
            <a:ext cx="2194750" cy="1560711"/>
          </a:xfrm>
          <a:prstGeom prst="rect">
            <a:avLst/>
          </a:prstGeom>
        </p:spPr>
      </p:pic>
    </p:spTree>
    <p:extLst>
      <p:ext uri="{BB962C8B-B14F-4D97-AF65-F5344CB8AC3E}">
        <p14:creationId xmlns:p14="http://schemas.microsoft.com/office/powerpoint/2010/main" val="3535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4463"/>
            <a:ext cx="9144000" cy="1069514"/>
          </a:xfrm>
        </p:spPr>
        <p:txBody>
          <a:bodyPr>
            <a:normAutofit/>
          </a:bodyPr>
          <a:lstStyle/>
          <a:p>
            <a:r>
              <a:rPr lang="en-GB" sz="4000" dirty="0" smtClean="0">
                <a:solidFill>
                  <a:srgbClr val="002060"/>
                </a:solidFill>
              </a:rPr>
              <a:t>Implementation Science </a:t>
            </a:r>
            <a:endParaRPr lang="en-GB" sz="4000" dirty="0">
              <a:solidFill>
                <a:srgbClr val="002060"/>
              </a:solidFill>
            </a:endParaRPr>
          </a:p>
        </p:txBody>
      </p:sp>
      <p:sp>
        <p:nvSpPr>
          <p:cNvPr id="4" name="Content Placeholder 3"/>
          <p:cNvSpPr>
            <a:spLocks noGrp="1"/>
          </p:cNvSpPr>
          <p:nvPr>
            <p:ph idx="10"/>
          </p:nvPr>
        </p:nvSpPr>
        <p:spPr>
          <a:xfrm>
            <a:off x="31830" y="1083977"/>
            <a:ext cx="8856984" cy="5519573"/>
          </a:xfrm>
        </p:spPr>
        <p:txBody>
          <a:bodyPr>
            <a:normAutofit fontScale="77500" lnSpcReduction="20000"/>
          </a:bodyPr>
          <a:lstStyle/>
          <a:p>
            <a:r>
              <a:rPr lang="en-GB" sz="3300" b="1" dirty="0" smtClean="0">
                <a:solidFill>
                  <a:srgbClr val="002060"/>
                </a:solidFill>
              </a:rPr>
              <a:t>Cluster 1 Maintenance:</a:t>
            </a:r>
          </a:p>
          <a:p>
            <a:endParaRPr lang="en-GB" sz="2800" dirty="0" smtClean="0">
              <a:solidFill>
                <a:srgbClr val="002060"/>
              </a:solidFill>
            </a:endParaRPr>
          </a:p>
          <a:p>
            <a:pPr marL="457200" indent="-457200">
              <a:buFont typeface="Arial" panose="020B0604020202020204" pitchFamily="34" charset="0"/>
              <a:buChar char="•"/>
            </a:pPr>
            <a:r>
              <a:rPr lang="en-GB" sz="2800" dirty="0" smtClean="0">
                <a:solidFill>
                  <a:srgbClr val="002060"/>
                </a:solidFill>
              </a:rPr>
              <a:t>Teams - Online </a:t>
            </a:r>
            <a:r>
              <a:rPr lang="en-GB" sz="2800" dirty="0">
                <a:solidFill>
                  <a:srgbClr val="002060"/>
                </a:solidFill>
              </a:rPr>
              <a:t>forum for Peer Support and </a:t>
            </a:r>
            <a:r>
              <a:rPr lang="en-GB" sz="2800" dirty="0" smtClean="0">
                <a:solidFill>
                  <a:srgbClr val="002060"/>
                </a:solidFill>
              </a:rPr>
              <a:t>access </a:t>
            </a:r>
            <a:r>
              <a:rPr lang="en-GB" sz="2800" dirty="0">
                <a:solidFill>
                  <a:srgbClr val="002060"/>
                </a:solidFill>
              </a:rPr>
              <a:t>to </a:t>
            </a:r>
            <a:r>
              <a:rPr lang="en-GB" sz="2800" dirty="0" smtClean="0">
                <a:solidFill>
                  <a:srgbClr val="002060"/>
                </a:solidFill>
              </a:rPr>
              <a:t>resources</a:t>
            </a:r>
            <a:endParaRPr lang="en-GB" sz="2800" dirty="0">
              <a:solidFill>
                <a:srgbClr val="002060"/>
              </a:solidFill>
            </a:endParaRPr>
          </a:p>
          <a:p>
            <a:pPr marL="457200" indent="-457200">
              <a:buFont typeface="Arial" panose="020B0604020202020204" pitchFamily="34" charset="0"/>
              <a:buChar char="•"/>
            </a:pPr>
            <a:r>
              <a:rPr lang="en-GB" sz="2800" dirty="0">
                <a:solidFill>
                  <a:srgbClr val="002060"/>
                </a:solidFill>
              </a:rPr>
              <a:t>Coaching in </a:t>
            </a:r>
            <a:r>
              <a:rPr lang="en-GB" sz="2800" dirty="0" smtClean="0">
                <a:solidFill>
                  <a:srgbClr val="002060"/>
                </a:solidFill>
              </a:rPr>
              <a:t>Context/Supervision</a:t>
            </a:r>
          </a:p>
          <a:p>
            <a:pPr marL="457200" indent="-457200">
              <a:buFont typeface="Arial" panose="020B0604020202020204" pitchFamily="34" charset="0"/>
              <a:buChar char="•"/>
            </a:pPr>
            <a:r>
              <a:rPr lang="en-GB" sz="2800" dirty="0" smtClean="0">
                <a:solidFill>
                  <a:srgbClr val="002060"/>
                </a:solidFill>
              </a:rPr>
              <a:t>Network </a:t>
            </a:r>
            <a:r>
              <a:rPr lang="en-GB" sz="2800" dirty="0">
                <a:solidFill>
                  <a:srgbClr val="002060"/>
                </a:solidFill>
              </a:rPr>
              <a:t>Meetings</a:t>
            </a:r>
          </a:p>
          <a:p>
            <a:pPr marL="457200" indent="-457200">
              <a:buFont typeface="Arial" panose="020B0604020202020204" pitchFamily="34" charset="0"/>
              <a:buChar char="•"/>
            </a:pPr>
            <a:r>
              <a:rPr lang="en-GB" sz="2800" dirty="0">
                <a:solidFill>
                  <a:srgbClr val="002060"/>
                </a:solidFill>
              </a:rPr>
              <a:t>Support with pre and post evaluation </a:t>
            </a:r>
            <a:r>
              <a:rPr lang="en-GB" sz="2800" dirty="0" smtClean="0">
                <a:solidFill>
                  <a:srgbClr val="002060"/>
                </a:solidFill>
              </a:rPr>
              <a:t>measures</a:t>
            </a:r>
          </a:p>
          <a:p>
            <a:pPr marL="457200" indent="-457200">
              <a:buFont typeface="Arial" panose="020B0604020202020204" pitchFamily="34" charset="0"/>
              <a:buChar char="•"/>
            </a:pPr>
            <a:r>
              <a:rPr lang="en-GB" sz="2800" dirty="0" smtClean="0">
                <a:solidFill>
                  <a:srgbClr val="002060"/>
                </a:solidFill>
              </a:rPr>
              <a:t>Parent Information Leaflet</a:t>
            </a:r>
            <a:endParaRPr lang="en-GB" sz="2800" dirty="0">
              <a:solidFill>
                <a:srgbClr val="002060"/>
              </a:solidFill>
            </a:endParaRPr>
          </a:p>
          <a:p>
            <a:endParaRPr lang="en-GB" sz="2800" dirty="0">
              <a:solidFill>
                <a:srgbClr val="002060"/>
              </a:solidFill>
            </a:endParaRPr>
          </a:p>
          <a:p>
            <a:r>
              <a:rPr lang="en-GB" sz="3300" b="1" dirty="0" smtClean="0">
                <a:solidFill>
                  <a:srgbClr val="002060"/>
                </a:solidFill>
              </a:rPr>
              <a:t>Cluster 2 Bids:</a:t>
            </a:r>
          </a:p>
          <a:p>
            <a:endParaRPr lang="en-GB" sz="2800" dirty="0" smtClean="0">
              <a:solidFill>
                <a:srgbClr val="002060"/>
              </a:solidFill>
            </a:endParaRPr>
          </a:p>
          <a:p>
            <a:pPr marL="457200" indent="-457200">
              <a:buFont typeface="Arial" panose="020B0604020202020204" pitchFamily="34" charset="0"/>
              <a:buChar char="•"/>
            </a:pPr>
            <a:r>
              <a:rPr lang="en-GB" sz="2800" dirty="0">
                <a:solidFill>
                  <a:srgbClr val="002060"/>
                </a:solidFill>
              </a:rPr>
              <a:t>How does this approach </a:t>
            </a:r>
            <a:r>
              <a:rPr lang="en-GB" sz="2800" dirty="0" smtClean="0">
                <a:solidFill>
                  <a:srgbClr val="002060"/>
                </a:solidFill>
              </a:rPr>
              <a:t>fit with your school improvement priorities?</a:t>
            </a:r>
            <a:endParaRPr lang="en-GB" sz="2800" dirty="0">
              <a:solidFill>
                <a:srgbClr val="002060"/>
              </a:solidFill>
            </a:endParaRPr>
          </a:p>
          <a:p>
            <a:pPr marL="457200" indent="-457200">
              <a:buFont typeface="Arial" panose="020B0604020202020204" pitchFamily="34" charset="0"/>
              <a:buChar char="•"/>
            </a:pPr>
            <a:r>
              <a:rPr lang="en-GB" sz="2800" dirty="0" smtClean="0">
                <a:solidFill>
                  <a:srgbClr val="002060"/>
                </a:solidFill>
              </a:rPr>
              <a:t>Have you considered your research question – what would you hope to achieve with this intervention?</a:t>
            </a:r>
          </a:p>
          <a:p>
            <a:pPr marL="457200" indent="-457200">
              <a:buFont typeface="Arial" panose="020B0604020202020204" pitchFamily="34" charset="0"/>
              <a:buChar char="•"/>
            </a:pPr>
            <a:r>
              <a:rPr lang="en-GB" sz="2800" dirty="0" smtClean="0">
                <a:solidFill>
                  <a:srgbClr val="002060"/>
                </a:solidFill>
              </a:rPr>
              <a:t>Who can you commit to this approach and how much time?</a:t>
            </a:r>
          </a:p>
          <a:p>
            <a:pPr marL="457200" indent="-457200">
              <a:buFont typeface="Arial" panose="020B0604020202020204" pitchFamily="34" charset="0"/>
              <a:buChar char="•"/>
            </a:pPr>
            <a:endParaRPr lang="en-GB" sz="2800" dirty="0" smtClean="0">
              <a:solidFill>
                <a:srgbClr val="002060"/>
              </a:solidFill>
            </a:endParaRPr>
          </a:p>
          <a:p>
            <a:pPr marL="457200" indent="-457200">
              <a:buFont typeface="Arial" panose="020B0604020202020204" pitchFamily="34" charset="0"/>
              <a:buChar char="•"/>
            </a:pPr>
            <a:endParaRPr lang="en-GB" sz="2800" dirty="0" smtClean="0">
              <a:solidFill>
                <a:srgbClr val="002060"/>
              </a:solidFill>
            </a:endParaRPr>
          </a:p>
          <a:p>
            <a:pPr marL="457200" indent="-457200">
              <a:buFont typeface="Arial" panose="020B0604020202020204" pitchFamily="34" charset="0"/>
              <a:buChar char="•"/>
            </a:pPr>
            <a:endParaRPr lang="en-GB" sz="2800" dirty="0" smtClean="0">
              <a:solidFill>
                <a:srgbClr val="002060"/>
              </a:solidFill>
            </a:endParaRPr>
          </a:p>
          <a:p>
            <a:pPr marL="457200" indent="-457200">
              <a:buFont typeface="Arial" panose="020B0604020202020204" pitchFamily="34" charset="0"/>
              <a:buChar char="•"/>
            </a:pPr>
            <a:endParaRPr lang="en-GB" sz="2800" dirty="0" smtClean="0">
              <a:solidFill>
                <a:srgbClr val="002060"/>
              </a:solidFill>
            </a:endParaRPr>
          </a:p>
          <a:p>
            <a:endParaRPr lang="en-GB" sz="2800" dirty="0">
              <a:solidFill>
                <a:srgbClr val="002060"/>
              </a:solidFill>
            </a:endParaRPr>
          </a:p>
        </p:txBody>
      </p:sp>
    </p:spTree>
    <p:extLst>
      <p:ext uri="{BB962C8B-B14F-4D97-AF65-F5344CB8AC3E}">
        <p14:creationId xmlns:p14="http://schemas.microsoft.com/office/powerpoint/2010/main" val="64803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2060"/>
                </a:solidFill>
              </a:rPr>
              <a:t>Feedback So Far…..</a:t>
            </a:r>
            <a:endParaRPr lang="en-GB" dirty="0">
              <a:solidFill>
                <a:srgbClr val="002060"/>
              </a:solidFill>
            </a:endParaRPr>
          </a:p>
        </p:txBody>
      </p:sp>
      <p:sp>
        <p:nvSpPr>
          <p:cNvPr id="4" name="Content Placeholder 3"/>
          <p:cNvSpPr>
            <a:spLocks noGrp="1"/>
          </p:cNvSpPr>
          <p:nvPr>
            <p:ph idx="10"/>
          </p:nvPr>
        </p:nvSpPr>
        <p:spPr>
          <a:xfrm>
            <a:off x="1259632" y="1474178"/>
            <a:ext cx="7776864" cy="5383822"/>
          </a:xfrm>
        </p:spPr>
        <p:txBody>
          <a:bodyPr/>
          <a:lstStyle/>
          <a:p>
            <a:r>
              <a:rPr lang="en-GB" sz="2000" dirty="0" smtClean="0">
                <a:solidFill>
                  <a:srgbClr val="002060"/>
                </a:solidFill>
                <a:latin typeface="Calibri" panose="020F0502020204030204" pitchFamily="34" charset="0"/>
              </a:rPr>
              <a:t>I found </a:t>
            </a:r>
            <a:r>
              <a:rPr lang="en-GB" sz="2000" dirty="0">
                <a:solidFill>
                  <a:srgbClr val="002060"/>
                </a:solidFill>
                <a:latin typeface="Calibri" panose="020F0502020204030204" pitchFamily="34" charset="0"/>
              </a:rPr>
              <a:t>the course excellent in preparing </a:t>
            </a:r>
            <a:r>
              <a:rPr lang="en-GB" sz="2000" dirty="0" smtClean="0">
                <a:solidFill>
                  <a:srgbClr val="002060"/>
                </a:solidFill>
                <a:latin typeface="Calibri" panose="020F0502020204030204" pitchFamily="34" charset="0"/>
              </a:rPr>
              <a:t>my </a:t>
            </a:r>
            <a:r>
              <a:rPr lang="en-GB" sz="2000" dirty="0">
                <a:solidFill>
                  <a:srgbClr val="002060"/>
                </a:solidFill>
                <a:latin typeface="Calibri" panose="020F0502020204030204" pitchFamily="34" charset="0"/>
              </a:rPr>
              <a:t>skills and </a:t>
            </a:r>
            <a:r>
              <a:rPr lang="en-GB" sz="2000" dirty="0" smtClean="0">
                <a:solidFill>
                  <a:srgbClr val="002060"/>
                </a:solidFill>
                <a:latin typeface="Calibri" panose="020F0502020204030204" pitchFamily="34" charset="0"/>
              </a:rPr>
              <a:t>knowledge to    support </a:t>
            </a:r>
            <a:r>
              <a:rPr lang="en-GB" sz="2000" dirty="0">
                <a:solidFill>
                  <a:srgbClr val="002060"/>
                </a:solidFill>
                <a:latin typeface="Calibri" panose="020F0502020204030204" pitchFamily="34" charset="0"/>
              </a:rPr>
              <a:t>a child facing challenges. </a:t>
            </a:r>
            <a:r>
              <a:rPr lang="en-GB" sz="2000" dirty="0" smtClean="0">
                <a:solidFill>
                  <a:srgbClr val="002060"/>
                </a:solidFill>
                <a:latin typeface="Calibri" panose="020F0502020204030204" pitchFamily="34" charset="0"/>
              </a:rPr>
              <a:t>I </a:t>
            </a:r>
            <a:r>
              <a:rPr lang="en-GB" sz="2000" dirty="0">
                <a:solidFill>
                  <a:srgbClr val="002060"/>
                </a:solidFill>
                <a:latin typeface="Calibri" panose="020F0502020204030204" pitchFamily="34" charset="0"/>
              </a:rPr>
              <a:t>particularly liked the input on the </a:t>
            </a:r>
            <a:r>
              <a:rPr lang="en-GB" sz="2000" dirty="0" smtClean="0">
                <a:solidFill>
                  <a:srgbClr val="002060"/>
                </a:solidFill>
                <a:latin typeface="Calibri" panose="020F0502020204030204" pitchFamily="34" charset="0"/>
              </a:rPr>
              <a:t>  different </a:t>
            </a:r>
            <a:r>
              <a:rPr lang="en-GB" sz="2000" dirty="0">
                <a:solidFill>
                  <a:srgbClr val="002060"/>
                </a:solidFill>
                <a:latin typeface="Calibri" panose="020F0502020204030204" pitchFamily="34" charset="0"/>
              </a:rPr>
              <a:t>strategies a child can use to calm down and </a:t>
            </a:r>
            <a:r>
              <a:rPr lang="en-GB" sz="2000" dirty="0" smtClean="0">
                <a:solidFill>
                  <a:srgbClr val="002060"/>
                </a:solidFill>
                <a:latin typeface="Calibri" panose="020F0502020204030204" pitchFamily="34" charset="0"/>
              </a:rPr>
              <a:t>having the </a:t>
            </a:r>
            <a:r>
              <a:rPr lang="en-GB" sz="2000" dirty="0">
                <a:solidFill>
                  <a:srgbClr val="002060"/>
                </a:solidFill>
                <a:latin typeface="Calibri" panose="020F0502020204030204" pitchFamily="34" charset="0"/>
              </a:rPr>
              <a:t>range of ideas/resources/videos </a:t>
            </a:r>
            <a:r>
              <a:rPr lang="en-GB" sz="2000" dirty="0" smtClean="0">
                <a:solidFill>
                  <a:srgbClr val="002060"/>
                </a:solidFill>
                <a:latin typeface="Calibri" panose="020F0502020204030204" pitchFamily="34" charset="0"/>
              </a:rPr>
              <a:t>enable me </a:t>
            </a:r>
            <a:r>
              <a:rPr lang="en-GB" sz="2000" dirty="0">
                <a:solidFill>
                  <a:srgbClr val="002060"/>
                </a:solidFill>
                <a:latin typeface="Calibri" panose="020F0502020204030204" pitchFamily="34" charset="0"/>
              </a:rPr>
              <a:t>to find one that </a:t>
            </a:r>
            <a:r>
              <a:rPr lang="en-GB" sz="2000" dirty="0" smtClean="0">
                <a:solidFill>
                  <a:srgbClr val="002060"/>
                </a:solidFill>
                <a:latin typeface="Calibri" panose="020F0502020204030204" pitchFamily="34" charset="0"/>
              </a:rPr>
              <a:t>best suits the     child</a:t>
            </a:r>
            <a:r>
              <a:rPr lang="en-GB" sz="2000" dirty="0">
                <a:solidFill>
                  <a:srgbClr val="002060"/>
                </a:solidFill>
                <a:latin typeface="Calibri" panose="020F0502020204030204" pitchFamily="34" charset="0"/>
              </a:rPr>
              <a:t>. Also the course gave </a:t>
            </a:r>
            <a:r>
              <a:rPr lang="en-GB" sz="2000" dirty="0" smtClean="0">
                <a:solidFill>
                  <a:srgbClr val="002060"/>
                </a:solidFill>
                <a:latin typeface="Calibri" panose="020F0502020204030204" pitchFamily="34" charset="0"/>
              </a:rPr>
              <a:t>me </a:t>
            </a:r>
            <a:r>
              <a:rPr lang="en-GB" sz="2000" dirty="0">
                <a:solidFill>
                  <a:srgbClr val="002060"/>
                </a:solidFill>
                <a:latin typeface="Calibri" panose="020F0502020204030204" pitchFamily="34" charset="0"/>
              </a:rPr>
              <a:t>ideas on how to quickly establish </a:t>
            </a:r>
            <a:r>
              <a:rPr lang="en-GB" sz="2000" dirty="0" smtClean="0">
                <a:solidFill>
                  <a:srgbClr val="002060"/>
                </a:solidFill>
                <a:latin typeface="Calibri" panose="020F0502020204030204" pitchFamily="34" charset="0"/>
              </a:rPr>
              <a:t>a        bond </a:t>
            </a:r>
            <a:r>
              <a:rPr lang="en-GB" sz="2000" dirty="0">
                <a:solidFill>
                  <a:srgbClr val="002060"/>
                </a:solidFill>
                <a:latin typeface="Calibri" panose="020F0502020204030204" pitchFamily="34" charset="0"/>
              </a:rPr>
              <a:t>and </a:t>
            </a:r>
            <a:r>
              <a:rPr lang="en-GB" sz="2000" dirty="0" smtClean="0">
                <a:solidFill>
                  <a:srgbClr val="002060"/>
                </a:solidFill>
                <a:latin typeface="Calibri" panose="020F0502020204030204" pitchFamily="34" charset="0"/>
              </a:rPr>
              <a:t>help the </a:t>
            </a:r>
            <a:r>
              <a:rPr lang="en-GB" sz="2000" dirty="0">
                <a:solidFill>
                  <a:srgbClr val="002060"/>
                </a:solidFill>
                <a:latin typeface="Calibri" panose="020F0502020204030204" pitchFamily="34" charset="0"/>
              </a:rPr>
              <a:t>child </a:t>
            </a:r>
            <a:r>
              <a:rPr lang="en-GB" sz="2000" dirty="0" smtClean="0">
                <a:solidFill>
                  <a:srgbClr val="002060"/>
                </a:solidFill>
                <a:latin typeface="Calibri" panose="020F0502020204030204" pitchFamily="34" charset="0"/>
              </a:rPr>
              <a:t>to </a:t>
            </a:r>
            <a:r>
              <a:rPr lang="en-GB" sz="2000" dirty="0">
                <a:solidFill>
                  <a:srgbClr val="002060"/>
                </a:solidFill>
                <a:latin typeface="Calibri" panose="020F0502020204030204" pitchFamily="34" charset="0"/>
              </a:rPr>
              <a:t>open up quicker. </a:t>
            </a:r>
          </a:p>
          <a:p>
            <a:r>
              <a:rPr lang="en-GB" sz="2000" dirty="0">
                <a:solidFill>
                  <a:srgbClr val="002060"/>
                </a:solidFill>
                <a:latin typeface="Calibri" panose="020F0502020204030204" pitchFamily="34" charset="0"/>
              </a:rPr>
              <a:t> </a:t>
            </a:r>
          </a:p>
          <a:p>
            <a:pPr algn="just"/>
            <a:r>
              <a:rPr lang="en-GB" sz="2000" dirty="0">
                <a:solidFill>
                  <a:srgbClr val="0070C0"/>
                </a:solidFill>
                <a:latin typeface="Calibri" panose="020F0502020204030204" pitchFamily="34" charset="0"/>
              </a:rPr>
              <a:t>I have found that when approaching a situation involving this </a:t>
            </a:r>
            <a:r>
              <a:rPr lang="en-GB" sz="2000" dirty="0" smtClean="0">
                <a:solidFill>
                  <a:srgbClr val="0070C0"/>
                </a:solidFill>
                <a:latin typeface="Calibri" panose="020F0502020204030204" pitchFamily="34" charset="0"/>
              </a:rPr>
              <a:t>child     where </a:t>
            </a:r>
            <a:r>
              <a:rPr lang="en-GB" sz="2000" dirty="0">
                <a:solidFill>
                  <a:srgbClr val="0070C0"/>
                </a:solidFill>
                <a:latin typeface="Calibri" panose="020F0502020204030204" pitchFamily="34" charset="0"/>
              </a:rPr>
              <a:t>his behaviour had escalated that I was able to take him out of </a:t>
            </a:r>
            <a:r>
              <a:rPr lang="en-GB" sz="2000" dirty="0" smtClean="0">
                <a:solidFill>
                  <a:srgbClr val="0070C0"/>
                </a:solidFill>
                <a:latin typeface="Calibri" panose="020F0502020204030204" pitchFamily="34" charset="0"/>
              </a:rPr>
              <a:t>  the </a:t>
            </a:r>
            <a:r>
              <a:rPr lang="en-GB" sz="2000" dirty="0">
                <a:solidFill>
                  <a:srgbClr val="0070C0"/>
                </a:solidFill>
                <a:latin typeface="Calibri" panose="020F0502020204030204" pitchFamily="34" charset="0"/>
              </a:rPr>
              <a:t>situation quicker than previously and use the strategies I knew </a:t>
            </a:r>
            <a:r>
              <a:rPr lang="en-GB" sz="2000" dirty="0" smtClean="0">
                <a:solidFill>
                  <a:srgbClr val="0070C0"/>
                </a:solidFill>
                <a:latin typeface="Calibri" panose="020F0502020204030204" pitchFamily="34" charset="0"/>
              </a:rPr>
              <a:t>the class teacher </a:t>
            </a:r>
            <a:r>
              <a:rPr lang="en-GB" sz="2000" dirty="0">
                <a:solidFill>
                  <a:srgbClr val="0070C0"/>
                </a:solidFill>
                <a:latin typeface="Calibri" panose="020F0502020204030204" pitchFamily="34" charset="0"/>
              </a:rPr>
              <a:t>had been working on with him and I noticed a quick shift in his body language/overall presentation. He calmed down quicker </a:t>
            </a:r>
            <a:r>
              <a:rPr lang="en-GB" sz="2000" dirty="0" smtClean="0">
                <a:solidFill>
                  <a:srgbClr val="0070C0"/>
                </a:solidFill>
                <a:latin typeface="Calibri" panose="020F0502020204030204" pitchFamily="34" charset="0"/>
              </a:rPr>
              <a:t>    and was </a:t>
            </a:r>
            <a:r>
              <a:rPr lang="en-GB" sz="2000" dirty="0">
                <a:solidFill>
                  <a:srgbClr val="0070C0"/>
                </a:solidFill>
                <a:latin typeface="Calibri" panose="020F0502020204030204" pitchFamily="34" charset="0"/>
              </a:rPr>
              <a:t>able to open up more about what he was feeling/how his </a:t>
            </a:r>
            <a:r>
              <a:rPr lang="en-GB" sz="2000" dirty="0" smtClean="0">
                <a:solidFill>
                  <a:srgbClr val="0070C0"/>
                </a:solidFill>
                <a:latin typeface="Calibri" panose="020F0502020204030204" pitchFamily="34" charset="0"/>
              </a:rPr>
              <a:t>      body was </a:t>
            </a:r>
            <a:r>
              <a:rPr lang="en-GB" sz="2000" dirty="0">
                <a:solidFill>
                  <a:srgbClr val="0070C0"/>
                </a:solidFill>
                <a:latin typeface="Calibri" panose="020F0502020204030204" pitchFamily="34" charset="0"/>
              </a:rPr>
              <a:t>responding.  </a:t>
            </a:r>
          </a:p>
          <a:p>
            <a:endParaRPr lang="en-GB" sz="2000" dirty="0">
              <a:latin typeface="Calibri" panose="020F0502020204030204" pitchFamily="34" charset="0"/>
            </a:endParaRPr>
          </a:p>
        </p:txBody>
      </p:sp>
    </p:spTree>
    <p:extLst>
      <p:ext uri="{BB962C8B-B14F-4D97-AF65-F5344CB8AC3E}">
        <p14:creationId xmlns:p14="http://schemas.microsoft.com/office/powerpoint/2010/main" val="1068216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19150" y="21162"/>
            <a:ext cx="6447501" cy="888752"/>
          </a:xfrm>
          <a:prstGeom prst="rect">
            <a:avLst/>
          </a:prstGeom>
        </p:spPr>
        <p:txBody>
          <a:bodyPr anchor="b">
            <a:noAutofit/>
          </a:bodyPr>
          <a:lstStyle>
            <a:lvl1pPr algn="r" defTabSz="914400" rtl="0" eaLnBrk="1" latinLnBrk="1" hangingPunct="1">
              <a:spcBef>
                <a:spcPct val="0"/>
              </a:spcBef>
              <a:buNone/>
              <a:defRPr sz="4050" b="1" kern="1200">
                <a:solidFill>
                  <a:schemeClr val="accent1"/>
                </a:solidFill>
                <a:latin typeface="Arial" pitchFamily="34" charset="0"/>
                <a:ea typeface="+mj-ea"/>
                <a:cs typeface="Arial" pitchFamily="34" charset="0"/>
              </a:defRPr>
            </a:lvl1pPr>
          </a:lstStyle>
          <a:p>
            <a:pPr algn="l"/>
            <a:r>
              <a:rPr lang="en-GB" dirty="0" smtClean="0">
                <a:solidFill>
                  <a:schemeClr val="tx1">
                    <a:lumMod val="50000"/>
                    <a:lumOff val="50000"/>
                  </a:schemeClr>
                </a:solidFill>
              </a:rPr>
              <a:t>Discussion</a:t>
            </a:r>
            <a:endParaRPr lang="en-GB" dirty="0">
              <a:solidFill>
                <a:schemeClr val="tx1">
                  <a:lumMod val="50000"/>
                  <a:lumOff val="50000"/>
                </a:schemeClr>
              </a:solidFill>
            </a:endParaRPr>
          </a:p>
        </p:txBody>
      </p:sp>
      <p:sp>
        <p:nvSpPr>
          <p:cNvPr id="7" name="Content Placeholder 2"/>
          <p:cNvSpPr txBox="1">
            <a:spLocks/>
          </p:cNvSpPr>
          <p:nvPr/>
        </p:nvSpPr>
        <p:spPr>
          <a:xfrm>
            <a:off x="467544" y="1340768"/>
            <a:ext cx="7674204" cy="4392488"/>
          </a:xfrm>
          <a:prstGeom prst="rect">
            <a:avLst/>
          </a:prstGeom>
        </p:spPr>
        <p:txBody>
          <a:bodyPr anchor="t"/>
          <a:lstStyle>
            <a:lvl1pPr marL="0" indent="0" algn="r" defTabSz="914400" rtl="0" eaLnBrk="1" latinLnBrk="1"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342900" indent="0" algn="ctr" defTabSz="914400" rtl="0" eaLnBrk="1" latinLnBrk="1" hangingPunct="1">
              <a:spcBef>
                <a:spcPct val="20000"/>
              </a:spcBef>
              <a:buFont typeface="Arial" pitchFamily="34" charset="0"/>
              <a:buNone/>
              <a:defRPr sz="2800" kern="1200">
                <a:solidFill>
                  <a:schemeClr val="tx1">
                    <a:tint val="75000"/>
                  </a:schemeClr>
                </a:solidFill>
                <a:latin typeface="+mn-lt"/>
                <a:ea typeface="+mn-ea"/>
                <a:cs typeface="+mn-cs"/>
              </a:defRPr>
            </a:lvl2pPr>
            <a:lvl3pPr marL="685800" indent="0" algn="ctr" defTabSz="914400" rtl="0" eaLnBrk="1" latinLnBrk="1" hangingPunct="1">
              <a:spcBef>
                <a:spcPct val="20000"/>
              </a:spcBef>
              <a:buFont typeface="Arial" pitchFamily="34" charset="0"/>
              <a:buNone/>
              <a:defRPr sz="2400" kern="1200">
                <a:solidFill>
                  <a:schemeClr val="tx1">
                    <a:tint val="75000"/>
                  </a:schemeClr>
                </a:solidFill>
                <a:latin typeface="+mn-lt"/>
                <a:ea typeface="+mn-ea"/>
                <a:cs typeface="+mn-cs"/>
              </a:defRPr>
            </a:lvl3pPr>
            <a:lvl4pPr marL="10287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4pPr>
            <a:lvl5pPr marL="1371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5pPr>
            <a:lvl6pPr marL="17145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057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24003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2400" dirty="0" smtClean="0"/>
              <a:t>How helpful would you find these CLPL opportunities for your staff?</a:t>
            </a:r>
          </a:p>
          <a:p>
            <a:pPr algn="l"/>
            <a:endParaRPr lang="en-GB" sz="2400" dirty="0" smtClean="0"/>
          </a:p>
          <a:p>
            <a:pPr algn="l"/>
            <a:r>
              <a:rPr lang="en-GB" sz="2400" dirty="0" smtClean="0"/>
              <a:t>What do you see as the potential strengths/           challenges of the learning models?</a:t>
            </a:r>
          </a:p>
          <a:p>
            <a:pPr algn="l"/>
            <a:endParaRPr lang="en-GB" sz="1800" dirty="0" smtClean="0"/>
          </a:p>
          <a:p>
            <a:pPr algn="l"/>
            <a:endParaRPr lang="en-GB" b="1" dirty="0" smtClean="0"/>
          </a:p>
        </p:txBody>
      </p:sp>
    </p:spTree>
    <p:extLst>
      <p:ext uri="{BB962C8B-B14F-4D97-AF65-F5344CB8AC3E}">
        <p14:creationId xmlns:p14="http://schemas.microsoft.com/office/powerpoint/2010/main" val="2214945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40568" y="188640"/>
            <a:ext cx="8928992" cy="1800200"/>
          </a:xfrm>
        </p:spPr>
        <p:txBody>
          <a:bodyPr/>
          <a:lstStyle/>
          <a:p>
            <a:pPr algn="ctr"/>
            <a:r>
              <a:rPr lang="en-GB" sz="4400" b="1" dirty="0" smtClean="0"/>
              <a:t>Compassionate and </a:t>
            </a:r>
          </a:p>
          <a:p>
            <a:pPr algn="ctr"/>
            <a:r>
              <a:rPr lang="en-GB" sz="4400" b="1" dirty="0" smtClean="0"/>
              <a:t>Connected Communities</a:t>
            </a:r>
            <a:endParaRPr lang="en-GB" sz="6000" b="1" dirty="0"/>
          </a:p>
        </p:txBody>
      </p:sp>
      <p:sp>
        <p:nvSpPr>
          <p:cNvPr id="2" name="TextBox 1"/>
          <p:cNvSpPr txBox="1"/>
          <p:nvPr/>
        </p:nvSpPr>
        <p:spPr>
          <a:xfrm>
            <a:off x="323528" y="1973034"/>
            <a:ext cx="6408712"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A targeted </a:t>
            </a:r>
            <a:r>
              <a:rPr lang="en-GB" sz="2000" b="1" dirty="0"/>
              <a:t>professional learning resource </a:t>
            </a:r>
            <a:r>
              <a:rPr lang="en-GB" sz="2000" dirty="0"/>
              <a:t>centred </a:t>
            </a:r>
            <a:r>
              <a:rPr lang="en-GB" sz="2000" dirty="0" smtClean="0"/>
              <a:t>on </a:t>
            </a:r>
            <a:r>
              <a:rPr lang="en-GB" sz="2000" b="1" dirty="0" smtClean="0"/>
              <a:t>evidence </a:t>
            </a:r>
            <a:r>
              <a:rPr lang="en-GB" sz="2000" b="1" dirty="0"/>
              <a:t>based practice</a:t>
            </a:r>
            <a:r>
              <a:rPr lang="en-GB" sz="2000" dirty="0"/>
              <a:t> which complements </a:t>
            </a:r>
            <a:endParaRPr lang="en-GB" sz="2000" dirty="0" smtClean="0"/>
          </a:p>
          <a:p>
            <a:r>
              <a:rPr lang="en-GB" sz="2000" b="1" dirty="0"/>
              <a:t> </a:t>
            </a:r>
            <a:r>
              <a:rPr lang="en-GB" sz="2000" b="1" dirty="0" smtClean="0"/>
              <a:t>  nurturing approaches </a:t>
            </a:r>
            <a:r>
              <a:rPr lang="en-GB" sz="2000" dirty="0"/>
              <a:t>and contributes to staff </a:t>
            </a:r>
            <a:endParaRPr lang="en-GB" sz="2000" dirty="0" smtClean="0"/>
          </a:p>
          <a:p>
            <a:r>
              <a:rPr lang="en-GB" sz="2000" dirty="0"/>
              <a:t> </a:t>
            </a:r>
            <a:r>
              <a:rPr lang="en-GB" sz="2000" dirty="0" smtClean="0"/>
              <a:t>  understanding </a:t>
            </a:r>
            <a:r>
              <a:rPr lang="en-GB" sz="2000" dirty="0"/>
              <a:t>and </a:t>
            </a:r>
            <a:r>
              <a:rPr lang="en-GB" sz="2000" dirty="0" smtClean="0"/>
              <a:t>practice </a:t>
            </a:r>
            <a:r>
              <a:rPr lang="en-GB" sz="2000" dirty="0"/>
              <a:t>around </a:t>
            </a:r>
            <a:r>
              <a:rPr lang="en-GB" sz="2000" b="1" dirty="0"/>
              <a:t>trauma</a:t>
            </a:r>
            <a:r>
              <a:rPr lang="en-GB" sz="2000" dirty="0"/>
              <a:t> and </a:t>
            </a:r>
            <a:endParaRPr lang="en-GB" sz="2000" dirty="0" smtClean="0"/>
          </a:p>
          <a:p>
            <a:r>
              <a:rPr lang="en-GB" sz="2000" dirty="0"/>
              <a:t> </a:t>
            </a:r>
            <a:r>
              <a:rPr lang="en-GB" sz="2000" dirty="0" smtClean="0"/>
              <a:t>  </a:t>
            </a:r>
            <a:r>
              <a:rPr lang="en-GB" sz="2000" b="1" dirty="0" smtClean="0"/>
              <a:t>adverse </a:t>
            </a:r>
            <a:r>
              <a:rPr lang="en-GB" sz="2000" b="1" dirty="0"/>
              <a:t>early </a:t>
            </a:r>
            <a:r>
              <a:rPr lang="en-GB" sz="2000" b="1" dirty="0" smtClean="0"/>
              <a:t>experiences</a:t>
            </a:r>
            <a:r>
              <a:rPr lang="en-GB" sz="2000" b="1" dirty="0"/>
              <a:t>.</a:t>
            </a:r>
          </a:p>
        </p:txBody>
      </p:sp>
      <p:sp>
        <p:nvSpPr>
          <p:cNvPr id="3" name="TextBox 2"/>
          <p:cNvSpPr txBox="1"/>
          <p:nvPr/>
        </p:nvSpPr>
        <p:spPr>
          <a:xfrm>
            <a:off x="143508" y="4005064"/>
            <a:ext cx="7560840"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resource uses a model of </a:t>
            </a:r>
            <a:r>
              <a:rPr lang="en-GB" sz="2000" b="1" dirty="0"/>
              <a:t>practitioner enquiry </a:t>
            </a:r>
            <a:r>
              <a:rPr lang="en-GB" sz="2000" dirty="0"/>
              <a:t>to </a:t>
            </a:r>
            <a:endParaRPr lang="en-GB" sz="2000" dirty="0" smtClean="0"/>
          </a:p>
          <a:p>
            <a:r>
              <a:rPr lang="en-GB" sz="2000" dirty="0"/>
              <a:t> </a:t>
            </a:r>
            <a:r>
              <a:rPr lang="en-GB" sz="2000" dirty="0" smtClean="0"/>
              <a:t>  enhance </a:t>
            </a:r>
            <a:r>
              <a:rPr lang="en-GB" sz="2000" dirty="0"/>
              <a:t>reflective practice and practitioners are </a:t>
            </a:r>
            <a:endParaRPr lang="en-GB" sz="2000" dirty="0" smtClean="0"/>
          </a:p>
          <a:p>
            <a:r>
              <a:rPr lang="en-GB" sz="2000" dirty="0"/>
              <a:t> </a:t>
            </a:r>
            <a:r>
              <a:rPr lang="en-GB" sz="2000" dirty="0" smtClean="0"/>
              <a:t>  encouraged </a:t>
            </a:r>
            <a:r>
              <a:rPr lang="en-GB" sz="2000" dirty="0"/>
              <a:t>to engage in </a:t>
            </a:r>
            <a:r>
              <a:rPr lang="en-GB" sz="2000" b="1" dirty="0"/>
              <a:t>collaborative action research </a:t>
            </a:r>
            <a:r>
              <a:rPr lang="en-GB" sz="2000" b="1" dirty="0" smtClean="0"/>
              <a:t>   </a:t>
            </a:r>
          </a:p>
          <a:p>
            <a:r>
              <a:rPr lang="en-GB" sz="2000" b="1" dirty="0"/>
              <a:t> </a:t>
            </a:r>
            <a:r>
              <a:rPr lang="en-GB" sz="2000" b="1" dirty="0" smtClean="0"/>
              <a:t>  </a:t>
            </a:r>
            <a:r>
              <a:rPr lang="en-GB" sz="2000" dirty="0" smtClean="0"/>
              <a:t>between </a:t>
            </a:r>
            <a:r>
              <a:rPr lang="en-GB" sz="2000" dirty="0"/>
              <a:t>sessions to further develop their knowledge and </a:t>
            </a:r>
            <a:endParaRPr lang="en-GB" sz="2000" dirty="0" smtClean="0"/>
          </a:p>
          <a:p>
            <a:r>
              <a:rPr lang="en-GB" sz="2000" dirty="0"/>
              <a:t> </a:t>
            </a:r>
            <a:r>
              <a:rPr lang="en-GB" sz="2000" dirty="0" smtClean="0"/>
              <a:t>  skills </a:t>
            </a:r>
            <a:r>
              <a:rPr lang="en-GB" sz="2000" dirty="0"/>
              <a:t>in supporting children/young people who have </a:t>
            </a:r>
            <a:endParaRPr lang="en-GB" sz="2000" dirty="0" smtClean="0"/>
          </a:p>
          <a:p>
            <a:r>
              <a:rPr lang="en-GB" sz="2000" dirty="0"/>
              <a:t> </a:t>
            </a:r>
            <a:r>
              <a:rPr lang="en-GB" sz="2000" dirty="0" smtClean="0"/>
              <a:t>  experienced </a:t>
            </a:r>
            <a:r>
              <a:rPr lang="en-GB" sz="2000" dirty="0"/>
              <a:t>trauma and adversity. </a:t>
            </a:r>
          </a:p>
        </p:txBody>
      </p:sp>
    </p:spTree>
    <p:extLst>
      <p:ext uri="{BB962C8B-B14F-4D97-AF65-F5344CB8AC3E}">
        <p14:creationId xmlns:p14="http://schemas.microsoft.com/office/powerpoint/2010/main" val="847323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verse Childhood Experiences - NHS Health Scotl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27794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54972"/>
            <a:ext cx="9132876" cy="460707"/>
          </a:xfrm>
        </p:spPr>
        <p:txBody>
          <a:bodyPr>
            <a:noAutofit/>
          </a:bodyPr>
          <a:lstStyle/>
          <a:p>
            <a:r>
              <a:rPr lang="en-GB" sz="2800" dirty="0" smtClean="0">
                <a:solidFill>
                  <a:schemeClr val="tx1">
                    <a:lumMod val="50000"/>
                    <a:lumOff val="50000"/>
                  </a:schemeClr>
                </a:solidFill>
                <a:latin typeface="+mj-lt"/>
              </a:rPr>
              <a:t>Links: nurture, ACES and trauma informed practice  </a:t>
            </a:r>
            <a:endParaRPr lang="en-GB" sz="2800" dirty="0">
              <a:solidFill>
                <a:schemeClr val="tx1">
                  <a:lumMod val="50000"/>
                  <a:lumOff val="50000"/>
                </a:schemeClr>
              </a:solidFill>
              <a:latin typeface="+mj-lt"/>
            </a:endParaRPr>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656431"/>
            <a:ext cx="4331835" cy="400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7504" y="1121588"/>
            <a:ext cx="1952618" cy="123175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200" b="1" dirty="0">
                <a:solidFill>
                  <a:prstClr val="black"/>
                </a:solidFill>
              </a:rPr>
              <a:t>Poor outcomes are not predetermined and can be ameliorated with </a:t>
            </a:r>
            <a:endParaRPr lang="en-GB" sz="1200" b="1" dirty="0" smtClean="0">
              <a:solidFill>
                <a:prstClr val="black"/>
              </a:solidFill>
            </a:endParaRPr>
          </a:p>
          <a:p>
            <a:pPr algn="ctr" defTabSz="514350"/>
            <a:r>
              <a:rPr lang="en-GB" sz="1200" b="1" dirty="0" smtClean="0">
                <a:solidFill>
                  <a:prstClr val="black"/>
                </a:solidFill>
              </a:rPr>
              <a:t>appropriate </a:t>
            </a:r>
            <a:r>
              <a:rPr lang="en-GB" sz="1200" b="1" dirty="0">
                <a:solidFill>
                  <a:prstClr val="black"/>
                </a:solidFill>
              </a:rPr>
              <a:t>support.  </a:t>
            </a:r>
          </a:p>
          <a:p>
            <a:pPr algn="ctr" defTabSz="514350"/>
            <a:endParaRPr lang="en-GB" sz="1013" dirty="0">
              <a:solidFill>
                <a:prstClr val="white"/>
              </a:solidFill>
              <a:latin typeface="Arial"/>
            </a:endParaRPr>
          </a:p>
        </p:txBody>
      </p:sp>
      <p:sp>
        <p:nvSpPr>
          <p:cNvPr id="6" name="Rectangle 5"/>
          <p:cNvSpPr/>
          <p:nvPr/>
        </p:nvSpPr>
        <p:spPr>
          <a:xfrm>
            <a:off x="107504" y="4377154"/>
            <a:ext cx="2178495" cy="145816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r>
              <a:rPr lang="en-GB" sz="1200" b="1" dirty="0">
                <a:solidFill>
                  <a:prstClr val="black"/>
                </a:solidFill>
              </a:rPr>
              <a:t>psychologically informed </a:t>
            </a:r>
            <a:endParaRPr lang="en-GB" sz="1200" b="1" dirty="0" smtClean="0">
              <a:solidFill>
                <a:prstClr val="black"/>
              </a:solidFill>
            </a:endParaRPr>
          </a:p>
          <a:p>
            <a:pPr defTabSz="514350"/>
            <a:r>
              <a:rPr lang="en-GB" sz="1200" b="1" dirty="0" smtClean="0">
                <a:solidFill>
                  <a:prstClr val="black"/>
                </a:solidFill>
              </a:rPr>
              <a:t>and </a:t>
            </a:r>
            <a:r>
              <a:rPr lang="en-GB" sz="1200" b="1" dirty="0">
                <a:solidFill>
                  <a:prstClr val="black"/>
                </a:solidFill>
              </a:rPr>
              <a:t>make use </a:t>
            </a:r>
            <a:endParaRPr lang="en-GB" sz="1200" b="1" dirty="0" smtClean="0">
              <a:solidFill>
                <a:prstClr val="black"/>
              </a:solidFill>
            </a:endParaRPr>
          </a:p>
          <a:p>
            <a:pPr defTabSz="514350"/>
            <a:r>
              <a:rPr lang="en-GB" sz="1200" b="1" dirty="0" smtClean="0">
                <a:solidFill>
                  <a:prstClr val="black"/>
                </a:solidFill>
              </a:rPr>
              <a:t>of </a:t>
            </a:r>
            <a:r>
              <a:rPr lang="en-GB" sz="1200" b="1" dirty="0">
                <a:solidFill>
                  <a:prstClr val="black"/>
                </a:solidFill>
              </a:rPr>
              <a:t>research/evidence to </a:t>
            </a:r>
            <a:endParaRPr lang="en-GB" sz="1200" b="1" dirty="0" smtClean="0">
              <a:solidFill>
                <a:prstClr val="black"/>
              </a:solidFill>
            </a:endParaRPr>
          </a:p>
          <a:p>
            <a:pPr defTabSz="514350"/>
            <a:r>
              <a:rPr lang="en-GB" sz="1200" b="1" dirty="0" smtClean="0">
                <a:solidFill>
                  <a:prstClr val="black"/>
                </a:solidFill>
              </a:rPr>
              <a:t>inform </a:t>
            </a:r>
            <a:r>
              <a:rPr lang="en-GB" sz="1200" b="1" dirty="0">
                <a:solidFill>
                  <a:prstClr val="black"/>
                </a:solidFill>
              </a:rPr>
              <a:t>practice </a:t>
            </a:r>
          </a:p>
          <a:p>
            <a:pPr algn="ctr" defTabSz="514350"/>
            <a:endParaRPr lang="en-GB" sz="1013" dirty="0">
              <a:solidFill>
                <a:prstClr val="white"/>
              </a:solidFill>
              <a:latin typeface="Arial"/>
            </a:endParaRPr>
          </a:p>
        </p:txBody>
      </p:sp>
      <p:sp>
        <p:nvSpPr>
          <p:cNvPr id="9" name="Rectangle 8"/>
          <p:cNvSpPr/>
          <p:nvPr/>
        </p:nvSpPr>
        <p:spPr>
          <a:xfrm>
            <a:off x="6843713" y="1003887"/>
            <a:ext cx="2048767" cy="134945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200" b="1" dirty="0">
                <a:solidFill>
                  <a:prstClr val="black"/>
                </a:solidFill>
                <a:latin typeface="Arial"/>
              </a:rPr>
              <a:t>All recognise the importance of early adverse experiences on developing brain and later </a:t>
            </a:r>
            <a:r>
              <a:rPr lang="en-GB" sz="1200" b="1" dirty="0" smtClean="0">
                <a:solidFill>
                  <a:prstClr val="black"/>
                </a:solidFill>
                <a:latin typeface="Arial"/>
              </a:rPr>
              <a:t>outcomes</a:t>
            </a:r>
            <a:endParaRPr lang="en-GB" sz="1200" b="1" dirty="0">
              <a:solidFill>
                <a:prstClr val="black"/>
              </a:solidFill>
              <a:latin typeface="Arial"/>
            </a:endParaRPr>
          </a:p>
        </p:txBody>
      </p:sp>
      <p:sp>
        <p:nvSpPr>
          <p:cNvPr id="10" name="Rectangle 9"/>
          <p:cNvSpPr/>
          <p:nvPr/>
        </p:nvSpPr>
        <p:spPr>
          <a:xfrm>
            <a:off x="6725212" y="2612373"/>
            <a:ext cx="2289163" cy="157162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200" b="1" dirty="0">
                <a:solidFill>
                  <a:prstClr val="black"/>
                </a:solidFill>
                <a:latin typeface="Arial"/>
              </a:rPr>
              <a:t>The central importance of </a:t>
            </a:r>
            <a:r>
              <a:rPr lang="en-GB" sz="1200" b="1" dirty="0" smtClean="0">
                <a:solidFill>
                  <a:prstClr val="black"/>
                </a:solidFill>
                <a:latin typeface="Arial"/>
              </a:rPr>
              <a:t>relationships is </a:t>
            </a:r>
            <a:r>
              <a:rPr lang="en-GB" sz="1200" b="1" dirty="0">
                <a:solidFill>
                  <a:prstClr val="black"/>
                </a:solidFill>
                <a:latin typeface="Arial"/>
              </a:rPr>
              <a:t>to buffer the </a:t>
            </a:r>
            <a:endParaRPr lang="en-GB" sz="1200" b="1" dirty="0" smtClean="0">
              <a:solidFill>
                <a:prstClr val="black"/>
              </a:solidFill>
              <a:latin typeface="Arial"/>
            </a:endParaRPr>
          </a:p>
          <a:p>
            <a:pPr algn="ctr" defTabSz="514350"/>
            <a:r>
              <a:rPr lang="en-GB" sz="1200" b="1" dirty="0" smtClean="0">
                <a:solidFill>
                  <a:prstClr val="black"/>
                </a:solidFill>
                <a:latin typeface="Arial"/>
              </a:rPr>
              <a:t>negative </a:t>
            </a:r>
            <a:r>
              <a:rPr lang="en-GB" sz="1200" b="1" dirty="0">
                <a:solidFill>
                  <a:prstClr val="black"/>
                </a:solidFill>
                <a:latin typeface="Arial"/>
              </a:rPr>
              <a:t>impact of </a:t>
            </a:r>
            <a:endParaRPr lang="en-GB" sz="1200" b="1" dirty="0" smtClean="0">
              <a:solidFill>
                <a:prstClr val="black"/>
              </a:solidFill>
              <a:latin typeface="Arial"/>
            </a:endParaRPr>
          </a:p>
          <a:p>
            <a:pPr algn="ctr" defTabSz="514350"/>
            <a:r>
              <a:rPr lang="en-GB" sz="1200" b="1" dirty="0" smtClean="0">
                <a:solidFill>
                  <a:prstClr val="black"/>
                </a:solidFill>
                <a:latin typeface="Arial"/>
              </a:rPr>
              <a:t>early </a:t>
            </a:r>
            <a:r>
              <a:rPr lang="en-GB" sz="1200" b="1" dirty="0">
                <a:solidFill>
                  <a:prstClr val="black"/>
                </a:solidFill>
                <a:latin typeface="Arial"/>
              </a:rPr>
              <a:t>adverse experiences</a:t>
            </a:r>
          </a:p>
          <a:p>
            <a:pPr algn="ctr" defTabSz="514350"/>
            <a:r>
              <a:rPr lang="en-GB" sz="1200" b="1" dirty="0">
                <a:solidFill>
                  <a:prstClr val="black"/>
                </a:solidFill>
                <a:latin typeface="Arial"/>
              </a:rPr>
              <a:t>Relationships are at the key to healing and support</a:t>
            </a:r>
          </a:p>
        </p:txBody>
      </p:sp>
      <p:sp>
        <p:nvSpPr>
          <p:cNvPr id="11" name="Rectangle 10"/>
          <p:cNvSpPr/>
          <p:nvPr/>
        </p:nvSpPr>
        <p:spPr>
          <a:xfrm>
            <a:off x="6606711" y="4594696"/>
            <a:ext cx="2515041" cy="132782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200" b="1" dirty="0">
                <a:solidFill>
                  <a:prstClr val="black"/>
                </a:solidFill>
                <a:latin typeface="Arial"/>
              </a:rPr>
              <a:t>the importance of practitioners having an understanding and </a:t>
            </a:r>
            <a:endParaRPr lang="en-GB" sz="1200" b="1" dirty="0" smtClean="0">
              <a:solidFill>
                <a:prstClr val="black"/>
              </a:solidFill>
              <a:latin typeface="Arial"/>
            </a:endParaRPr>
          </a:p>
          <a:p>
            <a:pPr algn="ctr" defTabSz="514350"/>
            <a:r>
              <a:rPr lang="en-GB" sz="1200" b="1" dirty="0" smtClean="0">
                <a:solidFill>
                  <a:prstClr val="black"/>
                </a:solidFill>
                <a:latin typeface="Arial"/>
              </a:rPr>
              <a:t>awareness </a:t>
            </a:r>
            <a:r>
              <a:rPr lang="en-GB" sz="1200" b="1" dirty="0">
                <a:solidFill>
                  <a:prstClr val="black"/>
                </a:solidFill>
                <a:latin typeface="Arial"/>
              </a:rPr>
              <a:t>of underlying </a:t>
            </a:r>
            <a:endParaRPr lang="en-GB" sz="1200" b="1" dirty="0" smtClean="0">
              <a:solidFill>
                <a:prstClr val="black"/>
              </a:solidFill>
              <a:latin typeface="Arial"/>
            </a:endParaRPr>
          </a:p>
          <a:p>
            <a:pPr algn="ctr" defTabSz="514350"/>
            <a:r>
              <a:rPr lang="en-GB" sz="1200" b="1" dirty="0" smtClean="0">
                <a:solidFill>
                  <a:prstClr val="black"/>
                </a:solidFill>
                <a:latin typeface="Arial"/>
              </a:rPr>
              <a:t>reasons </a:t>
            </a:r>
            <a:r>
              <a:rPr lang="en-GB" sz="1200" b="1" dirty="0">
                <a:solidFill>
                  <a:prstClr val="black"/>
                </a:solidFill>
                <a:latin typeface="Arial"/>
              </a:rPr>
              <a:t>for behaviour </a:t>
            </a:r>
          </a:p>
        </p:txBody>
      </p:sp>
      <p:sp>
        <p:nvSpPr>
          <p:cNvPr id="12" name="Rectangle 11"/>
          <p:cNvSpPr/>
          <p:nvPr/>
        </p:nvSpPr>
        <p:spPr>
          <a:xfrm>
            <a:off x="108610" y="2868488"/>
            <a:ext cx="1951511" cy="113657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GB" sz="1200" b="1" dirty="0">
                <a:solidFill>
                  <a:prstClr val="black"/>
                </a:solidFill>
              </a:rPr>
              <a:t>Early intervention is </a:t>
            </a:r>
            <a:endParaRPr lang="en-GB" sz="1200" b="1" dirty="0" smtClean="0">
              <a:solidFill>
                <a:prstClr val="black"/>
              </a:solidFill>
            </a:endParaRPr>
          </a:p>
          <a:p>
            <a:pPr algn="ctr" defTabSz="514350"/>
            <a:r>
              <a:rPr lang="en-GB" sz="1200" b="1" dirty="0" smtClean="0">
                <a:solidFill>
                  <a:prstClr val="black"/>
                </a:solidFill>
              </a:rPr>
              <a:t>required </a:t>
            </a:r>
            <a:r>
              <a:rPr lang="en-GB" sz="1200" b="1" dirty="0">
                <a:solidFill>
                  <a:prstClr val="black"/>
                </a:solidFill>
              </a:rPr>
              <a:t>to prevent and mitigate against later </a:t>
            </a:r>
            <a:endParaRPr lang="en-GB" sz="1200" b="1" dirty="0" smtClean="0">
              <a:solidFill>
                <a:prstClr val="black"/>
              </a:solidFill>
            </a:endParaRPr>
          </a:p>
          <a:p>
            <a:pPr algn="ctr" defTabSz="514350"/>
            <a:r>
              <a:rPr lang="en-GB" sz="1200" b="1" dirty="0" smtClean="0">
                <a:solidFill>
                  <a:prstClr val="black"/>
                </a:solidFill>
              </a:rPr>
              <a:t>negative </a:t>
            </a:r>
            <a:r>
              <a:rPr lang="en-GB" sz="1200" b="1" dirty="0">
                <a:solidFill>
                  <a:prstClr val="black"/>
                </a:solidFill>
              </a:rPr>
              <a:t>outcomes </a:t>
            </a:r>
          </a:p>
          <a:p>
            <a:pPr algn="ctr" defTabSz="514350"/>
            <a:endParaRPr lang="en-GB" sz="1013" dirty="0">
              <a:solidFill>
                <a:prstClr val="white"/>
              </a:solidFill>
              <a:latin typeface="Arial"/>
            </a:endParaRPr>
          </a:p>
        </p:txBody>
      </p:sp>
    </p:spTree>
    <p:extLst>
      <p:ext uri="{BB962C8B-B14F-4D97-AF65-F5344CB8AC3E}">
        <p14:creationId xmlns:p14="http://schemas.microsoft.com/office/powerpoint/2010/main" val="4291364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81" y="192122"/>
            <a:ext cx="8127729" cy="533400"/>
          </a:xfrm>
        </p:spPr>
        <p:txBody>
          <a:bodyPr>
            <a:normAutofit fontScale="90000"/>
          </a:bodyPr>
          <a:lstStyle/>
          <a:p>
            <a:r>
              <a:rPr lang="en-GB" sz="3000" dirty="0">
                <a:solidFill>
                  <a:schemeClr val="tx1">
                    <a:lumMod val="50000"/>
                    <a:lumOff val="50000"/>
                  </a:schemeClr>
                </a:solidFill>
              </a:rPr>
              <a:t>Practitioner </a:t>
            </a:r>
            <a:r>
              <a:rPr lang="en-GB" sz="3000" dirty="0" smtClean="0">
                <a:solidFill>
                  <a:schemeClr val="tx1">
                    <a:lumMod val="50000"/>
                    <a:lumOff val="50000"/>
                  </a:schemeClr>
                </a:solidFill>
              </a:rPr>
              <a:t>Enquiry </a:t>
            </a:r>
            <a:endParaRPr lang="en-GB" sz="3000" dirty="0">
              <a:solidFill>
                <a:schemeClr val="tx1">
                  <a:lumMod val="50000"/>
                  <a:lumOff val="50000"/>
                </a:schemeClr>
              </a:solidFill>
            </a:endParaRPr>
          </a:p>
        </p:txBody>
      </p:sp>
      <p:sp>
        <p:nvSpPr>
          <p:cNvPr id="5" name="Content Placeholder 4"/>
          <p:cNvSpPr>
            <a:spLocks noGrp="1"/>
          </p:cNvSpPr>
          <p:nvPr>
            <p:ph sz="half" idx="2"/>
          </p:nvPr>
        </p:nvSpPr>
        <p:spPr>
          <a:xfrm>
            <a:off x="226776" y="1195684"/>
            <a:ext cx="8665704" cy="1327411"/>
          </a:xfrm>
        </p:spPr>
        <p:txBody>
          <a:bodyPr>
            <a:normAutofit/>
          </a:bodyPr>
          <a:lstStyle/>
          <a:p>
            <a:pPr marL="0" indent="0">
              <a:buNone/>
            </a:pPr>
            <a:r>
              <a:rPr lang="en-GB" sz="2400" dirty="0"/>
              <a:t>“A finding out or an investigation with a rationale and </a:t>
            </a:r>
            <a:endParaRPr lang="en-GB" sz="2400" dirty="0" smtClean="0"/>
          </a:p>
          <a:p>
            <a:pPr marL="0" indent="0">
              <a:buNone/>
            </a:pPr>
            <a:r>
              <a:rPr lang="en-GB" sz="2400" dirty="0" smtClean="0"/>
              <a:t>approach </a:t>
            </a:r>
            <a:r>
              <a:rPr lang="en-GB" sz="2400" dirty="0"/>
              <a:t>that </a:t>
            </a:r>
            <a:r>
              <a:rPr lang="en-GB" sz="2400" dirty="0" smtClean="0"/>
              <a:t>can </a:t>
            </a:r>
            <a:r>
              <a:rPr lang="en-GB" sz="2400" dirty="0"/>
              <a:t>be explained or defended” </a:t>
            </a:r>
          </a:p>
          <a:p>
            <a:pPr marL="0" indent="0">
              <a:buNone/>
            </a:pPr>
            <a:endParaRPr lang="en-GB" dirty="0">
              <a:solidFill>
                <a:schemeClr val="tx1"/>
              </a:solidFill>
            </a:endParaRPr>
          </a:p>
        </p:txBody>
      </p:sp>
      <p:graphicFrame>
        <p:nvGraphicFramePr>
          <p:cNvPr id="4" name="Diagram 3"/>
          <p:cNvGraphicFramePr/>
          <p:nvPr>
            <p:extLst>
              <p:ext uri="{D42A27DB-BD31-4B8C-83A1-F6EECF244321}">
                <p14:modId xmlns:p14="http://schemas.microsoft.com/office/powerpoint/2010/main" val="1137965640"/>
              </p:ext>
            </p:extLst>
          </p:nvPr>
        </p:nvGraphicFramePr>
        <p:xfrm>
          <a:off x="226776" y="2420889"/>
          <a:ext cx="8059333"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454781" y="5949280"/>
            <a:ext cx="4040660" cy="507831"/>
          </a:xfrm>
          <a:prstGeom prst="rect">
            <a:avLst/>
          </a:prstGeom>
          <a:noFill/>
        </p:spPr>
        <p:txBody>
          <a:bodyPr wrap="square" rtlCol="0">
            <a:spAutoFit/>
          </a:bodyPr>
          <a:lstStyle/>
          <a:p>
            <a:r>
              <a:rPr lang="en-GB" sz="1350" dirty="0"/>
              <a:t>(</a:t>
            </a:r>
            <a:r>
              <a:rPr lang="en-GB" sz="1350" dirty="0" err="1"/>
              <a:t>Menter</a:t>
            </a:r>
            <a:r>
              <a:rPr lang="en-GB" sz="1350" dirty="0"/>
              <a:t>, Elliot, Hulme, Lewin &amp; Lowden, 2011)</a:t>
            </a:r>
          </a:p>
          <a:p>
            <a:endParaRPr lang="en-GB" sz="1350" dirty="0"/>
          </a:p>
        </p:txBody>
      </p:sp>
    </p:spTree>
    <p:extLst>
      <p:ext uri="{BB962C8B-B14F-4D97-AF65-F5344CB8AC3E}">
        <p14:creationId xmlns:p14="http://schemas.microsoft.com/office/powerpoint/2010/main" val="1069280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3"/>
          <a:stretch>
            <a:fillRect/>
          </a:stretch>
        </p:blipFill>
        <p:spPr>
          <a:xfrm>
            <a:off x="0" y="0"/>
            <a:ext cx="9144000" cy="6858000"/>
          </a:xfrm>
          <a:prstGeom prst="rect">
            <a:avLst/>
          </a:prstGeom>
          <a:ln>
            <a:solidFill>
              <a:schemeClr val="tx1"/>
            </a:solidFill>
          </a:ln>
        </p:spPr>
      </p:pic>
    </p:spTree>
    <p:extLst>
      <p:ext uri="{BB962C8B-B14F-4D97-AF65-F5344CB8AC3E}">
        <p14:creationId xmlns:p14="http://schemas.microsoft.com/office/powerpoint/2010/main" val="937350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30604714"/>
              </p:ext>
            </p:extLst>
          </p:nvPr>
        </p:nvGraphicFramePr>
        <p:xfrm>
          <a:off x="-180528" y="1196752"/>
          <a:ext cx="873582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39959" y="2121713"/>
            <a:ext cx="2874723" cy="715581"/>
          </a:xfrm>
          <a:prstGeom prst="rect">
            <a:avLst/>
          </a:prstGeom>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algn="ctr"/>
            <a:r>
              <a:rPr lang="en-US" sz="2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Coaches/facilitators </a:t>
            </a:r>
          </a:p>
          <a:p>
            <a:pPr algn="ctr"/>
            <a:r>
              <a:rPr lang="en-US" sz="2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trauma skilled </a:t>
            </a:r>
          </a:p>
        </p:txBody>
      </p:sp>
      <p:sp>
        <p:nvSpPr>
          <p:cNvPr id="6" name="Rectangle 5"/>
          <p:cNvSpPr/>
          <p:nvPr/>
        </p:nvSpPr>
        <p:spPr>
          <a:xfrm>
            <a:off x="6588961" y="4365104"/>
            <a:ext cx="2574075" cy="1177245"/>
          </a:xfrm>
          <a:prstGeom prst="rect">
            <a:avLst/>
          </a:prstGeom>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algn="ct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Practitioners </a:t>
            </a:r>
          </a:p>
          <a:p>
            <a:pPr algn="ct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trauma informed</a:t>
            </a:r>
            <a:r>
              <a:rPr lang="en-US"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a:p>
            <a:pPr algn="ctr"/>
            <a:r>
              <a:rPr lang="en-US"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relationship </a:t>
            </a:r>
            <a:endPar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aware  </a:t>
            </a:r>
          </a:p>
        </p:txBody>
      </p:sp>
      <p:sp>
        <p:nvSpPr>
          <p:cNvPr id="2" name="TextBox 1"/>
          <p:cNvSpPr txBox="1"/>
          <p:nvPr/>
        </p:nvSpPr>
        <p:spPr>
          <a:xfrm>
            <a:off x="156654" y="263273"/>
            <a:ext cx="7315552" cy="646331"/>
          </a:xfrm>
          <a:prstGeom prst="rect">
            <a:avLst/>
          </a:prstGeom>
          <a:noFill/>
        </p:spPr>
        <p:txBody>
          <a:bodyPr wrap="square" rtlCol="0">
            <a:spAutoFit/>
          </a:bodyPr>
          <a:lstStyle/>
          <a:p>
            <a:r>
              <a:rPr lang="en-GB" sz="3600" b="1" dirty="0">
                <a:solidFill>
                  <a:schemeClr val="tx1">
                    <a:lumMod val="50000"/>
                    <a:lumOff val="50000"/>
                  </a:schemeClr>
                </a:solidFill>
              </a:rPr>
              <a:t>Who is the resource for?</a:t>
            </a:r>
          </a:p>
        </p:txBody>
      </p:sp>
    </p:spTree>
    <p:extLst>
      <p:ext uri="{BB962C8B-B14F-4D97-AF65-F5344CB8AC3E}">
        <p14:creationId xmlns:p14="http://schemas.microsoft.com/office/powerpoint/2010/main" val="2888555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12" y="135095"/>
            <a:ext cx="8496944" cy="6613187"/>
          </a:xfrm>
          <a:prstGeom prst="rect">
            <a:avLst/>
          </a:prstGeom>
        </p:spPr>
      </p:pic>
    </p:spTree>
    <p:extLst>
      <p:ext uri="{BB962C8B-B14F-4D97-AF65-F5344CB8AC3E}">
        <p14:creationId xmlns:p14="http://schemas.microsoft.com/office/powerpoint/2010/main" val="2496296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2133</Words>
  <Application>Microsoft Office PowerPoint</Application>
  <PresentationFormat>On-screen Show (4:3)</PresentationFormat>
  <Paragraphs>261</Paragraphs>
  <Slides>22</Slides>
  <Notes>22</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맑은 고딕</vt:lpstr>
      <vt:lpstr>Arial</vt:lpstr>
      <vt:lpstr>Calibri</vt:lpstr>
      <vt:lpstr>Calibri Light</vt:lpstr>
      <vt:lpstr>Corbel</vt:lpstr>
      <vt:lpstr>Maiandra GD</vt:lpstr>
      <vt:lpstr>Times New Roman</vt:lpstr>
      <vt:lpstr>Office Theme</vt:lpstr>
      <vt:lpstr>Custom Design</vt:lpstr>
      <vt:lpstr>1_Basis</vt:lpstr>
      <vt:lpstr>1_Office Theme</vt:lpstr>
      <vt:lpstr>2_Office Theme</vt:lpstr>
      <vt:lpstr>PowerPoint Presentation</vt:lpstr>
      <vt:lpstr>PowerPoint Presentation</vt:lpstr>
      <vt:lpstr>PowerPoint Presentation</vt:lpstr>
      <vt:lpstr>PowerPoint Presentation</vt:lpstr>
      <vt:lpstr>Links: nurture, ACES and trauma informed practice  </vt:lpstr>
      <vt:lpstr>Practitioner Enquiry </vt:lpstr>
      <vt:lpstr>PowerPoint Presentation</vt:lpstr>
      <vt:lpstr>PowerPoint Presentation</vt:lpstr>
      <vt:lpstr>PowerPoint Presentation</vt:lpstr>
      <vt:lpstr>PowerPoint Presentation</vt:lpstr>
      <vt:lpstr>Compassionate and Connected Communities in East  Renfrewshire: Proposed Implementation</vt:lpstr>
      <vt:lpstr>PowerPoint Presentation</vt:lpstr>
      <vt:lpstr>For Primary Age Pupils P4+</vt:lpstr>
      <vt:lpstr>Promoting Resilience and Emotional Wellbeing  Through Targeted Intervention</vt:lpstr>
      <vt:lpstr>PowerPoint Presentation</vt:lpstr>
      <vt:lpstr>Awareness Training</vt:lpstr>
      <vt:lpstr>Unhelpful Thoughts</vt:lpstr>
      <vt:lpstr>Incorporating Mindfulness</vt:lpstr>
      <vt:lpstr>PowerPoint Presentation</vt:lpstr>
      <vt:lpstr>Implementation Science </vt:lpstr>
      <vt:lpstr>Feedback So Far…..</vt:lpstr>
      <vt:lpstr>PowerPoint Presentation</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McGoldrick, Ainsley2</cp:lastModifiedBy>
  <cp:revision>97</cp:revision>
  <cp:lastPrinted>2019-09-11T16:25:37Z</cp:lastPrinted>
  <dcterms:created xsi:type="dcterms:W3CDTF">2014-04-01T16:35:38Z</dcterms:created>
  <dcterms:modified xsi:type="dcterms:W3CDTF">2019-09-16T15:06:19Z</dcterms:modified>
</cp:coreProperties>
</file>