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1.xml" ContentType="application/vnd.openxmlformats-officedocument.themeOverrid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9.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0.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1.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2.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3.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4.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theme/themeOverride2.xml" ContentType="application/vnd.openxmlformats-officedocument.themeOverride+xml"/>
  <Override PartName="/ppt/notesSlides/notesSlide15.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16.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17.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18.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57" r:id="rId3"/>
    <p:sldId id="258" r:id="rId4"/>
    <p:sldId id="259" r:id="rId5"/>
    <p:sldId id="260" r:id="rId6"/>
    <p:sldId id="262" r:id="rId7"/>
    <p:sldId id="263" r:id="rId8"/>
    <p:sldId id="264" r:id="rId9"/>
    <p:sldId id="299" r:id="rId10"/>
    <p:sldId id="300" r:id="rId11"/>
    <p:sldId id="301" r:id="rId12"/>
    <p:sldId id="273" r:id="rId13"/>
    <p:sldId id="265" r:id="rId14"/>
    <p:sldId id="274" r:id="rId15"/>
    <p:sldId id="266" r:id="rId16"/>
    <p:sldId id="276" r:id="rId17"/>
    <p:sldId id="267" r:id="rId18"/>
    <p:sldId id="277" r:id="rId19"/>
    <p:sldId id="268" r:id="rId20"/>
    <p:sldId id="278" r:id="rId21"/>
    <p:sldId id="269" r:id="rId22"/>
    <p:sldId id="279" r:id="rId23"/>
    <p:sldId id="280" r:id="rId24"/>
    <p:sldId id="297" r:id="rId25"/>
    <p:sldId id="282" r:id="rId26"/>
    <p:sldId id="296" r:id="rId27"/>
    <p:sldId id="285" r:id="rId28"/>
    <p:sldId id="286" r:id="rId29"/>
    <p:sldId id="298" r:id="rId30"/>
    <p:sldId id="302" r:id="rId31"/>
    <p:sldId id="292" r:id="rId32"/>
    <p:sldId id="306" r:id="rId33"/>
    <p:sldId id="307" r:id="rId34"/>
    <p:sldId id="308" r:id="rId35"/>
    <p:sldId id="310" r:id="rId36"/>
    <p:sldId id="309" r:id="rId37"/>
    <p:sldId id="305"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3" autoAdjust="0"/>
    <p:restoredTop sz="79698" autoAdjust="0"/>
  </p:normalViewPr>
  <p:slideViewPr>
    <p:cSldViewPr snapToGrid="0">
      <p:cViewPr varScale="1">
        <p:scale>
          <a:sx n="59" d="100"/>
          <a:sy n="59" d="100"/>
        </p:scale>
        <p:origin x="324" y="72"/>
      </p:cViewPr>
      <p:guideLst/>
    </p:cSldViewPr>
  </p:slideViewPr>
  <p:notesTextViewPr>
    <p:cViewPr>
      <p:scale>
        <a:sx n="1" d="1"/>
        <a:sy n="1" d="1"/>
      </p:scale>
      <p:origin x="0" y="0"/>
    </p:cViewPr>
  </p:notesTextViewPr>
  <p:sorterViewPr>
    <p:cViewPr>
      <p:scale>
        <a:sx n="140" d="100"/>
        <a:sy n="140" d="100"/>
      </p:scale>
      <p:origin x="0" y="-260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bhqfs06\educate\Psychological%20Services\School%20Non%20Attendance%20and%20Refusal%202019\School%20Refusal%20Data%20Analysi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bhqfs06\educate\Psychological%20Services\School%20Non%20Attendance%20and%20Refusal%202019\School%20Refusal%20Data%20Analysi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bhqfs06\educate\Psychological%20Services\School%20Non%20Attendance%20and%20Refusal%202019\School%20Refusal%20Data%20Analysi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bhqfs06\educate\Psychological%20Services\School%20Non%20Attendance%20and%20Refusal%202019\School%20Refusal%20Data%20Analysis.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bhqfs06\educate\Psychological%20Services\School%20Non%20Attendance%20and%20Refusal%202019\School%20Refusal%20Data%20Analysis.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oleObject" Target="file:///\\bhqfs06\educate\Psychological%20Services\School%20Non%20Attendance%20and%20Refusal%202019\School%20Refusal%20Data%20Analysis.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bhqfs06\educate\Psychological%20Services\School%20Non%20Attendance%20and%20Refusal%202019\School%20Refusal%20Data%20Analysis.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bhqfs06\educate\Psychological%20Services\School%20Non%20Attendance%20and%20Refusal%202019\School%20Refusal%20Data%20Analysis.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25.xml"/><Relationship Id="rId1" Type="http://schemas.microsoft.com/office/2011/relationships/chartStyle" Target="style25.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bhqfs06\educate\Psychological%20Services\School%20Non%20Attendance%20and%20Refusal%202019\School%20Refusal%20Data%20Analysi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bhqfs06\educate\Psychological%20Services\School%20Non%20Attendance%20and%20Refusal%202019\School%20Refusal%20Data%20Analysis.xlsx" TargetMode="Externa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bhqfs06\educate\Psychological%20Services\School%20Non%20Attendance%20and%20Refusal%202019\School%20Refusal%20Data%20Analysi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sz="1800" dirty="0" smtClean="0"/>
              <a:t>Total Number of Pupils</a:t>
            </a:r>
            <a:endParaRPr lang="en-GB" sz="1800" dirty="0"/>
          </a:p>
        </c:rich>
      </c:tx>
      <c:overlay val="0"/>
      <c:spPr>
        <a:noFill/>
        <a:ln>
          <a:noFill/>
        </a:ln>
        <a:effectLst/>
      </c:spPr>
      <c:txPr>
        <a:bodyPr rot="0" spcFirstLastPara="1" vertOverflow="ellipsis" vert="horz" wrap="square" anchor="ctr" anchorCtr="1"/>
        <a:lstStyle/>
        <a:p>
          <a:pPr>
            <a:defRPr sz="18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clustered"/>
        <c:varyColors val="0"/>
        <c:ser>
          <c:idx val="0"/>
          <c:order val="0"/>
          <c:tx>
            <c:strRef>
              <c:f>Descriptive!$B$1</c:f>
              <c:strCache>
                <c:ptCount val="1"/>
                <c:pt idx="0">
                  <c:v>Number of pupils</c:v>
                </c:pt>
              </c:strCache>
            </c:strRef>
          </c:tx>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Descriptive!$A$2:$A$10</c:f>
              <c:strCache>
                <c:ptCount val="9"/>
                <c:pt idx="0">
                  <c:v>&lt;89.99%</c:v>
                </c:pt>
                <c:pt idx="1">
                  <c:v>&lt;79.99%</c:v>
                </c:pt>
                <c:pt idx="2">
                  <c:v>&lt;69.99%</c:v>
                </c:pt>
                <c:pt idx="3">
                  <c:v>&lt;59.99%</c:v>
                </c:pt>
                <c:pt idx="4">
                  <c:v>&lt;49.99%</c:v>
                </c:pt>
                <c:pt idx="5">
                  <c:v>&lt;39.99%</c:v>
                </c:pt>
                <c:pt idx="6">
                  <c:v>&lt;29.99%</c:v>
                </c:pt>
                <c:pt idx="7">
                  <c:v>&lt;19.99%</c:v>
                </c:pt>
                <c:pt idx="8">
                  <c:v>&lt;9.99%</c:v>
                </c:pt>
              </c:strCache>
            </c:strRef>
          </c:cat>
          <c:val>
            <c:numRef>
              <c:f>Descriptive!$B$2:$B$10</c:f>
              <c:numCache>
                <c:formatCode>General</c:formatCode>
                <c:ptCount val="9"/>
                <c:pt idx="0">
                  <c:v>1287</c:v>
                </c:pt>
                <c:pt idx="1">
                  <c:v>322</c:v>
                </c:pt>
                <c:pt idx="2">
                  <c:v>104</c:v>
                </c:pt>
                <c:pt idx="3">
                  <c:v>61</c:v>
                </c:pt>
                <c:pt idx="4">
                  <c:v>38</c:v>
                </c:pt>
                <c:pt idx="5">
                  <c:v>21</c:v>
                </c:pt>
                <c:pt idx="6">
                  <c:v>13</c:v>
                </c:pt>
                <c:pt idx="7">
                  <c:v>8</c:v>
                </c:pt>
                <c:pt idx="8">
                  <c:v>6</c:v>
                </c:pt>
              </c:numCache>
            </c:numRef>
          </c:val>
        </c:ser>
        <c:dLbls>
          <c:showLegendKey val="0"/>
          <c:showVal val="0"/>
          <c:showCatName val="0"/>
          <c:showSerName val="0"/>
          <c:showPercent val="0"/>
          <c:showBubbleSize val="0"/>
        </c:dLbls>
        <c:gapWidth val="115"/>
        <c:overlap val="-20"/>
        <c:axId val="329359512"/>
        <c:axId val="329359120"/>
        <c:extLst>
          <c:ext xmlns:c15="http://schemas.microsoft.com/office/drawing/2012/chart" uri="{02D57815-91ED-43cb-92C2-25804820EDAC}">
            <c15:filteredBarSeries>
              <c15:ser>
                <c:idx val="1"/>
                <c:order val="1"/>
                <c:tx>
                  <c:strRef>
                    <c:extLst>
                      <c:ext uri="{02D57815-91ED-43cb-92C2-25804820EDAC}">
                        <c15:formulaRef>
                          <c15:sqref>Descriptive!$C$1</c15:sqref>
                        </c15:formulaRef>
                      </c:ext>
                    </c:extLst>
                    <c:strCache>
                      <c:ptCount val="1"/>
                      <c:pt idx="0">
                        <c:v>As % of Pupil Population (7689)</c:v>
                      </c:pt>
                    </c:strCache>
                  </c:strRef>
                </c:tx>
                <c:spPr>
                  <a:gradFill rotWithShape="1">
                    <a:gsLst>
                      <a:gs pos="0">
                        <a:schemeClr val="accent2">
                          <a:tint val="97000"/>
                          <a:satMod val="100000"/>
                          <a:lumMod val="102000"/>
                        </a:schemeClr>
                      </a:gs>
                      <a:gs pos="50000">
                        <a:schemeClr val="accent2">
                          <a:shade val="100000"/>
                          <a:satMod val="100000"/>
                          <a:lumMod val="100000"/>
                        </a:schemeClr>
                      </a:gs>
                      <a:gs pos="100000">
                        <a:schemeClr val="accent2">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cat>
                  <c:strRef>
                    <c:extLst>
                      <c:ext uri="{02D57815-91ED-43cb-92C2-25804820EDAC}">
                        <c15:formulaRef>
                          <c15:sqref>Descriptive!$A$2:$A$10</c15:sqref>
                        </c15:formulaRef>
                      </c:ext>
                    </c:extLst>
                    <c:strCache>
                      <c:ptCount val="9"/>
                      <c:pt idx="0">
                        <c:v>&lt;89.99%</c:v>
                      </c:pt>
                      <c:pt idx="1">
                        <c:v>&lt;79.99%</c:v>
                      </c:pt>
                      <c:pt idx="2">
                        <c:v>&lt;69.99%</c:v>
                      </c:pt>
                      <c:pt idx="3">
                        <c:v>&lt;59.99%</c:v>
                      </c:pt>
                      <c:pt idx="4">
                        <c:v>&lt;49.99%</c:v>
                      </c:pt>
                      <c:pt idx="5">
                        <c:v>&lt;39.99%</c:v>
                      </c:pt>
                      <c:pt idx="6">
                        <c:v>&lt;29.99%</c:v>
                      </c:pt>
                      <c:pt idx="7">
                        <c:v>&lt;19.99%</c:v>
                      </c:pt>
                      <c:pt idx="8">
                        <c:v>&lt;9.99%</c:v>
                      </c:pt>
                    </c:strCache>
                  </c:strRef>
                </c:cat>
                <c:val>
                  <c:numRef>
                    <c:extLst>
                      <c:ext uri="{02D57815-91ED-43cb-92C2-25804820EDAC}">
                        <c15:formulaRef>
                          <c15:sqref>Descriptive!$C$2:$C$10</c15:sqref>
                        </c15:formulaRef>
                      </c:ext>
                    </c:extLst>
                    <c:numCache>
                      <c:formatCode>0.00%</c:formatCode>
                      <c:ptCount val="9"/>
                      <c:pt idx="0">
                        <c:v>0.16700000000000001</c:v>
                      </c:pt>
                      <c:pt idx="1">
                        <c:v>4.1799999999999997E-2</c:v>
                      </c:pt>
                      <c:pt idx="2">
                        <c:v>1.35E-2</c:v>
                      </c:pt>
                      <c:pt idx="3">
                        <c:v>7.9000000000000008E-3</c:v>
                      </c:pt>
                      <c:pt idx="4">
                        <c:v>4.8999999999999998E-3</c:v>
                      </c:pt>
                      <c:pt idx="5">
                        <c:v>2.7000000000000001E-3</c:v>
                      </c:pt>
                      <c:pt idx="6">
                        <c:v>1.6999999999999999E-3</c:v>
                      </c:pt>
                      <c:pt idx="7">
                        <c:v>1E-3</c:v>
                      </c:pt>
                      <c:pt idx="8">
                        <c:v>8.0000000000000004E-4</c:v>
                      </c:pt>
                    </c:numCache>
                  </c:numRef>
                </c:val>
              </c15:ser>
            </c15:filteredBarSeries>
          </c:ext>
        </c:extLst>
      </c:barChart>
      <c:catAx>
        <c:axId val="329359512"/>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329359120"/>
        <c:crosses val="autoZero"/>
        <c:auto val="1"/>
        <c:lblAlgn val="ctr"/>
        <c:lblOffset val="100"/>
        <c:noMultiLvlLbl val="0"/>
      </c:catAx>
      <c:valAx>
        <c:axId val="329359120"/>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329359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smtClean="0"/>
              <a:t>Quintile 2: SIMD </a:t>
            </a:r>
            <a:r>
              <a:rPr lang="en-US" dirty="0"/>
              <a:t>3+4</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clustered"/>
        <c:varyColors val="0"/>
        <c:ser>
          <c:idx val="1"/>
          <c:order val="1"/>
          <c:tx>
            <c:strRef>
              <c:f>'COMB SIMD % of S1-S5 &lt;90%'!$A$3</c:f>
              <c:strCache>
                <c:ptCount val="1"/>
                <c:pt idx="0">
                  <c:v>3+4</c:v>
                </c:pt>
              </c:strCache>
            </c:strRef>
          </c:tx>
          <c:spPr>
            <a:gradFill rotWithShape="1">
              <a:gsLst>
                <a:gs pos="0">
                  <a:schemeClr val="accent2">
                    <a:tint val="97000"/>
                    <a:satMod val="100000"/>
                    <a:lumMod val="102000"/>
                  </a:schemeClr>
                </a:gs>
                <a:gs pos="50000">
                  <a:schemeClr val="accent2">
                    <a:shade val="100000"/>
                    <a:satMod val="100000"/>
                    <a:lumMod val="100000"/>
                  </a:schemeClr>
                </a:gs>
                <a:gs pos="100000">
                  <a:schemeClr val="accent2">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'COMB SIMD % of S1-S5 &lt;90%'!$B$1:$K$1</c:f>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f>'COMB SIMD % of S1-S5 &lt;90%'!$B$3:$K$3</c:f>
              <c:numCache>
                <c:formatCode>General</c:formatCode>
                <c:ptCount val="10"/>
                <c:pt idx="0">
                  <c:v>616</c:v>
                </c:pt>
                <c:pt idx="1">
                  <c:v>159</c:v>
                </c:pt>
                <c:pt idx="2">
                  <c:v>53</c:v>
                </c:pt>
                <c:pt idx="3">
                  <c:v>16</c:v>
                </c:pt>
                <c:pt idx="4">
                  <c:v>12</c:v>
                </c:pt>
                <c:pt idx="5">
                  <c:v>5</c:v>
                </c:pt>
                <c:pt idx="6">
                  <c:v>1</c:v>
                </c:pt>
                <c:pt idx="7">
                  <c:v>1</c:v>
                </c:pt>
                <c:pt idx="8">
                  <c:v>1</c:v>
                </c:pt>
                <c:pt idx="9">
                  <c:v>1</c:v>
                </c:pt>
              </c:numCache>
            </c:numRef>
          </c:val>
        </c:ser>
        <c:dLbls>
          <c:showLegendKey val="0"/>
          <c:showVal val="0"/>
          <c:showCatName val="0"/>
          <c:showSerName val="0"/>
          <c:showPercent val="0"/>
          <c:showBubbleSize val="0"/>
        </c:dLbls>
        <c:gapWidth val="115"/>
        <c:overlap val="-20"/>
        <c:axId val="329608648"/>
        <c:axId val="329609040"/>
        <c:extLst>
          <c:ext xmlns:c15="http://schemas.microsoft.com/office/drawing/2012/chart" uri="{02D57815-91ED-43cb-92C2-25804820EDAC}">
            <c15:filteredBarSeries>
              <c15:ser>
                <c:idx val="0"/>
                <c:order val="0"/>
                <c:tx>
                  <c:strRef>
                    <c:extLst>
                      <c:ext uri="{02D57815-91ED-43cb-92C2-25804820EDAC}">
                        <c15:formulaRef>
                          <c15:sqref>'COMB SIMD % of S1-S5 &lt;90%'!$A$2</c15:sqref>
                        </c15:formulaRef>
                      </c:ext>
                    </c:extLst>
                    <c:strCache>
                      <c:ptCount val="1"/>
                      <c:pt idx="0">
                        <c:v>1+2</c:v>
                      </c:pt>
                    </c:strCache>
                  </c:strRef>
                </c:tx>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cat>
                  <c:strRef>
                    <c:extLst>
                      <c:ext uri="{02D57815-91ED-43cb-92C2-25804820EDAC}">
                        <c15:formulaRef>
                          <c15:sqref>'COMB SIMD % of S1-S5 &lt;90%'!$B$1:$K$1</c15:sqref>
                        </c15:formulaRef>
                      </c:ext>
                    </c:extLst>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extLst>
                      <c:ext uri="{02D57815-91ED-43cb-92C2-25804820EDAC}">
                        <c15:formulaRef>
                          <c15:sqref>'COMB SIMD % of S1-S5 &lt;90%'!$B$2:$K$2</c15:sqref>
                        </c15:formulaRef>
                      </c:ext>
                    </c:extLst>
                    <c:numCache>
                      <c:formatCode>General</c:formatCode>
                      <c:ptCount val="10"/>
                      <c:pt idx="0">
                        <c:v>522</c:v>
                      </c:pt>
                      <c:pt idx="1">
                        <c:v>185</c:v>
                      </c:pt>
                      <c:pt idx="2">
                        <c:v>69</c:v>
                      </c:pt>
                      <c:pt idx="3">
                        <c:v>23</c:v>
                      </c:pt>
                      <c:pt idx="4">
                        <c:v>9</c:v>
                      </c:pt>
                      <c:pt idx="5">
                        <c:v>8</c:v>
                      </c:pt>
                      <c:pt idx="6">
                        <c:v>3</c:v>
                      </c:pt>
                      <c:pt idx="7">
                        <c:v>2</c:v>
                      </c:pt>
                      <c:pt idx="8">
                        <c:v>0</c:v>
                      </c:pt>
                      <c:pt idx="9">
                        <c:v>0</c:v>
                      </c:pt>
                    </c:numCache>
                  </c:numRef>
                </c:val>
              </c15:ser>
            </c15:filteredBarSeries>
            <c15:filteredBarSeries>
              <c15:ser>
                <c:idx val="2"/>
                <c:order val="2"/>
                <c:tx>
                  <c:strRef>
                    <c:extLst xmlns:c15="http://schemas.microsoft.com/office/drawing/2012/chart">
                      <c:ext xmlns:c15="http://schemas.microsoft.com/office/drawing/2012/chart" uri="{02D57815-91ED-43cb-92C2-25804820EDAC}">
                        <c15:formulaRef>
                          <c15:sqref>'COMB SIMD % of S1-S5 &lt;90%'!$A$4</c15:sqref>
                        </c15:formulaRef>
                      </c:ext>
                    </c:extLst>
                    <c:strCache>
                      <c:ptCount val="1"/>
                      <c:pt idx="0">
                        <c:v>5+6</c:v>
                      </c:pt>
                    </c:strCache>
                  </c:strRef>
                </c:tx>
                <c:spPr>
                  <a:gradFill rotWithShape="1">
                    <a:gsLst>
                      <a:gs pos="0">
                        <a:schemeClr val="accent3">
                          <a:tint val="97000"/>
                          <a:satMod val="100000"/>
                          <a:lumMod val="102000"/>
                        </a:schemeClr>
                      </a:gs>
                      <a:gs pos="50000">
                        <a:schemeClr val="accent3">
                          <a:shade val="100000"/>
                          <a:satMod val="100000"/>
                          <a:lumMod val="100000"/>
                        </a:schemeClr>
                      </a:gs>
                      <a:gs pos="100000">
                        <a:schemeClr val="accent3">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cat>
                  <c:strRef>
                    <c:extLst xmlns:c15="http://schemas.microsoft.com/office/drawing/2012/chart">
                      <c:ext xmlns:c15="http://schemas.microsoft.com/office/drawing/2012/chart" uri="{02D57815-91ED-43cb-92C2-25804820EDAC}">
                        <c15:formulaRef>
                          <c15:sqref>'COMB SIMD % of S1-S5 &lt;90%'!$B$1:$K$1</c15:sqref>
                        </c15:formulaRef>
                      </c:ext>
                    </c:extLst>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extLst xmlns:c15="http://schemas.microsoft.com/office/drawing/2012/chart">
                      <c:ext xmlns:c15="http://schemas.microsoft.com/office/drawing/2012/chart" uri="{02D57815-91ED-43cb-92C2-25804820EDAC}">
                        <c15:formulaRef>
                          <c15:sqref>'COMB SIMD % of S1-S5 &lt;90%'!$B$4:$K$4</c15:sqref>
                        </c15:formulaRef>
                      </c:ext>
                    </c:extLst>
                    <c:numCache>
                      <c:formatCode>General</c:formatCode>
                      <c:ptCount val="10"/>
                      <c:pt idx="0">
                        <c:v>695</c:v>
                      </c:pt>
                      <c:pt idx="1">
                        <c:v>131</c:v>
                      </c:pt>
                      <c:pt idx="2">
                        <c:v>35</c:v>
                      </c:pt>
                      <c:pt idx="3">
                        <c:v>15</c:v>
                      </c:pt>
                      <c:pt idx="4">
                        <c:v>9</c:v>
                      </c:pt>
                      <c:pt idx="5">
                        <c:v>5</c:v>
                      </c:pt>
                      <c:pt idx="6">
                        <c:v>5</c:v>
                      </c:pt>
                      <c:pt idx="7">
                        <c:v>1</c:v>
                      </c:pt>
                      <c:pt idx="8">
                        <c:v>1</c:v>
                      </c:pt>
                      <c:pt idx="9">
                        <c:v>1</c:v>
                      </c:pt>
                    </c:numCache>
                  </c:numRef>
                </c:val>
              </c15:ser>
            </c15:filteredBarSeries>
            <c15:filteredBarSeries>
              <c15:ser>
                <c:idx val="3"/>
                <c:order val="3"/>
                <c:tx>
                  <c:strRef>
                    <c:extLst xmlns:c15="http://schemas.microsoft.com/office/drawing/2012/chart">
                      <c:ext xmlns:c15="http://schemas.microsoft.com/office/drawing/2012/chart" uri="{02D57815-91ED-43cb-92C2-25804820EDAC}">
                        <c15:formulaRef>
                          <c15:sqref>'COMB SIMD % of S1-S5 &lt;90%'!$A$5</c15:sqref>
                        </c15:formulaRef>
                      </c:ext>
                    </c:extLst>
                    <c:strCache>
                      <c:ptCount val="1"/>
                      <c:pt idx="0">
                        <c:v>7+8</c:v>
                      </c:pt>
                    </c:strCache>
                  </c:strRef>
                </c:tx>
                <c:spPr>
                  <a:gradFill rotWithShape="1">
                    <a:gsLst>
                      <a:gs pos="0">
                        <a:schemeClr val="accent4">
                          <a:tint val="97000"/>
                          <a:satMod val="100000"/>
                          <a:lumMod val="102000"/>
                        </a:schemeClr>
                      </a:gs>
                      <a:gs pos="50000">
                        <a:schemeClr val="accent4">
                          <a:shade val="100000"/>
                          <a:satMod val="100000"/>
                          <a:lumMod val="100000"/>
                        </a:schemeClr>
                      </a:gs>
                      <a:gs pos="100000">
                        <a:schemeClr val="accent4">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cat>
                  <c:strRef>
                    <c:extLst xmlns:c15="http://schemas.microsoft.com/office/drawing/2012/chart">
                      <c:ext xmlns:c15="http://schemas.microsoft.com/office/drawing/2012/chart" uri="{02D57815-91ED-43cb-92C2-25804820EDAC}">
                        <c15:formulaRef>
                          <c15:sqref>'COMB SIMD % of S1-S5 &lt;90%'!$B$1:$K$1</c15:sqref>
                        </c15:formulaRef>
                      </c:ext>
                    </c:extLst>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extLst xmlns:c15="http://schemas.microsoft.com/office/drawing/2012/chart">
                      <c:ext xmlns:c15="http://schemas.microsoft.com/office/drawing/2012/chart" uri="{02D57815-91ED-43cb-92C2-25804820EDAC}">
                        <c15:formulaRef>
                          <c15:sqref>'COMB SIMD % of S1-S5 &lt;90%'!$B$5:$K$5</c15:sqref>
                        </c15:formulaRef>
                      </c:ext>
                    </c:extLst>
                    <c:numCache>
                      <c:formatCode>General</c:formatCode>
                      <c:ptCount val="10"/>
                      <c:pt idx="0">
                        <c:v>1008</c:v>
                      </c:pt>
                      <c:pt idx="1">
                        <c:v>142</c:v>
                      </c:pt>
                      <c:pt idx="2">
                        <c:v>31</c:v>
                      </c:pt>
                      <c:pt idx="3">
                        <c:v>9</c:v>
                      </c:pt>
                      <c:pt idx="4">
                        <c:v>7</c:v>
                      </c:pt>
                      <c:pt idx="5">
                        <c:v>3</c:v>
                      </c:pt>
                      <c:pt idx="6">
                        <c:v>2</c:v>
                      </c:pt>
                      <c:pt idx="7">
                        <c:v>1</c:v>
                      </c:pt>
                      <c:pt idx="8">
                        <c:v>1</c:v>
                      </c:pt>
                      <c:pt idx="9">
                        <c:v>0</c:v>
                      </c:pt>
                    </c:numCache>
                  </c:numRef>
                </c:val>
              </c15:ser>
            </c15:filteredBarSeries>
            <c15:filteredBarSeries>
              <c15:ser>
                <c:idx val="4"/>
                <c:order val="4"/>
                <c:tx>
                  <c:strRef>
                    <c:extLst xmlns:c15="http://schemas.microsoft.com/office/drawing/2012/chart">
                      <c:ext xmlns:c15="http://schemas.microsoft.com/office/drawing/2012/chart" uri="{02D57815-91ED-43cb-92C2-25804820EDAC}">
                        <c15:formulaRef>
                          <c15:sqref>'COMB SIMD % of S1-S5 &lt;90%'!$A$6</c15:sqref>
                        </c15:formulaRef>
                      </c:ext>
                    </c:extLst>
                    <c:strCache>
                      <c:ptCount val="1"/>
                      <c:pt idx="0">
                        <c:v>9+10</c:v>
                      </c:pt>
                    </c:strCache>
                  </c:strRef>
                </c:tx>
                <c:spPr>
                  <a:gradFill rotWithShape="1">
                    <a:gsLst>
                      <a:gs pos="0">
                        <a:schemeClr val="accent5">
                          <a:tint val="97000"/>
                          <a:satMod val="100000"/>
                          <a:lumMod val="102000"/>
                        </a:schemeClr>
                      </a:gs>
                      <a:gs pos="50000">
                        <a:schemeClr val="accent5">
                          <a:shade val="100000"/>
                          <a:satMod val="100000"/>
                          <a:lumMod val="100000"/>
                        </a:schemeClr>
                      </a:gs>
                      <a:gs pos="100000">
                        <a:schemeClr val="accent5">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cat>
                  <c:strRef>
                    <c:extLst xmlns:c15="http://schemas.microsoft.com/office/drawing/2012/chart">
                      <c:ext xmlns:c15="http://schemas.microsoft.com/office/drawing/2012/chart" uri="{02D57815-91ED-43cb-92C2-25804820EDAC}">
                        <c15:formulaRef>
                          <c15:sqref>'COMB SIMD % of S1-S5 &lt;90%'!$B$1:$K$1</c15:sqref>
                        </c15:formulaRef>
                      </c:ext>
                    </c:extLst>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extLst xmlns:c15="http://schemas.microsoft.com/office/drawing/2012/chart">
                      <c:ext xmlns:c15="http://schemas.microsoft.com/office/drawing/2012/chart" uri="{02D57815-91ED-43cb-92C2-25804820EDAC}">
                        <c15:formulaRef>
                          <c15:sqref>'COMB SIMD % of S1-S5 &lt;90%'!$B$6:$K$6</c15:sqref>
                        </c15:formulaRef>
                      </c:ext>
                    </c:extLst>
                    <c:numCache>
                      <c:formatCode>General</c:formatCode>
                      <c:ptCount val="10"/>
                      <c:pt idx="0">
                        <c:v>3758</c:v>
                      </c:pt>
                      <c:pt idx="1">
                        <c:v>410</c:v>
                      </c:pt>
                      <c:pt idx="2">
                        <c:v>84</c:v>
                      </c:pt>
                      <c:pt idx="3">
                        <c:v>29</c:v>
                      </c:pt>
                      <c:pt idx="4">
                        <c:v>17</c:v>
                      </c:pt>
                      <c:pt idx="5">
                        <c:v>13</c:v>
                      </c:pt>
                      <c:pt idx="6">
                        <c:v>7</c:v>
                      </c:pt>
                      <c:pt idx="7">
                        <c:v>4</c:v>
                      </c:pt>
                      <c:pt idx="8">
                        <c:v>4</c:v>
                      </c:pt>
                      <c:pt idx="9">
                        <c:v>4</c:v>
                      </c:pt>
                    </c:numCache>
                  </c:numRef>
                </c:val>
              </c15:ser>
            </c15:filteredBarSeries>
          </c:ext>
        </c:extLst>
      </c:barChart>
      <c:catAx>
        <c:axId val="329608648"/>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329609040"/>
        <c:crosses val="autoZero"/>
        <c:auto val="1"/>
        <c:lblAlgn val="ctr"/>
        <c:lblOffset val="100"/>
        <c:noMultiLvlLbl val="0"/>
      </c:catAx>
      <c:valAx>
        <c:axId val="329609040"/>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3296086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dirty="0"/>
              <a:t>Quintile </a:t>
            </a:r>
            <a:r>
              <a:rPr lang="en-GB" dirty="0" smtClean="0"/>
              <a:t>3 </a:t>
            </a:r>
            <a:r>
              <a:rPr lang="en-GB" dirty="0"/>
              <a:t>% of Population SIMD </a:t>
            </a:r>
            <a:r>
              <a:rPr lang="en-GB" dirty="0" smtClean="0"/>
              <a:t>5 </a:t>
            </a:r>
            <a:r>
              <a:rPr lang="en-GB" dirty="0"/>
              <a:t>+ </a:t>
            </a:r>
            <a:r>
              <a:rPr lang="en-GB" dirty="0" smtClean="0"/>
              <a:t>6 </a:t>
            </a:r>
            <a:r>
              <a:rPr lang="en-GB" dirty="0"/>
              <a:t>(S1-S5)</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5.6992716477313674E-2"/>
          <c:y val="0.14599256676887515"/>
          <c:w val="0.92411150554807753"/>
          <c:h val="0.65461171175882371"/>
        </c:manualLayout>
      </c:layout>
      <c:barChart>
        <c:barDir val="col"/>
        <c:grouping val="clustered"/>
        <c:varyColors val="0"/>
        <c:ser>
          <c:idx val="0"/>
          <c:order val="0"/>
          <c:tx>
            <c:strRef>
              <c:f>Sheet1!$B$1</c:f>
              <c:strCache>
                <c:ptCount val="1"/>
                <c:pt idx="0">
                  <c:v>&lt;89.99%</c:v>
                </c:pt>
              </c:strCache>
            </c:strRef>
          </c:tx>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5+6</c:v>
                </c:pt>
              </c:strCache>
            </c:strRef>
          </c:cat>
          <c:val>
            <c:numRef>
              <c:f>Sheet1!$B$2</c:f>
              <c:numCache>
                <c:formatCode>0.00%</c:formatCode>
                <c:ptCount val="1"/>
                <c:pt idx="0">
                  <c:v>0.189</c:v>
                </c:pt>
              </c:numCache>
            </c:numRef>
          </c:val>
        </c:ser>
        <c:ser>
          <c:idx val="1"/>
          <c:order val="1"/>
          <c:tx>
            <c:strRef>
              <c:f>Sheet1!$C$1</c:f>
              <c:strCache>
                <c:ptCount val="1"/>
                <c:pt idx="0">
                  <c:v>&lt;79.99%</c:v>
                </c:pt>
              </c:strCache>
            </c:strRef>
          </c:tx>
          <c:spPr>
            <a:gradFill rotWithShape="1">
              <a:gsLst>
                <a:gs pos="0">
                  <a:schemeClr val="accent2">
                    <a:tint val="97000"/>
                    <a:satMod val="100000"/>
                    <a:lumMod val="102000"/>
                  </a:schemeClr>
                </a:gs>
                <a:gs pos="50000">
                  <a:schemeClr val="accent2">
                    <a:shade val="100000"/>
                    <a:satMod val="100000"/>
                    <a:lumMod val="100000"/>
                  </a:schemeClr>
                </a:gs>
                <a:gs pos="100000">
                  <a:schemeClr val="accent2">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5+6</c:v>
                </c:pt>
              </c:strCache>
            </c:strRef>
          </c:cat>
          <c:val>
            <c:numRef>
              <c:f>Sheet1!$C$2</c:f>
              <c:numCache>
                <c:formatCode>0.00%</c:formatCode>
                <c:ptCount val="1"/>
                <c:pt idx="0">
                  <c:v>0.05</c:v>
                </c:pt>
              </c:numCache>
            </c:numRef>
          </c:val>
        </c:ser>
        <c:ser>
          <c:idx val="2"/>
          <c:order val="2"/>
          <c:tx>
            <c:strRef>
              <c:f>Sheet1!$D$1</c:f>
              <c:strCache>
                <c:ptCount val="1"/>
                <c:pt idx="0">
                  <c:v>&lt;69.99%</c:v>
                </c:pt>
              </c:strCache>
            </c:strRef>
          </c:tx>
          <c:spPr>
            <a:gradFill rotWithShape="1">
              <a:gsLst>
                <a:gs pos="0">
                  <a:schemeClr val="accent3">
                    <a:tint val="97000"/>
                    <a:satMod val="100000"/>
                    <a:lumMod val="102000"/>
                  </a:schemeClr>
                </a:gs>
                <a:gs pos="50000">
                  <a:schemeClr val="accent3">
                    <a:shade val="100000"/>
                    <a:satMod val="100000"/>
                    <a:lumMod val="100000"/>
                  </a:schemeClr>
                </a:gs>
                <a:gs pos="100000">
                  <a:schemeClr val="accent3">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5+6</c:v>
                </c:pt>
              </c:strCache>
            </c:strRef>
          </c:cat>
          <c:val>
            <c:numRef>
              <c:f>Sheet1!$D$2</c:f>
              <c:numCache>
                <c:formatCode>0.00%</c:formatCode>
                <c:ptCount val="1"/>
                <c:pt idx="0">
                  <c:v>2.1999999999999999E-2</c:v>
                </c:pt>
              </c:numCache>
            </c:numRef>
          </c:val>
        </c:ser>
        <c:ser>
          <c:idx val="3"/>
          <c:order val="3"/>
          <c:tx>
            <c:strRef>
              <c:f>Sheet1!$E$1</c:f>
              <c:strCache>
                <c:ptCount val="1"/>
                <c:pt idx="0">
                  <c:v>&lt;59.99%</c:v>
                </c:pt>
              </c:strCache>
            </c:strRef>
          </c:tx>
          <c:spPr>
            <a:gradFill rotWithShape="1">
              <a:gsLst>
                <a:gs pos="0">
                  <a:schemeClr val="accent4">
                    <a:tint val="97000"/>
                    <a:satMod val="100000"/>
                    <a:lumMod val="102000"/>
                  </a:schemeClr>
                </a:gs>
                <a:gs pos="50000">
                  <a:schemeClr val="accent4">
                    <a:shade val="100000"/>
                    <a:satMod val="100000"/>
                    <a:lumMod val="100000"/>
                  </a:schemeClr>
                </a:gs>
                <a:gs pos="100000">
                  <a:schemeClr val="accent4">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5+6</c:v>
                </c:pt>
              </c:strCache>
            </c:strRef>
          </c:cat>
          <c:val>
            <c:numRef>
              <c:f>Sheet1!$E$2</c:f>
              <c:numCache>
                <c:formatCode>0.00%</c:formatCode>
                <c:ptCount val="1"/>
                <c:pt idx="0">
                  <c:v>1.2999999999999999E-2</c:v>
                </c:pt>
              </c:numCache>
            </c:numRef>
          </c:val>
        </c:ser>
        <c:ser>
          <c:idx val="4"/>
          <c:order val="4"/>
          <c:tx>
            <c:strRef>
              <c:f>Sheet1!$F$1</c:f>
              <c:strCache>
                <c:ptCount val="1"/>
                <c:pt idx="0">
                  <c:v>&lt;49.99%</c:v>
                </c:pt>
              </c:strCache>
            </c:strRef>
          </c:tx>
          <c:spPr>
            <a:gradFill rotWithShape="1">
              <a:gsLst>
                <a:gs pos="0">
                  <a:schemeClr val="accent5">
                    <a:tint val="97000"/>
                    <a:satMod val="100000"/>
                    <a:lumMod val="102000"/>
                  </a:schemeClr>
                </a:gs>
                <a:gs pos="50000">
                  <a:schemeClr val="accent5">
                    <a:shade val="100000"/>
                    <a:satMod val="100000"/>
                    <a:lumMod val="100000"/>
                  </a:schemeClr>
                </a:gs>
                <a:gs pos="100000">
                  <a:schemeClr val="accent5">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5+6</c:v>
                </c:pt>
              </c:strCache>
            </c:strRef>
          </c:cat>
          <c:val>
            <c:numRef>
              <c:f>Sheet1!$F$2</c:f>
              <c:numCache>
                <c:formatCode>0.00%</c:formatCode>
                <c:ptCount val="1"/>
                <c:pt idx="0">
                  <c:v>7.0000000000000001E-3</c:v>
                </c:pt>
              </c:numCache>
            </c:numRef>
          </c:val>
        </c:ser>
        <c:ser>
          <c:idx val="5"/>
          <c:order val="5"/>
          <c:tx>
            <c:strRef>
              <c:f>Sheet1!$G$1</c:f>
              <c:strCache>
                <c:ptCount val="1"/>
                <c:pt idx="0">
                  <c:v>&lt;39.99%</c:v>
                </c:pt>
              </c:strCache>
            </c:strRef>
          </c:tx>
          <c:spPr>
            <a:gradFill rotWithShape="1">
              <a:gsLst>
                <a:gs pos="0">
                  <a:schemeClr val="accent6">
                    <a:tint val="97000"/>
                    <a:satMod val="100000"/>
                    <a:lumMod val="102000"/>
                  </a:schemeClr>
                </a:gs>
                <a:gs pos="50000">
                  <a:schemeClr val="accent6">
                    <a:shade val="100000"/>
                    <a:satMod val="100000"/>
                    <a:lumMod val="100000"/>
                  </a:schemeClr>
                </a:gs>
                <a:gs pos="100000">
                  <a:schemeClr val="accent6">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5+6</c:v>
                </c:pt>
              </c:strCache>
            </c:strRef>
          </c:cat>
          <c:val>
            <c:numRef>
              <c:f>Sheet1!$G$2</c:f>
              <c:numCache>
                <c:formatCode>0.00%</c:formatCode>
                <c:ptCount val="1"/>
                <c:pt idx="0">
                  <c:v>7.0000000000000001E-3</c:v>
                </c:pt>
              </c:numCache>
            </c:numRef>
          </c:val>
        </c:ser>
        <c:dLbls>
          <c:dLblPos val="outEnd"/>
          <c:showLegendKey val="0"/>
          <c:showVal val="1"/>
          <c:showCatName val="0"/>
          <c:showSerName val="0"/>
          <c:showPercent val="0"/>
          <c:showBubbleSize val="0"/>
        </c:dLbls>
        <c:gapWidth val="100"/>
        <c:overlap val="-24"/>
        <c:axId val="366709328"/>
        <c:axId val="366709720"/>
      </c:barChart>
      <c:catAx>
        <c:axId val="36670932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66709720"/>
        <c:crosses val="autoZero"/>
        <c:auto val="1"/>
        <c:lblAlgn val="ctr"/>
        <c:lblOffset val="100"/>
        <c:noMultiLvlLbl val="0"/>
      </c:catAx>
      <c:valAx>
        <c:axId val="366709720"/>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667093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smtClean="0"/>
              <a:t>Quintile 3: SIMD </a:t>
            </a:r>
            <a:r>
              <a:rPr lang="en-US" dirty="0"/>
              <a:t>5+6</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clustered"/>
        <c:varyColors val="0"/>
        <c:ser>
          <c:idx val="2"/>
          <c:order val="2"/>
          <c:tx>
            <c:strRef>
              <c:f>'COMB SIMD % of S1-S5 &lt;90%'!$A$4</c:f>
              <c:strCache>
                <c:ptCount val="1"/>
                <c:pt idx="0">
                  <c:v>5+6</c:v>
                </c:pt>
              </c:strCache>
            </c:strRef>
          </c:tx>
          <c:spPr>
            <a:gradFill rotWithShape="1">
              <a:gsLst>
                <a:gs pos="0">
                  <a:schemeClr val="accent3">
                    <a:tint val="97000"/>
                    <a:satMod val="100000"/>
                    <a:lumMod val="102000"/>
                  </a:schemeClr>
                </a:gs>
                <a:gs pos="50000">
                  <a:schemeClr val="accent3">
                    <a:shade val="100000"/>
                    <a:satMod val="100000"/>
                    <a:lumMod val="100000"/>
                  </a:schemeClr>
                </a:gs>
                <a:gs pos="100000">
                  <a:schemeClr val="accent3">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'COMB SIMD % of S1-S5 &lt;90%'!$B$1:$K$1</c:f>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f>'COMB SIMD % of S1-S5 &lt;90%'!$B$4:$K$4</c:f>
              <c:numCache>
                <c:formatCode>General</c:formatCode>
                <c:ptCount val="10"/>
                <c:pt idx="0">
                  <c:v>695</c:v>
                </c:pt>
                <c:pt idx="1">
                  <c:v>131</c:v>
                </c:pt>
                <c:pt idx="2">
                  <c:v>35</c:v>
                </c:pt>
                <c:pt idx="3">
                  <c:v>15</c:v>
                </c:pt>
                <c:pt idx="4">
                  <c:v>9</c:v>
                </c:pt>
                <c:pt idx="5">
                  <c:v>5</c:v>
                </c:pt>
                <c:pt idx="6">
                  <c:v>5</c:v>
                </c:pt>
                <c:pt idx="7">
                  <c:v>1</c:v>
                </c:pt>
                <c:pt idx="8">
                  <c:v>1</c:v>
                </c:pt>
                <c:pt idx="9">
                  <c:v>1</c:v>
                </c:pt>
              </c:numCache>
            </c:numRef>
          </c:val>
        </c:ser>
        <c:dLbls>
          <c:showLegendKey val="0"/>
          <c:showVal val="0"/>
          <c:showCatName val="0"/>
          <c:showSerName val="0"/>
          <c:showPercent val="0"/>
          <c:showBubbleSize val="0"/>
        </c:dLbls>
        <c:gapWidth val="115"/>
        <c:overlap val="-20"/>
        <c:axId val="330425240"/>
        <c:axId val="330425632"/>
        <c:extLst>
          <c:ext xmlns:c15="http://schemas.microsoft.com/office/drawing/2012/chart" uri="{02D57815-91ED-43cb-92C2-25804820EDAC}">
            <c15:filteredBarSeries>
              <c15:ser>
                <c:idx val="0"/>
                <c:order val="0"/>
                <c:tx>
                  <c:strRef>
                    <c:extLst>
                      <c:ext uri="{02D57815-91ED-43cb-92C2-25804820EDAC}">
                        <c15:formulaRef>
                          <c15:sqref>'COMB SIMD % of S1-S5 &lt;90%'!$A$2</c15:sqref>
                        </c15:formulaRef>
                      </c:ext>
                    </c:extLst>
                    <c:strCache>
                      <c:ptCount val="1"/>
                      <c:pt idx="0">
                        <c:v>1+2</c:v>
                      </c:pt>
                    </c:strCache>
                  </c:strRef>
                </c:tx>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cat>
                  <c:strRef>
                    <c:extLst>
                      <c:ext uri="{02D57815-91ED-43cb-92C2-25804820EDAC}">
                        <c15:formulaRef>
                          <c15:sqref>'COMB SIMD % of S1-S5 &lt;90%'!$B$1:$K$1</c15:sqref>
                        </c15:formulaRef>
                      </c:ext>
                    </c:extLst>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extLst>
                      <c:ext uri="{02D57815-91ED-43cb-92C2-25804820EDAC}">
                        <c15:formulaRef>
                          <c15:sqref>'COMB SIMD % of S1-S5 &lt;90%'!$B$2:$K$2</c15:sqref>
                        </c15:formulaRef>
                      </c:ext>
                    </c:extLst>
                    <c:numCache>
                      <c:formatCode>General</c:formatCode>
                      <c:ptCount val="10"/>
                      <c:pt idx="0">
                        <c:v>522</c:v>
                      </c:pt>
                      <c:pt idx="1">
                        <c:v>185</c:v>
                      </c:pt>
                      <c:pt idx="2">
                        <c:v>69</c:v>
                      </c:pt>
                      <c:pt idx="3">
                        <c:v>23</c:v>
                      </c:pt>
                      <c:pt idx="4">
                        <c:v>9</c:v>
                      </c:pt>
                      <c:pt idx="5">
                        <c:v>8</c:v>
                      </c:pt>
                      <c:pt idx="6">
                        <c:v>3</c:v>
                      </c:pt>
                      <c:pt idx="7">
                        <c:v>2</c:v>
                      </c:pt>
                      <c:pt idx="8">
                        <c:v>0</c:v>
                      </c:pt>
                      <c:pt idx="9">
                        <c:v>0</c:v>
                      </c:pt>
                    </c:numCache>
                  </c:numRef>
                </c:val>
              </c15:ser>
            </c15:filteredBarSeries>
            <c15:filteredBarSeries>
              <c15:ser>
                <c:idx val="1"/>
                <c:order val="1"/>
                <c:tx>
                  <c:strRef>
                    <c:extLst xmlns:c15="http://schemas.microsoft.com/office/drawing/2012/chart">
                      <c:ext xmlns:c15="http://schemas.microsoft.com/office/drawing/2012/chart" uri="{02D57815-91ED-43cb-92C2-25804820EDAC}">
                        <c15:formulaRef>
                          <c15:sqref>'COMB SIMD % of S1-S5 &lt;90%'!$A$3</c15:sqref>
                        </c15:formulaRef>
                      </c:ext>
                    </c:extLst>
                    <c:strCache>
                      <c:ptCount val="1"/>
                      <c:pt idx="0">
                        <c:v>3+4</c:v>
                      </c:pt>
                    </c:strCache>
                  </c:strRef>
                </c:tx>
                <c:spPr>
                  <a:gradFill rotWithShape="1">
                    <a:gsLst>
                      <a:gs pos="0">
                        <a:schemeClr val="accent2">
                          <a:tint val="97000"/>
                          <a:satMod val="100000"/>
                          <a:lumMod val="102000"/>
                        </a:schemeClr>
                      </a:gs>
                      <a:gs pos="50000">
                        <a:schemeClr val="accent2">
                          <a:shade val="100000"/>
                          <a:satMod val="100000"/>
                          <a:lumMod val="100000"/>
                        </a:schemeClr>
                      </a:gs>
                      <a:gs pos="100000">
                        <a:schemeClr val="accent2">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cat>
                  <c:strRef>
                    <c:extLst xmlns:c15="http://schemas.microsoft.com/office/drawing/2012/chart">
                      <c:ext xmlns:c15="http://schemas.microsoft.com/office/drawing/2012/chart" uri="{02D57815-91ED-43cb-92C2-25804820EDAC}">
                        <c15:formulaRef>
                          <c15:sqref>'COMB SIMD % of S1-S5 &lt;90%'!$B$1:$K$1</c15:sqref>
                        </c15:formulaRef>
                      </c:ext>
                    </c:extLst>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extLst xmlns:c15="http://schemas.microsoft.com/office/drawing/2012/chart">
                      <c:ext xmlns:c15="http://schemas.microsoft.com/office/drawing/2012/chart" uri="{02D57815-91ED-43cb-92C2-25804820EDAC}">
                        <c15:formulaRef>
                          <c15:sqref>'COMB SIMD % of S1-S5 &lt;90%'!$B$3:$K$3</c15:sqref>
                        </c15:formulaRef>
                      </c:ext>
                    </c:extLst>
                    <c:numCache>
                      <c:formatCode>General</c:formatCode>
                      <c:ptCount val="10"/>
                      <c:pt idx="0">
                        <c:v>616</c:v>
                      </c:pt>
                      <c:pt idx="1">
                        <c:v>159</c:v>
                      </c:pt>
                      <c:pt idx="2">
                        <c:v>53</c:v>
                      </c:pt>
                      <c:pt idx="3">
                        <c:v>16</c:v>
                      </c:pt>
                      <c:pt idx="4">
                        <c:v>12</c:v>
                      </c:pt>
                      <c:pt idx="5">
                        <c:v>5</c:v>
                      </c:pt>
                      <c:pt idx="6">
                        <c:v>1</c:v>
                      </c:pt>
                      <c:pt idx="7">
                        <c:v>1</c:v>
                      </c:pt>
                      <c:pt idx="8">
                        <c:v>1</c:v>
                      </c:pt>
                      <c:pt idx="9">
                        <c:v>1</c:v>
                      </c:pt>
                    </c:numCache>
                  </c:numRef>
                </c:val>
              </c15:ser>
            </c15:filteredBarSeries>
            <c15:filteredBarSeries>
              <c15:ser>
                <c:idx val="3"/>
                <c:order val="3"/>
                <c:tx>
                  <c:strRef>
                    <c:extLst xmlns:c15="http://schemas.microsoft.com/office/drawing/2012/chart">
                      <c:ext xmlns:c15="http://schemas.microsoft.com/office/drawing/2012/chart" uri="{02D57815-91ED-43cb-92C2-25804820EDAC}">
                        <c15:formulaRef>
                          <c15:sqref>'COMB SIMD % of S1-S5 &lt;90%'!$A$5</c15:sqref>
                        </c15:formulaRef>
                      </c:ext>
                    </c:extLst>
                    <c:strCache>
                      <c:ptCount val="1"/>
                      <c:pt idx="0">
                        <c:v>7+8</c:v>
                      </c:pt>
                    </c:strCache>
                  </c:strRef>
                </c:tx>
                <c:spPr>
                  <a:gradFill rotWithShape="1">
                    <a:gsLst>
                      <a:gs pos="0">
                        <a:schemeClr val="accent4">
                          <a:tint val="97000"/>
                          <a:satMod val="100000"/>
                          <a:lumMod val="102000"/>
                        </a:schemeClr>
                      </a:gs>
                      <a:gs pos="50000">
                        <a:schemeClr val="accent4">
                          <a:shade val="100000"/>
                          <a:satMod val="100000"/>
                          <a:lumMod val="100000"/>
                        </a:schemeClr>
                      </a:gs>
                      <a:gs pos="100000">
                        <a:schemeClr val="accent4">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cat>
                  <c:strRef>
                    <c:extLst xmlns:c15="http://schemas.microsoft.com/office/drawing/2012/chart">
                      <c:ext xmlns:c15="http://schemas.microsoft.com/office/drawing/2012/chart" uri="{02D57815-91ED-43cb-92C2-25804820EDAC}">
                        <c15:formulaRef>
                          <c15:sqref>'COMB SIMD % of S1-S5 &lt;90%'!$B$1:$K$1</c15:sqref>
                        </c15:formulaRef>
                      </c:ext>
                    </c:extLst>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extLst xmlns:c15="http://schemas.microsoft.com/office/drawing/2012/chart">
                      <c:ext xmlns:c15="http://schemas.microsoft.com/office/drawing/2012/chart" uri="{02D57815-91ED-43cb-92C2-25804820EDAC}">
                        <c15:formulaRef>
                          <c15:sqref>'COMB SIMD % of S1-S5 &lt;90%'!$B$5:$K$5</c15:sqref>
                        </c15:formulaRef>
                      </c:ext>
                    </c:extLst>
                    <c:numCache>
                      <c:formatCode>General</c:formatCode>
                      <c:ptCount val="10"/>
                      <c:pt idx="0">
                        <c:v>1008</c:v>
                      </c:pt>
                      <c:pt idx="1">
                        <c:v>142</c:v>
                      </c:pt>
                      <c:pt idx="2">
                        <c:v>31</c:v>
                      </c:pt>
                      <c:pt idx="3">
                        <c:v>9</c:v>
                      </c:pt>
                      <c:pt idx="4">
                        <c:v>7</c:v>
                      </c:pt>
                      <c:pt idx="5">
                        <c:v>3</c:v>
                      </c:pt>
                      <c:pt idx="6">
                        <c:v>2</c:v>
                      </c:pt>
                      <c:pt idx="7">
                        <c:v>1</c:v>
                      </c:pt>
                      <c:pt idx="8">
                        <c:v>1</c:v>
                      </c:pt>
                      <c:pt idx="9">
                        <c:v>0</c:v>
                      </c:pt>
                    </c:numCache>
                  </c:numRef>
                </c:val>
              </c15:ser>
            </c15:filteredBarSeries>
            <c15:filteredBarSeries>
              <c15:ser>
                <c:idx val="4"/>
                <c:order val="4"/>
                <c:tx>
                  <c:strRef>
                    <c:extLst xmlns:c15="http://schemas.microsoft.com/office/drawing/2012/chart">
                      <c:ext xmlns:c15="http://schemas.microsoft.com/office/drawing/2012/chart" uri="{02D57815-91ED-43cb-92C2-25804820EDAC}">
                        <c15:formulaRef>
                          <c15:sqref>'COMB SIMD % of S1-S5 &lt;90%'!$A$6</c15:sqref>
                        </c15:formulaRef>
                      </c:ext>
                    </c:extLst>
                    <c:strCache>
                      <c:ptCount val="1"/>
                      <c:pt idx="0">
                        <c:v>9+10</c:v>
                      </c:pt>
                    </c:strCache>
                  </c:strRef>
                </c:tx>
                <c:spPr>
                  <a:gradFill rotWithShape="1">
                    <a:gsLst>
                      <a:gs pos="0">
                        <a:schemeClr val="accent5">
                          <a:tint val="97000"/>
                          <a:satMod val="100000"/>
                          <a:lumMod val="102000"/>
                        </a:schemeClr>
                      </a:gs>
                      <a:gs pos="50000">
                        <a:schemeClr val="accent5">
                          <a:shade val="100000"/>
                          <a:satMod val="100000"/>
                          <a:lumMod val="100000"/>
                        </a:schemeClr>
                      </a:gs>
                      <a:gs pos="100000">
                        <a:schemeClr val="accent5">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cat>
                  <c:strRef>
                    <c:extLst xmlns:c15="http://schemas.microsoft.com/office/drawing/2012/chart">
                      <c:ext xmlns:c15="http://schemas.microsoft.com/office/drawing/2012/chart" uri="{02D57815-91ED-43cb-92C2-25804820EDAC}">
                        <c15:formulaRef>
                          <c15:sqref>'COMB SIMD % of S1-S5 &lt;90%'!$B$1:$K$1</c15:sqref>
                        </c15:formulaRef>
                      </c:ext>
                    </c:extLst>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extLst xmlns:c15="http://schemas.microsoft.com/office/drawing/2012/chart">
                      <c:ext xmlns:c15="http://schemas.microsoft.com/office/drawing/2012/chart" uri="{02D57815-91ED-43cb-92C2-25804820EDAC}">
                        <c15:formulaRef>
                          <c15:sqref>'COMB SIMD % of S1-S5 &lt;90%'!$B$6:$K$6</c15:sqref>
                        </c15:formulaRef>
                      </c:ext>
                    </c:extLst>
                    <c:numCache>
                      <c:formatCode>General</c:formatCode>
                      <c:ptCount val="10"/>
                      <c:pt idx="0">
                        <c:v>3758</c:v>
                      </c:pt>
                      <c:pt idx="1">
                        <c:v>410</c:v>
                      </c:pt>
                      <c:pt idx="2">
                        <c:v>84</c:v>
                      </c:pt>
                      <c:pt idx="3">
                        <c:v>29</c:v>
                      </c:pt>
                      <c:pt idx="4">
                        <c:v>17</c:v>
                      </c:pt>
                      <c:pt idx="5">
                        <c:v>13</c:v>
                      </c:pt>
                      <c:pt idx="6">
                        <c:v>7</c:v>
                      </c:pt>
                      <c:pt idx="7">
                        <c:v>4</c:v>
                      </c:pt>
                      <c:pt idx="8">
                        <c:v>4</c:v>
                      </c:pt>
                      <c:pt idx="9">
                        <c:v>4</c:v>
                      </c:pt>
                    </c:numCache>
                  </c:numRef>
                </c:val>
              </c15:ser>
            </c15:filteredBarSeries>
          </c:ext>
        </c:extLst>
      </c:barChart>
      <c:catAx>
        <c:axId val="33042524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330425632"/>
        <c:crosses val="autoZero"/>
        <c:auto val="1"/>
        <c:lblAlgn val="ctr"/>
        <c:lblOffset val="100"/>
        <c:noMultiLvlLbl val="0"/>
      </c:catAx>
      <c:valAx>
        <c:axId val="330425632"/>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3304252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dirty="0"/>
              <a:t>Quintile </a:t>
            </a:r>
            <a:r>
              <a:rPr lang="en-GB" dirty="0" smtClean="0"/>
              <a:t>4 </a:t>
            </a:r>
            <a:r>
              <a:rPr lang="en-GB" dirty="0"/>
              <a:t>% of Population SIMD </a:t>
            </a:r>
            <a:r>
              <a:rPr lang="en-GB" dirty="0" smtClean="0"/>
              <a:t>7 </a:t>
            </a:r>
            <a:r>
              <a:rPr lang="en-GB" dirty="0"/>
              <a:t>+ </a:t>
            </a:r>
            <a:r>
              <a:rPr lang="en-GB" dirty="0" smtClean="0"/>
              <a:t>8 </a:t>
            </a:r>
            <a:r>
              <a:rPr lang="en-GB" dirty="0"/>
              <a:t>(S1-S5)</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5.6992716477313674E-2"/>
          <c:y val="0.14599256676887515"/>
          <c:w val="0.92411150554807753"/>
          <c:h val="0.65461171175882371"/>
        </c:manualLayout>
      </c:layout>
      <c:barChart>
        <c:barDir val="col"/>
        <c:grouping val="clustered"/>
        <c:varyColors val="0"/>
        <c:ser>
          <c:idx val="0"/>
          <c:order val="0"/>
          <c:tx>
            <c:strRef>
              <c:f>Sheet1!$B$1</c:f>
              <c:strCache>
                <c:ptCount val="1"/>
                <c:pt idx="0">
                  <c:v>&lt;89.99%</c:v>
                </c:pt>
              </c:strCache>
            </c:strRef>
          </c:tx>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7+8</c:v>
                </c:pt>
              </c:strCache>
            </c:strRef>
          </c:cat>
          <c:val>
            <c:numRef>
              <c:f>Sheet1!$B$2</c:f>
              <c:numCache>
                <c:formatCode>0.00%</c:formatCode>
                <c:ptCount val="1"/>
                <c:pt idx="0">
                  <c:v>0.14099999999999999</c:v>
                </c:pt>
              </c:numCache>
            </c:numRef>
          </c:val>
        </c:ser>
        <c:ser>
          <c:idx val="1"/>
          <c:order val="1"/>
          <c:tx>
            <c:strRef>
              <c:f>Sheet1!$C$1</c:f>
              <c:strCache>
                <c:ptCount val="1"/>
                <c:pt idx="0">
                  <c:v>&lt;79.99%</c:v>
                </c:pt>
              </c:strCache>
            </c:strRef>
          </c:tx>
          <c:spPr>
            <a:gradFill rotWithShape="1">
              <a:gsLst>
                <a:gs pos="0">
                  <a:schemeClr val="accent2">
                    <a:tint val="97000"/>
                    <a:satMod val="100000"/>
                    <a:lumMod val="102000"/>
                  </a:schemeClr>
                </a:gs>
                <a:gs pos="50000">
                  <a:schemeClr val="accent2">
                    <a:shade val="100000"/>
                    <a:satMod val="100000"/>
                    <a:lumMod val="100000"/>
                  </a:schemeClr>
                </a:gs>
                <a:gs pos="100000">
                  <a:schemeClr val="accent2">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7+8</c:v>
                </c:pt>
              </c:strCache>
            </c:strRef>
          </c:cat>
          <c:val>
            <c:numRef>
              <c:f>Sheet1!$C$2</c:f>
              <c:numCache>
                <c:formatCode>0.00%</c:formatCode>
                <c:ptCount val="1"/>
                <c:pt idx="0">
                  <c:v>3.1E-2</c:v>
                </c:pt>
              </c:numCache>
            </c:numRef>
          </c:val>
        </c:ser>
        <c:ser>
          <c:idx val="2"/>
          <c:order val="2"/>
          <c:tx>
            <c:strRef>
              <c:f>Sheet1!$D$1</c:f>
              <c:strCache>
                <c:ptCount val="1"/>
                <c:pt idx="0">
                  <c:v>&lt;69.99%</c:v>
                </c:pt>
              </c:strCache>
            </c:strRef>
          </c:tx>
          <c:spPr>
            <a:gradFill rotWithShape="1">
              <a:gsLst>
                <a:gs pos="0">
                  <a:schemeClr val="accent3">
                    <a:tint val="97000"/>
                    <a:satMod val="100000"/>
                    <a:lumMod val="102000"/>
                  </a:schemeClr>
                </a:gs>
                <a:gs pos="50000">
                  <a:schemeClr val="accent3">
                    <a:shade val="100000"/>
                    <a:satMod val="100000"/>
                    <a:lumMod val="100000"/>
                  </a:schemeClr>
                </a:gs>
                <a:gs pos="100000">
                  <a:schemeClr val="accent3">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7+8</c:v>
                </c:pt>
              </c:strCache>
            </c:strRef>
          </c:cat>
          <c:val>
            <c:numRef>
              <c:f>Sheet1!$D$2</c:f>
              <c:numCache>
                <c:formatCode>0.00%</c:formatCode>
                <c:ptCount val="1"/>
                <c:pt idx="0">
                  <c:v>8.9999999999999993E-3</c:v>
                </c:pt>
              </c:numCache>
            </c:numRef>
          </c:val>
        </c:ser>
        <c:ser>
          <c:idx val="3"/>
          <c:order val="3"/>
          <c:tx>
            <c:strRef>
              <c:f>Sheet1!$E$1</c:f>
              <c:strCache>
                <c:ptCount val="1"/>
                <c:pt idx="0">
                  <c:v>&lt;59.99%</c:v>
                </c:pt>
              </c:strCache>
            </c:strRef>
          </c:tx>
          <c:spPr>
            <a:gradFill rotWithShape="1">
              <a:gsLst>
                <a:gs pos="0">
                  <a:schemeClr val="accent4">
                    <a:tint val="97000"/>
                    <a:satMod val="100000"/>
                    <a:lumMod val="102000"/>
                  </a:schemeClr>
                </a:gs>
                <a:gs pos="50000">
                  <a:schemeClr val="accent4">
                    <a:shade val="100000"/>
                    <a:satMod val="100000"/>
                    <a:lumMod val="100000"/>
                  </a:schemeClr>
                </a:gs>
                <a:gs pos="100000">
                  <a:schemeClr val="accent4">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7+8</c:v>
                </c:pt>
              </c:strCache>
            </c:strRef>
          </c:cat>
          <c:val>
            <c:numRef>
              <c:f>Sheet1!$E$2</c:f>
              <c:numCache>
                <c:formatCode>0.00%</c:formatCode>
                <c:ptCount val="1"/>
                <c:pt idx="0">
                  <c:v>7.0000000000000001E-3</c:v>
                </c:pt>
              </c:numCache>
            </c:numRef>
          </c:val>
        </c:ser>
        <c:ser>
          <c:idx val="4"/>
          <c:order val="4"/>
          <c:tx>
            <c:strRef>
              <c:f>Sheet1!$F$1</c:f>
              <c:strCache>
                <c:ptCount val="1"/>
                <c:pt idx="0">
                  <c:v>&lt;49.99%</c:v>
                </c:pt>
              </c:strCache>
            </c:strRef>
          </c:tx>
          <c:spPr>
            <a:gradFill rotWithShape="1">
              <a:gsLst>
                <a:gs pos="0">
                  <a:schemeClr val="accent5">
                    <a:tint val="97000"/>
                    <a:satMod val="100000"/>
                    <a:lumMod val="102000"/>
                  </a:schemeClr>
                </a:gs>
                <a:gs pos="50000">
                  <a:schemeClr val="accent5">
                    <a:shade val="100000"/>
                    <a:satMod val="100000"/>
                    <a:lumMod val="100000"/>
                  </a:schemeClr>
                </a:gs>
                <a:gs pos="100000">
                  <a:schemeClr val="accent5">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7+8</c:v>
                </c:pt>
              </c:strCache>
            </c:strRef>
          </c:cat>
          <c:val>
            <c:numRef>
              <c:f>Sheet1!$F$2</c:f>
              <c:numCache>
                <c:formatCode>0.00%</c:formatCode>
                <c:ptCount val="1"/>
                <c:pt idx="0">
                  <c:v>3.0000000000000001E-3</c:v>
                </c:pt>
              </c:numCache>
            </c:numRef>
          </c:val>
        </c:ser>
        <c:ser>
          <c:idx val="5"/>
          <c:order val="5"/>
          <c:tx>
            <c:strRef>
              <c:f>Sheet1!$G$1</c:f>
              <c:strCache>
                <c:ptCount val="1"/>
                <c:pt idx="0">
                  <c:v>&lt;39.99%</c:v>
                </c:pt>
              </c:strCache>
            </c:strRef>
          </c:tx>
          <c:spPr>
            <a:gradFill rotWithShape="1">
              <a:gsLst>
                <a:gs pos="0">
                  <a:schemeClr val="accent6">
                    <a:tint val="97000"/>
                    <a:satMod val="100000"/>
                    <a:lumMod val="102000"/>
                  </a:schemeClr>
                </a:gs>
                <a:gs pos="50000">
                  <a:schemeClr val="accent6">
                    <a:shade val="100000"/>
                    <a:satMod val="100000"/>
                    <a:lumMod val="100000"/>
                  </a:schemeClr>
                </a:gs>
                <a:gs pos="100000">
                  <a:schemeClr val="accent6">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7+8</c:v>
                </c:pt>
              </c:strCache>
            </c:strRef>
          </c:cat>
          <c:val>
            <c:numRef>
              <c:f>Sheet1!$G$2</c:f>
              <c:numCache>
                <c:formatCode>0.00%</c:formatCode>
                <c:ptCount val="1"/>
                <c:pt idx="0">
                  <c:v>2E-3</c:v>
                </c:pt>
              </c:numCache>
            </c:numRef>
          </c:val>
        </c:ser>
        <c:dLbls>
          <c:dLblPos val="outEnd"/>
          <c:showLegendKey val="0"/>
          <c:showVal val="1"/>
          <c:showCatName val="0"/>
          <c:showSerName val="0"/>
          <c:showPercent val="0"/>
          <c:showBubbleSize val="0"/>
        </c:dLbls>
        <c:gapWidth val="100"/>
        <c:overlap val="-24"/>
        <c:axId val="366710504"/>
        <c:axId val="366710896"/>
      </c:barChart>
      <c:catAx>
        <c:axId val="36671050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66710896"/>
        <c:crosses val="autoZero"/>
        <c:auto val="1"/>
        <c:lblAlgn val="ctr"/>
        <c:lblOffset val="100"/>
        <c:noMultiLvlLbl val="0"/>
      </c:catAx>
      <c:valAx>
        <c:axId val="366710896"/>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66710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smtClean="0"/>
              <a:t>Quintile 4: SIMD </a:t>
            </a:r>
            <a:r>
              <a:rPr lang="en-US" dirty="0"/>
              <a:t>7+8</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clustered"/>
        <c:varyColors val="0"/>
        <c:ser>
          <c:idx val="3"/>
          <c:order val="3"/>
          <c:tx>
            <c:strRef>
              <c:f>'COMB SIMD % of S1-S5 &lt;90%'!$A$5</c:f>
              <c:strCache>
                <c:ptCount val="1"/>
                <c:pt idx="0">
                  <c:v>7+8</c:v>
                </c:pt>
              </c:strCache>
            </c:strRef>
          </c:tx>
          <c:spPr>
            <a:gradFill rotWithShape="1">
              <a:gsLst>
                <a:gs pos="0">
                  <a:schemeClr val="accent4">
                    <a:tint val="97000"/>
                    <a:satMod val="100000"/>
                    <a:lumMod val="102000"/>
                  </a:schemeClr>
                </a:gs>
                <a:gs pos="50000">
                  <a:schemeClr val="accent4">
                    <a:shade val="100000"/>
                    <a:satMod val="100000"/>
                    <a:lumMod val="100000"/>
                  </a:schemeClr>
                </a:gs>
                <a:gs pos="100000">
                  <a:schemeClr val="accent4">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'COMB SIMD % of S1-S5 &lt;90%'!$B$1:$K$1</c:f>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f>'COMB SIMD % of S1-S5 &lt;90%'!$B$5:$K$5</c:f>
              <c:numCache>
                <c:formatCode>General</c:formatCode>
                <c:ptCount val="10"/>
                <c:pt idx="0">
                  <c:v>1008</c:v>
                </c:pt>
                <c:pt idx="1">
                  <c:v>142</c:v>
                </c:pt>
                <c:pt idx="2">
                  <c:v>31</c:v>
                </c:pt>
                <c:pt idx="3">
                  <c:v>9</c:v>
                </c:pt>
                <c:pt idx="4">
                  <c:v>7</c:v>
                </c:pt>
                <c:pt idx="5">
                  <c:v>3</c:v>
                </c:pt>
                <c:pt idx="6">
                  <c:v>2</c:v>
                </c:pt>
                <c:pt idx="7">
                  <c:v>1</c:v>
                </c:pt>
                <c:pt idx="8">
                  <c:v>1</c:v>
                </c:pt>
                <c:pt idx="9">
                  <c:v>0</c:v>
                </c:pt>
              </c:numCache>
            </c:numRef>
          </c:val>
        </c:ser>
        <c:dLbls>
          <c:showLegendKey val="0"/>
          <c:showVal val="0"/>
          <c:showCatName val="0"/>
          <c:showSerName val="0"/>
          <c:showPercent val="0"/>
          <c:showBubbleSize val="0"/>
        </c:dLbls>
        <c:gapWidth val="115"/>
        <c:overlap val="-20"/>
        <c:axId val="330426416"/>
        <c:axId val="330426808"/>
        <c:extLst>
          <c:ext xmlns:c15="http://schemas.microsoft.com/office/drawing/2012/chart" uri="{02D57815-91ED-43cb-92C2-25804820EDAC}">
            <c15:filteredBarSeries>
              <c15:ser>
                <c:idx val="0"/>
                <c:order val="0"/>
                <c:tx>
                  <c:strRef>
                    <c:extLst>
                      <c:ext uri="{02D57815-91ED-43cb-92C2-25804820EDAC}">
                        <c15:formulaRef>
                          <c15:sqref>'COMB SIMD % of S1-S5 &lt;90%'!$A$2</c15:sqref>
                        </c15:formulaRef>
                      </c:ext>
                    </c:extLst>
                    <c:strCache>
                      <c:ptCount val="1"/>
                      <c:pt idx="0">
                        <c:v>1+2</c:v>
                      </c:pt>
                    </c:strCache>
                  </c:strRef>
                </c:tx>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cat>
                  <c:strRef>
                    <c:extLst>
                      <c:ext uri="{02D57815-91ED-43cb-92C2-25804820EDAC}">
                        <c15:formulaRef>
                          <c15:sqref>'COMB SIMD % of S1-S5 &lt;90%'!$B$1:$K$1</c15:sqref>
                        </c15:formulaRef>
                      </c:ext>
                    </c:extLst>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extLst>
                      <c:ext uri="{02D57815-91ED-43cb-92C2-25804820EDAC}">
                        <c15:formulaRef>
                          <c15:sqref>'COMB SIMD % of S1-S5 &lt;90%'!$B$2:$K$2</c15:sqref>
                        </c15:formulaRef>
                      </c:ext>
                    </c:extLst>
                    <c:numCache>
                      <c:formatCode>General</c:formatCode>
                      <c:ptCount val="10"/>
                      <c:pt idx="0">
                        <c:v>522</c:v>
                      </c:pt>
                      <c:pt idx="1">
                        <c:v>185</c:v>
                      </c:pt>
                      <c:pt idx="2">
                        <c:v>69</c:v>
                      </c:pt>
                      <c:pt idx="3">
                        <c:v>23</c:v>
                      </c:pt>
                      <c:pt idx="4">
                        <c:v>9</c:v>
                      </c:pt>
                      <c:pt idx="5">
                        <c:v>8</c:v>
                      </c:pt>
                      <c:pt idx="6">
                        <c:v>3</c:v>
                      </c:pt>
                      <c:pt idx="7">
                        <c:v>2</c:v>
                      </c:pt>
                      <c:pt idx="8">
                        <c:v>0</c:v>
                      </c:pt>
                      <c:pt idx="9">
                        <c:v>0</c:v>
                      </c:pt>
                    </c:numCache>
                  </c:numRef>
                </c:val>
              </c15:ser>
            </c15:filteredBarSeries>
            <c15:filteredBarSeries>
              <c15:ser>
                <c:idx val="1"/>
                <c:order val="1"/>
                <c:tx>
                  <c:strRef>
                    <c:extLst xmlns:c15="http://schemas.microsoft.com/office/drawing/2012/chart">
                      <c:ext xmlns:c15="http://schemas.microsoft.com/office/drawing/2012/chart" uri="{02D57815-91ED-43cb-92C2-25804820EDAC}">
                        <c15:formulaRef>
                          <c15:sqref>'COMB SIMD % of S1-S5 &lt;90%'!$A$3</c15:sqref>
                        </c15:formulaRef>
                      </c:ext>
                    </c:extLst>
                    <c:strCache>
                      <c:ptCount val="1"/>
                      <c:pt idx="0">
                        <c:v>3+4</c:v>
                      </c:pt>
                    </c:strCache>
                  </c:strRef>
                </c:tx>
                <c:spPr>
                  <a:gradFill rotWithShape="1">
                    <a:gsLst>
                      <a:gs pos="0">
                        <a:schemeClr val="accent2">
                          <a:tint val="97000"/>
                          <a:satMod val="100000"/>
                          <a:lumMod val="102000"/>
                        </a:schemeClr>
                      </a:gs>
                      <a:gs pos="50000">
                        <a:schemeClr val="accent2">
                          <a:shade val="100000"/>
                          <a:satMod val="100000"/>
                          <a:lumMod val="100000"/>
                        </a:schemeClr>
                      </a:gs>
                      <a:gs pos="100000">
                        <a:schemeClr val="accent2">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cat>
                  <c:strRef>
                    <c:extLst xmlns:c15="http://schemas.microsoft.com/office/drawing/2012/chart">
                      <c:ext xmlns:c15="http://schemas.microsoft.com/office/drawing/2012/chart" uri="{02D57815-91ED-43cb-92C2-25804820EDAC}">
                        <c15:formulaRef>
                          <c15:sqref>'COMB SIMD % of S1-S5 &lt;90%'!$B$1:$K$1</c15:sqref>
                        </c15:formulaRef>
                      </c:ext>
                    </c:extLst>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extLst xmlns:c15="http://schemas.microsoft.com/office/drawing/2012/chart">
                      <c:ext xmlns:c15="http://schemas.microsoft.com/office/drawing/2012/chart" uri="{02D57815-91ED-43cb-92C2-25804820EDAC}">
                        <c15:formulaRef>
                          <c15:sqref>'COMB SIMD % of S1-S5 &lt;90%'!$B$3:$K$3</c15:sqref>
                        </c15:formulaRef>
                      </c:ext>
                    </c:extLst>
                    <c:numCache>
                      <c:formatCode>General</c:formatCode>
                      <c:ptCount val="10"/>
                      <c:pt idx="0">
                        <c:v>616</c:v>
                      </c:pt>
                      <c:pt idx="1">
                        <c:v>159</c:v>
                      </c:pt>
                      <c:pt idx="2">
                        <c:v>53</c:v>
                      </c:pt>
                      <c:pt idx="3">
                        <c:v>16</c:v>
                      </c:pt>
                      <c:pt idx="4">
                        <c:v>12</c:v>
                      </c:pt>
                      <c:pt idx="5">
                        <c:v>5</c:v>
                      </c:pt>
                      <c:pt idx="6">
                        <c:v>1</c:v>
                      </c:pt>
                      <c:pt idx="7">
                        <c:v>1</c:v>
                      </c:pt>
                      <c:pt idx="8">
                        <c:v>1</c:v>
                      </c:pt>
                      <c:pt idx="9">
                        <c:v>1</c:v>
                      </c:pt>
                    </c:numCache>
                  </c:numRef>
                </c:val>
              </c15:ser>
            </c15:filteredBarSeries>
            <c15:filteredBarSeries>
              <c15:ser>
                <c:idx val="2"/>
                <c:order val="2"/>
                <c:tx>
                  <c:strRef>
                    <c:extLst xmlns:c15="http://schemas.microsoft.com/office/drawing/2012/chart">
                      <c:ext xmlns:c15="http://schemas.microsoft.com/office/drawing/2012/chart" uri="{02D57815-91ED-43cb-92C2-25804820EDAC}">
                        <c15:formulaRef>
                          <c15:sqref>'COMB SIMD % of S1-S5 &lt;90%'!$A$4</c15:sqref>
                        </c15:formulaRef>
                      </c:ext>
                    </c:extLst>
                    <c:strCache>
                      <c:ptCount val="1"/>
                      <c:pt idx="0">
                        <c:v>5+6</c:v>
                      </c:pt>
                    </c:strCache>
                  </c:strRef>
                </c:tx>
                <c:spPr>
                  <a:gradFill rotWithShape="1">
                    <a:gsLst>
                      <a:gs pos="0">
                        <a:schemeClr val="accent3">
                          <a:tint val="97000"/>
                          <a:satMod val="100000"/>
                          <a:lumMod val="102000"/>
                        </a:schemeClr>
                      </a:gs>
                      <a:gs pos="50000">
                        <a:schemeClr val="accent3">
                          <a:shade val="100000"/>
                          <a:satMod val="100000"/>
                          <a:lumMod val="100000"/>
                        </a:schemeClr>
                      </a:gs>
                      <a:gs pos="100000">
                        <a:schemeClr val="accent3">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cat>
                  <c:strRef>
                    <c:extLst xmlns:c15="http://schemas.microsoft.com/office/drawing/2012/chart">
                      <c:ext xmlns:c15="http://schemas.microsoft.com/office/drawing/2012/chart" uri="{02D57815-91ED-43cb-92C2-25804820EDAC}">
                        <c15:formulaRef>
                          <c15:sqref>'COMB SIMD % of S1-S5 &lt;90%'!$B$1:$K$1</c15:sqref>
                        </c15:formulaRef>
                      </c:ext>
                    </c:extLst>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extLst xmlns:c15="http://schemas.microsoft.com/office/drawing/2012/chart">
                      <c:ext xmlns:c15="http://schemas.microsoft.com/office/drawing/2012/chart" uri="{02D57815-91ED-43cb-92C2-25804820EDAC}">
                        <c15:formulaRef>
                          <c15:sqref>'COMB SIMD % of S1-S5 &lt;90%'!$B$4:$K$4</c15:sqref>
                        </c15:formulaRef>
                      </c:ext>
                    </c:extLst>
                    <c:numCache>
                      <c:formatCode>General</c:formatCode>
                      <c:ptCount val="10"/>
                      <c:pt idx="0">
                        <c:v>695</c:v>
                      </c:pt>
                      <c:pt idx="1">
                        <c:v>131</c:v>
                      </c:pt>
                      <c:pt idx="2">
                        <c:v>35</c:v>
                      </c:pt>
                      <c:pt idx="3">
                        <c:v>15</c:v>
                      </c:pt>
                      <c:pt idx="4">
                        <c:v>9</c:v>
                      </c:pt>
                      <c:pt idx="5">
                        <c:v>5</c:v>
                      </c:pt>
                      <c:pt idx="6">
                        <c:v>5</c:v>
                      </c:pt>
                      <c:pt idx="7">
                        <c:v>1</c:v>
                      </c:pt>
                      <c:pt idx="8">
                        <c:v>1</c:v>
                      </c:pt>
                      <c:pt idx="9">
                        <c:v>1</c:v>
                      </c:pt>
                    </c:numCache>
                  </c:numRef>
                </c:val>
              </c15:ser>
            </c15:filteredBarSeries>
            <c15:filteredBarSeries>
              <c15:ser>
                <c:idx val="4"/>
                <c:order val="4"/>
                <c:tx>
                  <c:strRef>
                    <c:extLst xmlns:c15="http://schemas.microsoft.com/office/drawing/2012/chart">
                      <c:ext xmlns:c15="http://schemas.microsoft.com/office/drawing/2012/chart" uri="{02D57815-91ED-43cb-92C2-25804820EDAC}">
                        <c15:formulaRef>
                          <c15:sqref>'COMB SIMD % of S1-S5 &lt;90%'!$A$6</c15:sqref>
                        </c15:formulaRef>
                      </c:ext>
                    </c:extLst>
                    <c:strCache>
                      <c:ptCount val="1"/>
                      <c:pt idx="0">
                        <c:v>9+10</c:v>
                      </c:pt>
                    </c:strCache>
                  </c:strRef>
                </c:tx>
                <c:spPr>
                  <a:gradFill rotWithShape="1">
                    <a:gsLst>
                      <a:gs pos="0">
                        <a:schemeClr val="accent5">
                          <a:tint val="97000"/>
                          <a:satMod val="100000"/>
                          <a:lumMod val="102000"/>
                        </a:schemeClr>
                      </a:gs>
                      <a:gs pos="50000">
                        <a:schemeClr val="accent5">
                          <a:shade val="100000"/>
                          <a:satMod val="100000"/>
                          <a:lumMod val="100000"/>
                        </a:schemeClr>
                      </a:gs>
                      <a:gs pos="100000">
                        <a:schemeClr val="accent5">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cat>
                  <c:strRef>
                    <c:extLst xmlns:c15="http://schemas.microsoft.com/office/drawing/2012/chart">
                      <c:ext xmlns:c15="http://schemas.microsoft.com/office/drawing/2012/chart" uri="{02D57815-91ED-43cb-92C2-25804820EDAC}">
                        <c15:formulaRef>
                          <c15:sqref>'COMB SIMD % of S1-S5 &lt;90%'!$B$1:$K$1</c15:sqref>
                        </c15:formulaRef>
                      </c:ext>
                    </c:extLst>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extLst xmlns:c15="http://schemas.microsoft.com/office/drawing/2012/chart">
                      <c:ext xmlns:c15="http://schemas.microsoft.com/office/drawing/2012/chart" uri="{02D57815-91ED-43cb-92C2-25804820EDAC}">
                        <c15:formulaRef>
                          <c15:sqref>'COMB SIMD % of S1-S5 &lt;90%'!$B$6:$K$6</c15:sqref>
                        </c15:formulaRef>
                      </c:ext>
                    </c:extLst>
                    <c:numCache>
                      <c:formatCode>General</c:formatCode>
                      <c:ptCount val="10"/>
                      <c:pt idx="0">
                        <c:v>3758</c:v>
                      </c:pt>
                      <c:pt idx="1">
                        <c:v>410</c:v>
                      </c:pt>
                      <c:pt idx="2">
                        <c:v>84</c:v>
                      </c:pt>
                      <c:pt idx="3">
                        <c:v>29</c:v>
                      </c:pt>
                      <c:pt idx="4">
                        <c:v>17</c:v>
                      </c:pt>
                      <c:pt idx="5">
                        <c:v>13</c:v>
                      </c:pt>
                      <c:pt idx="6">
                        <c:v>7</c:v>
                      </c:pt>
                      <c:pt idx="7">
                        <c:v>4</c:v>
                      </c:pt>
                      <c:pt idx="8">
                        <c:v>4</c:v>
                      </c:pt>
                      <c:pt idx="9">
                        <c:v>4</c:v>
                      </c:pt>
                    </c:numCache>
                  </c:numRef>
                </c:val>
              </c15:ser>
            </c15:filteredBarSeries>
          </c:ext>
        </c:extLst>
      </c:barChart>
      <c:catAx>
        <c:axId val="330426416"/>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330426808"/>
        <c:crosses val="autoZero"/>
        <c:auto val="1"/>
        <c:lblAlgn val="ctr"/>
        <c:lblOffset val="100"/>
        <c:noMultiLvlLbl val="0"/>
      </c:catAx>
      <c:valAx>
        <c:axId val="33042680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3304264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dirty="0"/>
              <a:t>Quintile </a:t>
            </a:r>
            <a:r>
              <a:rPr lang="en-GB" dirty="0" smtClean="0"/>
              <a:t>5 </a:t>
            </a:r>
            <a:r>
              <a:rPr lang="en-GB" dirty="0"/>
              <a:t>% of Population SIMD </a:t>
            </a:r>
            <a:r>
              <a:rPr lang="en-GB" dirty="0" smtClean="0"/>
              <a:t>9 </a:t>
            </a:r>
            <a:r>
              <a:rPr lang="en-GB" dirty="0"/>
              <a:t>+ </a:t>
            </a:r>
            <a:r>
              <a:rPr lang="en-GB" dirty="0" smtClean="0"/>
              <a:t>10 </a:t>
            </a:r>
            <a:r>
              <a:rPr lang="en-GB" dirty="0"/>
              <a:t>(S1-S5)</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5.6992716477313674E-2"/>
          <c:y val="0.14599256676887515"/>
          <c:w val="0.92411150554807753"/>
          <c:h val="0.65461171175882371"/>
        </c:manualLayout>
      </c:layout>
      <c:barChart>
        <c:barDir val="col"/>
        <c:grouping val="clustered"/>
        <c:varyColors val="0"/>
        <c:ser>
          <c:idx val="0"/>
          <c:order val="0"/>
          <c:tx>
            <c:strRef>
              <c:f>Sheet1!$B$1</c:f>
              <c:strCache>
                <c:ptCount val="1"/>
                <c:pt idx="0">
                  <c:v>&lt;89.99%</c:v>
                </c:pt>
              </c:strCache>
            </c:strRef>
          </c:tx>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9+10</c:v>
                </c:pt>
              </c:strCache>
            </c:strRef>
          </c:cat>
          <c:val>
            <c:numRef>
              <c:f>Sheet1!$B$2</c:f>
              <c:numCache>
                <c:formatCode>0.00%</c:formatCode>
                <c:ptCount val="1"/>
                <c:pt idx="0">
                  <c:v>0.109</c:v>
                </c:pt>
              </c:numCache>
            </c:numRef>
          </c:val>
        </c:ser>
        <c:ser>
          <c:idx val="1"/>
          <c:order val="1"/>
          <c:tx>
            <c:strRef>
              <c:f>Sheet1!$C$1</c:f>
              <c:strCache>
                <c:ptCount val="1"/>
                <c:pt idx="0">
                  <c:v>&lt;79.99%</c:v>
                </c:pt>
              </c:strCache>
            </c:strRef>
          </c:tx>
          <c:spPr>
            <a:gradFill rotWithShape="1">
              <a:gsLst>
                <a:gs pos="0">
                  <a:schemeClr val="accent2">
                    <a:tint val="97000"/>
                    <a:satMod val="100000"/>
                    <a:lumMod val="102000"/>
                  </a:schemeClr>
                </a:gs>
                <a:gs pos="50000">
                  <a:schemeClr val="accent2">
                    <a:shade val="100000"/>
                    <a:satMod val="100000"/>
                    <a:lumMod val="100000"/>
                  </a:schemeClr>
                </a:gs>
                <a:gs pos="100000">
                  <a:schemeClr val="accent2">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9+10</c:v>
                </c:pt>
              </c:strCache>
            </c:strRef>
          </c:cat>
          <c:val>
            <c:numRef>
              <c:f>Sheet1!$C$2</c:f>
              <c:numCache>
                <c:formatCode>0.00%</c:formatCode>
                <c:ptCount val="1"/>
                <c:pt idx="0">
                  <c:v>2.1999999999999999E-2</c:v>
                </c:pt>
              </c:numCache>
            </c:numRef>
          </c:val>
        </c:ser>
        <c:ser>
          <c:idx val="2"/>
          <c:order val="2"/>
          <c:tx>
            <c:strRef>
              <c:f>Sheet1!$D$1</c:f>
              <c:strCache>
                <c:ptCount val="1"/>
                <c:pt idx="0">
                  <c:v>&lt;69.99%</c:v>
                </c:pt>
              </c:strCache>
            </c:strRef>
          </c:tx>
          <c:spPr>
            <a:gradFill rotWithShape="1">
              <a:gsLst>
                <a:gs pos="0">
                  <a:schemeClr val="accent3">
                    <a:tint val="97000"/>
                    <a:satMod val="100000"/>
                    <a:lumMod val="102000"/>
                  </a:schemeClr>
                </a:gs>
                <a:gs pos="50000">
                  <a:schemeClr val="accent3">
                    <a:shade val="100000"/>
                    <a:satMod val="100000"/>
                    <a:lumMod val="100000"/>
                  </a:schemeClr>
                </a:gs>
                <a:gs pos="100000">
                  <a:schemeClr val="accent3">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9+10</c:v>
                </c:pt>
              </c:strCache>
            </c:strRef>
          </c:cat>
          <c:val>
            <c:numRef>
              <c:f>Sheet1!$D$2</c:f>
              <c:numCache>
                <c:formatCode>0.00%</c:formatCode>
                <c:ptCount val="1"/>
                <c:pt idx="0">
                  <c:v>8.0000000000000002E-3</c:v>
                </c:pt>
              </c:numCache>
            </c:numRef>
          </c:val>
        </c:ser>
        <c:ser>
          <c:idx val="3"/>
          <c:order val="3"/>
          <c:tx>
            <c:strRef>
              <c:f>Sheet1!$E$1</c:f>
              <c:strCache>
                <c:ptCount val="1"/>
                <c:pt idx="0">
                  <c:v>&lt;59.99%</c:v>
                </c:pt>
              </c:strCache>
            </c:strRef>
          </c:tx>
          <c:spPr>
            <a:gradFill rotWithShape="1">
              <a:gsLst>
                <a:gs pos="0">
                  <a:schemeClr val="accent4">
                    <a:tint val="97000"/>
                    <a:satMod val="100000"/>
                    <a:lumMod val="102000"/>
                  </a:schemeClr>
                </a:gs>
                <a:gs pos="50000">
                  <a:schemeClr val="accent4">
                    <a:shade val="100000"/>
                    <a:satMod val="100000"/>
                    <a:lumMod val="100000"/>
                  </a:schemeClr>
                </a:gs>
                <a:gs pos="100000">
                  <a:schemeClr val="accent4">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9+10</c:v>
                </c:pt>
              </c:strCache>
            </c:strRef>
          </c:cat>
          <c:val>
            <c:numRef>
              <c:f>Sheet1!$E$2</c:f>
              <c:numCache>
                <c:formatCode>0.00%</c:formatCode>
                <c:ptCount val="1"/>
                <c:pt idx="0">
                  <c:v>5.0000000000000001E-3</c:v>
                </c:pt>
              </c:numCache>
            </c:numRef>
          </c:val>
        </c:ser>
        <c:ser>
          <c:idx val="4"/>
          <c:order val="4"/>
          <c:tx>
            <c:strRef>
              <c:f>Sheet1!$F$1</c:f>
              <c:strCache>
                <c:ptCount val="1"/>
                <c:pt idx="0">
                  <c:v>&lt;49.99%</c:v>
                </c:pt>
              </c:strCache>
            </c:strRef>
          </c:tx>
          <c:spPr>
            <a:gradFill rotWithShape="1">
              <a:gsLst>
                <a:gs pos="0">
                  <a:schemeClr val="accent5">
                    <a:tint val="97000"/>
                    <a:satMod val="100000"/>
                    <a:lumMod val="102000"/>
                  </a:schemeClr>
                </a:gs>
                <a:gs pos="50000">
                  <a:schemeClr val="accent5">
                    <a:shade val="100000"/>
                    <a:satMod val="100000"/>
                    <a:lumMod val="100000"/>
                  </a:schemeClr>
                </a:gs>
                <a:gs pos="100000">
                  <a:schemeClr val="accent5">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9+10</c:v>
                </c:pt>
              </c:strCache>
            </c:strRef>
          </c:cat>
          <c:val>
            <c:numRef>
              <c:f>Sheet1!$F$2</c:f>
              <c:numCache>
                <c:formatCode>0.00%</c:formatCode>
                <c:ptCount val="1"/>
                <c:pt idx="0">
                  <c:v>3.0000000000000001E-3</c:v>
                </c:pt>
              </c:numCache>
            </c:numRef>
          </c:val>
        </c:ser>
        <c:ser>
          <c:idx val="5"/>
          <c:order val="5"/>
          <c:tx>
            <c:strRef>
              <c:f>Sheet1!$G$1</c:f>
              <c:strCache>
                <c:ptCount val="1"/>
                <c:pt idx="0">
                  <c:v>&lt;39.99%</c:v>
                </c:pt>
              </c:strCache>
            </c:strRef>
          </c:tx>
          <c:spPr>
            <a:gradFill rotWithShape="1">
              <a:gsLst>
                <a:gs pos="0">
                  <a:schemeClr val="accent6">
                    <a:tint val="97000"/>
                    <a:satMod val="100000"/>
                    <a:lumMod val="102000"/>
                  </a:schemeClr>
                </a:gs>
                <a:gs pos="50000">
                  <a:schemeClr val="accent6">
                    <a:shade val="100000"/>
                    <a:satMod val="100000"/>
                    <a:lumMod val="100000"/>
                  </a:schemeClr>
                </a:gs>
                <a:gs pos="100000">
                  <a:schemeClr val="accent6">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9+10</c:v>
                </c:pt>
              </c:strCache>
            </c:strRef>
          </c:cat>
          <c:val>
            <c:numRef>
              <c:f>Sheet1!$G$2</c:f>
              <c:numCache>
                <c:formatCode>0.00%</c:formatCode>
                <c:ptCount val="1"/>
                <c:pt idx="0">
                  <c:v>2E-3</c:v>
                </c:pt>
              </c:numCache>
            </c:numRef>
          </c:val>
        </c:ser>
        <c:dLbls>
          <c:dLblPos val="outEnd"/>
          <c:showLegendKey val="0"/>
          <c:showVal val="1"/>
          <c:showCatName val="0"/>
          <c:showSerName val="0"/>
          <c:showPercent val="0"/>
          <c:showBubbleSize val="0"/>
        </c:dLbls>
        <c:gapWidth val="100"/>
        <c:overlap val="-24"/>
        <c:axId val="366711680"/>
        <c:axId val="331277256"/>
      </c:barChart>
      <c:catAx>
        <c:axId val="36671168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31277256"/>
        <c:crosses val="autoZero"/>
        <c:auto val="1"/>
        <c:lblAlgn val="ctr"/>
        <c:lblOffset val="100"/>
        <c:noMultiLvlLbl val="0"/>
      </c:catAx>
      <c:valAx>
        <c:axId val="331277256"/>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66711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smtClean="0"/>
              <a:t>Quintile 5: SIMD </a:t>
            </a:r>
            <a:r>
              <a:rPr lang="en-US" dirty="0"/>
              <a:t>9+10</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clustered"/>
        <c:varyColors val="0"/>
        <c:ser>
          <c:idx val="4"/>
          <c:order val="4"/>
          <c:tx>
            <c:strRef>
              <c:f>'COMB SIMD % of S1-S5 &lt;90%'!$A$6</c:f>
              <c:strCache>
                <c:ptCount val="1"/>
                <c:pt idx="0">
                  <c:v>9+10</c:v>
                </c:pt>
              </c:strCache>
            </c:strRef>
          </c:tx>
          <c:spPr>
            <a:gradFill rotWithShape="1">
              <a:gsLst>
                <a:gs pos="0">
                  <a:schemeClr val="accent5">
                    <a:tint val="97000"/>
                    <a:satMod val="100000"/>
                    <a:lumMod val="102000"/>
                  </a:schemeClr>
                </a:gs>
                <a:gs pos="50000">
                  <a:schemeClr val="accent5">
                    <a:shade val="100000"/>
                    <a:satMod val="100000"/>
                    <a:lumMod val="100000"/>
                  </a:schemeClr>
                </a:gs>
                <a:gs pos="100000">
                  <a:schemeClr val="accent5">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'COMB SIMD % of S1-S5 &lt;90%'!$B$1:$K$1</c:f>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f>'COMB SIMD % of S1-S5 &lt;90%'!$B$6:$K$6</c:f>
              <c:numCache>
                <c:formatCode>General</c:formatCode>
                <c:ptCount val="10"/>
                <c:pt idx="0">
                  <c:v>3758</c:v>
                </c:pt>
                <c:pt idx="1">
                  <c:v>410</c:v>
                </c:pt>
                <c:pt idx="2">
                  <c:v>84</c:v>
                </c:pt>
                <c:pt idx="3">
                  <c:v>29</c:v>
                </c:pt>
                <c:pt idx="4">
                  <c:v>17</c:v>
                </c:pt>
                <c:pt idx="5">
                  <c:v>13</c:v>
                </c:pt>
                <c:pt idx="6">
                  <c:v>7</c:v>
                </c:pt>
                <c:pt idx="7">
                  <c:v>4</c:v>
                </c:pt>
                <c:pt idx="8">
                  <c:v>4</c:v>
                </c:pt>
                <c:pt idx="9">
                  <c:v>4</c:v>
                </c:pt>
              </c:numCache>
            </c:numRef>
          </c:val>
        </c:ser>
        <c:dLbls>
          <c:showLegendKey val="0"/>
          <c:showVal val="0"/>
          <c:showCatName val="0"/>
          <c:showSerName val="0"/>
          <c:showPercent val="0"/>
          <c:showBubbleSize val="0"/>
        </c:dLbls>
        <c:gapWidth val="115"/>
        <c:overlap val="-20"/>
        <c:axId val="330427592"/>
        <c:axId val="330427984"/>
        <c:extLst>
          <c:ext xmlns:c15="http://schemas.microsoft.com/office/drawing/2012/chart" uri="{02D57815-91ED-43cb-92C2-25804820EDAC}">
            <c15:filteredBarSeries>
              <c15:ser>
                <c:idx val="0"/>
                <c:order val="0"/>
                <c:tx>
                  <c:strRef>
                    <c:extLst>
                      <c:ext uri="{02D57815-91ED-43cb-92C2-25804820EDAC}">
                        <c15:formulaRef>
                          <c15:sqref>'COMB SIMD % of S1-S5 &lt;90%'!$A$2</c15:sqref>
                        </c15:formulaRef>
                      </c:ext>
                    </c:extLst>
                    <c:strCache>
                      <c:ptCount val="1"/>
                      <c:pt idx="0">
                        <c:v>1+2</c:v>
                      </c:pt>
                    </c:strCache>
                  </c:strRef>
                </c:tx>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cat>
                  <c:strRef>
                    <c:extLst>
                      <c:ext uri="{02D57815-91ED-43cb-92C2-25804820EDAC}">
                        <c15:formulaRef>
                          <c15:sqref>'COMB SIMD % of S1-S5 &lt;90%'!$B$1:$K$1</c15:sqref>
                        </c15:formulaRef>
                      </c:ext>
                    </c:extLst>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extLst>
                      <c:ext uri="{02D57815-91ED-43cb-92C2-25804820EDAC}">
                        <c15:formulaRef>
                          <c15:sqref>'COMB SIMD % of S1-S5 &lt;90%'!$B$2:$K$2</c15:sqref>
                        </c15:formulaRef>
                      </c:ext>
                    </c:extLst>
                    <c:numCache>
                      <c:formatCode>General</c:formatCode>
                      <c:ptCount val="10"/>
                      <c:pt idx="0">
                        <c:v>522</c:v>
                      </c:pt>
                      <c:pt idx="1">
                        <c:v>185</c:v>
                      </c:pt>
                      <c:pt idx="2">
                        <c:v>69</c:v>
                      </c:pt>
                      <c:pt idx="3">
                        <c:v>23</c:v>
                      </c:pt>
                      <c:pt idx="4">
                        <c:v>9</c:v>
                      </c:pt>
                      <c:pt idx="5">
                        <c:v>8</c:v>
                      </c:pt>
                      <c:pt idx="6">
                        <c:v>3</c:v>
                      </c:pt>
                      <c:pt idx="7">
                        <c:v>2</c:v>
                      </c:pt>
                      <c:pt idx="8">
                        <c:v>0</c:v>
                      </c:pt>
                      <c:pt idx="9">
                        <c:v>0</c:v>
                      </c:pt>
                    </c:numCache>
                  </c:numRef>
                </c:val>
              </c15:ser>
            </c15:filteredBarSeries>
            <c15:filteredBarSeries>
              <c15:ser>
                <c:idx val="1"/>
                <c:order val="1"/>
                <c:tx>
                  <c:strRef>
                    <c:extLst xmlns:c15="http://schemas.microsoft.com/office/drawing/2012/chart">
                      <c:ext xmlns:c15="http://schemas.microsoft.com/office/drawing/2012/chart" uri="{02D57815-91ED-43cb-92C2-25804820EDAC}">
                        <c15:formulaRef>
                          <c15:sqref>'COMB SIMD % of S1-S5 &lt;90%'!$A$3</c15:sqref>
                        </c15:formulaRef>
                      </c:ext>
                    </c:extLst>
                    <c:strCache>
                      <c:ptCount val="1"/>
                      <c:pt idx="0">
                        <c:v>3+4</c:v>
                      </c:pt>
                    </c:strCache>
                  </c:strRef>
                </c:tx>
                <c:spPr>
                  <a:gradFill rotWithShape="1">
                    <a:gsLst>
                      <a:gs pos="0">
                        <a:schemeClr val="accent2">
                          <a:tint val="97000"/>
                          <a:satMod val="100000"/>
                          <a:lumMod val="102000"/>
                        </a:schemeClr>
                      </a:gs>
                      <a:gs pos="50000">
                        <a:schemeClr val="accent2">
                          <a:shade val="100000"/>
                          <a:satMod val="100000"/>
                          <a:lumMod val="100000"/>
                        </a:schemeClr>
                      </a:gs>
                      <a:gs pos="100000">
                        <a:schemeClr val="accent2">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cat>
                  <c:strRef>
                    <c:extLst xmlns:c15="http://schemas.microsoft.com/office/drawing/2012/chart">
                      <c:ext xmlns:c15="http://schemas.microsoft.com/office/drawing/2012/chart" uri="{02D57815-91ED-43cb-92C2-25804820EDAC}">
                        <c15:formulaRef>
                          <c15:sqref>'COMB SIMD % of S1-S5 &lt;90%'!$B$1:$K$1</c15:sqref>
                        </c15:formulaRef>
                      </c:ext>
                    </c:extLst>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extLst xmlns:c15="http://schemas.microsoft.com/office/drawing/2012/chart">
                      <c:ext xmlns:c15="http://schemas.microsoft.com/office/drawing/2012/chart" uri="{02D57815-91ED-43cb-92C2-25804820EDAC}">
                        <c15:formulaRef>
                          <c15:sqref>'COMB SIMD % of S1-S5 &lt;90%'!$B$3:$K$3</c15:sqref>
                        </c15:formulaRef>
                      </c:ext>
                    </c:extLst>
                    <c:numCache>
                      <c:formatCode>General</c:formatCode>
                      <c:ptCount val="10"/>
                      <c:pt idx="0">
                        <c:v>616</c:v>
                      </c:pt>
                      <c:pt idx="1">
                        <c:v>159</c:v>
                      </c:pt>
                      <c:pt idx="2">
                        <c:v>53</c:v>
                      </c:pt>
                      <c:pt idx="3">
                        <c:v>16</c:v>
                      </c:pt>
                      <c:pt idx="4">
                        <c:v>12</c:v>
                      </c:pt>
                      <c:pt idx="5">
                        <c:v>5</c:v>
                      </c:pt>
                      <c:pt idx="6">
                        <c:v>1</c:v>
                      </c:pt>
                      <c:pt idx="7">
                        <c:v>1</c:v>
                      </c:pt>
                      <c:pt idx="8">
                        <c:v>1</c:v>
                      </c:pt>
                      <c:pt idx="9">
                        <c:v>1</c:v>
                      </c:pt>
                    </c:numCache>
                  </c:numRef>
                </c:val>
              </c15:ser>
            </c15:filteredBarSeries>
            <c15:filteredBarSeries>
              <c15:ser>
                <c:idx val="2"/>
                <c:order val="2"/>
                <c:tx>
                  <c:strRef>
                    <c:extLst xmlns:c15="http://schemas.microsoft.com/office/drawing/2012/chart">
                      <c:ext xmlns:c15="http://schemas.microsoft.com/office/drawing/2012/chart" uri="{02D57815-91ED-43cb-92C2-25804820EDAC}">
                        <c15:formulaRef>
                          <c15:sqref>'COMB SIMD % of S1-S5 &lt;90%'!$A$4</c15:sqref>
                        </c15:formulaRef>
                      </c:ext>
                    </c:extLst>
                    <c:strCache>
                      <c:ptCount val="1"/>
                      <c:pt idx="0">
                        <c:v>5+6</c:v>
                      </c:pt>
                    </c:strCache>
                  </c:strRef>
                </c:tx>
                <c:spPr>
                  <a:gradFill rotWithShape="1">
                    <a:gsLst>
                      <a:gs pos="0">
                        <a:schemeClr val="accent3">
                          <a:tint val="97000"/>
                          <a:satMod val="100000"/>
                          <a:lumMod val="102000"/>
                        </a:schemeClr>
                      </a:gs>
                      <a:gs pos="50000">
                        <a:schemeClr val="accent3">
                          <a:shade val="100000"/>
                          <a:satMod val="100000"/>
                          <a:lumMod val="100000"/>
                        </a:schemeClr>
                      </a:gs>
                      <a:gs pos="100000">
                        <a:schemeClr val="accent3">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cat>
                  <c:strRef>
                    <c:extLst xmlns:c15="http://schemas.microsoft.com/office/drawing/2012/chart">
                      <c:ext xmlns:c15="http://schemas.microsoft.com/office/drawing/2012/chart" uri="{02D57815-91ED-43cb-92C2-25804820EDAC}">
                        <c15:formulaRef>
                          <c15:sqref>'COMB SIMD % of S1-S5 &lt;90%'!$B$1:$K$1</c15:sqref>
                        </c15:formulaRef>
                      </c:ext>
                    </c:extLst>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extLst xmlns:c15="http://schemas.microsoft.com/office/drawing/2012/chart">
                      <c:ext xmlns:c15="http://schemas.microsoft.com/office/drawing/2012/chart" uri="{02D57815-91ED-43cb-92C2-25804820EDAC}">
                        <c15:formulaRef>
                          <c15:sqref>'COMB SIMD % of S1-S5 &lt;90%'!$B$4:$K$4</c15:sqref>
                        </c15:formulaRef>
                      </c:ext>
                    </c:extLst>
                    <c:numCache>
                      <c:formatCode>General</c:formatCode>
                      <c:ptCount val="10"/>
                      <c:pt idx="0">
                        <c:v>695</c:v>
                      </c:pt>
                      <c:pt idx="1">
                        <c:v>131</c:v>
                      </c:pt>
                      <c:pt idx="2">
                        <c:v>35</c:v>
                      </c:pt>
                      <c:pt idx="3">
                        <c:v>15</c:v>
                      </c:pt>
                      <c:pt idx="4">
                        <c:v>9</c:v>
                      </c:pt>
                      <c:pt idx="5">
                        <c:v>5</c:v>
                      </c:pt>
                      <c:pt idx="6">
                        <c:v>5</c:v>
                      </c:pt>
                      <c:pt idx="7">
                        <c:v>1</c:v>
                      </c:pt>
                      <c:pt idx="8">
                        <c:v>1</c:v>
                      </c:pt>
                      <c:pt idx="9">
                        <c:v>1</c:v>
                      </c:pt>
                    </c:numCache>
                  </c:numRef>
                </c:val>
              </c15:ser>
            </c15:filteredBarSeries>
            <c15:filteredBarSeries>
              <c15:ser>
                <c:idx val="3"/>
                <c:order val="3"/>
                <c:tx>
                  <c:strRef>
                    <c:extLst xmlns:c15="http://schemas.microsoft.com/office/drawing/2012/chart">
                      <c:ext xmlns:c15="http://schemas.microsoft.com/office/drawing/2012/chart" uri="{02D57815-91ED-43cb-92C2-25804820EDAC}">
                        <c15:formulaRef>
                          <c15:sqref>'COMB SIMD % of S1-S5 &lt;90%'!$A$5</c15:sqref>
                        </c15:formulaRef>
                      </c:ext>
                    </c:extLst>
                    <c:strCache>
                      <c:ptCount val="1"/>
                      <c:pt idx="0">
                        <c:v>7+8</c:v>
                      </c:pt>
                    </c:strCache>
                  </c:strRef>
                </c:tx>
                <c:spPr>
                  <a:gradFill rotWithShape="1">
                    <a:gsLst>
                      <a:gs pos="0">
                        <a:schemeClr val="accent4">
                          <a:tint val="97000"/>
                          <a:satMod val="100000"/>
                          <a:lumMod val="102000"/>
                        </a:schemeClr>
                      </a:gs>
                      <a:gs pos="50000">
                        <a:schemeClr val="accent4">
                          <a:shade val="100000"/>
                          <a:satMod val="100000"/>
                          <a:lumMod val="100000"/>
                        </a:schemeClr>
                      </a:gs>
                      <a:gs pos="100000">
                        <a:schemeClr val="accent4">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cat>
                  <c:strRef>
                    <c:extLst xmlns:c15="http://schemas.microsoft.com/office/drawing/2012/chart">
                      <c:ext xmlns:c15="http://schemas.microsoft.com/office/drawing/2012/chart" uri="{02D57815-91ED-43cb-92C2-25804820EDAC}">
                        <c15:formulaRef>
                          <c15:sqref>'COMB SIMD % of S1-S5 &lt;90%'!$B$1:$K$1</c15:sqref>
                        </c15:formulaRef>
                      </c:ext>
                    </c:extLst>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extLst xmlns:c15="http://schemas.microsoft.com/office/drawing/2012/chart">
                      <c:ext xmlns:c15="http://schemas.microsoft.com/office/drawing/2012/chart" uri="{02D57815-91ED-43cb-92C2-25804820EDAC}">
                        <c15:formulaRef>
                          <c15:sqref>'COMB SIMD % of S1-S5 &lt;90%'!$B$5:$K$5</c15:sqref>
                        </c15:formulaRef>
                      </c:ext>
                    </c:extLst>
                    <c:numCache>
                      <c:formatCode>General</c:formatCode>
                      <c:ptCount val="10"/>
                      <c:pt idx="0">
                        <c:v>1008</c:v>
                      </c:pt>
                      <c:pt idx="1">
                        <c:v>142</c:v>
                      </c:pt>
                      <c:pt idx="2">
                        <c:v>31</c:v>
                      </c:pt>
                      <c:pt idx="3">
                        <c:v>9</c:v>
                      </c:pt>
                      <c:pt idx="4">
                        <c:v>7</c:v>
                      </c:pt>
                      <c:pt idx="5">
                        <c:v>3</c:v>
                      </c:pt>
                      <c:pt idx="6">
                        <c:v>2</c:v>
                      </c:pt>
                      <c:pt idx="7">
                        <c:v>1</c:v>
                      </c:pt>
                      <c:pt idx="8">
                        <c:v>1</c:v>
                      </c:pt>
                      <c:pt idx="9">
                        <c:v>0</c:v>
                      </c:pt>
                    </c:numCache>
                  </c:numRef>
                </c:val>
              </c15:ser>
            </c15:filteredBarSeries>
          </c:ext>
        </c:extLst>
      </c:barChart>
      <c:catAx>
        <c:axId val="330427592"/>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330427984"/>
        <c:crosses val="autoZero"/>
        <c:auto val="1"/>
        <c:lblAlgn val="ctr"/>
        <c:lblOffset val="100"/>
        <c:noMultiLvlLbl val="0"/>
      </c:catAx>
      <c:valAx>
        <c:axId val="330427984"/>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3304275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dirty="0" smtClean="0"/>
              <a:t>SIMD</a:t>
            </a:r>
            <a:r>
              <a:rPr lang="en-GB" baseline="0" dirty="0" smtClean="0"/>
              <a:t> </a:t>
            </a:r>
            <a:r>
              <a:rPr lang="en-GB" dirty="0" smtClean="0"/>
              <a:t>Quintiles 1</a:t>
            </a:r>
            <a:r>
              <a:rPr lang="en-GB" baseline="0" dirty="0" smtClean="0"/>
              <a:t> – 5 as </a:t>
            </a:r>
            <a:r>
              <a:rPr lang="en-GB" dirty="0" smtClean="0"/>
              <a:t>% </a:t>
            </a:r>
            <a:r>
              <a:rPr lang="en-GB" dirty="0"/>
              <a:t>of Population </a:t>
            </a:r>
            <a:r>
              <a:rPr lang="en-GB" dirty="0" smtClean="0"/>
              <a:t>(</a:t>
            </a:r>
            <a:r>
              <a:rPr lang="en-GB" dirty="0"/>
              <a:t>S1-S5)</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5.6992716477313674E-2"/>
          <c:y val="0.14599256676887515"/>
          <c:w val="0.92411150554807753"/>
          <c:h val="0.65461171175882371"/>
        </c:manualLayout>
      </c:layout>
      <c:barChart>
        <c:barDir val="col"/>
        <c:grouping val="clustered"/>
        <c:varyColors val="0"/>
        <c:ser>
          <c:idx val="0"/>
          <c:order val="0"/>
          <c:tx>
            <c:strRef>
              <c:f>Sheet1!$B$1</c:f>
              <c:strCache>
                <c:ptCount val="1"/>
                <c:pt idx="0">
                  <c:v>&lt;89.99%</c:v>
                </c:pt>
              </c:strCache>
            </c:strRef>
          </c:tx>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Sheet1!$A$2:$A$6</c:f>
              <c:strCache>
                <c:ptCount val="5"/>
                <c:pt idx="0">
                  <c:v>Q1</c:v>
                </c:pt>
                <c:pt idx="1">
                  <c:v>Q2</c:v>
                </c:pt>
                <c:pt idx="2">
                  <c:v>Q3</c:v>
                </c:pt>
                <c:pt idx="3">
                  <c:v>Q4</c:v>
                </c:pt>
                <c:pt idx="4">
                  <c:v>Q5</c:v>
                </c:pt>
              </c:strCache>
            </c:strRef>
          </c:cat>
          <c:val>
            <c:numRef>
              <c:f>Sheet1!$B$2:$B$6</c:f>
              <c:numCache>
                <c:formatCode>0.00%</c:formatCode>
                <c:ptCount val="5"/>
                <c:pt idx="0">
                  <c:v>0.35399999999999998</c:v>
                </c:pt>
                <c:pt idx="1">
                  <c:v>0.25800000000000001</c:v>
                </c:pt>
                <c:pt idx="2">
                  <c:v>0.189</c:v>
                </c:pt>
                <c:pt idx="3">
                  <c:v>0.14099999999999999</c:v>
                </c:pt>
                <c:pt idx="4">
                  <c:v>0.109</c:v>
                </c:pt>
              </c:numCache>
            </c:numRef>
          </c:val>
        </c:ser>
        <c:ser>
          <c:idx val="1"/>
          <c:order val="1"/>
          <c:tx>
            <c:strRef>
              <c:f>Sheet1!$C$1</c:f>
              <c:strCache>
                <c:ptCount val="1"/>
                <c:pt idx="0">
                  <c:v>&lt;79.99%</c:v>
                </c:pt>
              </c:strCache>
            </c:strRef>
          </c:tx>
          <c:spPr>
            <a:gradFill rotWithShape="1">
              <a:gsLst>
                <a:gs pos="0">
                  <a:schemeClr val="accent2">
                    <a:tint val="97000"/>
                    <a:satMod val="100000"/>
                    <a:lumMod val="102000"/>
                  </a:schemeClr>
                </a:gs>
                <a:gs pos="50000">
                  <a:schemeClr val="accent2">
                    <a:shade val="100000"/>
                    <a:satMod val="100000"/>
                    <a:lumMod val="100000"/>
                  </a:schemeClr>
                </a:gs>
                <a:gs pos="100000">
                  <a:schemeClr val="accent2">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Sheet1!$A$2:$A$6</c:f>
              <c:strCache>
                <c:ptCount val="5"/>
                <c:pt idx="0">
                  <c:v>Q1</c:v>
                </c:pt>
                <c:pt idx="1">
                  <c:v>Q2</c:v>
                </c:pt>
                <c:pt idx="2">
                  <c:v>Q3</c:v>
                </c:pt>
                <c:pt idx="3">
                  <c:v>Q4</c:v>
                </c:pt>
                <c:pt idx="4">
                  <c:v>Q5</c:v>
                </c:pt>
              </c:strCache>
            </c:strRef>
          </c:cat>
          <c:val>
            <c:numRef>
              <c:f>Sheet1!$C$2:$C$6</c:f>
              <c:numCache>
                <c:formatCode>0.00%</c:formatCode>
                <c:ptCount val="5"/>
                <c:pt idx="0">
                  <c:v>0.13200000000000001</c:v>
                </c:pt>
                <c:pt idx="1">
                  <c:v>8.5999999999999993E-2</c:v>
                </c:pt>
                <c:pt idx="2">
                  <c:v>0.05</c:v>
                </c:pt>
                <c:pt idx="3">
                  <c:v>3.1E-2</c:v>
                </c:pt>
                <c:pt idx="4">
                  <c:v>2.1999999999999999E-2</c:v>
                </c:pt>
              </c:numCache>
            </c:numRef>
          </c:val>
        </c:ser>
        <c:ser>
          <c:idx val="2"/>
          <c:order val="2"/>
          <c:tx>
            <c:strRef>
              <c:f>Sheet1!$D$1</c:f>
              <c:strCache>
                <c:ptCount val="1"/>
                <c:pt idx="0">
                  <c:v>&lt;69.99%</c:v>
                </c:pt>
              </c:strCache>
            </c:strRef>
          </c:tx>
          <c:spPr>
            <a:gradFill rotWithShape="1">
              <a:gsLst>
                <a:gs pos="0">
                  <a:schemeClr val="accent3">
                    <a:tint val="97000"/>
                    <a:satMod val="100000"/>
                    <a:lumMod val="102000"/>
                  </a:schemeClr>
                </a:gs>
                <a:gs pos="50000">
                  <a:schemeClr val="accent3">
                    <a:shade val="100000"/>
                    <a:satMod val="100000"/>
                    <a:lumMod val="100000"/>
                  </a:schemeClr>
                </a:gs>
                <a:gs pos="100000">
                  <a:schemeClr val="accent3">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Sheet1!$A$2:$A$6</c:f>
              <c:strCache>
                <c:ptCount val="5"/>
                <c:pt idx="0">
                  <c:v>Q1</c:v>
                </c:pt>
                <c:pt idx="1">
                  <c:v>Q2</c:v>
                </c:pt>
                <c:pt idx="2">
                  <c:v>Q3</c:v>
                </c:pt>
                <c:pt idx="3">
                  <c:v>Q4</c:v>
                </c:pt>
                <c:pt idx="4">
                  <c:v>Q5</c:v>
                </c:pt>
              </c:strCache>
            </c:strRef>
          </c:cat>
          <c:val>
            <c:numRef>
              <c:f>Sheet1!$D$2:$D$6</c:f>
              <c:numCache>
                <c:formatCode>0.00%</c:formatCode>
                <c:ptCount val="5"/>
                <c:pt idx="0">
                  <c:v>4.3999999999999997E-2</c:v>
                </c:pt>
                <c:pt idx="1">
                  <c:v>2.5999999999999999E-2</c:v>
                </c:pt>
                <c:pt idx="2">
                  <c:v>2.1999999999999999E-2</c:v>
                </c:pt>
                <c:pt idx="3">
                  <c:v>8.9999999999999993E-3</c:v>
                </c:pt>
                <c:pt idx="4">
                  <c:v>8.0000000000000002E-3</c:v>
                </c:pt>
              </c:numCache>
            </c:numRef>
          </c:val>
        </c:ser>
        <c:ser>
          <c:idx val="3"/>
          <c:order val="3"/>
          <c:tx>
            <c:strRef>
              <c:f>Sheet1!$E$1</c:f>
              <c:strCache>
                <c:ptCount val="1"/>
                <c:pt idx="0">
                  <c:v>&lt;59.99%</c:v>
                </c:pt>
              </c:strCache>
            </c:strRef>
          </c:tx>
          <c:spPr>
            <a:gradFill rotWithShape="1">
              <a:gsLst>
                <a:gs pos="0">
                  <a:schemeClr val="accent4">
                    <a:tint val="97000"/>
                    <a:satMod val="100000"/>
                    <a:lumMod val="102000"/>
                  </a:schemeClr>
                </a:gs>
                <a:gs pos="50000">
                  <a:schemeClr val="accent4">
                    <a:shade val="100000"/>
                    <a:satMod val="100000"/>
                    <a:lumMod val="100000"/>
                  </a:schemeClr>
                </a:gs>
                <a:gs pos="100000">
                  <a:schemeClr val="accent4">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Sheet1!$A$2:$A$6</c:f>
              <c:strCache>
                <c:ptCount val="5"/>
                <c:pt idx="0">
                  <c:v>Q1</c:v>
                </c:pt>
                <c:pt idx="1">
                  <c:v>Q2</c:v>
                </c:pt>
                <c:pt idx="2">
                  <c:v>Q3</c:v>
                </c:pt>
                <c:pt idx="3">
                  <c:v>Q4</c:v>
                </c:pt>
                <c:pt idx="4">
                  <c:v>Q5</c:v>
                </c:pt>
              </c:strCache>
            </c:strRef>
          </c:cat>
          <c:val>
            <c:numRef>
              <c:f>Sheet1!$E$2:$E$6</c:f>
              <c:numCache>
                <c:formatCode>0.00%</c:formatCode>
                <c:ptCount val="5"/>
                <c:pt idx="0">
                  <c:v>1.7000000000000001E-2</c:v>
                </c:pt>
                <c:pt idx="1">
                  <c:v>1.9E-2</c:v>
                </c:pt>
                <c:pt idx="2">
                  <c:v>1.2999999999999999E-2</c:v>
                </c:pt>
                <c:pt idx="3">
                  <c:v>7.0000000000000001E-3</c:v>
                </c:pt>
                <c:pt idx="4">
                  <c:v>5.0000000000000001E-3</c:v>
                </c:pt>
              </c:numCache>
            </c:numRef>
          </c:val>
        </c:ser>
        <c:dLbls>
          <c:dLblPos val="outEnd"/>
          <c:showLegendKey val="0"/>
          <c:showVal val="1"/>
          <c:showCatName val="0"/>
          <c:showSerName val="0"/>
          <c:showPercent val="0"/>
          <c:showBubbleSize val="0"/>
        </c:dLbls>
        <c:gapWidth val="100"/>
        <c:overlap val="-24"/>
        <c:axId val="366143840"/>
        <c:axId val="366144232"/>
      </c:barChart>
      <c:catAx>
        <c:axId val="36614384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66144232"/>
        <c:crosses val="autoZero"/>
        <c:auto val="1"/>
        <c:lblAlgn val="ctr"/>
        <c:lblOffset val="100"/>
        <c:noMultiLvlLbl val="0"/>
      </c:catAx>
      <c:valAx>
        <c:axId val="366144232"/>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66143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Free School Meal Entitlement (529):</a:t>
            </a:r>
          </a:p>
          <a:p>
            <a:pPr>
              <a:defRPr/>
            </a:pPr>
            <a:r>
              <a:rPr lang="en-US"/>
              <a:t>Attendance Distribution (S1-S6)</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clustered"/>
        <c:varyColors val="0"/>
        <c:ser>
          <c:idx val="0"/>
          <c:order val="0"/>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'FME S1-S6 (2)'!$A$2:$A$5</c:f>
              <c:strCache>
                <c:ptCount val="4"/>
                <c:pt idx="0">
                  <c:v>&gt;90</c:v>
                </c:pt>
                <c:pt idx="1">
                  <c:v>&lt;89.99%</c:v>
                </c:pt>
                <c:pt idx="2">
                  <c:v>&lt;79.99%</c:v>
                </c:pt>
                <c:pt idx="3">
                  <c:v>&lt;69.99%</c:v>
                </c:pt>
              </c:strCache>
            </c:strRef>
          </c:cat>
          <c:val>
            <c:numRef>
              <c:f>'FME S1-S6 (2)'!$B$2:$B$5</c:f>
              <c:numCache>
                <c:formatCode>General</c:formatCode>
                <c:ptCount val="4"/>
                <c:pt idx="0">
                  <c:v>331</c:v>
                </c:pt>
                <c:pt idx="1">
                  <c:v>198</c:v>
                </c:pt>
                <c:pt idx="2">
                  <c:v>75</c:v>
                </c:pt>
                <c:pt idx="3">
                  <c:v>27</c:v>
                </c:pt>
              </c:numCache>
            </c:numRef>
          </c:val>
        </c:ser>
        <c:ser>
          <c:idx val="1"/>
          <c:order val="1"/>
          <c:spPr>
            <a:gradFill rotWithShape="1">
              <a:gsLst>
                <a:gs pos="0">
                  <a:schemeClr val="accent2">
                    <a:tint val="97000"/>
                    <a:satMod val="100000"/>
                    <a:lumMod val="102000"/>
                  </a:schemeClr>
                </a:gs>
                <a:gs pos="50000">
                  <a:schemeClr val="accent2">
                    <a:shade val="100000"/>
                    <a:satMod val="100000"/>
                    <a:lumMod val="100000"/>
                  </a:schemeClr>
                </a:gs>
                <a:gs pos="100000">
                  <a:schemeClr val="accent2">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'FME S1-S6 (2)'!$A$2:$A$5</c:f>
              <c:strCache>
                <c:ptCount val="4"/>
                <c:pt idx="0">
                  <c:v>&gt;90</c:v>
                </c:pt>
                <c:pt idx="1">
                  <c:v>&lt;89.99%</c:v>
                </c:pt>
                <c:pt idx="2">
                  <c:v>&lt;79.99%</c:v>
                </c:pt>
                <c:pt idx="3">
                  <c:v>&lt;69.99%</c:v>
                </c:pt>
              </c:strCache>
            </c:strRef>
          </c:cat>
          <c:val>
            <c:numRef>
              <c:f>'FME S1-S6 (2)'!$C$2:$C$5</c:f>
              <c:numCache>
                <c:formatCode>0%</c:formatCode>
                <c:ptCount val="4"/>
                <c:pt idx="0">
                  <c:v>0.63</c:v>
                </c:pt>
                <c:pt idx="1">
                  <c:v>0.37</c:v>
                </c:pt>
                <c:pt idx="2">
                  <c:v>0.14000000000000001</c:v>
                </c:pt>
                <c:pt idx="3">
                  <c:v>0.05</c:v>
                </c:pt>
              </c:numCache>
            </c:numRef>
          </c:val>
        </c:ser>
        <c:dLbls>
          <c:dLblPos val="outEnd"/>
          <c:showLegendKey val="0"/>
          <c:showVal val="1"/>
          <c:showCatName val="0"/>
          <c:showSerName val="0"/>
          <c:showPercent val="0"/>
          <c:showBubbleSize val="0"/>
        </c:dLbls>
        <c:gapWidth val="115"/>
        <c:overlap val="-20"/>
        <c:axId val="330428768"/>
        <c:axId val="331180424"/>
      </c:barChart>
      <c:catAx>
        <c:axId val="330428768"/>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31180424"/>
        <c:crosses val="autoZero"/>
        <c:auto val="1"/>
        <c:lblAlgn val="ctr"/>
        <c:lblOffset val="100"/>
        <c:noMultiLvlLbl val="0"/>
      </c:catAx>
      <c:valAx>
        <c:axId val="331180424"/>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30428768"/>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2800"/>
              <a:t>Free School Meal Entitlement</a:t>
            </a:r>
          </a:p>
        </c:rich>
      </c:tx>
      <c:overlay val="0"/>
      <c:spPr>
        <a:noFill/>
        <a:ln>
          <a:noFill/>
        </a:ln>
        <a:effectLst/>
      </c:spPr>
      <c:txPr>
        <a:bodyPr rot="0" spcFirstLastPara="1" vertOverflow="ellipsis" vert="horz" wrap="square" anchor="ctr" anchorCtr="1"/>
        <a:lstStyle/>
        <a:p>
          <a:pPr>
            <a:defRPr sz="28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dPt>
          <c:dPt>
            <c:idx val="1"/>
            <c:bubble3D val="0"/>
            <c:spPr>
              <a:solidFill>
                <a:srgbClr val="FFC000"/>
              </a:solidFill>
              <a:ln>
                <a:noFill/>
              </a:ln>
              <a:effectLst>
                <a:outerShdw blurRad="57150" dist="19050" dir="5400000" algn="ctr" rotWithShape="0">
                  <a:srgbClr val="000000">
                    <a:alpha val="63000"/>
                  </a:srgbClr>
                </a:outerShdw>
              </a:effectLst>
              <a:sp3d/>
            </c:spPr>
          </c:dPt>
          <c:dLbls>
            <c:dLbl>
              <c:idx val="0"/>
              <c:layout>
                <c:manualLayout>
                  <c:x val="-0.15511408934406848"/>
                  <c:y val="-0.1919244278436627"/>
                </c:manualLayout>
              </c:layout>
              <c:tx>
                <c:rich>
                  <a:bodyPr/>
                  <a:lstStyle/>
                  <a:p>
                    <a:fld id="{93DE3C9A-E52F-4FB1-8276-09F69EA52334}" type="VALUE">
                      <a:rPr lang="en-US"/>
                      <a:pPr/>
                      <a:t>[VALUE]</a:t>
                    </a:fld>
                    <a:r>
                      <a:rPr lang="en-US"/>
                      <a:t>%</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1"/>
              <c:layout>
                <c:manualLayout>
                  <c:x val="0.1561258515802377"/>
                  <c:y val="3.4744019866230283E-2"/>
                </c:manualLayout>
              </c:layout>
              <c:tx>
                <c:rich>
                  <a:bodyPr/>
                  <a:lstStyle/>
                  <a:p>
                    <a:fld id="{9D8897F8-25AF-4375-853C-0262601ACDCF}" type="VALUE">
                      <a:rPr lang="en-US"/>
                      <a:pPr/>
                      <a:t>[VALUE]</a:t>
                    </a:fld>
                    <a:r>
                      <a:rPr lang="en-US"/>
                      <a:t>%</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lt1">
                        <a:lumMod val="8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'FME S1-S6 (2)'!$A$13:$A$14</c:f>
              <c:strCache>
                <c:ptCount val="2"/>
                <c:pt idx="0">
                  <c:v>&gt;90</c:v>
                </c:pt>
                <c:pt idx="1">
                  <c:v>&lt;89.99%</c:v>
                </c:pt>
              </c:strCache>
            </c:strRef>
          </c:cat>
          <c:val>
            <c:numRef>
              <c:f>'FME S1-S6 (2)'!$B$13:$B$14</c:f>
              <c:numCache>
                <c:formatCode>General</c:formatCode>
                <c:ptCount val="2"/>
                <c:pt idx="0">
                  <c:v>63</c:v>
                </c:pt>
                <c:pt idx="1">
                  <c:v>37</c:v>
                </c:pt>
              </c:numCache>
            </c:numRef>
          </c:val>
        </c:ser>
        <c:dLbls>
          <c:dLblPos val="bestFit"/>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a:t>As % of School Population</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clustered"/>
        <c:varyColors val="0"/>
        <c:ser>
          <c:idx val="1"/>
          <c:order val="1"/>
          <c:tx>
            <c:strRef>
              <c:f>Descriptive!$C$1</c:f>
              <c:strCache>
                <c:ptCount val="1"/>
                <c:pt idx="0">
                  <c:v>As % of Pupil Population (7689)</c:v>
                </c:pt>
              </c:strCache>
            </c:strRef>
          </c:tx>
          <c:spPr>
            <a:gradFill rotWithShape="1">
              <a:gsLst>
                <a:gs pos="0">
                  <a:schemeClr val="accent2">
                    <a:tint val="97000"/>
                    <a:satMod val="100000"/>
                    <a:lumMod val="102000"/>
                  </a:schemeClr>
                </a:gs>
                <a:gs pos="50000">
                  <a:schemeClr val="accent2">
                    <a:shade val="100000"/>
                    <a:satMod val="100000"/>
                    <a:lumMod val="100000"/>
                  </a:schemeClr>
                </a:gs>
                <a:gs pos="100000">
                  <a:schemeClr val="accent2">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Descriptive!$A$2:$A$10</c:f>
              <c:strCache>
                <c:ptCount val="9"/>
                <c:pt idx="0">
                  <c:v>&lt;89.99%</c:v>
                </c:pt>
                <c:pt idx="1">
                  <c:v>&lt;79.99%</c:v>
                </c:pt>
                <c:pt idx="2">
                  <c:v>&lt;69.99%</c:v>
                </c:pt>
                <c:pt idx="3">
                  <c:v>&lt;59.99%</c:v>
                </c:pt>
                <c:pt idx="4">
                  <c:v>&lt;49.99%</c:v>
                </c:pt>
                <c:pt idx="5">
                  <c:v>&lt;39.99%</c:v>
                </c:pt>
                <c:pt idx="6">
                  <c:v>&lt;29.99%</c:v>
                </c:pt>
                <c:pt idx="7">
                  <c:v>&lt;19.99%</c:v>
                </c:pt>
                <c:pt idx="8">
                  <c:v>&lt;9.99%</c:v>
                </c:pt>
              </c:strCache>
            </c:strRef>
          </c:cat>
          <c:val>
            <c:numRef>
              <c:f>Descriptive!$C$2:$C$10</c:f>
              <c:numCache>
                <c:formatCode>0.00%</c:formatCode>
                <c:ptCount val="9"/>
                <c:pt idx="0">
                  <c:v>0.16700000000000001</c:v>
                </c:pt>
                <c:pt idx="1">
                  <c:v>4.1799999999999997E-2</c:v>
                </c:pt>
                <c:pt idx="2">
                  <c:v>1.35E-2</c:v>
                </c:pt>
                <c:pt idx="3">
                  <c:v>7.9000000000000008E-3</c:v>
                </c:pt>
                <c:pt idx="4">
                  <c:v>4.8999999999999998E-3</c:v>
                </c:pt>
                <c:pt idx="5">
                  <c:v>2.7000000000000001E-3</c:v>
                </c:pt>
                <c:pt idx="6">
                  <c:v>1.6999999999999999E-3</c:v>
                </c:pt>
                <c:pt idx="7">
                  <c:v>1E-3</c:v>
                </c:pt>
                <c:pt idx="8">
                  <c:v>8.0000000000000004E-4</c:v>
                </c:pt>
              </c:numCache>
            </c:numRef>
          </c:val>
        </c:ser>
        <c:dLbls>
          <c:dLblPos val="inEnd"/>
          <c:showLegendKey val="0"/>
          <c:showVal val="1"/>
          <c:showCatName val="0"/>
          <c:showSerName val="0"/>
          <c:showPercent val="0"/>
          <c:showBubbleSize val="0"/>
        </c:dLbls>
        <c:gapWidth val="115"/>
        <c:overlap val="-20"/>
        <c:axId val="329359904"/>
        <c:axId val="329360296"/>
        <c:extLst>
          <c:ext xmlns:c15="http://schemas.microsoft.com/office/drawing/2012/chart" uri="{02D57815-91ED-43cb-92C2-25804820EDAC}">
            <c15:filteredBarSeries>
              <c15:ser>
                <c:idx val="0"/>
                <c:order val="0"/>
                <c:tx>
                  <c:strRef>
                    <c:extLst>
                      <c:ext uri="{02D57815-91ED-43cb-92C2-25804820EDAC}">
                        <c15:formulaRef>
                          <c15:sqref>Descriptive!$B$1</c15:sqref>
                        </c15:formulaRef>
                      </c:ext>
                    </c:extLst>
                    <c:strCache>
                      <c:ptCount val="1"/>
                      <c:pt idx="0">
                        <c:v>Number of pupils</c:v>
                      </c:pt>
                    </c:strCache>
                  </c:strRef>
                </c:tx>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uri="{CE6537A1-D6FC-4f65-9D91-7224C49458BB}">
                      <c15:showLeaderLines val="1"/>
                      <c15:leaderLines>
                        <c:spPr>
                          <a:ln w="9525">
                            <a:solidFill>
                              <a:schemeClr val="lt1">
                                <a:lumMod val="95000"/>
                                <a:alpha val="54000"/>
                              </a:schemeClr>
                            </a:solidFill>
                          </a:ln>
                          <a:effectLst/>
                        </c:spPr>
                      </c15:leaderLines>
                    </c:ext>
                  </c:extLst>
                </c:dLbls>
                <c:cat>
                  <c:strRef>
                    <c:extLst>
                      <c:ext uri="{02D57815-91ED-43cb-92C2-25804820EDAC}">
                        <c15:formulaRef>
                          <c15:sqref>Descriptive!$A$2:$A$10</c15:sqref>
                        </c15:formulaRef>
                      </c:ext>
                    </c:extLst>
                    <c:strCache>
                      <c:ptCount val="9"/>
                      <c:pt idx="0">
                        <c:v>&lt;89.99%</c:v>
                      </c:pt>
                      <c:pt idx="1">
                        <c:v>&lt;79.99%</c:v>
                      </c:pt>
                      <c:pt idx="2">
                        <c:v>&lt;69.99%</c:v>
                      </c:pt>
                      <c:pt idx="3">
                        <c:v>&lt;59.99%</c:v>
                      </c:pt>
                      <c:pt idx="4">
                        <c:v>&lt;49.99%</c:v>
                      </c:pt>
                      <c:pt idx="5">
                        <c:v>&lt;39.99%</c:v>
                      </c:pt>
                      <c:pt idx="6">
                        <c:v>&lt;29.99%</c:v>
                      </c:pt>
                      <c:pt idx="7">
                        <c:v>&lt;19.99%</c:v>
                      </c:pt>
                      <c:pt idx="8">
                        <c:v>&lt;9.99%</c:v>
                      </c:pt>
                    </c:strCache>
                  </c:strRef>
                </c:cat>
                <c:val>
                  <c:numRef>
                    <c:extLst>
                      <c:ext uri="{02D57815-91ED-43cb-92C2-25804820EDAC}">
                        <c15:formulaRef>
                          <c15:sqref>Descriptive!$B$2:$B$10</c15:sqref>
                        </c15:formulaRef>
                      </c:ext>
                    </c:extLst>
                    <c:numCache>
                      <c:formatCode>General</c:formatCode>
                      <c:ptCount val="9"/>
                      <c:pt idx="0">
                        <c:v>1287</c:v>
                      </c:pt>
                      <c:pt idx="1">
                        <c:v>322</c:v>
                      </c:pt>
                      <c:pt idx="2">
                        <c:v>104</c:v>
                      </c:pt>
                      <c:pt idx="3">
                        <c:v>61</c:v>
                      </c:pt>
                      <c:pt idx="4">
                        <c:v>38</c:v>
                      </c:pt>
                      <c:pt idx="5">
                        <c:v>21</c:v>
                      </c:pt>
                      <c:pt idx="6">
                        <c:v>13</c:v>
                      </c:pt>
                      <c:pt idx="7">
                        <c:v>8</c:v>
                      </c:pt>
                      <c:pt idx="8">
                        <c:v>6</c:v>
                      </c:pt>
                    </c:numCache>
                  </c:numRef>
                </c:val>
              </c15:ser>
            </c15:filteredBarSeries>
          </c:ext>
        </c:extLst>
      </c:barChart>
      <c:catAx>
        <c:axId val="329359904"/>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29360296"/>
        <c:crosses val="autoZero"/>
        <c:auto val="1"/>
        <c:lblAlgn val="ctr"/>
        <c:lblOffset val="100"/>
        <c:noMultiLvlLbl val="0"/>
      </c:catAx>
      <c:valAx>
        <c:axId val="329360296"/>
        <c:scaling>
          <c:orientation val="minMax"/>
        </c:scaling>
        <c:delete val="0"/>
        <c:axPos val="b"/>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29359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FME</c:v>
                </c:pt>
              </c:strCache>
            </c:strRef>
          </c:tx>
          <c:dPt>
            <c:idx val="0"/>
            <c:bubble3D val="0"/>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a:sp3d/>
            </c:spPr>
          </c:dPt>
          <c:dPt>
            <c:idx val="1"/>
            <c:bubble3D val="0"/>
            <c:spPr>
              <a:solidFill>
                <a:srgbClr val="FFC000"/>
              </a:solidFill>
              <a:ln>
                <a:noFill/>
              </a:ln>
              <a:effectLst>
                <a:outerShdw blurRad="57150" dist="19050" dir="5400000" algn="ctr" rotWithShape="0">
                  <a:srgbClr val="000000">
                    <a:alpha val="63000"/>
                  </a:srgbClr>
                </a:outerShdw>
              </a:effectLst>
              <a:sp3d/>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Sheet1!$A$2:$A$3</c:f>
              <c:strCache>
                <c:ptCount val="2"/>
                <c:pt idx="0">
                  <c:v>&gt;=90</c:v>
                </c:pt>
                <c:pt idx="1">
                  <c:v>&lt;=89.99%</c:v>
                </c:pt>
              </c:strCache>
            </c:strRef>
          </c:cat>
          <c:val>
            <c:numRef>
              <c:f>Sheet1!$B$2:$B$3</c:f>
              <c:numCache>
                <c:formatCode>0%</c:formatCode>
                <c:ptCount val="2"/>
                <c:pt idx="0">
                  <c:v>0.63</c:v>
                </c:pt>
                <c:pt idx="1">
                  <c:v>0.37</c:v>
                </c:pt>
              </c:numCache>
            </c:numRef>
          </c:val>
        </c:ser>
        <c:dLbls>
          <c:dLblPos val="bestFit"/>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No FME</c:v>
                </c:pt>
              </c:strCache>
            </c:strRef>
          </c:tx>
          <c:dPt>
            <c:idx val="0"/>
            <c:bubble3D val="0"/>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a:sp3d/>
            </c:spPr>
          </c:dPt>
          <c:dPt>
            <c:idx val="1"/>
            <c:bubble3D val="0"/>
            <c:spPr>
              <a:solidFill>
                <a:srgbClr val="FFC000"/>
              </a:solidFill>
              <a:ln>
                <a:noFill/>
              </a:ln>
              <a:effectLst>
                <a:outerShdw blurRad="57150" dist="19050" dir="5400000" algn="ctr" rotWithShape="0">
                  <a:srgbClr val="000000">
                    <a:alpha val="63000"/>
                  </a:srgbClr>
                </a:outerShdw>
              </a:effectLst>
              <a:sp3d/>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Sheet1!$A$2:$A$3</c:f>
              <c:strCache>
                <c:ptCount val="2"/>
                <c:pt idx="0">
                  <c:v>&gt;=90%</c:v>
                </c:pt>
                <c:pt idx="1">
                  <c:v>&lt;=89.99%</c:v>
                </c:pt>
              </c:strCache>
            </c:strRef>
          </c:cat>
          <c:val>
            <c:numRef>
              <c:f>Sheet1!$B$2:$B$3</c:f>
              <c:numCache>
                <c:formatCode>0%</c:formatCode>
                <c:ptCount val="2"/>
                <c:pt idx="0">
                  <c:v>0.85</c:v>
                </c:pt>
                <c:pt idx="1">
                  <c:v>0.15</c:v>
                </c:pt>
              </c:numCache>
            </c:numRef>
          </c:val>
        </c:ser>
        <c:dLbls>
          <c:dLblPos val="bestFit"/>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0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clustered"/>
        <c:varyColors val="0"/>
        <c:ser>
          <c:idx val="0"/>
          <c:order val="0"/>
          <c:tx>
            <c:strRef>
              <c:f>'LAC S1-S6 (3)'!$B$1</c:f>
              <c:strCache>
                <c:ptCount val="1"/>
                <c:pt idx="0">
                  <c:v>As % of Pupil Population (122)</c:v>
                </c:pt>
              </c:strCache>
            </c:strRef>
          </c:tx>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'LAC S1-S6 (3)'!$A$2:$A$11</c:f>
              <c:strCache>
                <c:ptCount val="10"/>
                <c:pt idx="0">
                  <c:v>&gt;90%</c:v>
                </c:pt>
                <c:pt idx="1">
                  <c:v>&lt;89.99%</c:v>
                </c:pt>
                <c:pt idx="2">
                  <c:v>&lt;79.99%</c:v>
                </c:pt>
                <c:pt idx="3">
                  <c:v>&lt;69.99%</c:v>
                </c:pt>
                <c:pt idx="4">
                  <c:v>&lt;59.99%</c:v>
                </c:pt>
                <c:pt idx="5">
                  <c:v>&lt;49.99%</c:v>
                </c:pt>
                <c:pt idx="6">
                  <c:v>&lt;39.99%</c:v>
                </c:pt>
                <c:pt idx="7">
                  <c:v>&lt;29.99%</c:v>
                </c:pt>
                <c:pt idx="8">
                  <c:v>&lt;19.99%</c:v>
                </c:pt>
                <c:pt idx="9">
                  <c:v>&lt;9.99%</c:v>
                </c:pt>
              </c:strCache>
            </c:strRef>
          </c:cat>
          <c:val>
            <c:numRef>
              <c:f>'LAC S1-S6 (3)'!$B$2:$B$11</c:f>
              <c:numCache>
                <c:formatCode>0.0%</c:formatCode>
                <c:ptCount val="10"/>
                <c:pt idx="0" formatCode="0.00%">
                  <c:v>0.59160000000000001</c:v>
                </c:pt>
                <c:pt idx="1">
                  <c:v>0.41799999999999998</c:v>
                </c:pt>
                <c:pt idx="2">
                  <c:v>0.22950000000000001</c:v>
                </c:pt>
                <c:pt idx="3">
                  <c:v>0.14749999999999999</c:v>
                </c:pt>
                <c:pt idx="4">
                  <c:v>9.0160000000000004E-2</c:v>
                </c:pt>
                <c:pt idx="5">
                  <c:v>4.9180000000000001E-2</c:v>
                </c:pt>
                <c:pt idx="6">
                  <c:v>1.6389999999999998E-2</c:v>
                </c:pt>
                <c:pt idx="7">
                  <c:v>1.6389999999999998E-2</c:v>
                </c:pt>
                <c:pt idx="8">
                  <c:v>8.1899999999999994E-3</c:v>
                </c:pt>
                <c:pt idx="9">
                  <c:v>8.1899999999999994E-3</c:v>
                </c:pt>
              </c:numCache>
            </c:numRef>
          </c:val>
        </c:ser>
        <c:dLbls>
          <c:showLegendKey val="0"/>
          <c:showVal val="0"/>
          <c:showCatName val="0"/>
          <c:showSerName val="0"/>
          <c:showPercent val="0"/>
          <c:showBubbleSize val="0"/>
        </c:dLbls>
        <c:gapWidth val="115"/>
        <c:overlap val="-20"/>
        <c:axId val="331181992"/>
        <c:axId val="331182384"/>
      </c:barChart>
      <c:catAx>
        <c:axId val="331181992"/>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331182384"/>
        <c:crosses val="autoZero"/>
        <c:auto val="1"/>
        <c:lblAlgn val="ctr"/>
        <c:lblOffset val="100"/>
        <c:noMultiLvlLbl val="0"/>
      </c:catAx>
      <c:valAx>
        <c:axId val="331182384"/>
        <c:scaling>
          <c:orientation val="minMax"/>
        </c:scaling>
        <c:delete val="0"/>
        <c:axPos val="b"/>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331181992"/>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75"/>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'LAC Banding S1-S6 (4)'!$B$1</c:f>
              <c:strCache>
                <c:ptCount val="1"/>
                <c:pt idx="0">
                  <c:v>As % of Previous or Current LAC Population (122)</c:v>
                </c:pt>
              </c:strCache>
            </c:strRef>
          </c:tx>
          <c:dPt>
            <c:idx val="0"/>
            <c:bubble3D val="0"/>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a:sp3d/>
            </c:spPr>
          </c:dPt>
          <c:dPt>
            <c:idx val="1"/>
            <c:bubble3D val="0"/>
            <c:spPr>
              <a:gradFill rotWithShape="1">
                <a:gsLst>
                  <a:gs pos="0">
                    <a:schemeClr val="accent2">
                      <a:tint val="97000"/>
                      <a:satMod val="100000"/>
                      <a:lumMod val="102000"/>
                    </a:schemeClr>
                  </a:gs>
                  <a:gs pos="50000">
                    <a:schemeClr val="accent2">
                      <a:shade val="100000"/>
                      <a:satMod val="100000"/>
                      <a:lumMod val="100000"/>
                    </a:schemeClr>
                  </a:gs>
                  <a:gs pos="100000">
                    <a:schemeClr val="accent2">
                      <a:shade val="80000"/>
                      <a:satMod val="100000"/>
                      <a:lumMod val="99000"/>
                    </a:schemeClr>
                  </a:gs>
                </a:gsLst>
                <a:lin ang="2700000" scaled="0"/>
              </a:gradFill>
              <a:ln>
                <a:noFill/>
              </a:ln>
              <a:effectLst>
                <a:outerShdw blurRad="57150" dist="19050" dir="5400000" algn="ctr" rotWithShape="0">
                  <a:srgbClr val="000000">
                    <a:alpha val="63000"/>
                  </a:srgbClr>
                </a:outerShdw>
              </a:effectLst>
              <a:sp3d/>
            </c:spPr>
          </c:dPt>
          <c:dPt>
            <c:idx val="2"/>
            <c:bubble3D val="0"/>
            <c:spPr>
              <a:gradFill rotWithShape="1">
                <a:gsLst>
                  <a:gs pos="0">
                    <a:schemeClr val="accent3">
                      <a:tint val="97000"/>
                      <a:satMod val="100000"/>
                      <a:lumMod val="102000"/>
                    </a:schemeClr>
                  </a:gs>
                  <a:gs pos="50000">
                    <a:schemeClr val="accent3">
                      <a:shade val="100000"/>
                      <a:satMod val="100000"/>
                      <a:lumMod val="100000"/>
                    </a:schemeClr>
                  </a:gs>
                  <a:gs pos="100000">
                    <a:schemeClr val="accent3">
                      <a:shade val="80000"/>
                      <a:satMod val="100000"/>
                      <a:lumMod val="99000"/>
                    </a:schemeClr>
                  </a:gs>
                </a:gsLst>
                <a:lin ang="2700000" scaled="0"/>
              </a:gradFill>
              <a:ln>
                <a:noFill/>
              </a:ln>
              <a:effectLst>
                <a:outerShdw blurRad="57150" dist="19050" dir="5400000" algn="ctr" rotWithShape="0">
                  <a:srgbClr val="000000">
                    <a:alpha val="63000"/>
                  </a:srgbClr>
                </a:outerShdw>
              </a:effectLst>
              <a:sp3d/>
            </c:spPr>
          </c:dPt>
          <c:dPt>
            <c:idx val="3"/>
            <c:bubble3D val="0"/>
            <c:spPr>
              <a:solidFill>
                <a:srgbClr val="0070C0"/>
              </a:solidFill>
              <a:ln>
                <a:noFill/>
              </a:ln>
              <a:effectLst>
                <a:outerShdw blurRad="57150" dist="19050" dir="5400000" algn="ctr" rotWithShape="0">
                  <a:srgbClr val="000000">
                    <a:alpha val="63000"/>
                  </a:srgbClr>
                </a:outerShdw>
              </a:effectLst>
              <a:sp3d/>
            </c:spPr>
          </c:dPt>
          <c:dPt>
            <c:idx val="4"/>
            <c:bubble3D val="0"/>
            <c:spPr>
              <a:solidFill>
                <a:srgbClr val="00B0F0"/>
              </a:solidFill>
              <a:ln>
                <a:noFill/>
              </a:ln>
              <a:effectLst>
                <a:outerShdw blurRad="57150" dist="19050" dir="5400000" algn="ctr" rotWithShape="0">
                  <a:srgbClr val="000000">
                    <a:alpha val="63000"/>
                  </a:srgbClr>
                </a:outerShdw>
              </a:effectLst>
              <a:sp3d/>
            </c:spPr>
          </c:dPt>
          <c:dPt>
            <c:idx val="5"/>
            <c:bubble3D val="0"/>
            <c:spPr>
              <a:solidFill>
                <a:srgbClr val="7030A0"/>
              </a:solidFill>
              <a:ln>
                <a:noFill/>
              </a:ln>
              <a:effectLst>
                <a:outerShdw blurRad="57150" dist="19050" dir="5400000" algn="ctr" rotWithShape="0">
                  <a:srgbClr val="000000">
                    <a:alpha val="63000"/>
                  </a:srgbClr>
                </a:outerShdw>
              </a:effectLst>
              <a:sp3d/>
            </c:spPr>
          </c:dPt>
          <c:dPt>
            <c:idx val="6"/>
            <c:bubble3D val="0"/>
            <c:spPr>
              <a:solidFill>
                <a:srgbClr val="FF0000"/>
              </a:solidFill>
              <a:ln>
                <a:noFill/>
              </a:ln>
              <a:effectLst>
                <a:outerShdw blurRad="57150" dist="19050" dir="5400000" algn="ctr" rotWithShape="0">
                  <a:srgbClr val="000000">
                    <a:alpha val="63000"/>
                  </a:srgbClr>
                </a:outerShdw>
              </a:effectLst>
              <a:sp3d/>
            </c:spPr>
          </c:dPt>
          <c:dPt>
            <c:idx val="7"/>
            <c:bubble3D val="0"/>
            <c:spPr>
              <a:solidFill>
                <a:srgbClr val="FFC000"/>
              </a:solidFill>
              <a:ln>
                <a:noFill/>
              </a:ln>
              <a:effectLst>
                <a:outerShdw blurRad="57150" dist="19050" dir="5400000" algn="ctr" rotWithShape="0">
                  <a:srgbClr val="000000">
                    <a:alpha val="63000"/>
                  </a:srgbClr>
                </a:outerShdw>
              </a:effectLst>
              <a:sp3d/>
            </c:spPr>
          </c:dPt>
          <c:dPt>
            <c:idx val="8"/>
            <c:bubble3D val="0"/>
            <c:spPr>
              <a:solidFill>
                <a:srgbClr val="FFFF00"/>
              </a:solidFill>
              <a:ln>
                <a:noFill/>
              </a:ln>
              <a:effectLst>
                <a:outerShdw blurRad="57150" dist="19050" dir="5400000" algn="ctr" rotWithShape="0">
                  <a:srgbClr val="000000">
                    <a:alpha val="63000"/>
                  </a:srgbClr>
                </a:outerShdw>
              </a:effectLst>
              <a:sp3d/>
            </c:spPr>
          </c:dPt>
          <c:dLbls>
            <c:dLbl>
              <c:idx val="5"/>
              <c:layout>
                <c:manualLayout>
                  <c:x val="-5.4127562601972053E-2"/>
                  <c:y val="-1.0967732360277422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2.0961020075193305E-3"/>
                  <c:y val="-2.9050964260560107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7.0999237426402781E-2"/>
                  <c:y val="-2.2981889339375419E-3"/>
                </c:manualLayout>
              </c:layout>
              <c:showLegendKey val="0"/>
              <c:showVal val="1"/>
              <c:showCatName val="0"/>
              <c:showSerName val="0"/>
              <c:showPercent val="0"/>
              <c:showBubbleSize val="0"/>
              <c:extLst>
                <c:ext xmlns:c15="http://schemas.microsoft.com/office/drawing/2012/chart" uri="{CE6537A1-D6FC-4f65-9D91-7224C49458BB}"/>
              </c:extLst>
            </c:dLbl>
            <c:dLbl>
              <c:idx val="8"/>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'LAC Banding S1-S6 (4)'!$A$2:$A$11</c:f>
              <c:strCache>
                <c:ptCount val="8"/>
                <c:pt idx="0">
                  <c:v>&gt;90%</c:v>
                </c:pt>
                <c:pt idx="1">
                  <c:v>80-89.99%</c:v>
                </c:pt>
                <c:pt idx="2">
                  <c:v>70-79.99%</c:v>
                </c:pt>
                <c:pt idx="3">
                  <c:v>60-69.99%</c:v>
                </c:pt>
                <c:pt idx="4">
                  <c:v>50-59.99%</c:v>
                </c:pt>
                <c:pt idx="5">
                  <c:v>40-49.99%</c:v>
                </c:pt>
                <c:pt idx="6">
                  <c:v>20-29.99%</c:v>
                </c:pt>
                <c:pt idx="7">
                  <c:v>&lt;9.99%</c:v>
                </c:pt>
              </c:strCache>
            </c:strRef>
          </c:cat>
          <c:val>
            <c:numRef>
              <c:f>'LAC Banding S1-S6 (4)'!$B$2:$B$11</c:f>
              <c:numCache>
                <c:formatCode>0.0%</c:formatCode>
                <c:ptCount val="8"/>
                <c:pt idx="0" formatCode="0.00%">
                  <c:v>0.59160000000000001</c:v>
                </c:pt>
                <c:pt idx="1">
                  <c:v>0.1885</c:v>
                </c:pt>
                <c:pt idx="2">
                  <c:v>8.1899999999999994E-3</c:v>
                </c:pt>
                <c:pt idx="3">
                  <c:v>5.7369999999999997E-2</c:v>
                </c:pt>
                <c:pt idx="4">
                  <c:v>4.0980000000000003E-2</c:v>
                </c:pt>
                <c:pt idx="5">
                  <c:v>3.2779999999999997E-2</c:v>
                </c:pt>
                <c:pt idx="6">
                  <c:v>8.1899999999999994E-3</c:v>
                </c:pt>
                <c:pt idx="7">
                  <c:v>8.1899999999999994E-3</c:v>
                </c:pt>
              </c:numCache>
            </c:numRef>
          </c:val>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LAC</c:v>
                </c:pt>
              </c:strCache>
            </c:strRef>
          </c:tx>
          <c:dPt>
            <c:idx val="0"/>
            <c:bubble3D val="0"/>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a:sp3d/>
            </c:spPr>
          </c:dPt>
          <c:dPt>
            <c:idx val="1"/>
            <c:bubble3D val="0"/>
            <c:spPr>
              <a:solidFill>
                <a:srgbClr val="FFC000"/>
              </a:solidFill>
              <a:ln>
                <a:noFill/>
              </a:ln>
              <a:effectLst>
                <a:outerShdw blurRad="57150" dist="19050" dir="5400000" algn="ctr" rotWithShape="0">
                  <a:srgbClr val="000000">
                    <a:alpha val="63000"/>
                  </a:srgbClr>
                </a:outerShdw>
              </a:effectLst>
              <a:sp3d/>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Sheet1!$A$2:$A$3</c:f>
              <c:strCache>
                <c:ptCount val="2"/>
                <c:pt idx="0">
                  <c:v>&gt;=90</c:v>
                </c:pt>
                <c:pt idx="1">
                  <c:v>&lt;=89.99%</c:v>
                </c:pt>
              </c:strCache>
            </c:strRef>
          </c:cat>
          <c:val>
            <c:numRef>
              <c:f>Sheet1!$B$2:$B$3</c:f>
              <c:numCache>
                <c:formatCode>0%</c:formatCode>
                <c:ptCount val="2"/>
                <c:pt idx="0">
                  <c:v>0.59</c:v>
                </c:pt>
                <c:pt idx="1">
                  <c:v>0.42</c:v>
                </c:pt>
              </c:numCache>
            </c:numRef>
          </c:val>
        </c:ser>
        <c:dLbls>
          <c:dLblPos val="bestFit"/>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Not LAC</c:v>
                </c:pt>
              </c:strCache>
            </c:strRef>
          </c:tx>
          <c:dPt>
            <c:idx val="0"/>
            <c:bubble3D val="0"/>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a:sp3d/>
            </c:spPr>
          </c:dPt>
          <c:dPt>
            <c:idx val="1"/>
            <c:bubble3D val="0"/>
            <c:spPr>
              <a:solidFill>
                <a:srgbClr val="FFC000"/>
              </a:solidFill>
              <a:ln>
                <a:noFill/>
              </a:ln>
              <a:effectLst>
                <a:outerShdw blurRad="57150" dist="19050" dir="5400000" algn="ctr" rotWithShape="0">
                  <a:srgbClr val="000000">
                    <a:alpha val="63000"/>
                  </a:srgbClr>
                </a:outerShdw>
              </a:effectLst>
              <a:sp3d/>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Sheet1!$A$2:$A$3</c:f>
              <c:strCache>
                <c:ptCount val="2"/>
                <c:pt idx="0">
                  <c:v>&gt;=90%</c:v>
                </c:pt>
                <c:pt idx="1">
                  <c:v>&lt;=89.99%</c:v>
                </c:pt>
              </c:strCache>
            </c:strRef>
          </c:cat>
          <c:val>
            <c:numRef>
              <c:f>Sheet1!$B$2:$B$3</c:f>
              <c:numCache>
                <c:formatCode>0%</c:formatCode>
                <c:ptCount val="2"/>
                <c:pt idx="0">
                  <c:v>0.83599999999999997</c:v>
                </c:pt>
                <c:pt idx="1">
                  <c:v>0.16300000000000001</c:v>
                </c:pt>
              </c:numCache>
            </c:numRef>
          </c:val>
        </c:ser>
        <c:dLbls>
          <c:dLblPos val="bestFit"/>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Total Number of Pupils</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clustered"/>
        <c:varyColors val="0"/>
        <c:ser>
          <c:idx val="0"/>
          <c:order val="0"/>
          <c:tx>
            <c:strRef>
              <c:f>Banded!$B$1</c:f>
              <c:strCache>
                <c:ptCount val="1"/>
                <c:pt idx="0">
                  <c:v>Number of pupils</c:v>
                </c:pt>
              </c:strCache>
            </c:strRef>
          </c:tx>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Banded!$A$2:$A$10</c:f>
              <c:strCache>
                <c:ptCount val="9"/>
                <c:pt idx="0">
                  <c:v>80-89.99%</c:v>
                </c:pt>
                <c:pt idx="1">
                  <c:v>70-79.99%</c:v>
                </c:pt>
                <c:pt idx="2">
                  <c:v>60-69.99%</c:v>
                </c:pt>
                <c:pt idx="3">
                  <c:v>50-59.99%</c:v>
                </c:pt>
                <c:pt idx="4">
                  <c:v>40-49.99%</c:v>
                </c:pt>
                <c:pt idx="5">
                  <c:v>30-39.99%</c:v>
                </c:pt>
                <c:pt idx="6">
                  <c:v>20-29.99%</c:v>
                </c:pt>
                <c:pt idx="7">
                  <c:v>10-19.99%</c:v>
                </c:pt>
                <c:pt idx="8">
                  <c:v>0-9.99%</c:v>
                </c:pt>
              </c:strCache>
            </c:strRef>
          </c:cat>
          <c:val>
            <c:numRef>
              <c:f>Banded!$B$2:$B$10</c:f>
              <c:numCache>
                <c:formatCode>General</c:formatCode>
                <c:ptCount val="9"/>
                <c:pt idx="0">
                  <c:v>965</c:v>
                </c:pt>
                <c:pt idx="1">
                  <c:v>218</c:v>
                </c:pt>
                <c:pt idx="2">
                  <c:v>43</c:v>
                </c:pt>
                <c:pt idx="3">
                  <c:v>23</c:v>
                </c:pt>
                <c:pt idx="4">
                  <c:v>17</c:v>
                </c:pt>
                <c:pt idx="5">
                  <c:v>8</c:v>
                </c:pt>
                <c:pt idx="6">
                  <c:v>5</c:v>
                </c:pt>
                <c:pt idx="7">
                  <c:v>2</c:v>
                </c:pt>
                <c:pt idx="8">
                  <c:v>6</c:v>
                </c:pt>
              </c:numCache>
            </c:numRef>
          </c:val>
        </c:ser>
        <c:dLbls>
          <c:dLblPos val="inEnd"/>
          <c:showLegendKey val="0"/>
          <c:showVal val="1"/>
          <c:showCatName val="0"/>
          <c:showSerName val="0"/>
          <c:showPercent val="0"/>
          <c:showBubbleSize val="0"/>
        </c:dLbls>
        <c:gapWidth val="115"/>
        <c:overlap val="-20"/>
        <c:axId val="363658064"/>
        <c:axId val="363658456"/>
      </c:barChart>
      <c:catAx>
        <c:axId val="363658064"/>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63658456"/>
        <c:crosses val="autoZero"/>
        <c:auto val="1"/>
        <c:lblAlgn val="ctr"/>
        <c:lblOffset val="100"/>
        <c:noMultiLvlLbl val="0"/>
      </c:catAx>
      <c:valAx>
        <c:axId val="363658456"/>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63658064"/>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2000"/>
              <a:t>As % of Pupil Population (7689)</a:t>
            </a:r>
          </a:p>
        </c:rich>
      </c:tx>
      <c:overlay val="0"/>
      <c:spPr>
        <a:noFill/>
        <a:ln>
          <a:noFill/>
        </a:ln>
        <a:effectLst/>
      </c:spPr>
      <c:txPr>
        <a:bodyPr rot="0" spcFirstLastPara="1" vertOverflow="ellipsis" vert="horz" wrap="square" anchor="ctr" anchorCtr="1"/>
        <a:lstStyle/>
        <a:p>
          <a:pPr>
            <a:defRPr sz="20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clustered"/>
        <c:varyColors val="0"/>
        <c:ser>
          <c:idx val="0"/>
          <c:order val="0"/>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dLbl>
              <c:idx val="0"/>
              <c:tx>
                <c:rich>
                  <a:bodyPr/>
                  <a:lstStyle/>
                  <a:p>
                    <a:fld id="{3E4B789A-E2BA-4D6B-8579-E7ACC09A529F}" type="VALUE">
                      <a:rPr lang="en-US" smtClean="0"/>
                      <a:pPr/>
                      <a:t>[VALUE]</a:t>
                    </a:fld>
                    <a:r>
                      <a:rPr lang="en-US" smtClean="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1"/>
              <c:tx>
                <c:rich>
                  <a:bodyPr/>
                  <a:lstStyle/>
                  <a:p>
                    <a:fld id="{9C69D3E5-61D0-4773-9560-3EBD49716359}" type="VALUE">
                      <a:rPr lang="en-US" smtClean="0"/>
                      <a:pPr/>
                      <a:t>[VALUE]</a:t>
                    </a:fld>
                    <a:r>
                      <a:rPr lang="en-US" smtClean="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2"/>
              <c:tx>
                <c:rich>
                  <a:bodyPr/>
                  <a:lstStyle/>
                  <a:p>
                    <a:r>
                      <a:rPr lang="en-US" smtClean="0"/>
                      <a:t>0.56%</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Lst>
            </c:dLbl>
            <c:dLbl>
              <c:idx val="3"/>
              <c:tx>
                <c:rich>
                  <a:bodyPr/>
                  <a:lstStyle/>
                  <a:p>
                    <a:fld id="{6BD2025A-C32F-46F3-92D2-75B772476211}" type="VALUE">
                      <a:rPr lang="en-US" smtClean="0"/>
                      <a:pPr/>
                      <a:t>[VALUE]</a:t>
                    </a:fld>
                    <a:r>
                      <a:rPr lang="en-US" smtClean="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4"/>
              <c:tx>
                <c:rich>
                  <a:bodyPr/>
                  <a:lstStyle/>
                  <a:p>
                    <a:fld id="{0938EC40-C2CA-4D1B-815E-AA9786746119}" type="VALUE">
                      <a:rPr lang="en-US" smtClean="0"/>
                      <a:pPr/>
                      <a:t>[VALUE]</a:t>
                    </a:fld>
                    <a:r>
                      <a:rPr lang="en-US" smtClean="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5"/>
              <c:tx>
                <c:rich>
                  <a:bodyPr/>
                  <a:lstStyle/>
                  <a:p>
                    <a:fld id="{48522C16-6C33-4E30-B064-AE74673C5441}" type="VALUE">
                      <a:rPr lang="en-US" smtClean="0"/>
                      <a:pPr/>
                      <a:t>[VALUE]</a:t>
                    </a:fld>
                    <a:r>
                      <a:rPr lang="en-US" smtClean="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6"/>
              <c:tx>
                <c:rich>
                  <a:bodyPr/>
                  <a:lstStyle/>
                  <a:p>
                    <a:fld id="{D78E86A2-9913-461D-95CD-17C5E7B64BBF}" type="VALUE">
                      <a:rPr lang="en-US" smtClean="0"/>
                      <a:pPr/>
                      <a:t>[VALUE]</a:t>
                    </a:fld>
                    <a:r>
                      <a:rPr lang="en-US" smtClean="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7"/>
              <c:tx>
                <c:rich>
                  <a:bodyPr/>
                  <a:lstStyle/>
                  <a:p>
                    <a:r>
                      <a:rPr lang="en-US" smtClean="0"/>
                      <a:t>0.03%</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Lst>
            </c:dLbl>
            <c:dLbl>
              <c:idx val="8"/>
              <c:tx>
                <c:rich>
                  <a:bodyPr/>
                  <a:lstStyle/>
                  <a:p>
                    <a:fld id="{7BC2B645-917F-4AFC-9087-BEB8E5148A4F}" type="VALUE">
                      <a:rPr lang="en-US" smtClean="0"/>
                      <a:pPr/>
                      <a:t>[VALUE]</a:t>
                    </a:fld>
                    <a:r>
                      <a:rPr lang="en-US" smtClean="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'Banded S1-S6'!$A$15:$A$23</c:f>
              <c:strCache>
                <c:ptCount val="9"/>
                <c:pt idx="0">
                  <c:v>80-89.99%</c:v>
                </c:pt>
                <c:pt idx="1">
                  <c:v>70-79.99%</c:v>
                </c:pt>
                <c:pt idx="2">
                  <c:v>60-69.99%</c:v>
                </c:pt>
                <c:pt idx="3">
                  <c:v>50-59.99%</c:v>
                </c:pt>
                <c:pt idx="4">
                  <c:v>40-49.99%</c:v>
                </c:pt>
                <c:pt idx="5">
                  <c:v>30-39.99%</c:v>
                </c:pt>
                <c:pt idx="6">
                  <c:v>20-29.99%</c:v>
                </c:pt>
                <c:pt idx="7">
                  <c:v>10-19.99%</c:v>
                </c:pt>
                <c:pt idx="8">
                  <c:v>0-9.99%</c:v>
                </c:pt>
              </c:strCache>
            </c:strRef>
          </c:cat>
          <c:val>
            <c:numRef>
              <c:f>'Banded S1-S6'!$B$15:$B$23</c:f>
              <c:numCache>
                <c:formatCode>General</c:formatCode>
                <c:ptCount val="9"/>
                <c:pt idx="0">
                  <c:v>12.5</c:v>
                </c:pt>
                <c:pt idx="1">
                  <c:v>2.84</c:v>
                </c:pt>
                <c:pt idx="2">
                  <c:v>0.56000000000000005</c:v>
                </c:pt>
                <c:pt idx="3">
                  <c:v>0.3</c:v>
                </c:pt>
                <c:pt idx="4">
                  <c:v>0.22</c:v>
                </c:pt>
                <c:pt idx="5">
                  <c:v>0.1</c:v>
                </c:pt>
                <c:pt idx="6">
                  <c:v>7.0000000000000007E-2</c:v>
                </c:pt>
                <c:pt idx="7">
                  <c:v>0.03</c:v>
                </c:pt>
                <c:pt idx="8">
                  <c:v>0.08</c:v>
                </c:pt>
              </c:numCache>
            </c:numRef>
          </c:val>
        </c:ser>
        <c:dLbls>
          <c:dLblPos val="outEnd"/>
          <c:showLegendKey val="0"/>
          <c:showVal val="1"/>
          <c:showCatName val="0"/>
          <c:showSerName val="0"/>
          <c:showPercent val="0"/>
          <c:showBubbleSize val="0"/>
        </c:dLbls>
        <c:gapWidth val="115"/>
        <c:overlap val="-20"/>
        <c:axId val="329361080"/>
        <c:axId val="329361472"/>
      </c:barChart>
      <c:catAx>
        <c:axId val="32936108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329361472"/>
        <c:crosses val="autoZero"/>
        <c:auto val="1"/>
        <c:lblAlgn val="ctr"/>
        <c:lblOffset val="100"/>
        <c:noMultiLvlLbl val="0"/>
      </c:catAx>
      <c:valAx>
        <c:axId val="329361472"/>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329361080"/>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dirty="0" smtClean="0"/>
              <a:t>Attendance by Recorded Student Need</a:t>
            </a:r>
            <a:r>
              <a:rPr lang="en-GB" baseline="0" dirty="0" smtClean="0"/>
              <a:t> %</a:t>
            </a:r>
            <a:endParaRPr lang="en-GB" dirty="0"/>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&gt;90%</c:v>
                </c:pt>
              </c:strCache>
            </c:strRef>
          </c:tx>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Sheet1!$A$2:$A$7</c:f>
              <c:strCache>
                <c:ptCount val="6"/>
                <c:pt idx="0">
                  <c:v>Social, Emotional or Behavioural (295)</c:v>
                </c:pt>
                <c:pt idx="1">
                  <c:v>Other (specific or moderate learning difficulty) (320)</c:v>
                </c:pt>
                <c:pt idx="2">
                  <c:v>ASD (254)</c:v>
                </c:pt>
                <c:pt idx="3">
                  <c:v>Dyslexia (903)</c:v>
                </c:pt>
                <c:pt idx="4">
                  <c:v>English as Additional Language (269)</c:v>
                </c:pt>
                <c:pt idx="5">
                  <c:v>No Recorded Need (5633)</c:v>
                </c:pt>
              </c:strCache>
            </c:strRef>
          </c:cat>
          <c:val>
            <c:numRef>
              <c:f>Sheet1!$B$2:$B$7</c:f>
              <c:numCache>
                <c:formatCode>0%</c:formatCode>
                <c:ptCount val="6"/>
                <c:pt idx="0">
                  <c:v>0.61</c:v>
                </c:pt>
                <c:pt idx="1">
                  <c:v>0.71</c:v>
                </c:pt>
                <c:pt idx="2">
                  <c:v>0.77</c:v>
                </c:pt>
                <c:pt idx="3">
                  <c:v>0.8</c:v>
                </c:pt>
                <c:pt idx="4">
                  <c:v>0.81</c:v>
                </c:pt>
                <c:pt idx="5">
                  <c:v>0.86</c:v>
                </c:pt>
              </c:numCache>
            </c:numRef>
          </c:val>
        </c:ser>
        <c:ser>
          <c:idx val="1"/>
          <c:order val="1"/>
          <c:tx>
            <c:strRef>
              <c:f>Sheet1!$C$1</c:f>
              <c:strCache>
                <c:ptCount val="1"/>
                <c:pt idx="0">
                  <c:v>&lt;89.99%</c:v>
                </c:pt>
              </c:strCache>
            </c:strRef>
          </c:tx>
          <c:spPr>
            <a:solidFill>
              <a:srgbClr val="FFC000"/>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Sheet1!$A$2:$A$7</c:f>
              <c:strCache>
                <c:ptCount val="6"/>
                <c:pt idx="0">
                  <c:v>Social, Emotional or Behavioural (295)</c:v>
                </c:pt>
                <c:pt idx="1">
                  <c:v>Other (specific or moderate learning difficulty) (320)</c:v>
                </c:pt>
                <c:pt idx="2">
                  <c:v>ASD (254)</c:v>
                </c:pt>
                <c:pt idx="3">
                  <c:v>Dyslexia (903)</c:v>
                </c:pt>
                <c:pt idx="4">
                  <c:v>English as Additional Language (269)</c:v>
                </c:pt>
                <c:pt idx="5">
                  <c:v>No Recorded Need (5633)</c:v>
                </c:pt>
              </c:strCache>
            </c:strRef>
          </c:cat>
          <c:val>
            <c:numRef>
              <c:f>Sheet1!$C$2:$C$7</c:f>
              <c:numCache>
                <c:formatCode>0%</c:formatCode>
                <c:ptCount val="6"/>
                <c:pt idx="0">
                  <c:v>0.39</c:v>
                </c:pt>
                <c:pt idx="1">
                  <c:v>0.28999999999999998</c:v>
                </c:pt>
                <c:pt idx="2">
                  <c:v>0.23</c:v>
                </c:pt>
                <c:pt idx="3">
                  <c:v>0.2</c:v>
                </c:pt>
                <c:pt idx="4">
                  <c:v>0.19</c:v>
                </c:pt>
                <c:pt idx="5">
                  <c:v>0.14000000000000001</c:v>
                </c:pt>
              </c:numCache>
            </c:numRef>
          </c:val>
        </c:ser>
        <c:dLbls>
          <c:dLblPos val="outEnd"/>
          <c:showLegendKey val="0"/>
          <c:showVal val="1"/>
          <c:showCatName val="0"/>
          <c:showSerName val="0"/>
          <c:showPercent val="0"/>
          <c:showBubbleSize val="0"/>
        </c:dLbls>
        <c:gapWidth val="100"/>
        <c:overlap val="-24"/>
        <c:axId val="363659240"/>
        <c:axId val="363659632"/>
      </c:barChart>
      <c:catAx>
        <c:axId val="36365924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63659632"/>
        <c:crosses val="autoZero"/>
        <c:auto val="1"/>
        <c:lblAlgn val="ctr"/>
        <c:lblOffset val="100"/>
        <c:noMultiLvlLbl val="0"/>
      </c:catAx>
      <c:valAx>
        <c:axId val="363659632"/>
        <c:scaling>
          <c:orientation val="minMax"/>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636592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2800" dirty="0"/>
              <a:t>Attendance % by Recorded Student </a:t>
            </a:r>
            <a:r>
              <a:rPr lang="en-US" sz="2800" dirty="0" smtClean="0"/>
              <a:t>Needs (S1-S6)</a:t>
            </a:r>
            <a:endParaRPr lang="en-US" sz="2800" dirty="0"/>
          </a:p>
        </c:rich>
      </c:tx>
      <c:overlay val="0"/>
      <c:spPr>
        <a:noFill/>
        <a:ln>
          <a:noFill/>
        </a:ln>
        <a:effectLst/>
      </c:spPr>
      <c:txPr>
        <a:bodyPr rot="0" spcFirstLastPara="1" vertOverflow="ellipsis" vert="horz" wrap="square" anchor="ctr" anchorCtr="1"/>
        <a:lstStyle/>
        <a:p>
          <a:pPr>
            <a:defRPr sz="28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percentStacked"/>
        <c:varyColors val="0"/>
        <c:ser>
          <c:idx val="0"/>
          <c:order val="0"/>
          <c:tx>
            <c:strRef>
              <c:f>'RM Matrix Piece'!$B$25</c:f>
              <c:strCache>
                <c:ptCount val="1"/>
                <c:pt idx="0">
                  <c:v>&gt;90%</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Pt>
            <c:idx val="16"/>
            <c:invertIfNegative val="0"/>
            <c:bubble3D val="0"/>
            <c:spPr>
              <a:solidFill>
                <a:srgbClr val="FFFF00"/>
              </a:solidFill>
              <a:ln>
                <a:noFill/>
              </a:ln>
              <a:effectLst>
                <a:outerShdw blurRad="57150" dist="19050" dir="5400000" algn="ctr" rotWithShape="0">
                  <a:srgbClr val="000000">
                    <a:alpha val="63000"/>
                  </a:srgbClr>
                </a:outerShdw>
              </a:effectLst>
            </c:spPr>
          </c:dPt>
          <c:dLbls>
            <c:dLbl>
              <c:idx val="0"/>
              <c:tx>
                <c:rich>
                  <a:bodyPr/>
                  <a:lstStyle/>
                  <a:p>
                    <a:r>
                      <a:rPr lang="en-US"/>
                      <a:t>33%</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381F-4C51-A8FC-54F6FF77269D}"/>
                </c:ext>
                <c:ext xmlns:c15="http://schemas.microsoft.com/office/drawing/2012/chart" uri="{CE6537A1-D6FC-4f65-9D91-7224C49458BB}"/>
              </c:extLst>
            </c:dLbl>
            <c:dLbl>
              <c:idx val="1"/>
              <c:tx>
                <c:rich>
                  <a:bodyPr/>
                  <a:lstStyle/>
                  <a:p>
                    <a:r>
                      <a:rPr lang="en-US"/>
                      <a:t>45%</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381F-4C51-A8FC-54F6FF77269D}"/>
                </c:ext>
                <c:ext xmlns:c15="http://schemas.microsoft.com/office/drawing/2012/chart" uri="{CE6537A1-D6FC-4f65-9D91-7224C49458BB}"/>
              </c:extLst>
            </c:dLbl>
            <c:dLbl>
              <c:idx val="2"/>
              <c:tx>
                <c:rich>
                  <a:bodyPr/>
                  <a:lstStyle/>
                  <a:p>
                    <a:r>
                      <a:rPr lang="en-US"/>
                      <a:t>61%</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381F-4C51-A8FC-54F6FF77269D}"/>
                </c:ext>
                <c:ext xmlns:c15="http://schemas.microsoft.com/office/drawing/2012/chart" uri="{CE6537A1-D6FC-4f65-9D91-7224C49458BB}"/>
              </c:extLst>
            </c:dLbl>
            <c:dLbl>
              <c:idx val="3"/>
              <c:tx>
                <c:rich>
                  <a:bodyPr/>
                  <a:lstStyle/>
                  <a:p>
                    <a:r>
                      <a:rPr lang="en-US"/>
                      <a:t>61%</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381F-4C51-A8FC-54F6FF77269D}"/>
                </c:ext>
                <c:ext xmlns:c15="http://schemas.microsoft.com/office/drawing/2012/chart" uri="{CE6537A1-D6FC-4f65-9D91-7224C49458BB}"/>
              </c:extLst>
            </c:dLbl>
            <c:dLbl>
              <c:idx val="4"/>
              <c:tx>
                <c:rich>
                  <a:bodyPr/>
                  <a:lstStyle/>
                  <a:p>
                    <a:r>
                      <a:rPr lang="en-US"/>
                      <a:t>70%</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381F-4C51-A8FC-54F6FF77269D}"/>
                </c:ext>
                <c:ext xmlns:c15="http://schemas.microsoft.com/office/drawing/2012/chart" uri="{CE6537A1-D6FC-4f65-9D91-7224C49458BB}"/>
              </c:extLst>
            </c:dLbl>
            <c:dLbl>
              <c:idx val="5"/>
              <c:tx>
                <c:rich>
                  <a:bodyPr/>
                  <a:lstStyle/>
                  <a:p>
                    <a:r>
                      <a:rPr lang="en-US"/>
                      <a:t>70%</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381F-4C51-A8FC-54F6FF77269D}"/>
                </c:ext>
                <c:ext xmlns:c15="http://schemas.microsoft.com/office/drawing/2012/chart" uri="{CE6537A1-D6FC-4f65-9D91-7224C49458BB}"/>
              </c:extLst>
            </c:dLbl>
            <c:dLbl>
              <c:idx val="6"/>
              <c:tx>
                <c:rich>
                  <a:bodyPr/>
                  <a:lstStyle/>
                  <a:p>
                    <a:r>
                      <a:rPr lang="en-US"/>
                      <a:t>71%</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381F-4C51-A8FC-54F6FF77269D}"/>
                </c:ext>
                <c:ext xmlns:c15="http://schemas.microsoft.com/office/drawing/2012/chart" uri="{CE6537A1-D6FC-4f65-9D91-7224C49458BB}"/>
              </c:extLst>
            </c:dLbl>
            <c:dLbl>
              <c:idx val="7"/>
              <c:tx>
                <c:rich>
                  <a:bodyPr/>
                  <a:lstStyle/>
                  <a:p>
                    <a:r>
                      <a:rPr lang="en-US"/>
                      <a:t>71%</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381F-4C51-A8FC-54F6FF77269D}"/>
                </c:ext>
                <c:ext xmlns:c15="http://schemas.microsoft.com/office/drawing/2012/chart" uri="{CE6537A1-D6FC-4f65-9D91-7224C49458BB}"/>
              </c:extLst>
            </c:dLbl>
            <c:dLbl>
              <c:idx val="8"/>
              <c:tx>
                <c:rich>
                  <a:bodyPr/>
                  <a:lstStyle/>
                  <a:p>
                    <a:r>
                      <a:rPr lang="en-US"/>
                      <a:t>72%</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381F-4C51-A8FC-54F6FF77269D}"/>
                </c:ext>
                <c:ext xmlns:c15="http://schemas.microsoft.com/office/drawing/2012/chart" uri="{CE6537A1-D6FC-4f65-9D91-7224C49458BB}"/>
              </c:extLst>
            </c:dLbl>
            <c:dLbl>
              <c:idx val="9"/>
              <c:tx>
                <c:rich>
                  <a:bodyPr/>
                  <a:lstStyle/>
                  <a:p>
                    <a:r>
                      <a:rPr lang="en-US"/>
                      <a:t>75%</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381F-4C51-A8FC-54F6FF77269D}"/>
                </c:ext>
                <c:ext xmlns:c15="http://schemas.microsoft.com/office/drawing/2012/chart" uri="{CE6537A1-D6FC-4f65-9D91-7224C49458BB}"/>
              </c:extLst>
            </c:dLbl>
            <c:dLbl>
              <c:idx val="10"/>
              <c:tx>
                <c:rich>
                  <a:bodyPr/>
                  <a:lstStyle/>
                  <a:p>
                    <a:r>
                      <a:rPr lang="en-US"/>
                      <a:t>75%</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381F-4C51-A8FC-54F6FF77269D}"/>
                </c:ext>
                <c:ext xmlns:c15="http://schemas.microsoft.com/office/drawing/2012/chart" uri="{CE6537A1-D6FC-4f65-9D91-7224C49458BB}"/>
              </c:extLst>
            </c:dLbl>
            <c:dLbl>
              <c:idx val="11"/>
              <c:tx>
                <c:rich>
                  <a:bodyPr/>
                  <a:lstStyle/>
                  <a:p>
                    <a:r>
                      <a:rPr lang="en-US"/>
                      <a:t>77%</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381F-4C51-A8FC-54F6FF77269D}"/>
                </c:ext>
                <c:ext xmlns:c15="http://schemas.microsoft.com/office/drawing/2012/chart" uri="{CE6537A1-D6FC-4f65-9D91-7224C49458BB}"/>
              </c:extLst>
            </c:dLbl>
            <c:dLbl>
              <c:idx val="12"/>
              <c:tx>
                <c:rich>
                  <a:bodyPr/>
                  <a:lstStyle/>
                  <a:p>
                    <a:r>
                      <a:rPr lang="en-US"/>
                      <a:t>77%</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381F-4C51-A8FC-54F6FF77269D}"/>
                </c:ext>
                <c:ext xmlns:c15="http://schemas.microsoft.com/office/drawing/2012/chart" uri="{CE6537A1-D6FC-4f65-9D91-7224C49458BB}"/>
              </c:extLst>
            </c:dLbl>
            <c:dLbl>
              <c:idx val="13"/>
              <c:tx>
                <c:rich>
                  <a:bodyPr/>
                  <a:lstStyle/>
                  <a:p>
                    <a:r>
                      <a:rPr lang="en-US"/>
                      <a:t>80%</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381F-4C51-A8FC-54F6FF77269D}"/>
                </c:ext>
                <c:ext xmlns:c15="http://schemas.microsoft.com/office/drawing/2012/chart" uri="{CE6537A1-D6FC-4f65-9D91-7224C49458BB}"/>
              </c:extLst>
            </c:dLbl>
            <c:dLbl>
              <c:idx val="14"/>
              <c:tx>
                <c:rich>
                  <a:bodyPr/>
                  <a:lstStyle/>
                  <a:p>
                    <a:r>
                      <a:rPr lang="en-US"/>
                      <a:t>81%</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381F-4C51-A8FC-54F6FF77269D}"/>
                </c:ext>
                <c:ext xmlns:c15="http://schemas.microsoft.com/office/drawing/2012/chart" uri="{CE6537A1-D6FC-4f65-9D91-7224C49458BB}"/>
              </c:extLst>
            </c:dLbl>
            <c:dLbl>
              <c:idx val="15"/>
              <c:tx>
                <c:rich>
                  <a:bodyPr/>
                  <a:lstStyle/>
                  <a:p>
                    <a:r>
                      <a:rPr lang="en-US"/>
                      <a:t>83%</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381F-4C51-A8FC-54F6FF77269D}"/>
                </c:ext>
                <c:ext xmlns:c15="http://schemas.microsoft.com/office/drawing/2012/chart" uri="{CE6537A1-D6FC-4f65-9D91-7224C49458BB}"/>
              </c:extLst>
            </c:dLbl>
            <c:dLbl>
              <c:idx val="17"/>
              <c:tx>
                <c:rich>
                  <a:bodyPr/>
                  <a:lstStyle/>
                  <a:p>
                    <a:r>
                      <a:rPr lang="en-US"/>
                      <a:t>95%</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381F-4C51-A8FC-54F6FF77269D}"/>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'RM Matrix Piece'!$A$26:$A$43</c:f>
              <c:strCache>
                <c:ptCount val="18"/>
                <c:pt idx="0">
                  <c:v>Interrupted Learning (12)</c:v>
                </c:pt>
                <c:pt idx="1">
                  <c:v>Family Issues (55)</c:v>
                </c:pt>
                <c:pt idx="2">
                  <c:v>Bereavement (18)</c:v>
                </c:pt>
                <c:pt idx="3">
                  <c:v>Social, Emotional or Behavioural (295)</c:v>
                </c:pt>
                <c:pt idx="4">
                  <c:v>Learning Disability (55)</c:v>
                </c:pt>
                <c:pt idx="5">
                  <c:v>Mental Health Problem (34)</c:v>
                </c:pt>
                <c:pt idx="6">
                  <c:v>Other (specific or moderate learning difficulty) (320)</c:v>
                </c:pt>
                <c:pt idx="7">
                  <c:v>Physical Health Problem (127)</c:v>
                </c:pt>
                <c:pt idx="8">
                  <c:v>Young Carer(24)</c:v>
                </c:pt>
                <c:pt idx="9">
                  <c:v>Language or Speech Disorder (61)</c:v>
                </c:pt>
                <c:pt idx="10">
                  <c:v>Visual Impairment (97)</c:v>
                </c:pt>
                <c:pt idx="11">
                  <c:v>ASD (254)</c:v>
                </c:pt>
                <c:pt idx="12">
                  <c:v>Communication Support Needs (22)</c:v>
                </c:pt>
                <c:pt idx="13">
                  <c:v>Dyslexia (903)</c:v>
                </c:pt>
                <c:pt idx="14">
                  <c:v>English as Additional Language (269)</c:v>
                </c:pt>
                <c:pt idx="15">
                  <c:v>Hearing Impairment (65)</c:v>
                </c:pt>
                <c:pt idx="16">
                  <c:v>No Recorded Need (5633)</c:v>
                </c:pt>
                <c:pt idx="17">
                  <c:v>Able Pupils (20)</c:v>
                </c:pt>
              </c:strCache>
            </c:strRef>
          </c:cat>
          <c:val>
            <c:numRef>
              <c:f>'RM Matrix Piece'!$B$26:$B$43</c:f>
              <c:numCache>
                <c:formatCode>General</c:formatCode>
                <c:ptCount val="18"/>
                <c:pt idx="0">
                  <c:v>33</c:v>
                </c:pt>
                <c:pt idx="1">
                  <c:v>45</c:v>
                </c:pt>
                <c:pt idx="2">
                  <c:v>61</c:v>
                </c:pt>
                <c:pt idx="3">
                  <c:v>61</c:v>
                </c:pt>
                <c:pt idx="4">
                  <c:v>70</c:v>
                </c:pt>
                <c:pt idx="5">
                  <c:v>70</c:v>
                </c:pt>
                <c:pt idx="6">
                  <c:v>71</c:v>
                </c:pt>
                <c:pt idx="7">
                  <c:v>71</c:v>
                </c:pt>
                <c:pt idx="8">
                  <c:v>72</c:v>
                </c:pt>
                <c:pt idx="9">
                  <c:v>75</c:v>
                </c:pt>
                <c:pt idx="10">
                  <c:v>75</c:v>
                </c:pt>
                <c:pt idx="11">
                  <c:v>77</c:v>
                </c:pt>
                <c:pt idx="12">
                  <c:v>77</c:v>
                </c:pt>
                <c:pt idx="13">
                  <c:v>80</c:v>
                </c:pt>
                <c:pt idx="14">
                  <c:v>81</c:v>
                </c:pt>
                <c:pt idx="15">
                  <c:v>83</c:v>
                </c:pt>
                <c:pt idx="16" formatCode="0%">
                  <c:v>0.86</c:v>
                </c:pt>
                <c:pt idx="17">
                  <c:v>95</c:v>
                </c:pt>
              </c:numCache>
            </c:numRef>
          </c:val>
          <c:extLst xmlns:c16r2="http://schemas.microsoft.com/office/drawing/2015/06/chart">
            <c:ext xmlns:c16="http://schemas.microsoft.com/office/drawing/2014/chart" uri="{C3380CC4-5D6E-409C-BE32-E72D297353CC}">
              <c16:uniqueId val="{00000012-381F-4C51-A8FC-54F6FF77269D}"/>
            </c:ext>
          </c:extLst>
        </c:ser>
        <c:ser>
          <c:idx val="1"/>
          <c:order val="1"/>
          <c:tx>
            <c:strRef>
              <c:f>'RM Matrix Piece'!$C$25</c:f>
              <c:strCache>
                <c:ptCount val="1"/>
                <c:pt idx="0">
                  <c:v>&lt;89.99%</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Pt>
            <c:idx val="16"/>
            <c:invertIfNegative val="0"/>
            <c:bubble3D val="0"/>
            <c:spPr>
              <a:solidFill>
                <a:srgbClr val="FF0000"/>
              </a:solidFill>
              <a:ln>
                <a:noFill/>
              </a:ln>
              <a:effectLst>
                <a:outerShdw blurRad="57150" dist="19050" dir="5400000" algn="ctr" rotWithShape="0">
                  <a:srgbClr val="000000">
                    <a:alpha val="63000"/>
                  </a:srgbClr>
                </a:outerShdw>
              </a:effectLst>
            </c:spPr>
          </c:dPt>
          <c:dLbls>
            <c:dLbl>
              <c:idx val="0"/>
              <c:tx>
                <c:rich>
                  <a:bodyPr/>
                  <a:lstStyle/>
                  <a:p>
                    <a:r>
                      <a:rPr lang="en-US"/>
                      <a:t>67%</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381F-4C51-A8FC-54F6FF77269D}"/>
                </c:ext>
                <c:ext xmlns:c15="http://schemas.microsoft.com/office/drawing/2012/chart" uri="{CE6537A1-D6FC-4f65-9D91-7224C49458BB}"/>
              </c:extLst>
            </c:dLbl>
            <c:dLbl>
              <c:idx val="1"/>
              <c:tx>
                <c:rich>
                  <a:bodyPr/>
                  <a:lstStyle/>
                  <a:p>
                    <a:r>
                      <a:rPr lang="en-US"/>
                      <a:t>55%</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4-381F-4C51-A8FC-54F6FF77269D}"/>
                </c:ext>
                <c:ext xmlns:c15="http://schemas.microsoft.com/office/drawing/2012/chart" uri="{CE6537A1-D6FC-4f65-9D91-7224C49458BB}"/>
              </c:extLst>
            </c:dLbl>
            <c:dLbl>
              <c:idx val="2"/>
              <c:tx>
                <c:rich>
                  <a:bodyPr/>
                  <a:lstStyle/>
                  <a:p>
                    <a:r>
                      <a:rPr lang="en-US"/>
                      <a:t>39%</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6-381F-4C51-A8FC-54F6FF77269D}"/>
                </c:ext>
                <c:ext xmlns:c15="http://schemas.microsoft.com/office/drawing/2012/chart" uri="{CE6537A1-D6FC-4f65-9D91-7224C49458BB}"/>
              </c:extLst>
            </c:dLbl>
            <c:dLbl>
              <c:idx val="3"/>
              <c:tx>
                <c:rich>
                  <a:bodyPr/>
                  <a:lstStyle/>
                  <a:p>
                    <a:r>
                      <a:rPr lang="en-US"/>
                      <a:t>39%</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7-381F-4C51-A8FC-54F6FF77269D}"/>
                </c:ext>
                <c:ext xmlns:c15="http://schemas.microsoft.com/office/drawing/2012/chart" uri="{CE6537A1-D6FC-4f65-9D91-7224C49458BB}"/>
              </c:extLst>
            </c:dLbl>
            <c:dLbl>
              <c:idx val="4"/>
              <c:tx>
                <c:rich>
                  <a:bodyPr/>
                  <a:lstStyle/>
                  <a:p>
                    <a:r>
                      <a:rPr lang="en-US"/>
                      <a:t>30%</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8-381F-4C51-A8FC-54F6FF77269D}"/>
                </c:ext>
                <c:ext xmlns:c15="http://schemas.microsoft.com/office/drawing/2012/chart" uri="{CE6537A1-D6FC-4f65-9D91-7224C49458BB}"/>
              </c:extLst>
            </c:dLbl>
            <c:dLbl>
              <c:idx val="5"/>
              <c:tx>
                <c:rich>
                  <a:bodyPr/>
                  <a:lstStyle/>
                  <a:p>
                    <a:r>
                      <a:rPr lang="en-US"/>
                      <a:t>30%</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9-381F-4C51-A8FC-54F6FF77269D}"/>
                </c:ext>
                <c:ext xmlns:c15="http://schemas.microsoft.com/office/drawing/2012/chart" uri="{CE6537A1-D6FC-4f65-9D91-7224C49458BB}"/>
              </c:extLst>
            </c:dLbl>
            <c:dLbl>
              <c:idx val="6"/>
              <c:tx>
                <c:rich>
                  <a:bodyPr/>
                  <a:lstStyle/>
                  <a:p>
                    <a:r>
                      <a:rPr lang="en-US"/>
                      <a:t>29%</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A-381F-4C51-A8FC-54F6FF77269D}"/>
                </c:ext>
                <c:ext xmlns:c15="http://schemas.microsoft.com/office/drawing/2012/chart" uri="{CE6537A1-D6FC-4f65-9D91-7224C49458BB}"/>
              </c:extLst>
            </c:dLbl>
            <c:dLbl>
              <c:idx val="7"/>
              <c:tx>
                <c:rich>
                  <a:bodyPr/>
                  <a:lstStyle/>
                  <a:p>
                    <a:r>
                      <a:rPr lang="en-US"/>
                      <a:t>29%</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B-381F-4C51-A8FC-54F6FF77269D}"/>
                </c:ext>
                <c:ext xmlns:c15="http://schemas.microsoft.com/office/drawing/2012/chart" uri="{CE6537A1-D6FC-4f65-9D91-7224C49458BB}"/>
              </c:extLst>
            </c:dLbl>
            <c:dLbl>
              <c:idx val="8"/>
              <c:tx>
                <c:rich>
                  <a:bodyPr/>
                  <a:lstStyle/>
                  <a:p>
                    <a:r>
                      <a:rPr lang="en-US"/>
                      <a:t>28%</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C-381F-4C51-A8FC-54F6FF77269D}"/>
                </c:ext>
                <c:ext xmlns:c15="http://schemas.microsoft.com/office/drawing/2012/chart" uri="{CE6537A1-D6FC-4f65-9D91-7224C49458BB}"/>
              </c:extLst>
            </c:dLbl>
            <c:dLbl>
              <c:idx val="9"/>
              <c:tx>
                <c:rich>
                  <a:bodyPr/>
                  <a:lstStyle/>
                  <a:p>
                    <a:r>
                      <a:rPr lang="en-US"/>
                      <a:t>25%</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D-381F-4C51-A8FC-54F6FF77269D}"/>
                </c:ext>
                <c:ext xmlns:c15="http://schemas.microsoft.com/office/drawing/2012/chart" uri="{CE6537A1-D6FC-4f65-9D91-7224C49458BB}"/>
              </c:extLst>
            </c:dLbl>
            <c:dLbl>
              <c:idx val="10"/>
              <c:tx>
                <c:rich>
                  <a:bodyPr/>
                  <a:lstStyle/>
                  <a:p>
                    <a:r>
                      <a:rPr lang="en-US"/>
                      <a:t>25%</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E-381F-4C51-A8FC-54F6FF77269D}"/>
                </c:ext>
                <c:ext xmlns:c15="http://schemas.microsoft.com/office/drawing/2012/chart" uri="{CE6537A1-D6FC-4f65-9D91-7224C49458BB}"/>
              </c:extLst>
            </c:dLbl>
            <c:dLbl>
              <c:idx val="11"/>
              <c:tx>
                <c:rich>
                  <a:bodyPr/>
                  <a:lstStyle/>
                  <a:p>
                    <a:r>
                      <a:rPr lang="en-US"/>
                      <a:t>23%</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F-381F-4C51-A8FC-54F6FF77269D}"/>
                </c:ext>
                <c:ext xmlns:c15="http://schemas.microsoft.com/office/drawing/2012/chart" uri="{CE6537A1-D6FC-4f65-9D91-7224C49458BB}"/>
              </c:extLst>
            </c:dLbl>
            <c:dLbl>
              <c:idx val="12"/>
              <c:tx>
                <c:rich>
                  <a:bodyPr/>
                  <a:lstStyle/>
                  <a:p>
                    <a:r>
                      <a:rPr lang="en-US"/>
                      <a:t>23%</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20-381F-4C51-A8FC-54F6FF77269D}"/>
                </c:ext>
                <c:ext xmlns:c15="http://schemas.microsoft.com/office/drawing/2012/chart" uri="{CE6537A1-D6FC-4f65-9D91-7224C49458BB}"/>
              </c:extLst>
            </c:dLbl>
            <c:dLbl>
              <c:idx val="13"/>
              <c:tx>
                <c:rich>
                  <a:bodyPr/>
                  <a:lstStyle/>
                  <a:p>
                    <a:r>
                      <a:rPr lang="en-US"/>
                      <a:t>20%</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21-381F-4C51-A8FC-54F6FF77269D}"/>
                </c:ext>
                <c:ext xmlns:c15="http://schemas.microsoft.com/office/drawing/2012/chart" uri="{CE6537A1-D6FC-4f65-9D91-7224C49458BB}"/>
              </c:extLst>
            </c:dLbl>
            <c:dLbl>
              <c:idx val="14"/>
              <c:tx>
                <c:rich>
                  <a:bodyPr/>
                  <a:lstStyle/>
                  <a:p>
                    <a:r>
                      <a:rPr lang="en-US"/>
                      <a:t>19%</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22-381F-4C51-A8FC-54F6FF77269D}"/>
                </c:ext>
                <c:ext xmlns:c15="http://schemas.microsoft.com/office/drawing/2012/chart" uri="{CE6537A1-D6FC-4f65-9D91-7224C49458BB}"/>
              </c:extLst>
            </c:dLbl>
            <c:dLbl>
              <c:idx val="15"/>
              <c:tx>
                <c:rich>
                  <a:bodyPr/>
                  <a:lstStyle/>
                  <a:p>
                    <a:r>
                      <a:rPr lang="en-US"/>
                      <a:t>17%</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23-381F-4C51-A8FC-54F6FF77269D}"/>
                </c:ext>
                <c:ext xmlns:c15="http://schemas.microsoft.com/office/drawing/2012/chart" uri="{CE6537A1-D6FC-4f65-9D91-7224C49458BB}"/>
              </c:extLst>
            </c:dLbl>
            <c:dLbl>
              <c:idx val="17"/>
              <c:tx>
                <c:rich>
                  <a:bodyPr/>
                  <a:lstStyle/>
                  <a:p>
                    <a:r>
                      <a:rPr lang="en-US"/>
                      <a:t>5%</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24-381F-4C51-A8FC-54F6FF77269D}"/>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'RM Matrix Piece'!$A$26:$A$43</c:f>
              <c:strCache>
                <c:ptCount val="18"/>
                <c:pt idx="0">
                  <c:v>Interrupted Learning (12)</c:v>
                </c:pt>
                <c:pt idx="1">
                  <c:v>Family Issues (55)</c:v>
                </c:pt>
                <c:pt idx="2">
                  <c:v>Bereavement (18)</c:v>
                </c:pt>
                <c:pt idx="3">
                  <c:v>Social, Emotional or Behavioural (295)</c:v>
                </c:pt>
                <c:pt idx="4">
                  <c:v>Learning Disability (55)</c:v>
                </c:pt>
                <c:pt idx="5">
                  <c:v>Mental Health Problem (34)</c:v>
                </c:pt>
                <c:pt idx="6">
                  <c:v>Other (specific or moderate learning difficulty) (320)</c:v>
                </c:pt>
                <c:pt idx="7">
                  <c:v>Physical Health Problem (127)</c:v>
                </c:pt>
                <c:pt idx="8">
                  <c:v>Young Carer(24)</c:v>
                </c:pt>
                <c:pt idx="9">
                  <c:v>Language or Speech Disorder (61)</c:v>
                </c:pt>
                <c:pt idx="10">
                  <c:v>Visual Impairment (97)</c:v>
                </c:pt>
                <c:pt idx="11">
                  <c:v>ASD (254)</c:v>
                </c:pt>
                <c:pt idx="12">
                  <c:v>Communication Support Needs (22)</c:v>
                </c:pt>
                <c:pt idx="13">
                  <c:v>Dyslexia (903)</c:v>
                </c:pt>
                <c:pt idx="14">
                  <c:v>English as Additional Language (269)</c:v>
                </c:pt>
                <c:pt idx="15">
                  <c:v>Hearing Impairment (65)</c:v>
                </c:pt>
                <c:pt idx="16">
                  <c:v>No Recorded Need (5633)</c:v>
                </c:pt>
                <c:pt idx="17">
                  <c:v>Able Pupils (20)</c:v>
                </c:pt>
              </c:strCache>
            </c:strRef>
          </c:cat>
          <c:val>
            <c:numRef>
              <c:f>'RM Matrix Piece'!$C$26:$C$43</c:f>
              <c:numCache>
                <c:formatCode>General</c:formatCode>
                <c:ptCount val="18"/>
                <c:pt idx="0">
                  <c:v>67</c:v>
                </c:pt>
                <c:pt idx="1">
                  <c:v>55</c:v>
                </c:pt>
                <c:pt idx="2">
                  <c:v>39</c:v>
                </c:pt>
                <c:pt idx="3">
                  <c:v>39</c:v>
                </c:pt>
                <c:pt idx="4">
                  <c:v>30</c:v>
                </c:pt>
                <c:pt idx="5">
                  <c:v>30</c:v>
                </c:pt>
                <c:pt idx="6">
                  <c:v>29</c:v>
                </c:pt>
                <c:pt idx="7">
                  <c:v>29</c:v>
                </c:pt>
                <c:pt idx="8">
                  <c:v>28</c:v>
                </c:pt>
                <c:pt idx="9">
                  <c:v>25</c:v>
                </c:pt>
                <c:pt idx="10">
                  <c:v>25</c:v>
                </c:pt>
                <c:pt idx="11">
                  <c:v>23</c:v>
                </c:pt>
                <c:pt idx="12">
                  <c:v>23</c:v>
                </c:pt>
                <c:pt idx="13">
                  <c:v>20</c:v>
                </c:pt>
                <c:pt idx="14">
                  <c:v>19</c:v>
                </c:pt>
                <c:pt idx="15">
                  <c:v>17</c:v>
                </c:pt>
                <c:pt idx="16" formatCode="0%">
                  <c:v>0.14000000000000001</c:v>
                </c:pt>
                <c:pt idx="17">
                  <c:v>5</c:v>
                </c:pt>
              </c:numCache>
            </c:numRef>
          </c:val>
          <c:extLst xmlns:c16r2="http://schemas.microsoft.com/office/drawing/2015/06/chart">
            <c:ext xmlns:c16="http://schemas.microsoft.com/office/drawing/2014/chart" uri="{C3380CC4-5D6E-409C-BE32-E72D297353CC}">
              <c16:uniqueId val="{00000025-381F-4C51-A8FC-54F6FF77269D}"/>
            </c:ext>
          </c:extLst>
        </c:ser>
        <c:dLbls>
          <c:showLegendKey val="0"/>
          <c:showVal val="1"/>
          <c:showCatName val="0"/>
          <c:showSerName val="0"/>
          <c:showPercent val="0"/>
          <c:showBubbleSize val="0"/>
        </c:dLbls>
        <c:gapWidth val="150"/>
        <c:overlap val="100"/>
        <c:axId val="328975792"/>
        <c:axId val="329605904"/>
      </c:barChart>
      <c:catAx>
        <c:axId val="328975792"/>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600" b="0" i="0" u="none" strike="noStrike" kern="1200" baseline="0">
                <a:solidFill>
                  <a:schemeClr val="lt1">
                    <a:lumMod val="85000"/>
                  </a:schemeClr>
                </a:solidFill>
                <a:latin typeface="+mn-lt"/>
                <a:ea typeface="+mn-ea"/>
                <a:cs typeface="+mn-cs"/>
              </a:defRPr>
            </a:pPr>
            <a:endParaRPr lang="en-US"/>
          </a:p>
        </c:txPr>
        <c:crossAx val="329605904"/>
        <c:crosses val="autoZero"/>
        <c:auto val="1"/>
        <c:lblAlgn val="ctr"/>
        <c:lblOffset val="100"/>
        <c:noMultiLvlLbl val="0"/>
      </c:catAx>
      <c:valAx>
        <c:axId val="329605904"/>
        <c:scaling>
          <c:orientation val="minMax"/>
        </c:scaling>
        <c:delete val="0"/>
        <c:axPos val="b"/>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3289757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dirty="0"/>
              <a:t>Quintile 1 % of Population SIMD 1 </a:t>
            </a:r>
            <a:r>
              <a:rPr lang="en-GB" dirty="0" smtClean="0"/>
              <a:t>+ 2 </a:t>
            </a:r>
            <a:r>
              <a:rPr lang="en-GB" dirty="0"/>
              <a:t>(S1-S5)</a:t>
            </a:r>
          </a:p>
        </c:rich>
      </c:tx>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&lt;89.99%</c:v>
                </c:pt>
              </c:strCache>
            </c:strRef>
          </c:tx>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c:f>
              <c:strCache>
                <c:ptCount val="1"/>
                <c:pt idx="0">
                  <c:v>1+2</c:v>
                </c:pt>
              </c:strCache>
            </c:strRef>
          </c:cat>
          <c:val>
            <c:numRef>
              <c:f>Sheet1!$B$2</c:f>
              <c:numCache>
                <c:formatCode>0.00%</c:formatCode>
                <c:ptCount val="1"/>
                <c:pt idx="0">
                  <c:v>0.35399999999999998</c:v>
                </c:pt>
              </c:numCache>
            </c:numRef>
          </c:val>
        </c:ser>
        <c:ser>
          <c:idx val="1"/>
          <c:order val="1"/>
          <c:tx>
            <c:strRef>
              <c:f>Sheet1!$C$1</c:f>
              <c:strCache>
                <c:ptCount val="1"/>
                <c:pt idx="0">
                  <c:v>&lt;79.99%</c:v>
                </c:pt>
              </c:strCache>
            </c:strRef>
          </c:tx>
          <c:spPr>
            <a:gradFill rotWithShape="1">
              <a:gsLst>
                <a:gs pos="0">
                  <a:schemeClr val="accent2">
                    <a:tint val="97000"/>
                    <a:satMod val="100000"/>
                    <a:lumMod val="102000"/>
                  </a:schemeClr>
                </a:gs>
                <a:gs pos="50000">
                  <a:schemeClr val="accent2">
                    <a:shade val="100000"/>
                    <a:satMod val="100000"/>
                    <a:lumMod val="100000"/>
                  </a:schemeClr>
                </a:gs>
                <a:gs pos="100000">
                  <a:schemeClr val="accent2">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c:f>
              <c:strCache>
                <c:ptCount val="1"/>
                <c:pt idx="0">
                  <c:v>1+2</c:v>
                </c:pt>
              </c:strCache>
            </c:strRef>
          </c:cat>
          <c:val>
            <c:numRef>
              <c:f>Sheet1!$C$2</c:f>
              <c:numCache>
                <c:formatCode>0.00%</c:formatCode>
                <c:ptCount val="1"/>
                <c:pt idx="0">
                  <c:v>0.13200000000000001</c:v>
                </c:pt>
              </c:numCache>
            </c:numRef>
          </c:val>
        </c:ser>
        <c:ser>
          <c:idx val="2"/>
          <c:order val="2"/>
          <c:tx>
            <c:strRef>
              <c:f>Sheet1!$D$1</c:f>
              <c:strCache>
                <c:ptCount val="1"/>
                <c:pt idx="0">
                  <c:v>&lt;69.99%</c:v>
                </c:pt>
              </c:strCache>
            </c:strRef>
          </c:tx>
          <c:spPr>
            <a:gradFill rotWithShape="1">
              <a:gsLst>
                <a:gs pos="0">
                  <a:schemeClr val="accent3">
                    <a:tint val="97000"/>
                    <a:satMod val="100000"/>
                    <a:lumMod val="102000"/>
                  </a:schemeClr>
                </a:gs>
                <a:gs pos="50000">
                  <a:schemeClr val="accent3">
                    <a:shade val="100000"/>
                    <a:satMod val="100000"/>
                    <a:lumMod val="100000"/>
                  </a:schemeClr>
                </a:gs>
                <a:gs pos="100000">
                  <a:schemeClr val="accent3">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c:f>
              <c:strCache>
                <c:ptCount val="1"/>
                <c:pt idx="0">
                  <c:v>1+2</c:v>
                </c:pt>
              </c:strCache>
            </c:strRef>
          </c:cat>
          <c:val>
            <c:numRef>
              <c:f>Sheet1!$D$2</c:f>
              <c:numCache>
                <c:formatCode>0.00%</c:formatCode>
                <c:ptCount val="1"/>
                <c:pt idx="0">
                  <c:v>4.3999999999999997E-2</c:v>
                </c:pt>
              </c:numCache>
            </c:numRef>
          </c:val>
        </c:ser>
        <c:ser>
          <c:idx val="3"/>
          <c:order val="3"/>
          <c:tx>
            <c:strRef>
              <c:f>Sheet1!$E$1</c:f>
              <c:strCache>
                <c:ptCount val="1"/>
                <c:pt idx="0">
                  <c:v>&lt;59.99%</c:v>
                </c:pt>
              </c:strCache>
            </c:strRef>
          </c:tx>
          <c:spPr>
            <a:gradFill rotWithShape="1">
              <a:gsLst>
                <a:gs pos="0">
                  <a:schemeClr val="accent4">
                    <a:tint val="97000"/>
                    <a:satMod val="100000"/>
                    <a:lumMod val="102000"/>
                  </a:schemeClr>
                </a:gs>
                <a:gs pos="50000">
                  <a:schemeClr val="accent4">
                    <a:shade val="100000"/>
                    <a:satMod val="100000"/>
                    <a:lumMod val="100000"/>
                  </a:schemeClr>
                </a:gs>
                <a:gs pos="100000">
                  <a:schemeClr val="accent4">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c:f>
              <c:strCache>
                <c:ptCount val="1"/>
                <c:pt idx="0">
                  <c:v>1+2</c:v>
                </c:pt>
              </c:strCache>
            </c:strRef>
          </c:cat>
          <c:val>
            <c:numRef>
              <c:f>Sheet1!$E$2</c:f>
              <c:numCache>
                <c:formatCode>0.00%</c:formatCode>
                <c:ptCount val="1"/>
                <c:pt idx="0">
                  <c:v>1.7000000000000001E-2</c:v>
                </c:pt>
              </c:numCache>
            </c:numRef>
          </c:val>
        </c:ser>
        <c:ser>
          <c:idx val="4"/>
          <c:order val="4"/>
          <c:tx>
            <c:strRef>
              <c:f>Sheet1!$F$1</c:f>
              <c:strCache>
                <c:ptCount val="1"/>
                <c:pt idx="0">
                  <c:v>&lt;49.99%</c:v>
                </c:pt>
              </c:strCache>
            </c:strRef>
          </c:tx>
          <c:spPr>
            <a:gradFill rotWithShape="1">
              <a:gsLst>
                <a:gs pos="0">
                  <a:schemeClr val="accent5">
                    <a:tint val="97000"/>
                    <a:satMod val="100000"/>
                    <a:lumMod val="102000"/>
                  </a:schemeClr>
                </a:gs>
                <a:gs pos="50000">
                  <a:schemeClr val="accent5">
                    <a:shade val="100000"/>
                    <a:satMod val="100000"/>
                    <a:lumMod val="100000"/>
                  </a:schemeClr>
                </a:gs>
                <a:gs pos="100000">
                  <a:schemeClr val="accent5">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c:f>
              <c:strCache>
                <c:ptCount val="1"/>
                <c:pt idx="0">
                  <c:v>1+2</c:v>
                </c:pt>
              </c:strCache>
            </c:strRef>
          </c:cat>
          <c:val>
            <c:numRef>
              <c:f>Sheet1!$F$2</c:f>
              <c:numCache>
                <c:formatCode>0.00%</c:formatCode>
                <c:ptCount val="1"/>
                <c:pt idx="0">
                  <c:v>1.4999999999999999E-2</c:v>
                </c:pt>
              </c:numCache>
            </c:numRef>
          </c:val>
        </c:ser>
        <c:ser>
          <c:idx val="5"/>
          <c:order val="5"/>
          <c:tx>
            <c:strRef>
              <c:f>Sheet1!$G$1</c:f>
              <c:strCache>
                <c:ptCount val="1"/>
                <c:pt idx="0">
                  <c:v>&lt;39.99%</c:v>
                </c:pt>
              </c:strCache>
            </c:strRef>
          </c:tx>
          <c:spPr>
            <a:gradFill rotWithShape="1">
              <a:gsLst>
                <a:gs pos="0">
                  <a:schemeClr val="accent6">
                    <a:tint val="97000"/>
                    <a:satMod val="100000"/>
                    <a:lumMod val="102000"/>
                  </a:schemeClr>
                </a:gs>
                <a:gs pos="50000">
                  <a:schemeClr val="accent6">
                    <a:shade val="100000"/>
                    <a:satMod val="100000"/>
                    <a:lumMod val="100000"/>
                  </a:schemeClr>
                </a:gs>
                <a:gs pos="100000">
                  <a:schemeClr val="accent6">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c:f>
              <c:strCache>
                <c:ptCount val="1"/>
                <c:pt idx="0">
                  <c:v>1+2</c:v>
                </c:pt>
              </c:strCache>
            </c:strRef>
          </c:cat>
          <c:val>
            <c:numRef>
              <c:f>Sheet1!$G$2</c:f>
              <c:numCache>
                <c:formatCode>0.00%</c:formatCode>
                <c:ptCount val="1"/>
                <c:pt idx="0">
                  <c:v>6.0000000000000001E-3</c:v>
                </c:pt>
              </c:numCache>
            </c:numRef>
          </c:val>
        </c:ser>
        <c:dLbls>
          <c:dLblPos val="outEnd"/>
          <c:showLegendKey val="0"/>
          <c:showVal val="1"/>
          <c:showCatName val="0"/>
          <c:showSerName val="0"/>
          <c:showPercent val="0"/>
          <c:showBubbleSize val="0"/>
        </c:dLbls>
        <c:gapWidth val="100"/>
        <c:overlap val="-24"/>
        <c:axId val="363964656"/>
        <c:axId val="363965048"/>
      </c:barChart>
      <c:catAx>
        <c:axId val="363964656"/>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63965048"/>
        <c:crosses val="autoZero"/>
        <c:auto val="1"/>
        <c:lblAlgn val="ctr"/>
        <c:lblOffset val="100"/>
        <c:noMultiLvlLbl val="0"/>
      </c:catAx>
      <c:valAx>
        <c:axId val="363965048"/>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639646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smtClean="0"/>
              <a:t>Quintile 1: SIMD </a:t>
            </a:r>
            <a:r>
              <a:rPr lang="en-US" dirty="0"/>
              <a:t>1+2</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clustered"/>
        <c:varyColors val="0"/>
        <c:ser>
          <c:idx val="0"/>
          <c:order val="0"/>
          <c:tx>
            <c:strRef>
              <c:f>'COMB SIMD % of S1-S5 &lt;90%'!$A$2</c:f>
              <c:strCache>
                <c:ptCount val="1"/>
                <c:pt idx="0">
                  <c:v>1+2</c:v>
                </c:pt>
              </c:strCache>
            </c:strRef>
          </c:tx>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'COMB SIMD % of S1-S5 &lt;90%'!$B$1:$K$1</c:f>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f>'COMB SIMD % of S1-S5 &lt;90%'!$B$2:$K$2</c:f>
              <c:numCache>
                <c:formatCode>General</c:formatCode>
                <c:ptCount val="10"/>
                <c:pt idx="0">
                  <c:v>522</c:v>
                </c:pt>
                <c:pt idx="1">
                  <c:v>185</c:v>
                </c:pt>
                <c:pt idx="2">
                  <c:v>69</c:v>
                </c:pt>
                <c:pt idx="3">
                  <c:v>23</c:v>
                </c:pt>
                <c:pt idx="4">
                  <c:v>9</c:v>
                </c:pt>
                <c:pt idx="5">
                  <c:v>8</c:v>
                </c:pt>
                <c:pt idx="6">
                  <c:v>3</c:v>
                </c:pt>
                <c:pt idx="7">
                  <c:v>2</c:v>
                </c:pt>
                <c:pt idx="8">
                  <c:v>0</c:v>
                </c:pt>
                <c:pt idx="9">
                  <c:v>0</c:v>
                </c:pt>
              </c:numCache>
            </c:numRef>
          </c:val>
        </c:ser>
        <c:dLbls>
          <c:showLegendKey val="0"/>
          <c:showVal val="0"/>
          <c:showCatName val="0"/>
          <c:showSerName val="0"/>
          <c:showPercent val="0"/>
          <c:showBubbleSize val="0"/>
        </c:dLbls>
        <c:gapWidth val="115"/>
        <c:overlap val="-20"/>
        <c:axId val="329607080"/>
        <c:axId val="329607472"/>
        <c:extLst>
          <c:ext xmlns:c15="http://schemas.microsoft.com/office/drawing/2012/chart" uri="{02D57815-91ED-43cb-92C2-25804820EDAC}">
            <c15:filteredBarSeries>
              <c15:ser>
                <c:idx val="1"/>
                <c:order val="1"/>
                <c:tx>
                  <c:strRef>
                    <c:extLst>
                      <c:ext uri="{02D57815-91ED-43cb-92C2-25804820EDAC}">
                        <c15:formulaRef>
                          <c15:sqref>'COMB SIMD % of S1-S5 &lt;90%'!$A$3</c15:sqref>
                        </c15:formulaRef>
                      </c:ext>
                    </c:extLst>
                    <c:strCache>
                      <c:ptCount val="1"/>
                      <c:pt idx="0">
                        <c:v>3+4</c:v>
                      </c:pt>
                    </c:strCache>
                  </c:strRef>
                </c:tx>
                <c:spPr>
                  <a:gradFill rotWithShape="1">
                    <a:gsLst>
                      <a:gs pos="0">
                        <a:schemeClr val="accent2">
                          <a:tint val="97000"/>
                          <a:satMod val="100000"/>
                          <a:lumMod val="102000"/>
                        </a:schemeClr>
                      </a:gs>
                      <a:gs pos="50000">
                        <a:schemeClr val="accent2">
                          <a:shade val="100000"/>
                          <a:satMod val="100000"/>
                          <a:lumMod val="100000"/>
                        </a:schemeClr>
                      </a:gs>
                      <a:gs pos="100000">
                        <a:schemeClr val="accent2">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cat>
                  <c:strRef>
                    <c:extLst>
                      <c:ext uri="{02D57815-91ED-43cb-92C2-25804820EDAC}">
                        <c15:formulaRef>
                          <c15:sqref>'COMB SIMD % of S1-S5 &lt;90%'!$B$1:$K$1</c15:sqref>
                        </c15:formulaRef>
                      </c:ext>
                    </c:extLst>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extLst>
                      <c:ext uri="{02D57815-91ED-43cb-92C2-25804820EDAC}">
                        <c15:formulaRef>
                          <c15:sqref>'COMB SIMD % of S1-S5 &lt;90%'!$B$3:$K$3</c15:sqref>
                        </c15:formulaRef>
                      </c:ext>
                    </c:extLst>
                    <c:numCache>
                      <c:formatCode>General</c:formatCode>
                      <c:ptCount val="10"/>
                      <c:pt idx="0">
                        <c:v>616</c:v>
                      </c:pt>
                      <c:pt idx="1">
                        <c:v>159</c:v>
                      </c:pt>
                      <c:pt idx="2">
                        <c:v>53</c:v>
                      </c:pt>
                      <c:pt idx="3">
                        <c:v>16</c:v>
                      </c:pt>
                      <c:pt idx="4">
                        <c:v>12</c:v>
                      </c:pt>
                      <c:pt idx="5">
                        <c:v>5</c:v>
                      </c:pt>
                      <c:pt idx="6">
                        <c:v>1</c:v>
                      </c:pt>
                      <c:pt idx="7">
                        <c:v>1</c:v>
                      </c:pt>
                      <c:pt idx="8">
                        <c:v>1</c:v>
                      </c:pt>
                      <c:pt idx="9">
                        <c:v>1</c:v>
                      </c:pt>
                    </c:numCache>
                  </c:numRef>
                </c:val>
              </c15:ser>
            </c15:filteredBarSeries>
            <c15:filteredBarSeries>
              <c15:ser>
                <c:idx val="2"/>
                <c:order val="2"/>
                <c:tx>
                  <c:strRef>
                    <c:extLst xmlns:c15="http://schemas.microsoft.com/office/drawing/2012/chart">
                      <c:ext xmlns:c15="http://schemas.microsoft.com/office/drawing/2012/chart" uri="{02D57815-91ED-43cb-92C2-25804820EDAC}">
                        <c15:formulaRef>
                          <c15:sqref>'COMB SIMD % of S1-S5 &lt;90%'!$A$4</c15:sqref>
                        </c15:formulaRef>
                      </c:ext>
                    </c:extLst>
                    <c:strCache>
                      <c:ptCount val="1"/>
                      <c:pt idx="0">
                        <c:v>5+6</c:v>
                      </c:pt>
                    </c:strCache>
                  </c:strRef>
                </c:tx>
                <c:spPr>
                  <a:gradFill rotWithShape="1">
                    <a:gsLst>
                      <a:gs pos="0">
                        <a:schemeClr val="accent3">
                          <a:tint val="97000"/>
                          <a:satMod val="100000"/>
                          <a:lumMod val="102000"/>
                        </a:schemeClr>
                      </a:gs>
                      <a:gs pos="50000">
                        <a:schemeClr val="accent3">
                          <a:shade val="100000"/>
                          <a:satMod val="100000"/>
                          <a:lumMod val="100000"/>
                        </a:schemeClr>
                      </a:gs>
                      <a:gs pos="100000">
                        <a:schemeClr val="accent3">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cat>
                  <c:strRef>
                    <c:extLst xmlns:c15="http://schemas.microsoft.com/office/drawing/2012/chart">
                      <c:ext xmlns:c15="http://schemas.microsoft.com/office/drawing/2012/chart" uri="{02D57815-91ED-43cb-92C2-25804820EDAC}">
                        <c15:formulaRef>
                          <c15:sqref>'COMB SIMD % of S1-S5 &lt;90%'!$B$1:$K$1</c15:sqref>
                        </c15:formulaRef>
                      </c:ext>
                    </c:extLst>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extLst xmlns:c15="http://schemas.microsoft.com/office/drawing/2012/chart">
                      <c:ext xmlns:c15="http://schemas.microsoft.com/office/drawing/2012/chart" uri="{02D57815-91ED-43cb-92C2-25804820EDAC}">
                        <c15:formulaRef>
                          <c15:sqref>'COMB SIMD % of S1-S5 &lt;90%'!$B$4:$K$4</c15:sqref>
                        </c15:formulaRef>
                      </c:ext>
                    </c:extLst>
                    <c:numCache>
                      <c:formatCode>General</c:formatCode>
                      <c:ptCount val="10"/>
                      <c:pt idx="0">
                        <c:v>695</c:v>
                      </c:pt>
                      <c:pt idx="1">
                        <c:v>131</c:v>
                      </c:pt>
                      <c:pt idx="2">
                        <c:v>35</c:v>
                      </c:pt>
                      <c:pt idx="3">
                        <c:v>15</c:v>
                      </c:pt>
                      <c:pt idx="4">
                        <c:v>9</c:v>
                      </c:pt>
                      <c:pt idx="5">
                        <c:v>5</c:v>
                      </c:pt>
                      <c:pt idx="6">
                        <c:v>5</c:v>
                      </c:pt>
                      <c:pt idx="7">
                        <c:v>1</c:v>
                      </c:pt>
                      <c:pt idx="8">
                        <c:v>1</c:v>
                      </c:pt>
                      <c:pt idx="9">
                        <c:v>1</c:v>
                      </c:pt>
                    </c:numCache>
                  </c:numRef>
                </c:val>
              </c15:ser>
            </c15:filteredBarSeries>
            <c15:filteredBarSeries>
              <c15:ser>
                <c:idx val="3"/>
                <c:order val="3"/>
                <c:tx>
                  <c:strRef>
                    <c:extLst xmlns:c15="http://schemas.microsoft.com/office/drawing/2012/chart">
                      <c:ext xmlns:c15="http://schemas.microsoft.com/office/drawing/2012/chart" uri="{02D57815-91ED-43cb-92C2-25804820EDAC}">
                        <c15:formulaRef>
                          <c15:sqref>'COMB SIMD % of S1-S5 &lt;90%'!$A$5</c15:sqref>
                        </c15:formulaRef>
                      </c:ext>
                    </c:extLst>
                    <c:strCache>
                      <c:ptCount val="1"/>
                      <c:pt idx="0">
                        <c:v>7+8</c:v>
                      </c:pt>
                    </c:strCache>
                  </c:strRef>
                </c:tx>
                <c:spPr>
                  <a:gradFill rotWithShape="1">
                    <a:gsLst>
                      <a:gs pos="0">
                        <a:schemeClr val="accent4">
                          <a:tint val="97000"/>
                          <a:satMod val="100000"/>
                          <a:lumMod val="102000"/>
                        </a:schemeClr>
                      </a:gs>
                      <a:gs pos="50000">
                        <a:schemeClr val="accent4">
                          <a:shade val="100000"/>
                          <a:satMod val="100000"/>
                          <a:lumMod val="100000"/>
                        </a:schemeClr>
                      </a:gs>
                      <a:gs pos="100000">
                        <a:schemeClr val="accent4">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cat>
                  <c:strRef>
                    <c:extLst xmlns:c15="http://schemas.microsoft.com/office/drawing/2012/chart">
                      <c:ext xmlns:c15="http://schemas.microsoft.com/office/drawing/2012/chart" uri="{02D57815-91ED-43cb-92C2-25804820EDAC}">
                        <c15:formulaRef>
                          <c15:sqref>'COMB SIMD % of S1-S5 &lt;90%'!$B$1:$K$1</c15:sqref>
                        </c15:formulaRef>
                      </c:ext>
                    </c:extLst>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extLst xmlns:c15="http://schemas.microsoft.com/office/drawing/2012/chart">
                      <c:ext xmlns:c15="http://schemas.microsoft.com/office/drawing/2012/chart" uri="{02D57815-91ED-43cb-92C2-25804820EDAC}">
                        <c15:formulaRef>
                          <c15:sqref>'COMB SIMD % of S1-S5 &lt;90%'!$B$5:$K$5</c15:sqref>
                        </c15:formulaRef>
                      </c:ext>
                    </c:extLst>
                    <c:numCache>
                      <c:formatCode>General</c:formatCode>
                      <c:ptCount val="10"/>
                      <c:pt idx="0">
                        <c:v>1008</c:v>
                      </c:pt>
                      <c:pt idx="1">
                        <c:v>142</c:v>
                      </c:pt>
                      <c:pt idx="2">
                        <c:v>31</c:v>
                      </c:pt>
                      <c:pt idx="3">
                        <c:v>9</c:v>
                      </c:pt>
                      <c:pt idx="4">
                        <c:v>7</c:v>
                      </c:pt>
                      <c:pt idx="5">
                        <c:v>3</c:v>
                      </c:pt>
                      <c:pt idx="6">
                        <c:v>2</c:v>
                      </c:pt>
                      <c:pt idx="7">
                        <c:v>1</c:v>
                      </c:pt>
                      <c:pt idx="8">
                        <c:v>1</c:v>
                      </c:pt>
                      <c:pt idx="9">
                        <c:v>0</c:v>
                      </c:pt>
                    </c:numCache>
                  </c:numRef>
                </c:val>
              </c15:ser>
            </c15:filteredBarSeries>
            <c15:filteredBarSeries>
              <c15:ser>
                <c:idx val="4"/>
                <c:order val="4"/>
                <c:tx>
                  <c:strRef>
                    <c:extLst xmlns:c15="http://schemas.microsoft.com/office/drawing/2012/chart">
                      <c:ext xmlns:c15="http://schemas.microsoft.com/office/drawing/2012/chart" uri="{02D57815-91ED-43cb-92C2-25804820EDAC}">
                        <c15:formulaRef>
                          <c15:sqref>'COMB SIMD % of S1-S5 &lt;90%'!$A$6</c15:sqref>
                        </c15:formulaRef>
                      </c:ext>
                    </c:extLst>
                    <c:strCache>
                      <c:ptCount val="1"/>
                      <c:pt idx="0">
                        <c:v>9+10</c:v>
                      </c:pt>
                    </c:strCache>
                  </c:strRef>
                </c:tx>
                <c:spPr>
                  <a:gradFill rotWithShape="1">
                    <a:gsLst>
                      <a:gs pos="0">
                        <a:schemeClr val="accent5">
                          <a:tint val="97000"/>
                          <a:satMod val="100000"/>
                          <a:lumMod val="102000"/>
                        </a:schemeClr>
                      </a:gs>
                      <a:gs pos="50000">
                        <a:schemeClr val="accent5">
                          <a:shade val="100000"/>
                          <a:satMod val="100000"/>
                          <a:lumMod val="100000"/>
                        </a:schemeClr>
                      </a:gs>
                      <a:gs pos="100000">
                        <a:schemeClr val="accent5">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cat>
                  <c:strRef>
                    <c:extLst xmlns:c15="http://schemas.microsoft.com/office/drawing/2012/chart">
                      <c:ext xmlns:c15="http://schemas.microsoft.com/office/drawing/2012/chart" uri="{02D57815-91ED-43cb-92C2-25804820EDAC}">
                        <c15:formulaRef>
                          <c15:sqref>'COMB SIMD % of S1-S5 &lt;90%'!$B$1:$K$1</c15:sqref>
                        </c15:formulaRef>
                      </c:ext>
                    </c:extLst>
                    <c:strCache>
                      <c:ptCount val="10"/>
                      <c:pt idx="0">
                        <c:v>S1-S5 Population</c:v>
                      </c:pt>
                      <c:pt idx="1">
                        <c:v>&lt;89.99%</c:v>
                      </c:pt>
                      <c:pt idx="2">
                        <c:v>&lt;79.99%</c:v>
                      </c:pt>
                      <c:pt idx="3">
                        <c:v>&lt;69.99%</c:v>
                      </c:pt>
                      <c:pt idx="4">
                        <c:v>&lt;59.99%</c:v>
                      </c:pt>
                      <c:pt idx="5">
                        <c:v>&lt;49.99%</c:v>
                      </c:pt>
                      <c:pt idx="6">
                        <c:v>&lt;39.99%</c:v>
                      </c:pt>
                      <c:pt idx="7">
                        <c:v>&lt;29.99%</c:v>
                      </c:pt>
                      <c:pt idx="8">
                        <c:v>&lt;19.99%</c:v>
                      </c:pt>
                      <c:pt idx="9">
                        <c:v>&lt;9.99%</c:v>
                      </c:pt>
                    </c:strCache>
                  </c:strRef>
                </c:cat>
                <c:val>
                  <c:numRef>
                    <c:extLst xmlns:c15="http://schemas.microsoft.com/office/drawing/2012/chart">
                      <c:ext xmlns:c15="http://schemas.microsoft.com/office/drawing/2012/chart" uri="{02D57815-91ED-43cb-92C2-25804820EDAC}">
                        <c15:formulaRef>
                          <c15:sqref>'COMB SIMD % of S1-S5 &lt;90%'!$B$6:$K$6</c15:sqref>
                        </c15:formulaRef>
                      </c:ext>
                    </c:extLst>
                    <c:numCache>
                      <c:formatCode>General</c:formatCode>
                      <c:ptCount val="10"/>
                      <c:pt idx="0">
                        <c:v>3758</c:v>
                      </c:pt>
                      <c:pt idx="1">
                        <c:v>410</c:v>
                      </c:pt>
                      <c:pt idx="2">
                        <c:v>84</c:v>
                      </c:pt>
                      <c:pt idx="3">
                        <c:v>29</c:v>
                      </c:pt>
                      <c:pt idx="4">
                        <c:v>17</c:v>
                      </c:pt>
                      <c:pt idx="5">
                        <c:v>13</c:v>
                      </c:pt>
                      <c:pt idx="6">
                        <c:v>7</c:v>
                      </c:pt>
                      <c:pt idx="7">
                        <c:v>4</c:v>
                      </c:pt>
                      <c:pt idx="8">
                        <c:v>4</c:v>
                      </c:pt>
                      <c:pt idx="9">
                        <c:v>4</c:v>
                      </c:pt>
                    </c:numCache>
                  </c:numRef>
                </c:val>
              </c15:ser>
            </c15:filteredBarSeries>
          </c:ext>
        </c:extLst>
      </c:barChart>
      <c:catAx>
        <c:axId val="32960708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329607472"/>
        <c:crosses val="autoZero"/>
        <c:auto val="1"/>
        <c:lblAlgn val="ctr"/>
        <c:lblOffset val="100"/>
        <c:noMultiLvlLbl val="0"/>
      </c:catAx>
      <c:valAx>
        <c:axId val="329607472"/>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329607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a:t>Quintile 2 % of Population SIMD 3 + 4 (S1-S5)</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5.6992716477313674E-2"/>
          <c:y val="0.14599256676887515"/>
          <c:w val="0.92411150554807753"/>
          <c:h val="0.65461171175882371"/>
        </c:manualLayout>
      </c:layout>
      <c:barChart>
        <c:barDir val="col"/>
        <c:grouping val="clustered"/>
        <c:varyColors val="0"/>
        <c:ser>
          <c:idx val="0"/>
          <c:order val="0"/>
          <c:tx>
            <c:strRef>
              <c:f>Sheet1!$B$1</c:f>
              <c:strCache>
                <c:ptCount val="1"/>
                <c:pt idx="0">
                  <c:v>&lt;89.99%</c:v>
                </c:pt>
              </c:strCache>
            </c:strRef>
          </c:tx>
          <c:spPr>
            <a:gradFill rotWithShape="1">
              <a:gsLst>
                <a:gs pos="0">
                  <a:schemeClr val="accent1">
                    <a:tint val="97000"/>
                    <a:satMod val="100000"/>
                    <a:lumMod val="102000"/>
                  </a:schemeClr>
                </a:gs>
                <a:gs pos="50000">
                  <a:schemeClr val="accent1">
                    <a:shade val="100000"/>
                    <a:satMod val="100000"/>
                    <a:lumMod val="100000"/>
                  </a:schemeClr>
                </a:gs>
                <a:gs pos="100000">
                  <a:schemeClr val="accent1">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3+4</c:v>
                </c:pt>
              </c:strCache>
            </c:strRef>
          </c:cat>
          <c:val>
            <c:numRef>
              <c:f>Sheet1!$B$2</c:f>
              <c:numCache>
                <c:formatCode>0.00%</c:formatCode>
                <c:ptCount val="1"/>
                <c:pt idx="0">
                  <c:v>0.25800000000000001</c:v>
                </c:pt>
              </c:numCache>
            </c:numRef>
          </c:val>
        </c:ser>
        <c:ser>
          <c:idx val="1"/>
          <c:order val="1"/>
          <c:tx>
            <c:strRef>
              <c:f>Sheet1!$C$1</c:f>
              <c:strCache>
                <c:ptCount val="1"/>
                <c:pt idx="0">
                  <c:v>&lt;79.99%</c:v>
                </c:pt>
              </c:strCache>
            </c:strRef>
          </c:tx>
          <c:spPr>
            <a:gradFill rotWithShape="1">
              <a:gsLst>
                <a:gs pos="0">
                  <a:schemeClr val="accent2">
                    <a:tint val="97000"/>
                    <a:satMod val="100000"/>
                    <a:lumMod val="102000"/>
                  </a:schemeClr>
                </a:gs>
                <a:gs pos="50000">
                  <a:schemeClr val="accent2">
                    <a:shade val="100000"/>
                    <a:satMod val="100000"/>
                    <a:lumMod val="100000"/>
                  </a:schemeClr>
                </a:gs>
                <a:gs pos="100000">
                  <a:schemeClr val="accent2">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3+4</c:v>
                </c:pt>
              </c:strCache>
            </c:strRef>
          </c:cat>
          <c:val>
            <c:numRef>
              <c:f>Sheet1!$C$2</c:f>
              <c:numCache>
                <c:formatCode>0.00%</c:formatCode>
                <c:ptCount val="1"/>
                <c:pt idx="0">
                  <c:v>8.5999999999999993E-2</c:v>
                </c:pt>
              </c:numCache>
            </c:numRef>
          </c:val>
        </c:ser>
        <c:ser>
          <c:idx val="2"/>
          <c:order val="2"/>
          <c:tx>
            <c:strRef>
              <c:f>Sheet1!$D$1</c:f>
              <c:strCache>
                <c:ptCount val="1"/>
                <c:pt idx="0">
                  <c:v>&lt;69.99%</c:v>
                </c:pt>
              </c:strCache>
            </c:strRef>
          </c:tx>
          <c:spPr>
            <a:gradFill rotWithShape="1">
              <a:gsLst>
                <a:gs pos="0">
                  <a:schemeClr val="accent3">
                    <a:tint val="97000"/>
                    <a:satMod val="100000"/>
                    <a:lumMod val="102000"/>
                  </a:schemeClr>
                </a:gs>
                <a:gs pos="50000">
                  <a:schemeClr val="accent3">
                    <a:shade val="100000"/>
                    <a:satMod val="100000"/>
                    <a:lumMod val="100000"/>
                  </a:schemeClr>
                </a:gs>
                <a:gs pos="100000">
                  <a:schemeClr val="accent3">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3+4</c:v>
                </c:pt>
              </c:strCache>
            </c:strRef>
          </c:cat>
          <c:val>
            <c:numRef>
              <c:f>Sheet1!$D$2</c:f>
              <c:numCache>
                <c:formatCode>0.00%</c:formatCode>
                <c:ptCount val="1"/>
                <c:pt idx="0">
                  <c:v>2.5999999999999999E-2</c:v>
                </c:pt>
              </c:numCache>
            </c:numRef>
          </c:val>
        </c:ser>
        <c:ser>
          <c:idx val="3"/>
          <c:order val="3"/>
          <c:tx>
            <c:strRef>
              <c:f>Sheet1!$E$1</c:f>
              <c:strCache>
                <c:ptCount val="1"/>
                <c:pt idx="0">
                  <c:v>&lt;59.99%</c:v>
                </c:pt>
              </c:strCache>
            </c:strRef>
          </c:tx>
          <c:spPr>
            <a:gradFill rotWithShape="1">
              <a:gsLst>
                <a:gs pos="0">
                  <a:schemeClr val="accent4">
                    <a:tint val="97000"/>
                    <a:satMod val="100000"/>
                    <a:lumMod val="102000"/>
                  </a:schemeClr>
                </a:gs>
                <a:gs pos="50000">
                  <a:schemeClr val="accent4">
                    <a:shade val="100000"/>
                    <a:satMod val="100000"/>
                    <a:lumMod val="100000"/>
                  </a:schemeClr>
                </a:gs>
                <a:gs pos="100000">
                  <a:schemeClr val="accent4">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3+4</c:v>
                </c:pt>
              </c:strCache>
            </c:strRef>
          </c:cat>
          <c:val>
            <c:numRef>
              <c:f>Sheet1!$E$2</c:f>
              <c:numCache>
                <c:formatCode>0.00%</c:formatCode>
                <c:ptCount val="1"/>
                <c:pt idx="0">
                  <c:v>1.9E-2</c:v>
                </c:pt>
              </c:numCache>
            </c:numRef>
          </c:val>
        </c:ser>
        <c:ser>
          <c:idx val="4"/>
          <c:order val="4"/>
          <c:tx>
            <c:strRef>
              <c:f>Sheet1!$F$1</c:f>
              <c:strCache>
                <c:ptCount val="1"/>
                <c:pt idx="0">
                  <c:v>&lt;49.99%</c:v>
                </c:pt>
              </c:strCache>
            </c:strRef>
          </c:tx>
          <c:spPr>
            <a:gradFill rotWithShape="1">
              <a:gsLst>
                <a:gs pos="0">
                  <a:schemeClr val="accent5">
                    <a:tint val="97000"/>
                    <a:satMod val="100000"/>
                    <a:lumMod val="102000"/>
                  </a:schemeClr>
                </a:gs>
                <a:gs pos="50000">
                  <a:schemeClr val="accent5">
                    <a:shade val="100000"/>
                    <a:satMod val="100000"/>
                    <a:lumMod val="100000"/>
                  </a:schemeClr>
                </a:gs>
                <a:gs pos="100000">
                  <a:schemeClr val="accent5">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3+4</c:v>
                </c:pt>
              </c:strCache>
            </c:strRef>
          </c:cat>
          <c:val>
            <c:numRef>
              <c:f>Sheet1!$F$2</c:f>
              <c:numCache>
                <c:formatCode>0.00%</c:formatCode>
                <c:ptCount val="1"/>
                <c:pt idx="0">
                  <c:v>8.0000000000000002E-3</c:v>
                </c:pt>
              </c:numCache>
            </c:numRef>
          </c:val>
        </c:ser>
        <c:ser>
          <c:idx val="5"/>
          <c:order val="5"/>
          <c:tx>
            <c:strRef>
              <c:f>Sheet1!$G$1</c:f>
              <c:strCache>
                <c:ptCount val="1"/>
                <c:pt idx="0">
                  <c:v>&lt;39.99%</c:v>
                </c:pt>
              </c:strCache>
            </c:strRef>
          </c:tx>
          <c:spPr>
            <a:gradFill rotWithShape="1">
              <a:gsLst>
                <a:gs pos="0">
                  <a:schemeClr val="accent6">
                    <a:tint val="97000"/>
                    <a:satMod val="100000"/>
                    <a:lumMod val="102000"/>
                  </a:schemeClr>
                </a:gs>
                <a:gs pos="50000">
                  <a:schemeClr val="accent6">
                    <a:shade val="100000"/>
                    <a:satMod val="100000"/>
                    <a:lumMod val="100000"/>
                  </a:schemeClr>
                </a:gs>
                <a:gs pos="100000">
                  <a:schemeClr val="accent6">
                    <a:shade val="80000"/>
                    <a:satMod val="100000"/>
                    <a:lumMod val="99000"/>
                  </a:schemeClr>
                </a:gs>
              </a:gsLst>
              <a:lin ang="27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c:f>
              <c:strCache>
                <c:ptCount val="1"/>
                <c:pt idx="0">
                  <c:v>3+4</c:v>
                </c:pt>
              </c:strCache>
            </c:strRef>
          </c:cat>
          <c:val>
            <c:numRef>
              <c:f>Sheet1!$G$2</c:f>
              <c:numCache>
                <c:formatCode>0.00%</c:formatCode>
                <c:ptCount val="1"/>
                <c:pt idx="0">
                  <c:v>2E-3</c:v>
                </c:pt>
              </c:numCache>
            </c:numRef>
          </c:val>
        </c:ser>
        <c:dLbls>
          <c:dLblPos val="outEnd"/>
          <c:showLegendKey val="0"/>
          <c:showVal val="1"/>
          <c:showCatName val="0"/>
          <c:showSerName val="0"/>
          <c:showPercent val="0"/>
          <c:showBubbleSize val="0"/>
        </c:dLbls>
        <c:gapWidth val="100"/>
        <c:overlap val="-24"/>
        <c:axId val="363965832"/>
        <c:axId val="366708544"/>
      </c:barChart>
      <c:catAx>
        <c:axId val="363965832"/>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66708544"/>
        <c:crosses val="autoZero"/>
        <c:auto val="1"/>
        <c:lblAlgn val="ctr"/>
        <c:lblOffset val="100"/>
        <c:noMultiLvlLbl val="0"/>
      </c:catAx>
      <c:valAx>
        <c:axId val="366708544"/>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639658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1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12.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13.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14.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15.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16.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17.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18.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9.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0.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1.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2.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3.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4.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5.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304">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8.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1AAD43-F92A-4678-AB34-F616E25B39F7}" type="datetimeFigureOut">
              <a:rPr lang="en-GB" smtClean="0"/>
              <a:t>12/09/2019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A11F51-D37C-4FF4-B7B7-614E609C461D}" type="slidenum">
              <a:rPr lang="en-GB" smtClean="0"/>
              <a:t>‹#›</a:t>
            </a:fld>
            <a:endParaRPr lang="en-GB"/>
          </a:p>
        </p:txBody>
      </p:sp>
    </p:spTree>
    <p:extLst>
      <p:ext uri="{BB962C8B-B14F-4D97-AF65-F5344CB8AC3E}">
        <p14:creationId xmlns:p14="http://schemas.microsoft.com/office/powerpoint/2010/main" val="56419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EDC228E-9F94-43B5-92EF-B248AB371D6A}" type="slidenum">
              <a:rPr lang="en-GB" smtClean="0"/>
              <a:t>4</a:t>
            </a:fld>
            <a:endParaRPr lang="en-GB"/>
          </a:p>
        </p:txBody>
      </p:sp>
    </p:spTree>
    <p:extLst>
      <p:ext uri="{BB962C8B-B14F-4D97-AF65-F5344CB8AC3E}">
        <p14:creationId xmlns:p14="http://schemas.microsoft.com/office/powerpoint/2010/main" val="25255157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DC228E-9F94-43B5-92EF-B248AB371D6A}" type="slidenum">
              <a:rPr lang="en-GB" smtClean="0"/>
              <a:t>17</a:t>
            </a:fld>
            <a:endParaRPr lang="en-GB"/>
          </a:p>
        </p:txBody>
      </p:sp>
    </p:spTree>
    <p:extLst>
      <p:ext uri="{BB962C8B-B14F-4D97-AF65-F5344CB8AC3E}">
        <p14:creationId xmlns:p14="http://schemas.microsoft.com/office/powerpoint/2010/main" val="1656154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DC228E-9F94-43B5-92EF-B248AB371D6A}" type="slidenum">
              <a:rPr lang="en-GB" smtClean="0"/>
              <a:t>19</a:t>
            </a:fld>
            <a:endParaRPr lang="en-GB"/>
          </a:p>
        </p:txBody>
      </p:sp>
    </p:spTree>
    <p:extLst>
      <p:ext uri="{BB962C8B-B14F-4D97-AF65-F5344CB8AC3E}">
        <p14:creationId xmlns:p14="http://schemas.microsoft.com/office/powerpoint/2010/main" val="3421242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DC228E-9F94-43B5-92EF-B248AB371D6A}" type="slidenum">
              <a:rPr lang="en-GB" smtClean="0"/>
              <a:t>21</a:t>
            </a:fld>
            <a:endParaRPr lang="en-GB"/>
          </a:p>
        </p:txBody>
      </p:sp>
    </p:spTree>
    <p:extLst>
      <p:ext uri="{BB962C8B-B14F-4D97-AF65-F5344CB8AC3E}">
        <p14:creationId xmlns:p14="http://schemas.microsoft.com/office/powerpoint/2010/main" val="863932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Data pertaining to free school meal (FSM) entitlement provides further evidence of the impact of deprivation on attendance with 37% of FSM pupils with an attendance rate below 89.99%. Of this 37%, 14% of pupils drop even further to below 79.99%, and 5% below 69.99%.</a:t>
            </a:r>
            <a:endParaRPr lang="en-GB" dirty="0"/>
          </a:p>
        </p:txBody>
      </p:sp>
      <p:sp>
        <p:nvSpPr>
          <p:cNvPr id="4" name="Slide Number Placeholder 3"/>
          <p:cNvSpPr>
            <a:spLocks noGrp="1"/>
          </p:cNvSpPr>
          <p:nvPr>
            <p:ph type="sldNum" sz="quarter" idx="10"/>
          </p:nvPr>
        </p:nvSpPr>
        <p:spPr/>
        <p:txBody>
          <a:bodyPr/>
          <a:lstStyle/>
          <a:p>
            <a:fld id="{BEDC228E-9F94-43B5-92EF-B248AB371D6A}" type="slidenum">
              <a:rPr lang="en-GB" smtClean="0"/>
              <a:t>24</a:t>
            </a:fld>
            <a:endParaRPr lang="en-GB"/>
          </a:p>
        </p:txBody>
      </p:sp>
    </p:spTree>
    <p:extLst>
      <p:ext uri="{BB962C8B-B14F-4D97-AF65-F5344CB8AC3E}">
        <p14:creationId xmlns:p14="http://schemas.microsoft.com/office/powerpoint/2010/main" val="8965960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Data pertaining to free school meal (FSM) entitlement provides further evidence of the impact of deprivation on attendance with 37% of FSM pupils with an attendance rate below 89.99%. Of this 37%, 14% of pupils drop even further to below 79.99%, and 5% below 69.99%.</a:t>
            </a:r>
          </a:p>
          <a:p>
            <a:endParaRPr lang="en-GB" dirty="0"/>
          </a:p>
        </p:txBody>
      </p:sp>
      <p:sp>
        <p:nvSpPr>
          <p:cNvPr id="4" name="Slide Number Placeholder 3"/>
          <p:cNvSpPr>
            <a:spLocks noGrp="1"/>
          </p:cNvSpPr>
          <p:nvPr>
            <p:ph type="sldNum" sz="quarter" idx="10"/>
          </p:nvPr>
        </p:nvSpPr>
        <p:spPr/>
        <p:txBody>
          <a:bodyPr/>
          <a:lstStyle/>
          <a:p>
            <a:fld id="{BEDC228E-9F94-43B5-92EF-B248AB371D6A}" type="slidenum">
              <a:rPr lang="en-GB" smtClean="0"/>
              <a:t>25</a:t>
            </a:fld>
            <a:endParaRPr lang="en-GB"/>
          </a:p>
        </p:txBody>
      </p:sp>
    </p:spTree>
    <p:extLst>
      <p:ext uri="{BB962C8B-B14F-4D97-AF65-F5344CB8AC3E}">
        <p14:creationId xmlns:p14="http://schemas.microsoft.com/office/powerpoint/2010/main" val="2894720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A11F51-D37C-4FF4-B7B7-614E609C461D}" type="slidenum">
              <a:rPr lang="en-GB" smtClean="0"/>
              <a:t>26</a:t>
            </a:fld>
            <a:endParaRPr lang="en-GB"/>
          </a:p>
        </p:txBody>
      </p:sp>
    </p:spTree>
    <p:extLst>
      <p:ext uri="{BB962C8B-B14F-4D97-AF65-F5344CB8AC3E}">
        <p14:creationId xmlns:p14="http://schemas.microsoft.com/office/powerpoint/2010/main" val="890123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EDC228E-9F94-43B5-92EF-B248AB371D6A}" type="slidenum">
              <a:rPr lang="en-GB" smtClean="0"/>
              <a:t>27</a:t>
            </a:fld>
            <a:endParaRPr lang="en-GB"/>
          </a:p>
        </p:txBody>
      </p:sp>
    </p:spTree>
    <p:extLst>
      <p:ext uri="{BB962C8B-B14F-4D97-AF65-F5344CB8AC3E}">
        <p14:creationId xmlns:p14="http://schemas.microsoft.com/office/powerpoint/2010/main" val="4183367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are two different</a:t>
            </a:r>
            <a:r>
              <a:rPr lang="en-GB" baseline="0" dirty="0" smtClean="0"/>
              <a:t> figures recorded for LAC</a:t>
            </a:r>
            <a:endParaRPr lang="en-GB" dirty="0"/>
          </a:p>
        </p:txBody>
      </p:sp>
      <p:sp>
        <p:nvSpPr>
          <p:cNvPr id="4" name="Slide Number Placeholder 3"/>
          <p:cNvSpPr>
            <a:spLocks noGrp="1"/>
          </p:cNvSpPr>
          <p:nvPr>
            <p:ph type="sldNum" sz="quarter" idx="10"/>
          </p:nvPr>
        </p:nvSpPr>
        <p:spPr/>
        <p:txBody>
          <a:bodyPr/>
          <a:lstStyle/>
          <a:p>
            <a:fld id="{BEDC228E-9F94-43B5-92EF-B248AB371D6A}" type="slidenum">
              <a:rPr lang="en-GB" smtClean="0"/>
              <a:t>28</a:t>
            </a:fld>
            <a:endParaRPr lang="en-GB"/>
          </a:p>
        </p:txBody>
      </p:sp>
    </p:spTree>
    <p:extLst>
      <p:ext uri="{BB962C8B-B14F-4D97-AF65-F5344CB8AC3E}">
        <p14:creationId xmlns:p14="http://schemas.microsoft.com/office/powerpoint/2010/main" val="22262337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A11F51-D37C-4FF4-B7B7-614E609C461D}" type="slidenum">
              <a:rPr lang="en-GB" smtClean="0"/>
              <a:t>29</a:t>
            </a:fld>
            <a:endParaRPr lang="en-GB"/>
          </a:p>
        </p:txBody>
      </p:sp>
    </p:spTree>
    <p:extLst>
      <p:ext uri="{BB962C8B-B14F-4D97-AF65-F5344CB8AC3E}">
        <p14:creationId xmlns:p14="http://schemas.microsoft.com/office/powerpoint/2010/main" val="2807276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DC228E-9F94-43B5-92EF-B248AB371D6A}" type="slidenum">
              <a:rPr lang="en-GB" smtClean="0"/>
              <a:t>5</a:t>
            </a:fld>
            <a:endParaRPr lang="en-GB"/>
          </a:p>
        </p:txBody>
      </p:sp>
    </p:spTree>
    <p:extLst>
      <p:ext uri="{BB962C8B-B14F-4D97-AF65-F5344CB8AC3E}">
        <p14:creationId xmlns:p14="http://schemas.microsoft.com/office/powerpoint/2010/main" val="735126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EDC228E-9F94-43B5-92EF-B248AB371D6A}" type="slidenum">
              <a:rPr lang="en-GB" smtClean="0"/>
              <a:t>6</a:t>
            </a:fld>
            <a:endParaRPr lang="en-GB"/>
          </a:p>
        </p:txBody>
      </p:sp>
    </p:spTree>
    <p:extLst>
      <p:ext uri="{BB962C8B-B14F-4D97-AF65-F5344CB8AC3E}">
        <p14:creationId xmlns:p14="http://schemas.microsoft.com/office/powerpoint/2010/main" val="1714055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DC228E-9F94-43B5-92EF-B248AB371D6A}" type="slidenum">
              <a:rPr lang="en-GB" smtClean="0"/>
              <a:t>7</a:t>
            </a:fld>
            <a:endParaRPr lang="en-GB"/>
          </a:p>
        </p:txBody>
      </p:sp>
    </p:spTree>
    <p:extLst>
      <p:ext uri="{BB962C8B-B14F-4D97-AF65-F5344CB8AC3E}">
        <p14:creationId xmlns:p14="http://schemas.microsoft.com/office/powerpoint/2010/main" val="3117398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A11F51-D37C-4FF4-B7B7-614E609C461D}" type="slidenum">
              <a:rPr lang="en-GB" smtClean="0"/>
              <a:t>9</a:t>
            </a:fld>
            <a:endParaRPr lang="en-GB"/>
          </a:p>
        </p:txBody>
      </p:sp>
    </p:spTree>
    <p:extLst>
      <p:ext uri="{BB962C8B-B14F-4D97-AF65-F5344CB8AC3E}">
        <p14:creationId xmlns:p14="http://schemas.microsoft.com/office/powerpoint/2010/main" val="1813866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All recorded student needs (blue over 90%, orange under 90%). LAC recorded separately as conflicting numbers</a:t>
            </a:r>
            <a:r>
              <a:rPr lang="en-GB" baseline="0" dirty="0" smtClean="0"/>
              <a:t> between LAC status and LAC as a recorded student need</a:t>
            </a:r>
            <a:r>
              <a:rPr lang="en-GB" dirty="0" smtClean="0"/>
              <a:t>.</a:t>
            </a:r>
          </a:p>
          <a:p>
            <a:endParaRPr lang="en-GB" dirty="0" smtClean="0"/>
          </a:p>
          <a:p>
            <a:r>
              <a:rPr lang="en-GB" dirty="0" smtClean="0"/>
              <a:t>Data analysis confirms that within the pupil population of LAX, 27% of pupils have a recorded need. Of those pupils, 24% (483 pupils) have an attendance rate below 89.99%. This percentage reduces significantly to 10% for pupils who have no recorded needs. In many cases it is likely that pupils with recorded needs will be known to school staff and perhaps other services, enhancing the likelihood that problematic attendance may be identified early (Elliot &amp; Place, 2019). However, throughout the authority there are over 1300 pupils at secondary level with attendance rates lower than 89.99%, leaving an additional 800 pupils with problematic attendance who are at risk of being overlooked due to the absence of a recorded need. </a:t>
            </a:r>
          </a:p>
          <a:p>
            <a:endParaRPr lang="en-GB" dirty="0" smtClean="0"/>
          </a:p>
          <a:p>
            <a:r>
              <a:rPr lang="en-GB" dirty="0" smtClean="0"/>
              <a:t>Recorded needs which have the greatest impact on chronic non-attendance, needs for which the distribution of pupil attendance rates drops lower than 50%: ASD, bereavement, Dyslexia, family issues, interrupted learning, looked after, mental health problems and social, emotional and behavioural needs.</a:t>
            </a:r>
          </a:p>
          <a:p>
            <a:endParaRPr lang="en-GB" dirty="0" smtClean="0"/>
          </a:p>
          <a:p>
            <a:r>
              <a:rPr lang="en-GB" dirty="0" smtClean="0"/>
              <a:t>The top five recorded needs that have the greatest impact on problematic attendance throughout the authority are: interrupted learning (67% of pupils below 89.99%), family issues (55%), social, emotional or behavioural problems (39%), bereavement (39%), and mental health problems (30%). Although interrupted learning is identified as the highest contributor, the majority of these pupils also have recorded physical health needs that are likely to have a direct impact on attendance. </a:t>
            </a:r>
          </a:p>
          <a:p>
            <a:endParaRPr lang="en-GB" dirty="0" smtClean="0"/>
          </a:p>
          <a:p>
            <a:r>
              <a:rPr lang="en-GB" dirty="0" smtClean="0"/>
              <a:t>Within LAX, social, emotional and behavioural needs and mental health problems also feature within the top six contributing factors to problematic attendance; this is consistent with findings reported by Elliot &amp; Place (2019), Jones et al. (2019), and Finning et al. (2019) who report that emotional wellbeing concerns, and in particular anxiety disorders, have been highlighted as the most common driver for problematic attendance. In addition, the data analysis shows that these needs contribute to attendance rates below 50% in many cases, suggesting that these needs are correlated with chronic and long term problematic attendance. </a:t>
            </a:r>
          </a:p>
          <a:p>
            <a:r>
              <a:rPr lang="en-GB" dirty="0" smtClean="0"/>
              <a:t>Although not one of the biggest contributors in terms of recorded student needs within LAX (appendices 7 &amp; 8), 20% of pupils identified as having a dyslexic learning profile have an attendance rate below 89.99%. This is particularly relevant given the high population of pupils within LAX presenting with this profile (902), which equates to 182 pupils below 89.99%. The range of pupil problematic attendance within this population drops to less than 29.99% for some pupils suggesting long term non-attendance. Haft et al. (2019) and Novita (2016) suggest that the additional academic and social stressors affecting pupils with a dyslexic learning profile contribute to increased anxiety and subsequent problematic attendance. Pupils who present with a learning disability (55) (as identified under ASN within their pupil record) are a much smaller group, although 30% of this group are below 89.99%. </a:t>
            </a:r>
            <a:endParaRPr lang="en-GB" dirty="0"/>
          </a:p>
        </p:txBody>
      </p:sp>
      <p:sp>
        <p:nvSpPr>
          <p:cNvPr id="4" name="Slide Number Placeholder 3"/>
          <p:cNvSpPr>
            <a:spLocks noGrp="1"/>
          </p:cNvSpPr>
          <p:nvPr>
            <p:ph type="sldNum" sz="quarter" idx="10"/>
          </p:nvPr>
        </p:nvSpPr>
        <p:spPr/>
        <p:txBody>
          <a:bodyPr/>
          <a:lstStyle/>
          <a:p>
            <a:fld id="{BEDC228E-9F94-43B5-92EF-B248AB371D6A}"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177751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A11F51-D37C-4FF4-B7B7-614E609C461D}" type="slidenum">
              <a:rPr lang="en-GB" smtClean="0"/>
              <a:t>12</a:t>
            </a:fld>
            <a:endParaRPr lang="en-GB"/>
          </a:p>
        </p:txBody>
      </p:sp>
    </p:spTree>
    <p:extLst>
      <p:ext uri="{BB962C8B-B14F-4D97-AF65-F5344CB8AC3E}">
        <p14:creationId xmlns:p14="http://schemas.microsoft.com/office/powerpoint/2010/main" val="3134935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EDC228E-9F94-43B5-92EF-B248AB371D6A}" type="slidenum">
              <a:rPr lang="en-GB" smtClean="0"/>
              <a:t>13</a:t>
            </a:fld>
            <a:endParaRPr lang="en-GB"/>
          </a:p>
        </p:txBody>
      </p:sp>
    </p:spTree>
    <p:extLst>
      <p:ext uri="{BB962C8B-B14F-4D97-AF65-F5344CB8AC3E}">
        <p14:creationId xmlns:p14="http://schemas.microsoft.com/office/powerpoint/2010/main" val="1797132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EDC228E-9F94-43B5-92EF-B248AB371D6A}" type="slidenum">
              <a:rPr lang="en-GB" smtClean="0"/>
              <a:t>15</a:t>
            </a:fld>
            <a:endParaRPr lang="en-GB"/>
          </a:p>
        </p:txBody>
      </p:sp>
    </p:spTree>
    <p:extLst>
      <p:ext uri="{BB962C8B-B14F-4D97-AF65-F5344CB8AC3E}">
        <p14:creationId xmlns:p14="http://schemas.microsoft.com/office/powerpoint/2010/main" val="1509652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9E2C4359-06F3-4298-A79D-225E22173CEE}" type="datetimeFigureOut">
              <a:rPr lang="en-GB" smtClean="0"/>
              <a:t>12/09/2019</a:t>
            </a:fld>
            <a:endParaRPr lang="en-GB"/>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FC41AAEC-E0B7-45E2-9297-086A4A27A684}" type="slidenum">
              <a:rPr lang="en-GB" smtClean="0"/>
              <a:t>‹#›</a:t>
            </a:fld>
            <a:endParaRPr lang="en-GB"/>
          </a:p>
        </p:txBody>
      </p:sp>
    </p:spTree>
    <p:extLst>
      <p:ext uri="{BB962C8B-B14F-4D97-AF65-F5344CB8AC3E}">
        <p14:creationId xmlns:p14="http://schemas.microsoft.com/office/powerpoint/2010/main" val="1779801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2C4359-06F3-4298-A79D-225E22173CEE}" type="datetimeFigureOut">
              <a:rPr lang="en-GB" smtClean="0"/>
              <a:t>12/09/2019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41AAEC-E0B7-45E2-9297-086A4A27A684}" type="slidenum">
              <a:rPr lang="en-GB" smtClean="0"/>
              <a:t>‹#›</a:t>
            </a:fld>
            <a:endParaRPr lang="en-GB"/>
          </a:p>
        </p:txBody>
      </p:sp>
    </p:spTree>
    <p:extLst>
      <p:ext uri="{BB962C8B-B14F-4D97-AF65-F5344CB8AC3E}">
        <p14:creationId xmlns:p14="http://schemas.microsoft.com/office/powerpoint/2010/main" val="826370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2C4359-06F3-4298-A79D-225E22173CEE}" type="datetimeFigureOut">
              <a:rPr lang="en-GB" smtClean="0"/>
              <a:t>12/09/2019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41AAEC-E0B7-45E2-9297-086A4A27A684}" type="slidenum">
              <a:rPr lang="en-GB" smtClean="0"/>
              <a:t>‹#›</a:t>
            </a:fld>
            <a:endParaRPr lang="en-GB"/>
          </a:p>
        </p:txBody>
      </p:sp>
    </p:spTree>
    <p:extLst>
      <p:ext uri="{BB962C8B-B14F-4D97-AF65-F5344CB8AC3E}">
        <p14:creationId xmlns:p14="http://schemas.microsoft.com/office/powerpoint/2010/main" val="1910206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2C4359-06F3-4298-A79D-225E22173CEE}" type="datetimeFigureOut">
              <a:rPr lang="en-GB" smtClean="0"/>
              <a:t>12/09/2019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41AAEC-E0B7-45E2-9297-086A4A27A684}" type="slidenum">
              <a:rPr lang="en-GB" smtClean="0"/>
              <a:t>‹#›</a:t>
            </a:fld>
            <a:endParaRPr lang="en-GB"/>
          </a:p>
        </p:txBody>
      </p:sp>
    </p:spTree>
    <p:extLst>
      <p:ext uri="{BB962C8B-B14F-4D97-AF65-F5344CB8AC3E}">
        <p14:creationId xmlns:p14="http://schemas.microsoft.com/office/powerpoint/2010/main" val="2138968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2C4359-06F3-4298-A79D-225E22173CEE}" type="datetimeFigureOut">
              <a:rPr lang="en-GB" smtClean="0"/>
              <a:t>12/09/2019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41AAEC-E0B7-45E2-9297-086A4A27A684}" type="slidenum">
              <a:rPr lang="en-GB" smtClean="0"/>
              <a:t>‹#›</a:t>
            </a:fld>
            <a:endParaRPr lang="en-GB"/>
          </a:p>
        </p:txBody>
      </p:sp>
    </p:spTree>
    <p:extLst>
      <p:ext uri="{BB962C8B-B14F-4D97-AF65-F5344CB8AC3E}">
        <p14:creationId xmlns:p14="http://schemas.microsoft.com/office/powerpoint/2010/main" val="3466993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2C4359-06F3-4298-A79D-225E22173CEE}" type="datetimeFigureOut">
              <a:rPr lang="en-GB" smtClean="0"/>
              <a:t>12/09/2019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41AAEC-E0B7-45E2-9297-086A4A27A684}" type="slidenum">
              <a:rPr lang="en-GB" smtClean="0"/>
              <a:t>‹#›</a:t>
            </a:fld>
            <a:endParaRPr lang="en-GB"/>
          </a:p>
        </p:txBody>
      </p:sp>
    </p:spTree>
    <p:extLst>
      <p:ext uri="{BB962C8B-B14F-4D97-AF65-F5344CB8AC3E}">
        <p14:creationId xmlns:p14="http://schemas.microsoft.com/office/powerpoint/2010/main" val="1566700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2C4359-06F3-4298-A79D-225E22173CEE}" type="datetimeFigureOut">
              <a:rPr lang="en-GB" smtClean="0"/>
              <a:t>12/09/2019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41AAEC-E0B7-45E2-9297-086A4A27A684}" type="slidenum">
              <a:rPr lang="en-GB" smtClean="0"/>
              <a:t>‹#›</a:t>
            </a:fld>
            <a:endParaRPr lang="en-GB"/>
          </a:p>
        </p:txBody>
      </p:sp>
    </p:spTree>
    <p:extLst>
      <p:ext uri="{BB962C8B-B14F-4D97-AF65-F5344CB8AC3E}">
        <p14:creationId xmlns:p14="http://schemas.microsoft.com/office/powerpoint/2010/main" val="2875237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2C4359-06F3-4298-A79D-225E22173CEE}"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41AAEC-E0B7-45E2-9297-086A4A27A684}" type="slidenum">
              <a:rPr lang="en-GB" smtClean="0"/>
              <a:t>‹#›</a:t>
            </a:fld>
            <a:endParaRPr lang="en-GB"/>
          </a:p>
        </p:txBody>
      </p:sp>
    </p:spTree>
    <p:extLst>
      <p:ext uri="{BB962C8B-B14F-4D97-AF65-F5344CB8AC3E}">
        <p14:creationId xmlns:p14="http://schemas.microsoft.com/office/powerpoint/2010/main" val="1932898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2C4359-06F3-4298-A79D-225E22173CEE}" type="datetimeFigureOut">
              <a:rPr lang="en-GB" smtClean="0"/>
              <a:t>12/09/2019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41AAEC-E0B7-45E2-9297-086A4A27A684}" type="slidenum">
              <a:rPr lang="en-GB" smtClean="0"/>
              <a:t>‹#›</a:t>
            </a:fld>
            <a:endParaRPr lang="en-GB"/>
          </a:p>
        </p:txBody>
      </p:sp>
    </p:spTree>
    <p:extLst>
      <p:ext uri="{BB962C8B-B14F-4D97-AF65-F5344CB8AC3E}">
        <p14:creationId xmlns:p14="http://schemas.microsoft.com/office/powerpoint/2010/main" val="1016304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9E2C4359-06F3-4298-A79D-225E22173CEE}" type="datetimeFigureOut">
              <a:rPr lang="en-GB" smtClean="0"/>
              <a:t>12/09/2019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C41AAEC-E0B7-45E2-9297-086A4A27A684}" type="slidenum">
              <a:rPr lang="en-GB" smtClean="0"/>
              <a:t>‹#›</a:t>
            </a:fld>
            <a:endParaRPr lang="en-GB"/>
          </a:p>
        </p:txBody>
      </p:sp>
    </p:spTree>
    <p:extLst>
      <p:ext uri="{BB962C8B-B14F-4D97-AF65-F5344CB8AC3E}">
        <p14:creationId xmlns:p14="http://schemas.microsoft.com/office/powerpoint/2010/main" val="1170668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9E2C4359-06F3-4298-A79D-225E22173CEE}" type="datetimeFigureOut">
              <a:rPr lang="en-GB" smtClean="0"/>
              <a:t>12/09/2019</a:t>
            </a:fld>
            <a:endParaRPr lang="en-GB"/>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FC41AAEC-E0B7-45E2-9297-086A4A27A684}" type="slidenum">
              <a:rPr lang="en-GB" smtClean="0"/>
              <a:t>‹#›</a:t>
            </a:fld>
            <a:endParaRPr lang="en-GB"/>
          </a:p>
        </p:txBody>
      </p:sp>
    </p:spTree>
    <p:extLst>
      <p:ext uri="{BB962C8B-B14F-4D97-AF65-F5344CB8AC3E}">
        <p14:creationId xmlns:p14="http://schemas.microsoft.com/office/powerpoint/2010/main" val="422450099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9E2C4359-06F3-4298-A79D-225E22173CEE}" type="datetimeFigureOut">
              <a:rPr lang="en-GB" smtClean="0"/>
              <a:t>12/09/2019</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FC41AAEC-E0B7-45E2-9297-086A4A27A684}" type="slidenum">
              <a:rPr lang="en-GB" smtClean="0"/>
              <a:t>‹#›</a:t>
            </a:fld>
            <a:endParaRPr lang="en-GB"/>
          </a:p>
        </p:txBody>
      </p:sp>
    </p:spTree>
    <p:extLst>
      <p:ext uri="{BB962C8B-B14F-4D97-AF65-F5344CB8AC3E}">
        <p14:creationId xmlns:p14="http://schemas.microsoft.com/office/powerpoint/2010/main" val="1773263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chart" Target="../charts/chart21.xml"/></Relationships>
</file>

<file path=ppt/slides/_rels/slide27.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chart" Target="../charts/char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7200" dirty="0" smtClean="0"/>
              <a:t/>
            </a:r>
            <a:br>
              <a:rPr lang="en-GB" sz="7200" dirty="0" smtClean="0"/>
            </a:br>
            <a:r>
              <a:rPr lang="en-GB" sz="6600" dirty="0" smtClean="0"/>
              <a:t>An Analysis of Problematic Non-Attendance Across East Renfrewshire Secondary Schools</a:t>
            </a:r>
            <a:endParaRPr lang="en-GB" sz="7200" dirty="0"/>
          </a:p>
        </p:txBody>
      </p:sp>
      <p:sp>
        <p:nvSpPr>
          <p:cNvPr id="3" name="Subtitle 2"/>
          <p:cNvSpPr>
            <a:spLocks noGrp="1"/>
          </p:cNvSpPr>
          <p:nvPr>
            <p:ph type="subTitle" idx="1"/>
          </p:nvPr>
        </p:nvSpPr>
        <p:spPr/>
        <p:txBody>
          <a:bodyPr>
            <a:normAutofit lnSpcReduction="10000"/>
          </a:bodyPr>
          <a:lstStyle/>
          <a:p>
            <a:r>
              <a:rPr lang="en-GB" dirty="0"/>
              <a:t>Chris </a:t>
            </a:r>
            <a:r>
              <a:rPr lang="en-GB" dirty="0" smtClean="0"/>
              <a:t>Atherton &amp; </a:t>
            </a:r>
            <a:r>
              <a:rPr lang="en-GB" dirty="0"/>
              <a:t>Kirstie </a:t>
            </a:r>
            <a:r>
              <a:rPr lang="en-GB" dirty="0" smtClean="0"/>
              <a:t>Rees</a:t>
            </a:r>
          </a:p>
          <a:p>
            <a:r>
              <a:rPr lang="en-GB" dirty="0" smtClean="0"/>
              <a:t>East Renfrewshire Educational Psychology Service</a:t>
            </a:r>
          </a:p>
          <a:p>
            <a:r>
              <a:rPr lang="en-GB" dirty="0" smtClean="0"/>
              <a:t>Inclusion Strategy Launch – September 2019</a:t>
            </a:r>
          </a:p>
          <a:p>
            <a:endParaRPr lang="en-GB" dirty="0"/>
          </a:p>
        </p:txBody>
      </p:sp>
    </p:spTree>
    <p:extLst>
      <p:ext uri="{BB962C8B-B14F-4D97-AF65-F5344CB8AC3E}">
        <p14:creationId xmlns:p14="http://schemas.microsoft.com/office/powerpoint/2010/main" val="1907508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nvPr>
        </p:nvGraphicFramePr>
        <p:xfrm>
          <a:off x="0" y="0"/>
          <a:ext cx="12192000" cy="68579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3343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S1-S5 - SIMD</a:t>
            </a:r>
            <a:endParaRPr lang="en-GB" dirty="0"/>
          </a:p>
        </p:txBody>
      </p:sp>
      <p:sp>
        <p:nvSpPr>
          <p:cNvPr id="5" name="Text Placeholder 4"/>
          <p:cNvSpPr>
            <a:spLocks noGrp="1"/>
          </p:cNvSpPr>
          <p:nvPr>
            <p:ph type="body" idx="1"/>
          </p:nvPr>
        </p:nvSpPr>
        <p:spPr/>
        <p:txBody>
          <a:bodyPr/>
          <a:lstStyle/>
          <a:p>
            <a:r>
              <a:rPr lang="en-GB" dirty="0" smtClean="0"/>
              <a:t>6631 Young People</a:t>
            </a:r>
            <a:endParaRPr lang="en-GB" dirty="0"/>
          </a:p>
        </p:txBody>
      </p:sp>
    </p:spTree>
    <p:extLst>
      <p:ext uri="{BB962C8B-B14F-4D97-AF65-F5344CB8AC3E}">
        <p14:creationId xmlns:p14="http://schemas.microsoft.com/office/powerpoint/2010/main" val="13084708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Quintile 1</a:t>
            </a:r>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013625316"/>
              </p:ext>
            </p:extLst>
          </p:nvPr>
        </p:nvGraphicFramePr>
        <p:xfrm>
          <a:off x="676275" y="2011363"/>
          <a:ext cx="10753725" cy="37671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3388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Quintile 1: SIMD 1+2 </a:t>
            </a:r>
            <a:r>
              <a:rPr lang="en-GB" dirty="0"/>
              <a:t>(S1-S5)</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3615529"/>
              </p:ext>
            </p:extLst>
          </p:nvPr>
        </p:nvGraphicFramePr>
        <p:xfrm>
          <a:off x="676275" y="2011363"/>
          <a:ext cx="10753725" cy="37671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28726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Quintile 2</a:t>
            </a:r>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41250508"/>
              </p:ext>
            </p:extLst>
          </p:nvPr>
        </p:nvGraphicFramePr>
        <p:xfrm>
          <a:off x="676275" y="2011363"/>
          <a:ext cx="10753725" cy="37671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881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Quintile 2: SIMD 3 + 4 </a:t>
            </a:r>
            <a:r>
              <a:rPr lang="en-GB" dirty="0"/>
              <a:t>(S1-S5)</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54735995"/>
              </p:ext>
            </p:extLst>
          </p:nvPr>
        </p:nvGraphicFramePr>
        <p:xfrm>
          <a:off x="676275" y="2011363"/>
          <a:ext cx="10753725" cy="37671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66368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Quintile 3</a:t>
            </a:r>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161981127"/>
              </p:ext>
            </p:extLst>
          </p:nvPr>
        </p:nvGraphicFramePr>
        <p:xfrm>
          <a:off x="676275" y="2011363"/>
          <a:ext cx="10753725" cy="37671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4934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Quintile 3: SIMD 5 + 6 </a:t>
            </a:r>
            <a:r>
              <a:rPr lang="en-GB" dirty="0"/>
              <a:t>(S1-S5)</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3182756"/>
              </p:ext>
            </p:extLst>
          </p:nvPr>
        </p:nvGraphicFramePr>
        <p:xfrm>
          <a:off x="676275" y="2011363"/>
          <a:ext cx="10753725" cy="37671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163948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Quintile 4</a:t>
            </a:r>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842042655"/>
              </p:ext>
            </p:extLst>
          </p:nvPr>
        </p:nvGraphicFramePr>
        <p:xfrm>
          <a:off x="676275" y="2011363"/>
          <a:ext cx="10753725" cy="37671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98877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Quintile 4: SIMD 7 + 8 </a:t>
            </a:r>
            <a:r>
              <a:rPr lang="en-GB" dirty="0"/>
              <a:t>(S1-S5)</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32974268"/>
              </p:ext>
            </p:extLst>
          </p:nvPr>
        </p:nvGraphicFramePr>
        <p:xfrm>
          <a:off x="676275" y="2011363"/>
          <a:ext cx="10753725" cy="37671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3276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Process</a:t>
            </a:r>
            <a:endParaRPr lang="en-GB" dirty="0"/>
          </a:p>
        </p:txBody>
      </p:sp>
      <p:sp>
        <p:nvSpPr>
          <p:cNvPr id="7" name="Content Placeholder 6"/>
          <p:cNvSpPr>
            <a:spLocks noGrp="1"/>
          </p:cNvSpPr>
          <p:nvPr>
            <p:ph idx="1"/>
          </p:nvPr>
        </p:nvSpPr>
        <p:spPr/>
        <p:txBody>
          <a:bodyPr>
            <a:normAutofit fontScale="92500" lnSpcReduction="10000"/>
          </a:bodyPr>
          <a:lstStyle/>
          <a:p>
            <a:r>
              <a:rPr lang="en-GB" dirty="0" smtClean="0"/>
              <a:t>Data captured from SEMIS on the 19</a:t>
            </a:r>
            <a:r>
              <a:rPr lang="en-GB" baseline="30000" dirty="0" smtClean="0"/>
              <a:t>th</a:t>
            </a:r>
            <a:r>
              <a:rPr lang="en-GB" dirty="0" smtClean="0"/>
              <a:t> of February 2019 by Alyson Wynne-Jones.</a:t>
            </a:r>
          </a:p>
          <a:p>
            <a:r>
              <a:rPr lang="en-GB" dirty="0"/>
              <a:t>Total Number of Pupils in S1-S6 = </a:t>
            </a:r>
            <a:r>
              <a:rPr lang="en-GB" dirty="0" smtClean="0"/>
              <a:t>7689</a:t>
            </a:r>
          </a:p>
          <a:p>
            <a:r>
              <a:rPr lang="en-GB" dirty="0" smtClean="0"/>
              <a:t>Information requested:</a:t>
            </a:r>
          </a:p>
          <a:p>
            <a:pPr lvl="1"/>
            <a:r>
              <a:rPr lang="en-GB" dirty="0" smtClean="0"/>
              <a:t>Pupil Name</a:t>
            </a:r>
          </a:p>
          <a:p>
            <a:pPr lvl="1"/>
            <a:r>
              <a:rPr lang="en-GB" dirty="0" smtClean="0"/>
              <a:t>School Name</a:t>
            </a:r>
          </a:p>
          <a:p>
            <a:pPr lvl="1"/>
            <a:r>
              <a:rPr lang="en-GB" dirty="0" smtClean="0"/>
              <a:t>FME</a:t>
            </a:r>
          </a:p>
          <a:p>
            <a:pPr lvl="1"/>
            <a:r>
              <a:rPr lang="en-GB" dirty="0" smtClean="0"/>
              <a:t>LAC (Currently or previously)</a:t>
            </a:r>
          </a:p>
          <a:p>
            <a:pPr lvl="1"/>
            <a:r>
              <a:rPr lang="en-GB" dirty="0" smtClean="0"/>
              <a:t>SIMD</a:t>
            </a:r>
          </a:p>
          <a:p>
            <a:pPr lvl="1"/>
            <a:r>
              <a:rPr lang="en-GB" dirty="0" smtClean="0"/>
              <a:t>Recorded Student Need</a:t>
            </a:r>
          </a:p>
          <a:p>
            <a:pPr lvl="1"/>
            <a:r>
              <a:rPr lang="en-GB" dirty="0" smtClean="0"/>
              <a:t>Attendance Rate</a:t>
            </a:r>
          </a:p>
          <a:p>
            <a:endParaRPr lang="en-GB" dirty="0"/>
          </a:p>
        </p:txBody>
      </p:sp>
    </p:spTree>
    <p:extLst>
      <p:ext uri="{BB962C8B-B14F-4D97-AF65-F5344CB8AC3E}">
        <p14:creationId xmlns:p14="http://schemas.microsoft.com/office/powerpoint/2010/main" val="34593373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Quintile 5</a:t>
            </a:r>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71102456"/>
              </p:ext>
            </p:extLst>
          </p:nvPr>
        </p:nvGraphicFramePr>
        <p:xfrm>
          <a:off x="676275" y="2011363"/>
          <a:ext cx="10753725" cy="37671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368561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Quintile 5: SIMD 9 + 10 (S1-S5)</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5187127"/>
              </p:ext>
            </p:extLst>
          </p:nvPr>
        </p:nvGraphicFramePr>
        <p:xfrm>
          <a:off x="676275" y="2011363"/>
          <a:ext cx="10753725" cy="37671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346173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Quintiles 1-5</a:t>
            </a:r>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637373600"/>
              </p:ext>
            </p:extLst>
          </p:nvPr>
        </p:nvGraphicFramePr>
        <p:xfrm>
          <a:off x="676275" y="2011363"/>
          <a:ext cx="10753725" cy="37671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775051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S1-S6 FME and LAC</a:t>
            </a:r>
            <a:endParaRPr lang="en-GB" dirty="0"/>
          </a:p>
        </p:txBody>
      </p:sp>
      <p:sp>
        <p:nvSpPr>
          <p:cNvPr id="5" name="Text Placeholder 4"/>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335348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4088362459"/>
              </p:ext>
            </p:extLst>
          </p:nvPr>
        </p:nvGraphicFramePr>
        <p:xfrm>
          <a:off x="212271" y="163286"/>
          <a:ext cx="11805558" cy="65314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545155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993814936"/>
              </p:ext>
            </p:extLst>
          </p:nvPr>
        </p:nvGraphicFramePr>
        <p:xfrm>
          <a:off x="179615" y="146957"/>
          <a:ext cx="11870872" cy="65804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064855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Comparison</a:t>
            </a:r>
            <a:endParaRPr lang="en-GB" dirty="0"/>
          </a:p>
        </p:txBody>
      </p:sp>
      <p:graphicFrame>
        <p:nvGraphicFramePr>
          <p:cNvPr id="11" name="Content Placeholder 10"/>
          <p:cNvGraphicFramePr>
            <a:graphicFrameLocks noGrp="1"/>
          </p:cNvGraphicFramePr>
          <p:nvPr>
            <p:ph sz="half" idx="1"/>
            <p:extLst>
              <p:ext uri="{D42A27DB-BD31-4B8C-83A1-F6EECF244321}">
                <p14:modId xmlns:p14="http://schemas.microsoft.com/office/powerpoint/2010/main" val="1400572225"/>
              </p:ext>
            </p:extLst>
          </p:nvPr>
        </p:nvGraphicFramePr>
        <p:xfrm>
          <a:off x="269999" y="1796142"/>
          <a:ext cx="5580000" cy="491412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ontent Placeholder 20"/>
          <p:cNvGraphicFramePr>
            <a:graphicFrameLocks noGrp="1"/>
          </p:cNvGraphicFramePr>
          <p:nvPr>
            <p:ph sz="half" idx="2"/>
            <p:extLst>
              <p:ext uri="{D42A27DB-BD31-4B8C-83A1-F6EECF244321}">
                <p14:modId xmlns:p14="http://schemas.microsoft.com/office/powerpoint/2010/main" val="1259176778"/>
              </p:ext>
            </p:extLst>
          </p:nvPr>
        </p:nvGraphicFramePr>
        <p:xfrm>
          <a:off x="6383401" y="1796142"/>
          <a:ext cx="5580000" cy="491412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540295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Previously or Currently LAC at or away from home S1-S6</a:t>
            </a:r>
          </a:p>
        </p:txBody>
      </p:sp>
      <p:graphicFrame>
        <p:nvGraphicFramePr>
          <p:cNvPr id="4" name="Content Placeholder 3"/>
          <p:cNvGraphicFramePr>
            <a:graphicFrameLocks noGrp="1"/>
          </p:cNvGraphicFramePr>
          <p:nvPr>
            <p:ph idx="1"/>
            <p:extLst/>
          </p:nvPr>
        </p:nvGraphicFramePr>
        <p:xfrm>
          <a:off x="676275" y="2011363"/>
          <a:ext cx="10753725" cy="37671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050172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fontScale="90000"/>
          </a:bodyPr>
          <a:lstStyle/>
          <a:p>
            <a:r>
              <a:rPr lang="en-GB" dirty="0" smtClean="0"/>
              <a:t>Attendance Rate for LAC (previous or current) S1-S6</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23339174"/>
              </p:ext>
            </p:extLst>
          </p:nvPr>
        </p:nvGraphicFramePr>
        <p:xfrm>
          <a:off x="476250" y="1325563"/>
          <a:ext cx="11277600" cy="53228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926322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Comparison</a:t>
            </a:r>
            <a:endParaRPr lang="en-GB" dirty="0"/>
          </a:p>
        </p:txBody>
      </p:sp>
      <p:graphicFrame>
        <p:nvGraphicFramePr>
          <p:cNvPr id="11" name="Content Placeholder 10"/>
          <p:cNvGraphicFramePr>
            <a:graphicFrameLocks noGrp="1"/>
          </p:cNvGraphicFramePr>
          <p:nvPr>
            <p:ph sz="half" idx="1"/>
            <p:extLst>
              <p:ext uri="{D42A27DB-BD31-4B8C-83A1-F6EECF244321}">
                <p14:modId xmlns:p14="http://schemas.microsoft.com/office/powerpoint/2010/main" val="977818879"/>
              </p:ext>
            </p:extLst>
          </p:nvPr>
        </p:nvGraphicFramePr>
        <p:xfrm>
          <a:off x="269999" y="1796142"/>
          <a:ext cx="5580000" cy="491412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ontent Placeholder 20"/>
          <p:cNvGraphicFramePr>
            <a:graphicFrameLocks noGrp="1"/>
          </p:cNvGraphicFramePr>
          <p:nvPr>
            <p:ph sz="half" idx="2"/>
            <p:extLst>
              <p:ext uri="{D42A27DB-BD31-4B8C-83A1-F6EECF244321}">
                <p14:modId xmlns:p14="http://schemas.microsoft.com/office/powerpoint/2010/main" val="1198559821"/>
              </p:ext>
            </p:extLst>
          </p:nvPr>
        </p:nvGraphicFramePr>
        <p:xfrm>
          <a:off x="6383401" y="1796142"/>
          <a:ext cx="5580000" cy="491412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12484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Overall S1 – S6</a:t>
            </a:r>
            <a:endParaRPr lang="en-GB" dirty="0"/>
          </a:p>
        </p:txBody>
      </p:sp>
      <p:sp>
        <p:nvSpPr>
          <p:cNvPr id="5" name="Text Placeholder 4"/>
          <p:cNvSpPr>
            <a:spLocks noGrp="1"/>
          </p:cNvSpPr>
          <p:nvPr>
            <p:ph type="body" idx="1"/>
          </p:nvPr>
        </p:nvSpPr>
        <p:spPr/>
        <p:txBody>
          <a:bodyPr/>
          <a:lstStyle/>
          <a:p>
            <a:r>
              <a:rPr lang="en-GB" dirty="0" smtClean="0"/>
              <a:t>7689 Young People</a:t>
            </a:r>
            <a:endParaRPr lang="en-GB" dirty="0"/>
          </a:p>
        </p:txBody>
      </p:sp>
    </p:spTree>
    <p:extLst>
      <p:ext uri="{BB962C8B-B14F-4D97-AF65-F5344CB8AC3E}">
        <p14:creationId xmlns:p14="http://schemas.microsoft.com/office/powerpoint/2010/main" val="27908811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dirty="0" smtClean="0"/>
              <a:t>Scotland </a:t>
            </a:r>
            <a:r>
              <a:rPr lang="en-GB" dirty="0"/>
              <a:t>v</a:t>
            </a:r>
            <a:r>
              <a:rPr lang="en-GB" dirty="0" smtClean="0"/>
              <a:t> East Ren</a:t>
            </a:r>
            <a:endParaRPr lang="en-GB" dirty="0"/>
          </a:p>
        </p:txBody>
      </p:sp>
      <p:sp>
        <p:nvSpPr>
          <p:cNvPr id="7" name="Text Placeholder 6"/>
          <p:cNvSpPr>
            <a:spLocks noGrp="1"/>
          </p:cNvSpPr>
          <p:nvPr>
            <p:ph type="body" idx="1"/>
          </p:nvPr>
        </p:nvSpPr>
        <p:spPr/>
        <p:txBody>
          <a:bodyPr>
            <a:normAutofit fontScale="92500"/>
          </a:bodyPr>
          <a:lstStyle/>
          <a:p>
            <a:r>
              <a:rPr lang="en-GB" dirty="0"/>
              <a:t>National Context: Secondary Pupils in Scotland (Census 2016-2017)</a:t>
            </a:r>
          </a:p>
        </p:txBody>
      </p:sp>
      <p:sp>
        <p:nvSpPr>
          <p:cNvPr id="6" name="Content Placeholder 5"/>
          <p:cNvSpPr>
            <a:spLocks noGrp="1"/>
          </p:cNvSpPr>
          <p:nvPr>
            <p:ph sz="half" idx="2"/>
          </p:nvPr>
        </p:nvSpPr>
        <p:spPr>
          <a:xfrm>
            <a:off x="676656" y="2753084"/>
            <a:ext cx="5330950" cy="3200400"/>
          </a:xfrm>
        </p:spPr>
        <p:txBody>
          <a:bodyPr>
            <a:normAutofit/>
          </a:bodyPr>
          <a:lstStyle/>
          <a:p>
            <a:endParaRPr lang="en-GB" dirty="0" smtClean="0"/>
          </a:p>
          <a:p>
            <a:r>
              <a:rPr lang="en-GB" dirty="0" smtClean="0"/>
              <a:t>Overall = 91.2%</a:t>
            </a:r>
          </a:p>
          <a:p>
            <a:r>
              <a:rPr lang="en-GB" dirty="0" smtClean="0"/>
              <a:t>With ASN = 88.6% </a:t>
            </a:r>
            <a:r>
              <a:rPr lang="en-GB" b="1" dirty="0" smtClean="0">
                <a:solidFill>
                  <a:srgbClr val="FF0000"/>
                </a:solidFill>
              </a:rPr>
              <a:t>(-2.6%)</a:t>
            </a:r>
          </a:p>
          <a:p>
            <a:r>
              <a:rPr lang="en-GB" dirty="0" smtClean="0"/>
              <a:t>Without ASN = 92.1% </a:t>
            </a:r>
            <a:r>
              <a:rPr lang="en-GB" b="1" dirty="0" smtClean="0">
                <a:solidFill>
                  <a:srgbClr val="00B050"/>
                </a:solidFill>
              </a:rPr>
              <a:t>(+0.9%)</a:t>
            </a:r>
          </a:p>
          <a:p>
            <a:r>
              <a:rPr lang="en-GB" dirty="0" smtClean="0"/>
              <a:t>Lowest 20% SIMD 1+2 = 87.7% </a:t>
            </a:r>
            <a:r>
              <a:rPr lang="en-GB" b="1" dirty="0" smtClean="0">
                <a:solidFill>
                  <a:srgbClr val="FF0000"/>
                </a:solidFill>
              </a:rPr>
              <a:t>(-3.5%)</a:t>
            </a:r>
          </a:p>
          <a:p>
            <a:r>
              <a:rPr lang="en-GB" dirty="0" smtClean="0"/>
              <a:t>Highest 20% SIMD 9+10 = 94.3% </a:t>
            </a:r>
            <a:r>
              <a:rPr lang="en-GB" b="1" dirty="0" smtClean="0">
                <a:solidFill>
                  <a:srgbClr val="00B050"/>
                </a:solidFill>
              </a:rPr>
              <a:t>(+3.1%)</a:t>
            </a:r>
            <a:endParaRPr lang="en-GB" b="1" dirty="0">
              <a:solidFill>
                <a:srgbClr val="00B050"/>
              </a:solidFill>
            </a:endParaRPr>
          </a:p>
        </p:txBody>
      </p:sp>
      <p:sp>
        <p:nvSpPr>
          <p:cNvPr id="8" name="Text Placeholder 7"/>
          <p:cNvSpPr>
            <a:spLocks noGrp="1"/>
          </p:cNvSpPr>
          <p:nvPr>
            <p:ph type="body" sz="quarter" idx="3"/>
          </p:nvPr>
        </p:nvSpPr>
        <p:spPr/>
        <p:txBody>
          <a:bodyPr/>
          <a:lstStyle/>
          <a:p>
            <a:r>
              <a:rPr lang="en-GB" dirty="0" smtClean="0"/>
              <a:t>East Renfrewshire</a:t>
            </a:r>
            <a:endParaRPr lang="en-GB" dirty="0"/>
          </a:p>
        </p:txBody>
      </p:sp>
      <p:sp>
        <p:nvSpPr>
          <p:cNvPr id="9" name="Content Placeholder 8"/>
          <p:cNvSpPr>
            <a:spLocks noGrp="1"/>
          </p:cNvSpPr>
          <p:nvPr>
            <p:ph sz="quarter" idx="4"/>
          </p:nvPr>
        </p:nvSpPr>
        <p:spPr>
          <a:xfrm>
            <a:off x="6007606" y="2750990"/>
            <a:ext cx="5589307" cy="3200400"/>
          </a:xfrm>
        </p:spPr>
        <p:txBody>
          <a:bodyPr/>
          <a:lstStyle/>
          <a:p>
            <a:endParaRPr lang="en-GB" dirty="0" smtClean="0"/>
          </a:p>
          <a:p>
            <a:r>
              <a:rPr lang="en-GB" dirty="0" smtClean="0"/>
              <a:t>Overall = 94.04%</a:t>
            </a:r>
          </a:p>
          <a:p>
            <a:r>
              <a:rPr lang="en-GB" dirty="0" smtClean="0"/>
              <a:t>With RSN= 92.34% </a:t>
            </a:r>
            <a:r>
              <a:rPr lang="en-GB" b="1" dirty="0" smtClean="0">
                <a:solidFill>
                  <a:srgbClr val="FF0000"/>
                </a:solidFill>
              </a:rPr>
              <a:t>(-1.7%)</a:t>
            </a:r>
          </a:p>
          <a:p>
            <a:r>
              <a:rPr lang="en-GB" dirty="0" smtClean="0"/>
              <a:t>Without RSN = 94.67% </a:t>
            </a:r>
            <a:r>
              <a:rPr lang="en-GB" b="1" dirty="0" smtClean="0">
                <a:solidFill>
                  <a:srgbClr val="00B050"/>
                </a:solidFill>
              </a:rPr>
              <a:t>(+0.63%)</a:t>
            </a:r>
          </a:p>
          <a:p>
            <a:r>
              <a:rPr lang="en-GB" dirty="0" smtClean="0"/>
              <a:t>Lowest 20% SIMD 1+2 = 90.17% </a:t>
            </a:r>
            <a:r>
              <a:rPr lang="en-GB" b="1" dirty="0" smtClean="0">
                <a:solidFill>
                  <a:srgbClr val="FF0000"/>
                </a:solidFill>
              </a:rPr>
              <a:t>(-3.87%)</a:t>
            </a:r>
          </a:p>
          <a:p>
            <a:r>
              <a:rPr lang="en-GB" dirty="0" smtClean="0">
                <a:solidFill>
                  <a:schemeClr val="tx1"/>
                </a:solidFill>
              </a:rPr>
              <a:t>Highest 20% SIMD 9+10 = 94.96% </a:t>
            </a:r>
            <a:r>
              <a:rPr lang="en-GB" b="1" dirty="0" smtClean="0">
                <a:solidFill>
                  <a:srgbClr val="00B050"/>
                </a:solidFill>
              </a:rPr>
              <a:t>(+0.92%)</a:t>
            </a:r>
          </a:p>
        </p:txBody>
      </p:sp>
    </p:spTree>
    <p:extLst>
      <p:ext uri="{BB962C8B-B14F-4D97-AF65-F5344CB8AC3E}">
        <p14:creationId xmlns:p14="http://schemas.microsoft.com/office/powerpoint/2010/main" val="9272004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Findings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OVERALL</a:t>
            </a:r>
          </a:p>
          <a:p>
            <a:r>
              <a:rPr lang="en-GB" dirty="0" smtClean="0"/>
              <a:t>Data analysis confirms that 1300 pupils, 16.7% of pupils </a:t>
            </a:r>
            <a:r>
              <a:rPr lang="en-GB" dirty="0"/>
              <a:t>at secondary level with attendance rates lower than 89.99%</a:t>
            </a:r>
            <a:endParaRPr lang="en-GB" dirty="0" smtClean="0"/>
          </a:p>
          <a:p>
            <a:endParaRPr lang="en-GB" dirty="0" smtClean="0"/>
          </a:p>
          <a:p>
            <a:r>
              <a:rPr lang="en-GB" dirty="0" smtClean="0"/>
              <a:t>ASN</a:t>
            </a:r>
          </a:p>
          <a:p>
            <a:r>
              <a:rPr lang="en-GB" dirty="0"/>
              <a:t>Data analysis confirms that within the </a:t>
            </a:r>
            <a:r>
              <a:rPr lang="en-GB" dirty="0" smtClean="0"/>
              <a:t>S1-S6 pupil </a:t>
            </a:r>
            <a:r>
              <a:rPr lang="en-GB" dirty="0"/>
              <a:t>population, 27% of pupils have a recorded need. Of those pupils, 24% (483 pupils) have an attendance rate below 89.99%. This percentage reduces significantly to 10% for pupils who have no recorded </a:t>
            </a:r>
            <a:r>
              <a:rPr lang="en-GB" dirty="0" smtClean="0"/>
              <a:t>needs</a:t>
            </a:r>
          </a:p>
          <a:p>
            <a:endParaRPr lang="en-GB" dirty="0"/>
          </a:p>
          <a:p>
            <a:r>
              <a:rPr lang="en-GB" dirty="0" smtClean="0"/>
              <a:t>SIMD</a:t>
            </a:r>
          </a:p>
          <a:p>
            <a:r>
              <a:rPr lang="en-GB" dirty="0"/>
              <a:t>Data analysis confirms that within the </a:t>
            </a:r>
            <a:r>
              <a:rPr lang="en-GB" dirty="0" smtClean="0"/>
              <a:t>S1-S5 </a:t>
            </a:r>
            <a:r>
              <a:rPr lang="en-GB" dirty="0"/>
              <a:t>pupil </a:t>
            </a:r>
            <a:r>
              <a:rPr lang="en-GB" dirty="0" smtClean="0"/>
              <a:t>population, 33% of pupils from SIMD 1-3 have an attendance rate less than or equal to 89.99%</a:t>
            </a:r>
          </a:p>
          <a:p>
            <a:endParaRPr lang="en-GB" dirty="0" smtClean="0"/>
          </a:p>
          <a:p>
            <a:endParaRPr lang="en-GB" dirty="0"/>
          </a:p>
        </p:txBody>
      </p:sp>
    </p:spTree>
    <p:extLst>
      <p:ext uri="{BB962C8B-B14F-4D97-AF65-F5344CB8AC3E}">
        <p14:creationId xmlns:p14="http://schemas.microsoft.com/office/powerpoint/2010/main" val="23063559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Authority Working Party (2019-2020)</a:t>
            </a:r>
            <a:endParaRPr lang="en-GB" dirty="0"/>
          </a:p>
        </p:txBody>
      </p:sp>
      <p:sp>
        <p:nvSpPr>
          <p:cNvPr id="3" name="Content Placeholder 2"/>
          <p:cNvSpPr>
            <a:spLocks noGrp="1"/>
          </p:cNvSpPr>
          <p:nvPr>
            <p:ph idx="1"/>
          </p:nvPr>
        </p:nvSpPr>
        <p:spPr/>
        <p:txBody>
          <a:bodyPr/>
          <a:lstStyle/>
          <a:p>
            <a:r>
              <a:rPr lang="en-GB" dirty="0" smtClean="0"/>
              <a:t>EPS</a:t>
            </a:r>
          </a:p>
          <a:p>
            <a:r>
              <a:rPr lang="en-GB" dirty="0" smtClean="0"/>
              <a:t>Q.I.Os</a:t>
            </a:r>
          </a:p>
          <a:p>
            <a:r>
              <a:rPr lang="en-GB" dirty="0" smtClean="0"/>
              <a:t>DHTS (High Schools)</a:t>
            </a:r>
          </a:p>
          <a:p>
            <a:r>
              <a:rPr lang="en-GB" dirty="0" smtClean="0"/>
              <a:t>To </a:t>
            </a:r>
            <a:r>
              <a:rPr lang="en-GB" dirty="0"/>
              <a:t>develop a </a:t>
            </a:r>
            <a:r>
              <a:rPr lang="en-GB" b="1" dirty="0">
                <a:solidFill>
                  <a:srgbClr val="0070C0"/>
                </a:solidFill>
              </a:rPr>
              <a:t>consistent ER staged approach</a:t>
            </a:r>
            <a:r>
              <a:rPr lang="en-GB" dirty="0">
                <a:solidFill>
                  <a:srgbClr val="0070C0"/>
                </a:solidFill>
              </a:rPr>
              <a:t> </a:t>
            </a:r>
            <a:r>
              <a:rPr lang="en-GB" dirty="0"/>
              <a:t>to promoting attendance and responding effectively to absence based on individual school data and needs. This approach would ensure that concerning attendance is addressed at the earliest stage</a:t>
            </a:r>
          </a:p>
          <a:p>
            <a:endParaRPr lang="en-GB" dirty="0"/>
          </a:p>
        </p:txBody>
      </p:sp>
    </p:spTree>
    <p:extLst>
      <p:ext uri="{BB962C8B-B14F-4D97-AF65-F5344CB8AC3E}">
        <p14:creationId xmlns:p14="http://schemas.microsoft.com/office/powerpoint/2010/main" val="30942015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of the Working Party</a:t>
            </a:r>
            <a:endParaRPr lang="en-GB" dirty="0"/>
          </a:p>
        </p:txBody>
      </p:sp>
      <p:sp>
        <p:nvSpPr>
          <p:cNvPr id="3" name="Content Placeholder 2"/>
          <p:cNvSpPr>
            <a:spLocks noGrp="1"/>
          </p:cNvSpPr>
          <p:nvPr>
            <p:ph idx="1"/>
          </p:nvPr>
        </p:nvSpPr>
        <p:spPr/>
        <p:txBody>
          <a:bodyPr>
            <a:normAutofit fontScale="92500" lnSpcReduction="10000"/>
          </a:bodyPr>
          <a:lstStyle/>
          <a:p>
            <a:endParaRPr lang="en-GB" dirty="0" smtClean="0"/>
          </a:p>
          <a:p>
            <a:r>
              <a:rPr lang="en-GB" dirty="0" smtClean="0"/>
              <a:t>The </a:t>
            </a:r>
            <a:r>
              <a:rPr lang="en-GB" dirty="0"/>
              <a:t>following factors should be taken into account and included in the final process:</a:t>
            </a:r>
          </a:p>
          <a:p>
            <a:pPr lvl="0"/>
            <a:r>
              <a:rPr lang="en-GB" dirty="0"/>
              <a:t>Further analysis of descriptors for </a:t>
            </a:r>
            <a:r>
              <a:rPr lang="en-GB" dirty="0" smtClean="0"/>
              <a:t>coding</a:t>
            </a:r>
          </a:p>
          <a:p>
            <a:r>
              <a:rPr lang="en-GB" dirty="0"/>
              <a:t>Clarification around and consistency in use of attendance codes.</a:t>
            </a:r>
          </a:p>
          <a:p>
            <a:pPr lvl="0"/>
            <a:r>
              <a:rPr lang="en-GB" dirty="0" smtClean="0"/>
              <a:t>Further </a:t>
            </a:r>
            <a:r>
              <a:rPr lang="en-GB" dirty="0"/>
              <a:t>clarification about the systems and personnel to support the tracking and monitoring of attendance including  effective use of admin staff </a:t>
            </a:r>
          </a:p>
          <a:p>
            <a:pPr lvl="0"/>
            <a:r>
              <a:rPr lang="en-GB" dirty="0"/>
              <a:t>Recognition of a pupil’s attendance history to prevent duplication of process at the beginning of each academic year</a:t>
            </a:r>
          </a:p>
          <a:p>
            <a:pPr lvl="0"/>
            <a:r>
              <a:rPr lang="en-GB" dirty="0"/>
              <a:t>Clarification about appropriate times across ER at which parents are contacted/letters are sent. </a:t>
            </a:r>
          </a:p>
          <a:p>
            <a:endParaRPr lang="en-GB" dirty="0"/>
          </a:p>
        </p:txBody>
      </p:sp>
    </p:spTree>
    <p:extLst>
      <p:ext uri="{BB962C8B-B14F-4D97-AF65-F5344CB8AC3E}">
        <p14:creationId xmlns:p14="http://schemas.microsoft.com/office/powerpoint/2010/main" val="35585748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dirty="0"/>
              <a:t>The development of an attendance assessment tool/measure to be used by </a:t>
            </a:r>
            <a:r>
              <a:rPr lang="en-GB" dirty="0" smtClean="0"/>
              <a:t>schools</a:t>
            </a:r>
          </a:p>
          <a:p>
            <a:pPr lvl="0"/>
            <a:r>
              <a:rPr lang="en-GB" dirty="0" smtClean="0"/>
              <a:t>Clarification </a:t>
            </a:r>
            <a:r>
              <a:rPr lang="en-GB" dirty="0"/>
              <a:t>of effective engagement with SW or other services/other interventions in school. E.g. discussion about the theme of nonattendance at a scheduled JST to ensure preventative approaches.</a:t>
            </a:r>
          </a:p>
          <a:p>
            <a:pPr lvl="0"/>
            <a:r>
              <a:rPr lang="en-GB" dirty="0"/>
              <a:t>Involvement of other key partners  as appropriate in the working party to ensure in the process (pupil/parents/other agencies)</a:t>
            </a:r>
          </a:p>
          <a:p>
            <a:pPr lvl="0"/>
            <a:r>
              <a:rPr lang="en-GB" dirty="0"/>
              <a:t>Clarification about how schools access and ensure most effective employment of Frances </a:t>
            </a:r>
            <a:r>
              <a:rPr lang="en-GB" dirty="0" smtClean="0"/>
              <a:t>McGeehan</a:t>
            </a:r>
            <a:endParaRPr lang="en-GB" dirty="0"/>
          </a:p>
          <a:p>
            <a:endParaRPr lang="en-GB" dirty="0"/>
          </a:p>
        </p:txBody>
      </p:sp>
    </p:spTree>
    <p:extLst>
      <p:ext uri="{BB962C8B-B14F-4D97-AF65-F5344CB8AC3E}">
        <p14:creationId xmlns:p14="http://schemas.microsoft.com/office/powerpoint/2010/main" val="14568638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lvl="0"/>
            <a:endParaRPr lang="en-GB" dirty="0" smtClean="0"/>
          </a:p>
          <a:p>
            <a:pPr lvl="0"/>
            <a:r>
              <a:rPr lang="en-GB" dirty="0" smtClean="0"/>
              <a:t>A </a:t>
            </a:r>
            <a:r>
              <a:rPr lang="en-GB" dirty="0"/>
              <a:t>practitioner enquiry approach to improve inclusive practice </a:t>
            </a:r>
            <a:r>
              <a:rPr lang="en-GB" dirty="0" smtClean="0"/>
              <a:t>and</a:t>
            </a:r>
            <a:r>
              <a:rPr lang="en-GB" dirty="0" smtClean="0"/>
              <a:t> </a:t>
            </a:r>
            <a:r>
              <a:rPr lang="en-GB" dirty="0"/>
              <a:t>develop consistent intervention and support </a:t>
            </a:r>
            <a:r>
              <a:rPr lang="en-GB" dirty="0" smtClean="0"/>
              <a:t>strategies</a:t>
            </a:r>
          </a:p>
          <a:p>
            <a:pPr lvl="0"/>
            <a:r>
              <a:rPr lang="en-GB" dirty="0" smtClean="0"/>
              <a:t>Development </a:t>
            </a:r>
            <a:r>
              <a:rPr lang="en-GB" dirty="0"/>
              <a:t>of a promoting attendance strategy </a:t>
            </a:r>
            <a:r>
              <a:rPr lang="en-GB" dirty="0" smtClean="0"/>
              <a:t>– </a:t>
            </a:r>
            <a:r>
              <a:rPr lang="en-GB" dirty="0"/>
              <a:t>awareness raising to improve the culture around school </a:t>
            </a:r>
            <a:r>
              <a:rPr lang="en-GB" dirty="0" smtClean="0"/>
              <a:t>attendance</a:t>
            </a:r>
            <a:endParaRPr lang="en-GB" dirty="0"/>
          </a:p>
        </p:txBody>
      </p:sp>
    </p:spTree>
    <p:extLst>
      <p:ext uri="{BB962C8B-B14F-4D97-AF65-F5344CB8AC3E}">
        <p14:creationId xmlns:p14="http://schemas.microsoft.com/office/powerpoint/2010/main" val="34667621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lvl="0"/>
            <a:endParaRPr lang="en-GB" dirty="0" smtClean="0"/>
          </a:p>
          <a:p>
            <a:pPr lvl="0"/>
            <a:r>
              <a:rPr lang="en-GB" dirty="0" smtClean="0"/>
              <a:t>Discussion </a:t>
            </a:r>
            <a:r>
              <a:rPr lang="en-GB" dirty="0"/>
              <a:t>about raising awareness at  a whole school level of contributory factors to non-attendance and preventative </a:t>
            </a:r>
            <a:r>
              <a:rPr lang="en-GB" dirty="0" smtClean="0"/>
              <a:t>interventions</a:t>
            </a:r>
          </a:p>
          <a:p>
            <a:pPr lvl="0"/>
            <a:r>
              <a:rPr lang="en-GB" dirty="0" smtClean="0"/>
              <a:t>Pilot </a:t>
            </a:r>
            <a:r>
              <a:rPr lang="en-GB" dirty="0"/>
              <a:t>implementation of Family Group Decision Making with Barrhead High School to address emergent patterns of non-attendance before they become entrenched (earlier intervention)</a:t>
            </a:r>
          </a:p>
          <a:p>
            <a:pPr lvl="0"/>
            <a:r>
              <a:rPr lang="en-GB" dirty="0"/>
              <a:t>Further analysis and tracking of attendance patterns in primary school to identify areas in which additional earlier intervention may have a longer term impact (e.g. Family Group Decision Making</a:t>
            </a:r>
            <a:r>
              <a:rPr lang="en-GB" dirty="0" smtClean="0"/>
              <a:t>).</a:t>
            </a:r>
            <a:endParaRPr lang="en-GB" dirty="0"/>
          </a:p>
        </p:txBody>
      </p:sp>
    </p:spTree>
    <p:extLst>
      <p:ext uri="{BB962C8B-B14F-4D97-AF65-F5344CB8AC3E}">
        <p14:creationId xmlns:p14="http://schemas.microsoft.com/office/powerpoint/2010/main" val="190823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Included, Engaged and Involved Part One</a:t>
            </a:r>
            <a:endParaRPr lang="en-GB" dirty="0"/>
          </a:p>
        </p:txBody>
      </p:sp>
      <p:sp>
        <p:nvSpPr>
          <p:cNvPr id="3" name="Content Placeholder 2"/>
          <p:cNvSpPr>
            <a:spLocks noGrp="1"/>
          </p:cNvSpPr>
          <p:nvPr>
            <p:ph idx="1"/>
          </p:nvPr>
        </p:nvSpPr>
        <p:spPr/>
        <p:txBody>
          <a:bodyPr/>
          <a:lstStyle/>
          <a:p>
            <a:r>
              <a:rPr lang="en-GB" dirty="0"/>
              <a:t>The recommended outcomes are based on the findings of the data analysis and are also consistent with the recommendations for a positive approach to the promotion and management of attendance highlighted in Included, Engaged and Involved Part </a:t>
            </a:r>
            <a:r>
              <a:rPr lang="en-GB" i="1" dirty="0"/>
              <a:t>1 (Scottish Government, 2019).</a:t>
            </a:r>
            <a:endParaRPr lang="en-GB" dirty="0"/>
          </a:p>
          <a:p>
            <a:r>
              <a:rPr lang="en-GB" dirty="0"/>
              <a:t> </a:t>
            </a:r>
          </a:p>
          <a:p>
            <a:endParaRPr lang="en-GB" dirty="0"/>
          </a:p>
        </p:txBody>
      </p:sp>
    </p:spTree>
    <p:extLst>
      <p:ext uri="{BB962C8B-B14F-4D97-AF65-F5344CB8AC3E}">
        <p14:creationId xmlns:p14="http://schemas.microsoft.com/office/powerpoint/2010/main" val="1239139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smtClean="0">
                <a:solidFill>
                  <a:schemeClr val="bg1"/>
                </a:solidFill>
              </a:rPr>
              <a:t>Secondary School Attendance for Academic Year 2018 – 2019 (S1-S6</a:t>
            </a:r>
            <a:r>
              <a:rPr lang="en-GB" sz="4400" dirty="0">
                <a:solidFill>
                  <a:schemeClr val="bg1"/>
                </a:solidFill>
              </a:rPr>
              <a:t>)</a:t>
            </a:r>
          </a:p>
        </p:txBody>
      </p:sp>
      <p:graphicFrame>
        <p:nvGraphicFramePr>
          <p:cNvPr id="4" name="Content Placeholder 3"/>
          <p:cNvGraphicFramePr>
            <a:graphicFrameLocks noGrp="1"/>
          </p:cNvGraphicFramePr>
          <p:nvPr>
            <p:ph idx="1"/>
            <p:extLst/>
          </p:nvPr>
        </p:nvGraphicFramePr>
        <p:xfrm>
          <a:off x="838200" y="1825625"/>
          <a:ext cx="10515600" cy="46714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59971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smtClean="0">
                <a:solidFill>
                  <a:schemeClr val="bg1"/>
                </a:solidFill>
              </a:rPr>
              <a:t>Secondary School Attendance for Academic Year 2018 – 2019 (S1-S6)</a:t>
            </a:r>
            <a:endParaRPr lang="en-GB" sz="4400"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78028695"/>
              </p:ext>
            </p:extLst>
          </p:nvPr>
        </p:nvGraphicFramePr>
        <p:xfrm>
          <a:off x="838200" y="1825625"/>
          <a:ext cx="10515600" cy="47195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76128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4400" dirty="0" smtClean="0">
                <a:solidFill>
                  <a:schemeClr val="bg1"/>
                </a:solidFill>
              </a:rPr>
              <a:t>Secondary School Attendance for Academic Year 2018 – 2019 (S1-S6)</a:t>
            </a:r>
            <a:endParaRPr lang="en-GB" sz="4400" dirty="0">
              <a:solidFill>
                <a:schemeClr val="bg1"/>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366341492"/>
              </p:ext>
            </p:extLst>
          </p:nvPr>
        </p:nvGraphicFramePr>
        <p:xfrm>
          <a:off x="838200" y="1825625"/>
          <a:ext cx="10515600" cy="47676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12845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4400" dirty="0" smtClean="0">
                <a:solidFill>
                  <a:schemeClr val="bg1"/>
                </a:solidFill>
              </a:rPr>
              <a:t>Secondary School Attendance for Academic Year 2018 – 2019 (S1-S6)</a:t>
            </a:r>
            <a:endParaRPr lang="en-GB" sz="4400" dirty="0">
              <a:solidFill>
                <a:schemeClr val="bg1"/>
              </a:solidFill>
            </a:endParaRPr>
          </a:p>
        </p:txBody>
      </p:sp>
      <p:graphicFrame>
        <p:nvGraphicFramePr>
          <p:cNvPr id="6" name="Content Placeholder 5"/>
          <p:cNvGraphicFramePr>
            <a:graphicFrameLocks noGrp="1"/>
          </p:cNvGraphicFramePr>
          <p:nvPr>
            <p:ph idx="1"/>
            <p:extLst/>
          </p:nvPr>
        </p:nvGraphicFramePr>
        <p:xfrm>
          <a:off x="838200" y="1825624"/>
          <a:ext cx="10515600" cy="48318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20273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S1-S6 - ASN</a:t>
            </a:r>
            <a:endParaRPr lang="en-GB" dirty="0"/>
          </a:p>
        </p:txBody>
      </p:sp>
      <p:sp>
        <p:nvSpPr>
          <p:cNvPr id="5" name="Text Placeholder 4"/>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66807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6" name="Content Placeholder 5"/>
          <p:cNvGraphicFramePr>
            <a:graphicFrameLocks noGrp="1"/>
          </p:cNvGraphicFramePr>
          <p:nvPr>
            <p:ph idx="1"/>
            <p:extLst/>
          </p:nvPr>
        </p:nvGraphicFramePr>
        <p:xfrm>
          <a:off x="676275" y="499533"/>
          <a:ext cx="10753725" cy="60155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4624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Metropolitan</Template>
  <TotalTime>418</TotalTime>
  <Words>1744</Words>
  <Application>Microsoft Office PowerPoint</Application>
  <PresentationFormat>Widescreen</PresentationFormat>
  <Paragraphs>193</Paragraphs>
  <Slides>37</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Metropolitan</vt:lpstr>
      <vt:lpstr> An Analysis of Problematic Non-Attendance Across East Renfrewshire Secondary Schools</vt:lpstr>
      <vt:lpstr>Process</vt:lpstr>
      <vt:lpstr>Overall S1 – S6</vt:lpstr>
      <vt:lpstr>Secondary School Attendance for Academic Year 2018 – 2019 (S1-S6)</vt:lpstr>
      <vt:lpstr>Secondary School Attendance for Academic Year 2018 – 2019 (S1-S6)</vt:lpstr>
      <vt:lpstr>Secondary School Attendance for Academic Year 2018 – 2019 (S1-S6)</vt:lpstr>
      <vt:lpstr>Secondary School Attendance for Academic Year 2018 – 2019 (S1-S6)</vt:lpstr>
      <vt:lpstr>S1-S6 - ASN</vt:lpstr>
      <vt:lpstr>PowerPoint Presentation</vt:lpstr>
      <vt:lpstr>PowerPoint Presentation</vt:lpstr>
      <vt:lpstr>S1-S5 - SIMD</vt:lpstr>
      <vt:lpstr>Quintile 1</vt:lpstr>
      <vt:lpstr>Quintile 1: SIMD 1+2 (S1-S5)</vt:lpstr>
      <vt:lpstr>Quintile 2</vt:lpstr>
      <vt:lpstr>Quintile 2: SIMD 3 + 4 (S1-S5)</vt:lpstr>
      <vt:lpstr>Quintile 3</vt:lpstr>
      <vt:lpstr>Quintile 3: SIMD 5 + 6 (S1-S5)</vt:lpstr>
      <vt:lpstr>Quintile 4</vt:lpstr>
      <vt:lpstr>Quintile 4: SIMD 7 + 8 (S1-S5)</vt:lpstr>
      <vt:lpstr>Quintile 5</vt:lpstr>
      <vt:lpstr>Quintile 5: SIMD 9 + 10 (S1-S5)</vt:lpstr>
      <vt:lpstr>Quintiles 1-5</vt:lpstr>
      <vt:lpstr>S1-S6 FME and LAC</vt:lpstr>
      <vt:lpstr>PowerPoint Presentation</vt:lpstr>
      <vt:lpstr>PowerPoint Presentation</vt:lpstr>
      <vt:lpstr>Comparison</vt:lpstr>
      <vt:lpstr>Previously or Currently LAC at or away from home S1-S6</vt:lpstr>
      <vt:lpstr>Attendance Rate for LAC (previous or current) S1-S6</vt:lpstr>
      <vt:lpstr>Comparison</vt:lpstr>
      <vt:lpstr>Scotland v East Ren</vt:lpstr>
      <vt:lpstr>Key Findings</vt:lpstr>
      <vt:lpstr>Authority Working Party (2019-2020)</vt:lpstr>
      <vt:lpstr>Aims of the Working Party</vt:lpstr>
      <vt:lpstr>PowerPoint Presentation</vt:lpstr>
      <vt:lpstr>PowerPoint Presentation</vt:lpstr>
      <vt:lpstr>PowerPoint Presentation</vt:lpstr>
      <vt:lpstr>Included, Engaged and Involved Part One</vt:lpstr>
    </vt:vector>
  </TitlesOfParts>
  <Company>East Renfrewshire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Analysis of Problematic Non-Attendance Across East Renfrewshire Secondary Schools</dc:title>
  <dc:creator>Atherton, Chris</dc:creator>
  <cp:lastModifiedBy>Atherton, Chris</cp:lastModifiedBy>
  <cp:revision>30</cp:revision>
  <dcterms:created xsi:type="dcterms:W3CDTF">2019-09-05T08:20:43Z</dcterms:created>
  <dcterms:modified xsi:type="dcterms:W3CDTF">2019-09-12T12:36:03Z</dcterms:modified>
</cp:coreProperties>
</file>