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300" r:id="rId3"/>
    <p:sldId id="333" r:id="rId4"/>
    <p:sldId id="303" r:id="rId5"/>
    <p:sldId id="306" r:id="rId6"/>
    <p:sldId id="307" r:id="rId7"/>
    <p:sldId id="313" r:id="rId8"/>
    <p:sldId id="314" r:id="rId9"/>
    <p:sldId id="324" r:id="rId10"/>
    <p:sldId id="315" r:id="rId11"/>
    <p:sldId id="335" r:id="rId12"/>
    <p:sldId id="337" r:id="rId13"/>
    <p:sldId id="336" r:id="rId14"/>
    <p:sldId id="338" r:id="rId15"/>
    <p:sldId id="325" r:id="rId16"/>
    <p:sldId id="326" r:id="rId17"/>
    <p:sldId id="327" r:id="rId18"/>
    <p:sldId id="328" r:id="rId19"/>
    <p:sldId id="339" r:id="rId20"/>
    <p:sldId id="32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71" autoAdjust="0"/>
  </p:normalViewPr>
  <p:slideViewPr>
    <p:cSldViewPr>
      <p:cViewPr>
        <p:scale>
          <a:sx n="77" d="100"/>
          <a:sy n="77" d="100"/>
        </p:scale>
        <p:origin x="-98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0" y="5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4EB5D-F5F9-4B77-BBA5-1A2AD8E258EB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1" csCatId="accent1" phldr="1"/>
      <dgm:spPr/>
    </dgm:pt>
    <dgm:pt modelId="{3A8BD289-B4EE-4281-8CDF-E7C6F695B922}">
      <dgm:prSet phldrT="[Text]"/>
      <dgm:spPr/>
      <dgm:t>
        <a:bodyPr/>
        <a:lstStyle/>
        <a:p>
          <a:r>
            <a:rPr lang="en-GB" dirty="0" smtClean="0"/>
            <a:t>Talking</a:t>
          </a:r>
          <a:endParaRPr lang="en-GB" dirty="0"/>
        </a:p>
      </dgm:t>
    </dgm:pt>
    <dgm:pt modelId="{F3119C7E-DF73-4933-996F-CEDB96D4ED23}" type="parTrans" cxnId="{255281CB-615D-486D-B867-D6BAF1B8289A}">
      <dgm:prSet/>
      <dgm:spPr/>
      <dgm:t>
        <a:bodyPr/>
        <a:lstStyle/>
        <a:p>
          <a:endParaRPr lang="en-GB"/>
        </a:p>
      </dgm:t>
    </dgm:pt>
    <dgm:pt modelId="{CB102C98-8195-430C-BBF4-5EF6EC9FA168}" type="sibTrans" cxnId="{255281CB-615D-486D-B867-D6BAF1B8289A}">
      <dgm:prSet/>
      <dgm:spPr/>
      <dgm:t>
        <a:bodyPr/>
        <a:lstStyle/>
        <a:p>
          <a:endParaRPr lang="en-GB"/>
        </a:p>
      </dgm:t>
    </dgm:pt>
    <dgm:pt modelId="{480EDA92-6CB9-4191-9FBF-206119B009AC}">
      <dgm:prSet phldrT="[Text]"/>
      <dgm:spPr/>
      <dgm:t>
        <a:bodyPr/>
        <a:lstStyle/>
        <a:p>
          <a:r>
            <a:rPr lang="en-GB" dirty="0" smtClean="0"/>
            <a:t>Words disappear</a:t>
          </a:r>
          <a:endParaRPr lang="en-GB" dirty="0"/>
        </a:p>
      </dgm:t>
    </dgm:pt>
    <dgm:pt modelId="{9188223A-348D-48CB-97A8-368D0D51DAC9}" type="parTrans" cxnId="{5D96FC0C-4026-45C3-8780-4FDE3BC02A51}">
      <dgm:prSet/>
      <dgm:spPr/>
      <dgm:t>
        <a:bodyPr/>
        <a:lstStyle/>
        <a:p>
          <a:endParaRPr lang="en-GB"/>
        </a:p>
      </dgm:t>
    </dgm:pt>
    <dgm:pt modelId="{55B74066-E6CD-43ED-BFF6-3D7B861D1A1B}" type="sibTrans" cxnId="{5D96FC0C-4026-45C3-8780-4FDE3BC02A51}">
      <dgm:prSet/>
      <dgm:spPr/>
      <dgm:t>
        <a:bodyPr/>
        <a:lstStyle/>
        <a:p>
          <a:endParaRPr lang="en-GB"/>
        </a:p>
      </dgm:t>
    </dgm:pt>
    <dgm:pt modelId="{426D4C83-C395-4976-AB36-EA0DC1359D0B}">
      <dgm:prSet phldrT="[Text]"/>
      <dgm:spPr/>
      <dgm:t>
        <a:bodyPr/>
        <a:lstStyle/>
        <a:p>
          <a:r>
            <a:rPr lang="en-GB" dirty="0" smtClean="0"/>
            <a:t>Relies on children remembering</a:t>
          </a:r>
          <a:endParaRPr lang="en-GB" dirty="0"/>
        </a:p>
      </dgm:t>
    </dgm:pt>
    <dgm:pt modelId="{221B1D86-CDF3-4668-BEE2-511DE571CB7A}" type="parTrans" cxnId="{9E5A1E3D-62C8-433E-8253-C2A74E455904}">
      <dgm:prSet/>
      <dgm:spPr/>
      <dgm:t>
        <a:bodyPr/>
        <a:lstStyle/>
        <a:p>
          <a:endParaRPr lang="en-GB"/>
        </a:p>
      </dgm:t>
    </dgm:pt>
    <dgm:pt modelId="{2E523990-D7BF-4846-B352-1D945F500D6C}" type="sibTrans" cxnId="{9E5A1E3D-62C8-433E-8253-C2A74E455904}">
      <dgm:prSet/>
      <dgm:spPr/>
      <dgm:t>
        <a:bodyPr/>
        <a:lstStyle/>
        <a:p>
          <a:endParaRPr lang="en-GB"/>
        </a:p>
      </dgm:t>
    </dgm:pt>
    <dgm:pt modelId="{42084409-CDAD-4ECA-8A54-1319F1BD523B}" type="pres">
      <dgm:prSet presAssocID="{B9C4EB5D-F5F9-4B77-BBA5-1A2AD8E258EB}" presName="CompostProcess" presStyleCnt="0">
        <dgm:presLayoutVars>
          <dgm:dir/>
          <dgm:resizeHandles val="exact"/>
        </dgm:presLayoutVars>
      </dgm:prSet>
      <dgm:spPr/>
    </dgm:pt>
    <dgm:pt modelId="{2E0421AF-6218-4523-AA46-A5BD0C3E2EB8}" type="pres">
      <dgm:prSet presAssocID="{B9C4EB5D-F5F9-4B77-BBA5-1A2AD8E258EB}" presName="arrow" presStyleLbl="bgShp" presStyleIdx="0" presStyleCnt="1"/>
      <dgm:spPr/>
      <dgm:t>
        <a:bodyPr/>
        <a:lstStyle/>
        <a:p>
          <a:endParaRPr lang="en-GB"/>
        </a:p>
      </dgm:t>
    </dgm:pt>
    <dgm:pt modelId="{D51D64F7-BBCC-4F56-880F-6B86605ACFC3}" type="pres">
      <dgm:prSet presAssocID="{B9C4EB5D-F5F9-4B77-BBA5-1A2AD8E258EB}" presName="linearProcess" presStyleCnt="0"/>
      <dgm:spPr/>
    </dgm:pt>
    <dgm:pt modelId="{47B12C36-32C6-4424-9E94-DEEA84C533FA}" type="pres">
      <dgm:prSet presAssocID="{3A8BD289-B4EE-4281-8CDF-E7C6F695B9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76A50E-6D09-45BC-9105-2C25D786BE33}" type="pres">
      <dgm:prSet presAssocID="{CB102C98-8195-430C-BBF4-5EF6EC9FA168}" presName="sibTrans" presStyleCnt="0"/>
      <dgm:spPr/>
    </dgm:pt>
    <dgm:pt modelId="{F86943DA-ED1C-4BF8-B51A-E79FB85D5520}" type="pres">
      <dgm:prSet presAssocID="{480EDA92-6CB9-4191-9FBF-206119B009A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B4072F-9F2F-45C8-AC59-427ED6BCC29A}" type="pres">
      <dgm:prSet presAssocID="{55B74066-E6CD-43ED-BFF6-3D7B861D1A1B}" presName="sibTrans" presStyleCnt="0"/>
      <dgm:spPr/>
    </dgm:pt>
    <dgm:pt modelId="{9C98F1C6-AB60-4422-9A82-18716C3A349D}" type="pres">
      <dgm:prSet presAssocID="{426D4C83-C395-4976-AB36-EA0DC1359D0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3FD508F-0998-4361-8866-BF835F75389A}" type="presOf" srcId="{480EDA92-6CB9-4191-9FBF-206119B009AC}" destId="{F86943DA-ED1C-4BF8-B51A-E79FB85D5520}" srcOrd="0" destOrd="0" presId="urn:microsoft.com/office/officeart/2005/8/layout/hProcess9"/>
    <dgm:cxn modelId="{5D96FC0C-4026-45C3-8780-4FDE3BC02A51}" srcId="{B9C4EB5D-F5F9-4B77-BBA5-1A2AD8E258EB}" destId="{480EDA92-6CB9-4191-9FBF-206119B009AC}" srcOrd="1" destOrd="0" parTransId="{9188223A-348D-48CB-97A8-368D0D51DAC9}" sibTransId="{55B74066-E6CD-43ED-BFF6-3D7B861D1A1B}"/>
    <dgm:cxn modelId="{13E49613-76D4-40AB-A896-12B16B017451}" type="presOf" srcId="{426D4C83-C395-4976-AB36-EA0DC1359D0B}" destId="{9C98F1C6-AB60-4422-9A82-18716C3A349D}" srcOrd="0" destOrd="0" presId="urn:microsoft.com/office/officeart/2005/8/layout/hProcess9"/>
    <dgm:cxn modelId="{9E5A1E3D-62C8-433E-8253-C2A74E455904}" srcId="{B9C4EB5D-F5F9-4B77-BBA5-1A2AD8E258EB}" destId="{426D4C83-C395-4976-AB36-EA0DC1359D0B}" srcOrd="2" destOrd="0" parTransId="{221B1D86-CDF3-4668-BEE2-511DE571CB7A}" sibTransId="{2E523990-D7BF-4846-B352-1D945F500D6C}"/>
    <dgm:cxn modelId="{30276CBA-9EBE-4642-9E21-3571EC0830EC}" type="presOf" srcId="{B9C4EB5D-F5F9-4B77-BBA5-1A2AD8E258EB}" destId="{42084409-CDAD-4ECA-8A54-1319F1BD523B}" srcOrd="0" destOrd="0" presId="urn:microsoft.com/office/officeart/2005/8/layout/hProcess9"/>
    <dgm:cxn modelId="{9A159C20-483E-41B0-BE4F-BB7BCBF87068}" type="presOf" srcId="{3A8BD289-B4EE-4281-8CDF-E7C6F695B922}" destId="{47B12C36-32C6-4424-9E94-DEEA84C533FA}" srcOrd="0" destOrd="0" presId="urn:microsoft.com/office/officeart/2005/8/layout/hProcess9"/>
    <dgm:cxn modelId="{255281CB-615D-486D-B867-D6BAF1B8289A}" srcId="{B9C4EB5D-F5F9-4B77-BBA5-1A2AD8E258EB}" destId="{3A8BD289-B4EE-4281-8CDF-E7C6F695B922}" srcOrd="0" destOrd="0" parTransId="{F3119C7E-DF73-4933-996F-CEDB96D4ED23}" sibTransId="{CB102C98-8195-430C-BBF4-5EF6EC9FA168}"/>
    <dgm:cxn modelId="{B5084C64-2DD1-4BF7-9BEF-2DB72200037E}" type="presParOf" srcId="{42084409-CDAD-4ECA-8A54-1319F1BD523B}" destId="{2E0421AF-6218-4523-AA46-A5BD0C3E2EB8}" srcOrd="0" destOrd="0" presId="urn:microsoft.com/office/officeart/2005/8/layout/hProcess9"/>
    <dgm:cxn modelId="{2A7FD216-E71D-4F80-82DC-9DBE221C8401}" type="presParOf" srcId="{42084409-CDAD-4ECA-8A54-1319F1BD523B}" destId="{D51D64F7-BBCC-4F56-880F-6B86605ACFC3}" srcOrd="1" destOrd="0" presId="urn:microsoft.com/office/officeart/2005/8/layout/hProcess9"/>
    <dgm:cxn modelId="{20EE04B2-EB23-40D9-801E-D90FD0CAA168}" type="presParOf" srcId="{D51D64F7-BBCC-4F56-880F-6B86605ACFC3}" destId="{47B12C36-32C6-4424-9E94-DEEA84C533FA}" srcOrd="0" destOrd="0" presId="urn:microsoft.com/office/officeart/2005/8/layout/hProcess9"/>
    <dgm:cxn modelId="{5097F158-6C00-4AEB-9CBF-1A821FC5C0FE}" type="presParOf" srcId="{D51D64F7-BBCC-4F56-880F-6B86605ACFC3}" destId="{5A76A50E-6D09-45BC-9105-2C25D786BE33}" srcOrd="1" destOrd="0" presId="urn:microsoft.com/office/officeart/2005/8/layout/hProcess9"/>
    <dgm:cxn modelId="{1B09C9AD-B21C-4B44-946B-FB76EF46344A}" type="presParOf" srcId="{D51D64F7-BBCC-4F56-880F-6B86605ACFC3}" destId="{F86943DA-ED1C-4BF8-B51A-E79FB85D5520}" srcOrd="2" destOrd="0" presId="urn:microsoft.com/office/officeart/2005/8/layout/hProcess9"/>
    <dgm:cxn modelId="{5A9CE587-D377-4F45-9E9D-B57E8FE4D19F}" type="presParOf" srcId="{D51D64F7-BBCC-4F56-880F-6B86605ACFC3}" destId="{53B4072F-9F2F-45C8-AC59-427ED6BCC29A}" srcOrd="3" destOrd="0" presId="urn:microsoft.com/office/officeart/2005/8/layout/hProcess9"/>
    <dgm:cxn modelId="{4A67781C-BE88-42CD-92A3-C95D42DF09DC}" type="presParOf" srcId="{D51D64F7-BBCC-4F56-880F-6B86605ACFC3}" destId="{9C98F1C6-AB60-4422-9A82-18716C3A34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4EB5D-F5F9-4B77-BBA5-1A2AD8E258EB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2" csCatId="accent1" phldr="1"/>
      <dgm:spPr/>
    </dgm:pt>
    <dgm:pt modelId="{3A8BD289-B4EE-4281-8CDF-E7C6F695B922}">
      <dgm:prSet phldrT="[Text]"/>
      <dgm:spPr/>
      <dgm:t>
        <a:bodyPr/>
        <a:lstStyle/>
        <a:p>
          <a:r>
            <a:rPr lang="en-GB" dirty="0" smtClean="0"/>
            <a:t>Talking + Symbols</a:t>
          </a:r>
          <a:endParaRPr lang="en-GB" dirty="0"/>
        </a:p>
      </dgm:t>
    </dgm:pt>
    <dgm:pt modelId="{F3119C7E-DF73-4933-996F-CEDB96D4ED23}" type="parTrans" cxnId="{255281CB-615D-486D-B867-D6BAF1B8289A}">
      <dgm:prSet/>
      <dgm:spPr/>
      <dgm:t>
        <a:bodyPr/>
        <a:lstStyle/>
        <a:p>
          <a:endParaRPr lang="en-GB"/>
        </a:p>
      </dgm:t>
    </dgm:pt>
    <dgm:pt modelId="{CB102C98-8195-430C-BBF4-5EF6EC9FA168}" type="sibTrans" cxnId="{255281CB-615D-486D-B867-D6BAF1B8289A}">
      <dgm:prSet/>
      <dgm:spPr/>
      <dgm:t>
        <a:bodyPr/>
        <a:lstStyle/>
        <a:p>
          <a:endParaRPr lang="en-GB"/>
        </a:p>
      </dgm:t>
    </dgm:pt>
    <dgm:pt modelId="{480EDA92-6CB9-4191-9FBF-206119B009AC}">
      <dgm:prSet phldrT="[Text]"/>
      <dgm:spPr/>
      <dgm:t>
        <a:bodyPr/>
        <a:lstStyle/>
        <a:p>
          <a:r>
            <a:rPr lang="en-GB" dirty="0" smtClean="0"/>
            <a:t>Pictures stay: </a:t>
          </a:r>
          <a:r>
            <a:rPr lang="en-GB" smtClean="0"/>
            <a:t>these are </a:t>
          </a:r>
          <a:r>
            <a:rPr lang="en-GB" dirty="0" smtClean="0"/>
            <a:t>concrete</a:t>
          </a:r>
          <a:endParaRPr lang="en-GB" dirty="0"/>
        </a:p>
      </dgm:t>
    </dgm:pt>
    <dgm:pt modelId="{9188223A-348D-48CB-97A8-368D0D51DAC9}" type="parTrans" cxnId="{5D96FC0C-4026-45C3-8780-4FDE3BC02A51}">
      <dgm:prSet/>
      <dgm:spPr/>
      <dgm:t>
        <a:bodyPr/>
        <a:lstStyle/>
        <a:p>
          <a:endParaRPr lang="en-GB"/>
        </a:p>
      </dgm:t>
    </dgm:pt>
    <dgm:pt modelId="{55B74066-E6CD-43ED-BFF6-3D7B861D1A1B}" type="sibTrans" cxnId="{5D96FC0C-4026-45C3-8780-4FDE3BC02A51}">
      <dgm:prSet/>
      <dgm:spPr/>
      <dgm:t>
        <a:bodyPr/>
        <a:lstStyle/>
        <a:p>
          <a:endParaRPr lang="en-GB"/>
        </a:p>
      </dgm:t>
    </dgm:pt>
    <dgm:pt modelId="{426D4C83-C395-4976-AB36-EA0DC1359D0B}">
      <dgm:prSet phldrT="[Text]"/>
      <dgm:spPr/>
      <dgm:t>
        <a:bodyPr/>
        <a:lstStyle/>
        <a:p>
          <a:r>
            <a:rPr lang="en-GB" dirty="0" smtClean="0"/>
            <a:t>Children</a:t>
          </a:r>
          <a:r>
            <a:rPr lang="en-GB" baseline="0" dirty="0" smtClean="0"/>
            <a:t> take in information at their own pace</a:t>
          </a:r>
          <a:endParaRPr lang="en-GB" dirty="0"/>
        </a:p>
      </dgm:t>
    </dgm:pt>
    <dgm:pt modelId="{221B1D86-CDF3-4668-BEE2-511DE571CB7A}" type="parTrans" cxnId="{9E5A1E3D-62C8-433E-8253-C2A74E455904}">
      <dgm:prSet/>
      <dgm:spPr/>
      <dgm:t>
        <a:bodyPr/>
        <a:lstStyle/>
        <a:p>
          <a:endParaRPr lang="en-GB"/>
        </a:p>
      </dgm:t>
    </dgm:pt>
    <dgm:pt modelId="{2E523990-D7BF-4846-B352-1D945F500D6C}" type="sibTrans" cxnId="{9E5A1E3D-62C8-433E-8253-C2A74E455904}">
      <dgm:prSet/>
      <dgm:spPr/>
      <dgm:t>
        <a:bodyPr/>
        <a:lstStyle/>
        <a:p>
          <a:endParaRPr lang="en-GB"/>
        </a:p>
      </dgm:t>
    </dgm:pt>
    <dgm:pt modelId="{42084409-CDAD-4ECA-8A54-1319F1BD523B}" type="pres">
      <dgm:prSet presAssocID="{B9C4EB5D-F5F9-4B77-BBA5-1A2AD8E258EB}" presName="CompostProcess" presStyleCnt="0">
        <dgm:presLayoutVars>
          <dgm:dir/>
          <dgm:resizeHandles val="exact"/>
        </dgm:presLayoutVars>
      </dgm:prSet>
      <dgm:spPr/>
    </dgm:pt>
    <dgm:pt modelId="{2E0421AF-6218-4523-AA46-A5BD0C3E2EB8}" type="pres">
      <dgm:prSet presAssocID="{B9C4EB5D-F5F9-4B77-BBA5-1A2AD8E258EB}" presName="arrow" presStyleLbl="bgShp" presStyleIdx="0" presStyleCnt="1"/>
      <dgm:spPr/>
      <dgm:t>
        <a:bodyPr/>
        <a:lstStyle/>
        <a:p>
          <a:endParaRPr lang="en-GB"/>
        </a:p>
      </dgm:t>
    </dgm:pt>
    <dgm:pt modelId="{D51D64F7-BBCC-4F56-880F-6B86605ACFC3}" type="pres">
      <dgm:prSet presAssocID="{B9C4EB5D-F5F9-4B77-BBA5-1A2AD8E258EB}" presName="linearProcess" presStyleCnt="0"/>
      <dgm:spPr/>
    </dgm:pt>
    <dgm:pt modelId="{47B12C36-32C6-4424-9E94-DEEA84C533FA}" type="pres">
      <dgm:prSet presAssocID="{3A8BD289-B4EE-4281-8CDF-E7C6F695B9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76A50E-6D09-45BC-9105-2C25D786BE33}" type="pres">
      <dgm:prSet presAssocID="{CB102C98-8195-430C-BBF4-5EF6EC9FA168}" presName="sibTrans" presStyleCnt="0"/>
      <dgm:spPr/>
    </dgm:pt>
    <dgm:pt modelId="{F86943DA-ED1C-4BF8-B51A-E79FB85D5520}" type="pres">
      <dgm:prSet presAssocID="{480EDA92-6CB9-4191-9FBF-206119B009A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B4072F-9F2F-45C8-AC59-427ED6BCC29A}" type="pres">
      <dgm:prSet presAssocID="{55B74066-E6CD-43ED-BFF6-3D7B861D1A1B}" presName="sibTrans" presStyleCnt="0"/>
      <dgm:spPr/>
    </dgm:pt>
    <dgm:pt modelId="{9C98F1C6-AB60-4422-9A82-18716C3A349D}" type="pres">
      <dgm:prSet presAssocID="{426D4C83-C395-4976-AB36-EA0DC1359D0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5A1E3D-62C8-433E-8253-C2A74E455904}" srcId="{B9C4EB5D-F5F9-4B77-BBA5-1A2AD8E258EB}" destId="{426D4C83-C395-4976-AB36-EA0DC1359D0B}" srcOrd="2" destOrd="0" parTransId="{221B1D86-CDF3-4668-BEE2-511DE571CB7A}" sibTransId="{2E523990-D7BF-4846-B352-1D945F500D6C}"/>
    <dgm:cxn modelId="{E0FC1714-19B4-4E6F-B36F-1152A8F98AD4}" type="presOf" srcId="{480EDA92-6CB9-4191-9FBF-206119B009AC}" destId="{F86943DA-ED1C-4BF8-B51A-E79FB85D5520}" srcOrd="0" destOrd="0" presId="urn:microsoft.com/office/officeart/2005/8/layout/hProcess9"/>
    <dgm:cxn modelId="{5D96FC0C-4026-45C3-8780-4FDE3BC02A51}" srcId="{B9C4EB5D-F5F9-4B77-BBA5-1A2AD8E258EB}" destId="{480EDA92-6CB9-4191-9FBF-206119B009AC}" srcOrd="1" destOrd="0" parTransId="{9188223A-348D-48CB-97A8-368D0D51DAC9}" sibTransId="{55B74066-E6CD-43ED-BFF6-3D7B861D1A1B}"/>
    <dgm:cxn modelId="{B0ACFB9C-5E1C-4758-A406-FB572F8D0600}" type="presOf" srcId="{B9C4EB5D-F5F9-4B77-BBA5-1A2AD8E258EB}" destId="{42084409-CDAD-4ECA-8A54-1319F1BD523B}" srcOrd="0" destOrd="0" presId="urn:microsoft.com/office/officeart/2005/8/layout/hProcess9"/>
    <dgm:cxn modelId="{8F5CF041-5132-41DE-AB4C-9C8A443FC69A}" type="presOf" srcId="{3A8BD289-B4EE-4281-8CDF-E7C6F695B922}" destId="{47B12C36-32C6-4424-9E94-DEEA84C533FA}" srcOrd="0" destOrd="0" presId="urn:microsoft.com/office/officeart/2005/8/layout/hProcess9"/>
    <dgm:cxn modelId="{255281CB-615D-486D-B867-D6BAF1B8289A}" srcId="{B9C4EB5D-F5F9-4B77-BBA5-1A2AD8E258EB}" destId="{3A8BD289-B4EE-4281-8CDF-E7C6F695B922}" srcOrd="0" destOrd="0" parTransId="{F3119C7E-DF73-4933-996F-CEDB96D4ED23}" sibTransId="{CB102C98-8195-430C-BBF4-5EF6EC9FA168}"/>
    <dgm:cxn modelId="{D91A9043-F8B7-4C85-A17B-C3F6D19D7B01}" type="presOf" srcId="{426D4C83-C395-4976-AB36-EA0DC1359D0B}" destId="{9C98F1C6-AB60-4422-9A82-18716C3A349D}" srcOrd="0" destOrd="0" presId="urn:microsoft.com/office/officeart/2005/8/layout/hProcess9"/>
    <dgm:cxn modelId="{B0C1E77B-11BA-49BC-BBFF-EF0166E0D11B}" type="presParOf" srcId="{42084409-CDAD-4ECA-8A54-1319F1BD523B}" destId="{2E0421AF-6218-4523-AA46-A5BD0C3E2EB8}" srcOrd="0" destOrd="0" presId="urn:microsoft.com/office/officeart/2005/8/layout/hProcess9"/>
    <dgm:cxn modelId="{E3E0FD7C-07AB-48CF-8EAA-1733CE45A222}" type="presParOf" srcId="{42084409-CDAD-4ECA-8A54-1319F1BD523B}" destId="{D51D64F7-BBCC-4F56-880F-6B86605ACFC3}" srcOrd="1" destOrd="0" presId="urn:microsoft.com/office/officeart/2005/8/layout/hProcess9"/>
    <dgm:cxn modelId="{15AF1518-7B9A-42EA-B4BF-A1CAB2244155}" type="presParOf" srcId="{D51D64F7-BBCC-4F56-880F-6B86605ACFC3}" destId="{47B12C36-32C6-4424-9E94-DEEA84C533FA}" srcOrd="0" destOrd="0" presId="urn:microsoft.com/office/officeart/2005/8/layout/hProcess9"/>
    <dgm:cxn modelId="{2C80E5BE-EA11-4526-9D75-37A8550A8482}" type="presParOf" srcId="{D51D64F7-BBCC-4F56-880F-6B86605ACFC3}" destId="{5A76A50E-6D09-45BC-9105-2C25D786BE33}" srcOrd="1" destOrd="0" presId="urn:microsoft.com/office/officeart/2005/8/layout/hProcess9"/>
    <dgm:cxn modelId="{C4378FD9-593D-4A36-868E-E7A2762D11FA}" type="presParOf" srcId="{D51D64F7-BBCC-4F56-880F-6B86605ACFC3}" destId="{F86943DA-ED1C-4BF8-B51A-E79FB85D5520}" srcOrd="2" destOrd="0" presId="urn:microsoft.com/office/officeart/2005/8/layout/hProcess9"/>
    <dgm:cxn modelId="{D4199C04-9EDA-4D32-9032-246413A50BCD}" type="presParOf" srcId="{D51D64F7-BBCC-4F56-880F-6B86605ACFC3}" destId="{53B4072F-9F2F-45C8-AC59-427ED6BCC29A}" srcOrd="3" destOrd="0" presId="urn:microsoft.com/office/officeart/2005/8/layout/hProcess9"/>
    <dgm:cxn modelId="{6E8F53DC-2D56-4B74-BBF0-6DD75C30BE7F}" type="presParOf" srcId="{D51D64F7-BBCC-4F56-880F-6B86605ACFC3}" destId="{9C98F1C6-AB60-4422-9A82-18716C3A34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421AF-6218-4523-AA46-A5BD0C3E2EB8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12C36-32C6-4424-9E94-DEEA84C533FA}">
      <dsp:nvSpPr>
        <dsp:cNvPr id="0" name=""/>
        <dsp:cNvSpPr/>
      </dsp:nvSpPr>
      <dsp:spPr>
        <a:xfrm>
          <a:off x="8840" y="1357788"/>
          <a:ext cx="264890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Talking</a:t>
          </a:r>
          <a:endParaRPr lang="en-GB" sz="2700" kern="1200" dirty="0"/>
        </a:p>
      </dsp:txBody>
      <dsp:txXfrm>
        <a:off x="97216" y="1446164"/>
        <a:ext cx="2472150" cy="1633632"/>
      </dsp:txXfrm>
    </dsp:sp>
    <dsp:sp modelId="{F86943DA-ED1C-4BF8-B51A-E79FB85D5520}">
      <dsp:nvSpPr>
        <dsp:cNvPr id="0" name=""/>
        <dsp:cNvSpPr/>
      </dsp:nvSpPr>
      <dsp:spPr>
        <a:xfrm>
          <a:off x="2790348" y="1357788"/>
          <a:ext cx="264890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Words disappear</a:t>
          </a:r>
          <a:endParaRPr lang="en-GB" sz="2700" kern="1200" dirty="0"/>
        </a:p>
      </dsp:txBody>
      <dsp:txXfrm>
        <a:off x="2878724" y="1446164"/>
        <a:ext cx="2472150" cy="1633632"/>
      </dsp:txXfrm>
    </dsp:sp>
    <dsp:sp modelId="{9C98F1C6-AB60-4422-9A82-18716C3A349D}">
      <dsp:nvSpPr>
        <dsp:cNvPr id="0" name=""/>
        <dsp:cNvSpPr/>
      </dsp:nvSpPr>
      <dsp:spPr>
        <a:xfrm>
          <a:off x="5571857" y="1357788"/>
          <a:ext cx="264890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Relies on children remembering</a:t>
          </a:r>
          <a:endParaRPr lang="en-GB" sz="2700" kern="1200" dirty="0"/>
        </a:p>
      </dsp:txBody>
      <dsp:txXfrm>
        <a:off x="5660233" y="1446164"/>
        <a:ext cx="2472150" cy="1633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421AF-6218-4523-AA46-A5BD0C3E2EB8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12C36-32C6-4424-9E94-DEEA84C533FA}">
      <dsp:nvSpPr>
        <dsp:cNvPr id="0" name=""/>
        <dsp:cNvSpPr/>
      </dsp:nvSpPr>
      <dsp:spPr>
        <a:xfrm>
          <a:off x="8840" y="1357788"/>
          <a:ext cx="264890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Talking + Symbols</a:t>
          </a:r>
          <a:endParaRPr lang="en-GB" sz="2600" kern="1200" dirty="0"/>
        </a:p>
      </dsp:txBody>
      <dsp:txXfrm>
        <a:off x="97216" y="1446164"/>
        <a:ext cx="2472150" cy="1633632"/>
      </dsp:txXfrm>
    </dsp:sp>
    <dsp:sp modelId="{F86943DA-ED1C-4BF8-B51A-E79FB85D5520}">
      <dsp:nvSpPr>
        <dsp:cNvPr id="0" name=""/>
        <dsp:cNvSpPr/>
      </dsp:nvSpPr>
      <dsp:spPr>
        <a:xfrm>
          <a:off x="2790348" y="1357788"/>
          <a:ext cx="264890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Pictures stay: </a:t>
          </a:r>
          <a:r>
            <a:rPr lang="en-GB" sz="2600" kern="1200" smtClean="0"/>
            <a:t>these are </a:t>
          </a:r>
          <a:r>
            <a:rPr lang="en-GB" sz="2600" kern="1200" dirty="0" smtClean="0"/>
            <a:t>concrete</a:t>
          </a:r>
          <a:endParaRPr lang="en-GB" sz="2600" kern="1200" dirty="0"/>
        </a:p>
      </dsp:txBody>
      <dsp:txXfrm>
        <a:off x="2878724" y="1446164"/>
        <a:ext cx="2472150" cy="1633632"/>
      </dsp:txXfrm>
    </dsp:sp>
    <dsp:sp modelId="{9C98F1C6-AB60-4422-9A82-18716C3A349D}">
      <dsp:nvSpPr>
        <dsp:cNvPr id="0" name=""/>
        <dsp:cNvSpPr/>
      </dsp:nvSpPr>
      <dsp:spPr>
        <a:xfrm>
          <a:off x="5571857" y="1357788"/>
          <a:ext cx="264890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Children</a:t>
          </a:r>
          <a:r>
            <a:rPr lang="en-GB" sz="2600" kern="1200" baseline="0" dirty="0" smtClean="0"/>
            <a:t> take in information at their own pace</a:t>
          </a:r>
          <a:endParaRPr lang="en-GB" sz="2600" kern="1200" dirty="0"/>
        </a:p>
      </dsp:txBody>
      <dsp:txXfrm>
        <a:off x="5660233" y="1446164"/>
        <a:ext cx="2472150" cy="1633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CEB3610-1611-41F2-8615-95AB740BED09}" type="datetimeFigureOut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E351DD-94A9-44AC-97A3-17D8B9641F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02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Discuss how much we rely on symbols in every day life and why they are effective, eg. If you are in a place where a different language is spoken we still recognise these symbols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E11BE1-88F8-4B15-95AD-D41C1061C51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Talk about how symbols represent meanings/concepts/words and that we quickly recognise those that are familiar to us – this is helpful for children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3E5975-120C-4407-B234-6A808FF08DD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Talk through how these can be effective – eg. Support understanding of tasks, transitions, task completion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D5A612-E0C4-458E-9DA7-7E1C3BA7DF6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Discuss how looking at both pictures and text is part of the development of literacy skills and so this is in fact useful for learning to read – we would always have the text as well as the symbol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Children often want to know what symbols are and are interested to find out about them as they are something new – over time they become used to using them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891606-86B7-4F5B-9821-9C8788BF0CD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Spoken word is transient – once something has been said it is gone and relies on our memories, adults often write verbal instructions down for this reason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D6C27A-B118-44F6-9A2D-C3D25486C63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When there is too much information, children can struggle to process it and remember it and so may only be able to use some of it. This can be confusing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0CD773-5D29-4B53-9AA6-A3CDC035A18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Symbols combat this in that they are concrete. Using spoken word and symbols is a multi-sensory approach to communication, children can check back to symbols if they forget or don’t hear some of the instructions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CB3BA0-F566-49BD-87AE-21E977F0AB2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003AA40-BB49-43D9-BEE3-DF5A355A7953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0B8001-E755-467A-AC59-39D16346E8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0B54-7D8C-44BB-BE1A-E249D976FF48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D0DB-575B-4039-83B1-399125755C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B57B-BE3E-4179-AFC6-5614195E69A7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EC91-1308-45E9-A15E-35C2348CF4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4D337B-CB6C-4D4E-B76E-26A87001AFCA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72CE0A-FF38-4297-A747-7D8FA98D29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8547C04-EC79-4C5A-B41F-03B244C849F0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4C01B2-14A5-4898-847C-A56A1C72EC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B92FC2-8B4B-4AE4-8A3A-A909132CE097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6B7121-118C-466D-BDE1-90AC428A50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95A2F5-F8B9-4082-84AE-4D08A6925B49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6566B1-89B2-4295-B832-6613C53D4E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8D3766-A5CB-47C9-9C54-ACD2BAA879BC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A57756-B1AD-46A1-AD2B-DDA4B26142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5474-239F-44F6-8404-76117A932237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8424-F93A-4A9F-BCB1-99A0AAD1E3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3B558F6-AF06-4AAB-A956-8AD90BA11767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2B76CF8-2181-4D73-BF58-DDB90D620F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950437A-AD81-452A-A98D-058AB478BD78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EE5043A-31C4-4F75-90DE-F96CEFB7A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dirty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1A5E90-031C-4A3A-9F55-A67651A5A6E4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7E5A4D5-C1CD-4AD5-A408-5B93AAC2C8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83" r:id="rId7"/>
    <p:sldLayoutId id="2147483690" r:id="rId8"/>
    <p:sldLayoutId id="2147483691" r:id="rId9"/>
    <p:sldLayoutId id="2147483682" r:id="rId10"/>
    <p:sldLayoutId id="2147483681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BBFAFF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hyperlink" Target="http://www.google.co.uk/url?url=http://chirkup.me/15-well-known-logos-and-their-hidden-meanings/1.html&amp;rct=j&amp;frm=1&amp;q=&amp;esrc=s&amp;sa=U&amp;ved=0ahUKEwjEup3YytXPAhUDK8AKHd0DAhM4FBDBbgg0MA8&amp;usg=AFQjCNHs-W7sNK8z7l95jIPzg_zHqNuDEg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ved=0ahUKEwiA38-Q-tXPAhUFsBQKHcp8A2wQjRwIBw&amp;url=https://commons.wikimedia.org/wiki/File:Pinterest_Logo.svg&amp;psig=AFQjCNH30QRDpXsj0kDVDCZCLzE7w8JUtA&amp;ust=1476385337581993&amp;cad=rjt" TargetMode="External"/><Relationship Id="rId11" Type="http://schemas.openxmlformats.org/officeDocument/2006/relationships/image" Target="../media/image13.emf"/><Relationship Id="rId5" Type="http://schemas.openxmlformats.org/officeDocument/2006/relationships/hyperlink" Target="http://www.google.co.uk/url?url=http://www.logodesignlove.com/penguin-logo&amp;rct=j&amp;frm=1&amp;q=&amp;esrc=s&amp;sa=U&amp;ved=0ahUKEwiQuIO7y9XPAhWrDMAKHYilAsAQwW4IFjAA&amp;usg=AFQjCNFIZb3AUQLHpbWP7bYXuHtRqsCwlw" TargetMode="External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8.png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Symbolisation Project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Parents’ Session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Jennifer Norval (Trainee Educational Psychologist)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Lyndsay Dickson (Speech and Language Therapist)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January 2017</a:t>
            </a:r>
            <a:endParaRPr lang="en-GB" sz="2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765175"/>
            <a:ext cx="19446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Some Perceived Barriers 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mtClean="0"/>
              <a:t>It might make children “lazy”</a:t>
            </a:r>
          </a:p>
          <a:p>
            <a:pPr>
              <a:buFont typeface="Wingdings" pitchFamily="2" charset="2"/>
              <a:buChar char="Ø"/>
            </a:pPr>
            <a:endParaRPr lang="en-GB" smtClean="0"/>
          </a:p>
          <a:p>
            <a:pPr>
              <a:buFont typeface="Wingdings" pitchFamily="2" charset="2"/>
              <a:buChar char="Ø"/>
            </a:pPr>
            <a:r>
              <a:rPr lang="en-GB" smtClean="0"/>
              <a:t>Children might not learn to read – they will rely on the pictures instead</a:t>
            </a:r>
          </a:p>
          <a:p>
            <a:pPr>
              <a:buFont typeface="Wingdings" pitchFamily="2" charset="2"/>
              <a:buChar char="Ø"/>
            </a:pPr>
            <a:endParaRPr lang="en-GB" smtClean="0"/>
          </a:p>
          <a:p>
            <a:pPr>
              <a:buFont typeface="Wingdings" pitchFamily="2" charset="2"/>
              <a:buChar char="Ø"/>
            </a:pPr>
            <a:r>
              <a:rPr lang="en-GB" smtClean="0"/>
              <a:t>Symbols might become a distraction</a:t>
            </a:r>
          </a:p>
        </p:txBody>
      </p:sp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0763" y="549275"/>
            <a:ext cx="1404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Can Symbols Help at Home?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Can Symbols Help at Home?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84313"/>
            <a:ext cx="71945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Can Symbols Help at Home?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Can Symbols Help at Home?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Symbols Can: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Be relevant and meaningful to children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Attract and hold their attention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Help to cope and prepare for what’s happening next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Increase independence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What might a child’s experience </a:t>
            </a:r>
            <a:r>
              <a:rPr lang="en-GB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of symbols be like?</a:t>
            </a:r>
            <a:endParaRPr lang="en-GB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How do you feel when someone gives you a list of directions?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What might help?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/>
              <a:t>a</a:t>
            </a:r>
            <a:r>
              <a:rPr lang="en-GB" dirty="0" smtClean="0"/>
              <a:t> map?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a map as well as someone giving you directions?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188" y="3644900"/>
            <a:ext cx="2127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21971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What might a child’s experience of </a:t>
            </a:r>
            <a:r>
              <a:rPr lang="en-GB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symbols </a:t>
            </a:r>
            <a:r>
              <a:rPr lang="en-GB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 like?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They might have a better understanding of information and instructions</a:t>
            </a:r>
          </a:p>
          <a:p>
            <a:endParaRPr lang="en-GB" smtClean="0"/>
          </a:p>
          <a:p>
            <a:r>
              <a:rPr lang="en-GB" smtClean="0"/>
              <a:t>They will have a better chance of remembering information</a:t>
            </a:r>
          </a:p>
          <a:p>
            <a:endParaRPr lang="en-GB" smtClean="0"/>
          </a:p>
          <a:p>
            <a:r>
              <a:rPr lang="en-GB" smtClean="0"/>
              <a:t>This will help them to feel </a:t>
            </a:r>
          </a:p>
          <a:p>
            <a:pPr algn="ctr">
              <a:buFont typeface="Wingdings" pitchFamily="2" charset="2"/>
              <a:buChar char="§"/>
            </a:pPr>
            <a:r>
              <a:rPr lang="en-GB" smtClean="0"/>
              <a:t>less anxious</a:t>
            </a:r>
          </a:p>
          <a:p>
            <a:pPr algn="ctr">
              <a:buFont typeface="Wingdings" pitchFamily="2" charset="2"/>
              <a:buChar char="§"/>
            </a:pPr>
            <a:r>
              <a:rPr lang="en-GB" smtClean="0"/>
              <a:t>motivated to learn </a:t>
            </a:r>
          </a:p>
          <a:p>
            <a:endParaRPr lang="en-GB" smtClean="0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625" y="3208338"/>
            <a:ext cx="9842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109788"/>
            <a:ext cx="8636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833938"/>
            <a:ext cx="7143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2100" y="5678488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Teaching what Symbols Mean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Matching objects to symbols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GB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Consistency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34564"/>
            <a:ext cx="1872208" cy="182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7780"/>
            <a:ext cx="2234354" cy="16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Points to Consider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mtClean="0"/>
              <a:t>Can symbols be seen?</a:t>
            </a:r>
          </a:p>
          <a:p>
            <a:pPr>
              <a:buFont typeface="Wingdings" pitchFamily="2" charset="2"/>
              <a:buChar char="Ø"/>
            </a:pPr>
            <a:endParaRPr lang="en-GB" smtClean="0"/>
          </a:p>
          <a:p>
            <a:pPr>
              <a:buFont typeface="Wingdings" pitchFamily="2" charset="2"/>
              <a:buChar char="Ø"/>
            </a:pPr>
            <a:r>
              <a:rPr lang="en-GB" smtClean="0"/>
              <a:t>Are they in a distraction free area?</a:t>
            </a:r>
          </a:p>
          <a:p>
            <a:pPr>
              <a:buFont typeface="Wingdings" pitchFamily="2" charset="2"/>
              <a:buChar char="Ø"/>
            </a:pPr>
            <a:endParaRPr lang="en-GB" smtClean="0"/>
          </a:p>
          <a:p>
            <a:pPr>
              <a:buFont typeface="Wingdings" pitchFamily="2" charset="2"/>
              <a:buChar char="Ø"/>
            </a:pPr>
            <a:r>
              <a:rPr lang="en-GB" smtClean="0"/>
              <a:t>Organisation of symbols not in use</a:t>
            </a:r>
          </a:p>
          <a:p>
            <a:pPr>
              <a:buFont typeface="Wingdings" pitchFamily="2" charset="2"/>
              <a:buChar char="Ø"/>
            </a:pPr>
            <a:endParaRPr lang="en-GB" smtClean="0"/>
          </a:p>
          <a:p>
            <a:pPr>
              <a:buFont typeface="Wingdings" pitchFamily="2" charset="2"/>
              <a:buChar char="Ø"/>
            </a:pPr>
            <a:endParaRPr lang="en-GB" smtClean="0"/>
          </a:p>
          <a:p>
            <a:pPr>
              <a:buFont typeface="Wingdings" pitchFamily="2" charset="2"/>
              <a:buChar char="Ø"/>
            </a:pPr>
            <a:endParaRPr lang="en-GB" smtClean="0"/>
          </a:p>
          <a:p>
            <a:pPr>
              <a:buFont typeface="Wingdings" pitchFamily="2" charset="2"/>
              <a:buChar char="Ø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smtClean="0">
                <a:effectLst/>
              </a:rPr>
              <a:t>Using Visuals at Home    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You may need to start simple and build it up gradually. </a:t>
            </a:r>
          </a:p>
          <a:p>
            <a:r>
              <a:rPr lang="en-GB" smtClean="0"/>
              <a:t>Put the symbol at an easily accessible place at child’s eye level.</a:t>
            </a:r>
          </a:p>
          <a:p>
            <a:r>
              <a:rPr lang="en-GB" smtClean="0"/>
              <a:t>Talk through the symbols first before you use them.</a:t>
            </a:r>
          </a:p>
          <a:p>
            <a:r>
              <a:rPr lang="en-GB" smtClean="0"/>
              <a:t>When the activity is completed your child may enjoy posting the symbol in a finished box.</a:t>
            </a:r>
          </a:p>
        </p:txBody>
      </p:sp>
    </p:spTree>
    <p:extLst>
      <p:ext uri="{BB962C8B-B14F-4D97-AF65-F5344CB8AC3E}">
        <p14:creationId xmlns:p14="http://schemas.microsoft.com/office/powerpoint/2010/main" val="124637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Aims of the Session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This session will cover information about: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What symbols are</a:t>
            </a: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How they can help children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How best to use symbols at home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Questions?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133600"/>
            <a:ext cx="35226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Symbols we use every day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5922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800" y="1835150"/>
            <a:ext cx="2752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4209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4221163"/>
            <a:ext cx="29210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4221163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 you recognise these images?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AutoShape 10" descr="Image result for widely known logo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47700"/>
            <a:ext cx="1362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Rockwell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25" y="1354138"/>
            <a:ext cx="169545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13" descr="Image result for penguin books logo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609600"/>
            <a:ext cx="11334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Rockwell"/>
            </a:endParaRPr>
          </a:p>
        </p:txBody>
      </p:sp>
      <p:sp>
        <p:nvSpPr>
          <p:cNvPr id="18437" name="AutoShape 4" descr="Image result for pinterest logo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944563"/>
            <a:ext cx="7820025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Rockwell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5" y="3038475"/>
            <a:ext cx="2559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67025" y="1368425"/>
            <a:ext cx="35258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67025" y="2698750"/>
            <a:ext cx="352583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4075" y="5126038"/>
            <a:ext cx="13779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00738" y="5126038"/>
            <a:ext cx="308451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9100" y="5741988"/>
            <a:ext cx="186055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0213" y="3960813"/>
            <a:ext cx="1849437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68575" y="4132263"/>
            <a:ext cx="1684338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93975" y="5634038"/>
            <a:ext cx="165893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73825" y="3435350"/>
            <a:ext cx="26701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73825" y="4456113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42125" y="1368425"/>
            <a:ext cx="20637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77038" y="2797175"/>
            <a:ext cx="21288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Some Examples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71" y="1646238"/>
            <a:ext cx="341485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Some Examples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2670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Why do symbols work well?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Visual information is vital to how we communicate</a:t>
            </a:r>
          </a:p>
          <a:p>
            <a:r>
              <a:rPr lang="en-GB" smtClean="0"/>
              <a:t>Visual tools like symbols enhance how we </a:t>
            </a:r>
          </a:p>
          <a:p>
            <a:pPr algn="ctr">
              <a:buFont typeface="Wingdings" pitchFamily="2" charset="2"/>
              <a:buChar char="§"/>
            </a:pPr>
            <a:r>
              <a:rPr lang="en-GB" smtClean="0"/>
              <a:t>Receive information </a:t>
            </a:r>
          </a:p>
          <a:p>
            <a:pPr algn="ctr">
              <a:buFont typeface="Wingdings" pitchFamily="2" charset="2"/>
              <a:buChar char="§"/>
            </a:pPr>
            <a:r>
              <a:rPr lang="en-GB" smtClean="0"/>
              <a:t>Process information</a:t>
            </a:r>
          </a:p>
          <a:p>
            <a:pPr algn="ctr">
              <a:buFont typeface="Wingdings" pitchFamily="2" charset="2"/>
              <a:buChar char="§"/>
            </a:pPr>
            <a:endParaRPr lang="en-GB" smtClean="0"/>
          </a:p>
          <a:p>
            <a:pPr>
              <a:buFont typeface="Wingdings" pitchFamily="2" charset="2"/>
              <a:buChar char="§"/>
            </a:pPr>
            <a:r>
              <a:rPr lang="en-GB" smtClean="0"/>
              <a:t>They can also help with how we get across a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Why do symbols work </a:t>
            </a: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well?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Symbols can be used to help with extending both: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/>
              <a:t>Understanding of language (receptive language)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/>
              <a:t>Putting thoughts and concepts into words and sentences (expressive language)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Why do symbols work </a:t>
            </a: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well?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dirty="0"/>
              <a:t>Symbols can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Provide a concrete source of information regardless of noise levels etc</a:t>
            </a:r>
            <a:r>
              <a:rPr lang="en-GB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Help to break down instructions into </a:t>
            </a:r>
            <a:r>
              <a:rPr lang="en-GB" dirty="0" smtClean="0"/>
              <a:t>manageable chunks </a:t>
            </a:r>
            <a:r>
              <a:rPr lang="en-GB" dirty="0"/>
              <a:t>of </a:t>
            </a:r>
            <a:r>
              <a:rPr lang="en-GB" dirty="0" smtClean="0"/>
              <a:t>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Provide a clear message about the daily routine – what there is to look forward to and how many tasks there are </a:t>
            </a:r>
            <a:r>
              <a:rPr lang="en-GB" dirty="0" smtClean="0"/>
              <a:t>left?</a:t>
            </a: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714</Words>
  <Application>Microsoft Office PowerPoint</Application>
  <PresentationFormat>On-screen Show (4:3)</PresentationFormat>
  <Paragraphs>121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Symbolisation Project</vt:lpstr>
      <vt:lpstr>Aims of the Session</vt:lpstr>
      <vt:lpstr>Symbols we use every day</vt:lpstr>
      <vt:lpstr>Do you recognise these images?</vt:lpstr>
      <vt:lpstr>Some Examples</vt:lpstr>
      <vt:lpstr>Some Examples</vt:lpstr>
      <vt:lpstr>Why do symbols work well?</vt:lpstr>
      <vt:lpstr>Why do symbols work well?</vt:lpstr>
      <vt:lpstr>Why do symbols work well?</vt:lpstr>
      <vt:lpstr>Some Perceived Barriers </vt:lpstr>
      <vt:lpstr>How Can Symbols Help at Home?</vt:lpstr>
      <vt:lpstr>How Can Symbols Help at Home?</vt:lpstr>
      <vt:lpstr>How Can Symbols Help at Home?</vt:lpstr>
      <vt:lpstr>How Can Symbols Help at Home?</vt:lpstr>
      <vt:lpstr>What might a child’s experience of symbols be like?</vt:lpstr>
      <vt:lpstr>What might a child’s experience of symbols be like?</vt:lpstr>
      <vt:lpstr>Teaching what Symbols Mean</vt:lpstr>
      <vt:lpstr>Points to Consider</vt:lpstr>
      <vt:lpstr>Using Visuals at Home    </vt:lpstr>
      <vt:lpstr>Questions?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Norval, Jennifer</dc:creator>
  <cp:lastModifiedBy>School User</cp:lastModifiedBy>
  <cp:revision>86</cp:revision>
  <dcterms:created xsi:type="dcterms:W3CDTF">2016-10-12T10:57:36Z</dcterms:created>
  <dcterms:modified xsi:type="dcterms:W3CDTF">2018-04-16T13:45:35Z</dcterms:modified>
</cp:coreProperties>
</file>