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300" r:id="rId3"/>
    <p:sldId id="302" r:id="rId4"/>
    <p:sldId id="304" r:id="rId5"/>
    <p:sldId id="303" r:id="rId6"/>
    <p:sldId id="305" r:id="rId7"/>
    <p:sldId id="317" r:id="rId8"/>
    <p:sldId id="306" r:id="rId9"/>
    <p:sldId id="307" r:id="rId10"/>
    <p:sldId id="308" r:id="rId11"/>
    <p:sldId id="309" r:id="rId12"/>
    <p:sldId id="310" r:id="rId13"/>
    <p:sldId id="316" r:id="rId14"/>
    <p:sldId id="313" r:id="rId15"/>
    <p:sldId id="314" r:id="rId16"/>
    <p:sldId id="322" r:id="rId17"/>
    <p:sldId id="323" r:id="rId18"/>
    <p:sldId id="324" r:id="rId19"/>
    <p:sldId id="315" r:id="rId20"/>
    <p:sldId id="261" r:id="rId21"/>
    <p:sldId id="296" r:id="rId22"/>
    <p:sldId id="297" r:id="rId23"/>
    <p:sldId id="312" r:id="rId24"/>
    <p:sldId id="311" r:id="rId25"/>
    <p:sldId id="298" r:id="rId26"/>
    <p:sldId id="299" r:id="rId27"/>
    <p:sldId id="325" r:id="rId28"/>
    <p:sldId id="319" r:id="rId29"/>
    <p:sldId id="326" r:id="rId30"/>
    <p:sldId id="320" r:id="rId31"/>
    <p:sldId id="32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33" autoAdjust="0"/>
  </p:normalViewPr>
  <p:slideViewPr>
    <p:cSldViewPr>
      <p:cViewPr varScale="1">
        <p:scale>
          <a:sx n="103" d="100"/>
          <a:sy n="103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E8DE9-EEA2-46B1-9690-C2A5860C470C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056AF-7D97-495C-B619-2187D17C2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700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056AF-7D97-495C-B619-2187D17C2B3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625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2D6430E-627E-4BA0-A05B-53787E2DCF81}" type="datetimeFigureOut">
              <a:rPr lang="en-GB" smtClean="0"/>
              <a:t>16/04/2018</a:t>
            </a:fld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148C602-D5C6-4F42-A256-6627EDD46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D6430E-627E-4BA0-A05B-53787E2DCF81}" type="datetimeFigureOut">
              <a:rPr lang="en-GB" smtClean="0"/>
              <a:t>16/04/2018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48C602-D5C6-4F42-A256-6627EDD4693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D6430E-627E-4BA0-A05B-53787E2DCF81}" type="datetimeFigureOut">
              <a:rPr lang="en-GB" smtClean="0"/>
              <a:t>16/04/2018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48C602-D5C6-4F42-A256-6627EDD4693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D6430E-627E-4BA0-A05B-53787E2DCF81}" type="datetimeFigureOut">
              <a:rPr lang="en-GB" smtClean="0"/>
              <a:t>16/04/2018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48C602-D5C6-4F42-A256-6627EDD4693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2D6430E-627E-4BA0-A05B-53787E2DCF81}" type="datetimeFigureOut">
              <a:rPr lang="en-GB" smtClean="0"/>
              <a:t>16/04/2018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148C602-D5C6-4F42-A256-6627EDD46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D6430E-627E-4BA0-A05B-53787E2DCF81}" type="datetimeFigureOut">
              <a:rPr lang="en-GB" smtClean="0"/>
              <a:t>16/04/2018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148C602-D5C6-4F42-A256-6627EDD46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D6430E-627E-4BA0-A05B-53787E2DCF81}" type="datetimeFigureOut">
              <a:rPr lang="en-GB" smtClean="0"/>
              <a:t>16/04/2018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148C602-D5C6-4F42-A256-6627EDD4693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D6430E-627E-4BA0-A05B-53787E2DCF81}" type="datetimeFigureOut">
              <a:rPr lang="en-GB" smtClean="0"/>
              <a:t>16/04/2018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48C602-D5C6-4F42-A256-6627EDD46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D6430E-627E-4BA0-A05B-53787E2DCF81}" type="datetimeFigureOut">
              <a:rPr lang="en-GB" smtClean="0"/>
              <a:t>16/04/2018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48C602-D5C6-4F42-A256-6627EDD4693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2D6430E-627E-4BA0-A05B-53787E2DCF81}" type="datetimeFigureOut">
              <a:rPr lang="en-GB" smtClean="0"/>
              <a:t>16/04/2018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148C602-D5C6-4F42-A256-6627EDD46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2D6430E-627E-4BA0-A05B-53787E2DCF81}" type="datetimeFigureOut">
              <a:rPr lang="en-GB" smtClean="0"/>
              <a:t>16/04/2018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148C602-D5C6-4F42-A256-6627EDD46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2D6430E-627E-4BA0-A05B-53787E2DCF81}" type="datetimeFigureOut">
              <a:rPr lang="en-GB" smtClean="0"/>
              <a:t>16/04/2018</a:t>
            </a:fld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148C602-D5C6-4F42-A256-6627EDD46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" Type="http://schemas.openxmlformats.org/officeDocument/2006/relationships/hyperlink" Target="http://www.google.co.uk/url?url=http://chirkup.me/15-well-known-logos-and-their-hidden-meanings/1.html&amp;rct=j&amp;frm=1&amp;q=&amp;esrc=s&amp;sa=U&amp;ved=0ahUKEwjEup3YytXPAhUDK8AKHd0DAhM4FBDBbgg0MA8&amp;usg=AFQjCNHs-W7sNK8z7l95jIPzg_zHqNuDEg" TargetMode="Externa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emf"/><Relationship Id="rId5" Type="http://schemas.openxmlformats.org/officeDocument/2006/relationships/hyperlink" Target="https://www.google.co.uk/url?sa=i&amp;rct=j&amp;q=&amp;esrc=s&amp;source=images&amp;cd=&amp;ved=0ahUKEwiA38-Q-tXPAhUFsBQKHcp8A2wQjRwIBw&amp;url=https://commons.wikimedia.org/wiki/File:Pinterest_Logo.svg&amp;psig=AFQjCNH30QRDpXsj0kDVDCZCLzE7w8JUtA&amp;ust=1476385337581993&amp;cad=rjt" TargetMode="External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4" Type="http://schemas.openxmlformats.org/officeDocument/2006/relationships/hyperlink" Target="http://www.google.co.uk/url?url=http://www.logodesignlove.com/penguin-logo&amp;rct=j&amp;frm=1&amp;q=&amp;esrc=s&amp;sa=U&amp;ved=0ahUKEwiQuIO7y9XPAhWrDMAKHYilAsAQwW4IFjAA&amp;usg=AFQjCNFIZb3AUQLHpbWP7bYXuHtRqsCwlw" TargetMode="External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Symbolisation Project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Initial Training session</a:t>
            </a:r>
          </a:p>
          <a:p>
            <a:r>
              <a:rPr lang="en-GB" sz="2600" dirty="0" smtClean="0">
                <a:solidFill>
                  <a:schemeClr val="bg2">
                    <a:lumMod val="75000"/>
                  </a:schemeClr>
                </a:solidFill>
              </a:rPr>
              <a:t>Jennifer Norval</a:t>
            </a:r>
          </a:p>
          <a:p>
            <a:r>
              <a:rPr lang="en-GB" sz="2600" dirty="0" smtClean="0">
                <a:solidFill>
                  <a:schemeClr val="bg2">
                    <a:lumMod val="75000"/>
                  </a:schemeClr>
                </a:solidFill>
              </a:rPr>
              <a:t>East Renfrewshire Psychological Service</a:t>
            </a:r>
          </a:p>
          <a:p>
            <a:r>
              <a:rPr lang="en-GB" sz="2600" dirty="0" smtClean="0">
                <a:solidFill>
                  <a:schemeClr val="bg2">
                    <a:lumMod val="75000"/>
                  </a:schemeClr>
                </a:solidFill>
              </a:rPr>
              <a:t>October 2016</a:t>
            </a:r>
            <a:endParaRPr lang="en-GB" sz="2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08" y="764704"/>
            <a:ext cx="1944687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9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Examples</a:t>
            </a:r>
            <a:endParaRPr lang="en-GB" dirty="0"/>
          </a:p>
        </p:txBody>
      </p:sp>
      <p:pic>
        <p:nvPicPr>
          <p:cNvPr id="4" name="Picture 4" descr="photo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916113"/>
            <a:ext cx="610552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121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Examples</a:t>
            </a:r>
          </a:p>
        </p:txBody>
      </p:sp>
      <p:pic>
        <p:nvPicPr>
          <p:cNvPr id="4" name="Picture 4" descr="final-tab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4580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66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Examples</a:t>
            </a:r>
            <a:endParaRPr lang="en-GB" dirty="0"/>
          </a:p>
        </p:txBody>
      </p:sp>
      <p:pic>
        <p:nvPicPr>
          <p:cNvPr id="4" name="Picture 2" descr="mai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23772" y="1646238"/>
            <a:ext cx="709645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98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What are your experiences of using symbols to support a child/children? How did they help?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  <p:pic>
        <p:nvPicPr>
          <p:cNvPr id="6146" name="Picture 2" descr="http://www.mumsnet.com/uploads/local/201404/large-8548-boardma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402" y="3429000"/>
            <a:ext cx="2376264" cy="200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3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do symbols work well in schools and nursery classes?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Visual information is vital to how we communicate</a:t>
            </a:r>
          </a:p>
          <a:p>
            <a:r>
              <a:rPr lang="en-GB" dirty="0" smtClean="0"/>
              <a:t>Visual tools like symbols enhance how we 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GB" dirty="0" smtClean="0"/>
              <a:t>Receive information 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GB" dirty="0" smtClean="0"/>
              <a:t>Process information</a:t>
            </a:r>
          </a:p>
          <a:p>
            <a:pPr algn="ctr">
              <a:buFont typeface="Wingdings" panose="05000000000000000000" pitchFamily="2" charset="2"/>
              <a:buChar char="§"/>
            </a:pP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They can also help with how we get across a message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1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do symbols work well in schools and nursery classes?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Literacy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Symbols can be used to help with extending both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Understanding of language (receptive language)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Putting thoughts and concepts into words and sentences (expressive language)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27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do symbols work well in schools and nursery classes?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Literacy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Symbols support children to make connections between the images and text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It is recommended that symbols always include </a:t>
            </a:r>
            <a:r>
              <a:rPr lang="en-GB" dirty="0"/>
              <a:t>text as </a:t>
            </a:r>
            <a:r>
              <a:rPr lang="en-GB" dirty="0" smtClean="0"/>
              <a:t>well the image to promote these connections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7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do symbols work well in schools and nursery classes?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The classroom environment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Can have a lot of background noise 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The spoken word is transient - it can get lost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Might require instructions that vary in complexity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Concepts of time and activities can be confusing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47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do symbols work well in schools and nursery classes?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Symbols can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Provide a concrete source of information regardless of noise levels etc</a:t>
            </a:r>
            <a:r>
              <a:rPr lang="en-GB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Help to break down instructions into </a:t>
            </a:r>
            <a:r>
              <a:rPr lang="en-GB" dirty="0" smtClean="0"/>
              <a:t>manageable chunks </a:t>
            </a:r>
            <a:r>
              <a:rPr lang="en-GB" dirty="0"/>
              <a:t>of </a:t>
            </a:r>
            <a:r>
              <a:rPr lang="en-GB" dirty="0" smtClean="0"/>
              <a:t>information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Provide a clear message about the daily routine – what there is to look forward to and how many tasks there are left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2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Some Perceived Barriers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It might make children “lazy”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Children might not learn to read – they will rely on the pictures instead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Symbols might become a distraction</a:t>
            </a:r>
            <a:endParaRPr lang="en-GB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0981" y="548680"/>
            <a:ext cx="1404689" cy="763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114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of the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This session will cover information about: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What symbols are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Why </a:t>
            </a:r>
            <a:r>
              <a:rPr lang="en-GB" dirty="0" smtClean="0"/>
              <a:t>symbols work well in school and nursery classes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The benefits to using symbols and the ways in which we know they work well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The Symbolisation project in East </a:t>
            </a:r>
            <a:r>
              <a:rPr lang="en-GB" dirty="0" smtClean="0"/>
              <a:t>Renfrewshire and other areas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We will think about what a child’s experience of symbolisation might be like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78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102758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Using symbols in schools has been found to: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Reduce pupil anxiety and frustration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Act as a reminder of tasks to be completed and equipment needed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Reduce distractibility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Improve task completion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Improve classroom independence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Support perseverance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5536" y="6237313"/>
            <a:ext cx="3528392" cy="288031"/>
          </a:xfrm>
        </p:spPr>
        <p:txBody>
          <a:bodyPr/>
          <a:lstStyle/>
          <a:p>
            <a:r>
              <a:rPr lang="en-GB" sz="1400" dirty="0" smtClean="0">
                <a:solidFill>
                  <a:schemeClr val="tx2"/>
                </a:solidFill>
              </a:rPr>
              <a:t>Foster-Cohen &amp; Brigit </a:t>
            </a:r>
            <a:r>
              <a:rPr lang="en-GB" sz="1400" dirty="0" err="1" smtClean="0">
                <a:solidFill>
                  <a:schemeClr val="tx2"/>
                </a:solidFill>
              </a:rPr>
              <a:t>Mirfin-Veitch</a:t>
            </a:r>
            <a:r>
              <a:rPr lang="en-GB" sz="1400" dirty="0" smtClean="0">
                <a:solidFill>
                  <a:schemeClr val="tx2"/>
                </a:solidFill>
              </a:rPr>
              <a:t> (2015</a:t>
            </a:r>
            <a:r>
              <a:rPr lang="en-GB" sz="1400" dirty="0" smtClean="0"/>
              <a:t>)</a:t>
            </a:r>
            <a:endParaRPr lang="en-GB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7675563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38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 of Using Symbols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R</a:t>
            </a:r>
            <a:r>
              <a:rPr lang="en-GB" dirty="0" smtClean="0"/>
              <a:t>esearch has shown that using symbols is beneficial to supporting children with ASNs including :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ASD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ADHD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EAL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Using symbols as a whole class approach promotes inclusion and ensures that children with ASNs are not isolated in using symbols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This is why staff began using them with whole classes </a:t>
            </a:r>
          </a:p>
        </p:txBody>
      </p:sp>
    </p:spTree>
    <p:extLst>
      <p:ext uri="{BB962C8B-B14F-4D97-AF65-F5344CB8AC3E}">
        <p14:creationId xmlns:p14="http://schemas.microsoft.com/office/powerpoint/2010/main" val="264200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 of using symbols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However, several projects have found that using symbols as a whole class and whole school approach have been beneficial for all learners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437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 of Using Symbols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Picture Communication Symbols can be used to support children to generalise their learning of concepts and vocabulary across different settings – </a:t>
            </a:r>
            <a:r>
              <a:rPr lang="en-GB" dirty="0" err="1" smtClean="0"/>
              <a:t>eg</a:t>
            </a:r>
            <a:r>
              <a:rPr lang="en-GB" dirty="0" smtClean="0"/>
              <a:t>. home and school (</a:t>
            </a:r>
            <a:r>
              <a:rPr lang="en-GB" dirty="0" err="1" smtClean="0"/>
              <a:t>Preis</a:t>
            </a:r>
            <a:r>
              <a:rPr lang="en-GB" dirty="0" smtClean="0"/>
              <a:t>, 2006)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This ties in with consistent approach to symbol use across different classes and education establishments in East Renfrewshire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860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Symbolisation in East Renfrewshire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Each primary school has access to </a:t>
            </a:r>
            <a:r>
              <a:rPr lang="en-GB" dirty="0" err="1" smtClean="0"/>
              <a:t>Boardmaker</a:t>
            </a:r>
            <a:endParaRPr lang="en-GB" smtClean="0"/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An initial pilot study has been carried out in one school. Data gathered from school staff and pupil focus groups have shown positive results of symbolisation in classrooms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Next stage is to carry out the project in additional schools and support school staff to implement symbolisation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Symbols are already widely used in IMS as well as the CCC and the PSADU – aim is to have a bank of symbols that is consistent throughout the LA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Symbols can be accessed via a Glow group and additional symbols can be created on </a:t>
            </a:r>
            <a:r>
              <a:rPr lang="en-GB" dirty="0" err="1" smtClean="0"/>
              <a:t>Boardmaker</a:t>
            </a:r>
            <a:r>
              <a:rPr lang="en-GB" dirty="0" smtClean="0"/>
              <a:t> through this forum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12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Fife  </a:t>
            </a:r>
            <a:br>
              <a:rPr lang="en-GB" dirty="0" smtClean="0"/>
            </a:br>
            <a:r>
              <a:rPr lang="en-GB" dirty="0"/>
              <a:t>The symbols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Now been running for ten years but started as a pilot project with 11 schools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FAACT team provide training on symbols and how to use them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S</a:t>
            </a:r>
            <a:r>
              <a:rPr lang="en-GB" dirty="0" smtClean="0"/>
              <a:t>chools are accredited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Consistent approach throughout the schools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Schools share resources through a central point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School staff have reported the benefits for all learners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Project has a very positive reputation throughout the schools – through this, most schools have requested to take part and are now ‘symbolised’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2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Warwickshire County Council </a:t>
            </a:r>
            <a:br>
              <a:rPr lang="en-GB" dirty="0" smtClean="0"/>
            </a:br>
            <a:r>
              <a:rPr lang="en-GB" dirty="0" smtClean="0"/>
              <a:t>The symbols inclusion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Designed to promote inclusion and access to the curriculum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Supports the development of the classroom as a ‘communication friendly environment’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Reports of improvements made by pupils in a range of areas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Staff comments often mention an increase in pupil motivation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59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What might a child’s experience of a symbolised environment be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How do you feel when someone gives you a list of directions?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What might help?</a:t>
            </a:r>
            <a:endParaRPr lang="en-GB" dirty="0"/>
          </a:p>
          <a:p>
            <a:pPr algn="ctr">
              <a:buFont typeface="Wingdings" panose="05000000000000000000" pitchFamily="2" charset="2"/>
              <a:buChar char="§"/>
            </a:pPr>
            <a:r>
              <a:rPr lang="en-GB" dirty="0"/>
              <a:t>a</a:t>
            </a:r>
            <a:r>
              <a:rPr lang="en-GB" dirty="0" smtClean="0"/>
              <a:t> map?</a:t>
            </a:r>
          </a:p>
          <a:p>
            <a:pPr algn="ctr">
              <a:buFont typeface="Wingdings" panose="05000000000000000000" pitchFamily="2" charset="2"/>
              <a:buChar char="§"/>
            </a:pPr>
            <a:endParaRPr lang="en-GB" dirty="0"/>
          </a:p>
          <a:p>
            <a:pPr algn="ctr"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algn="ctr"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algn="ctr">
              <a:buFont typeface="Wingdings" panose="05000000000000000000" pitchFamily="2" charset="2"/>
              <a:buChar char="§"/>
            </a:pPr>
            <a:r>
              <a:rPr lang="en-GB" sz="2800" dirty="0" smtClean="0"/>
              <a:t>a map as well as someone giving you directions?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437" y="3645024"/>
            <a:ext cx="212725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272" y="2196626"/>
            <a:ext cx="13681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32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Discussion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might a child’s experience of a symbolised environment be like?</a:t>
            </a:r>
          </a:p>
        </p:txBody>
      </p:sp>
      <p:pic>
        <p:nvPicPr>
          <p:cNvPr id="4" name="Picture 2" descr="http://www.mumsnet.com/uploads/local/201404/large-8548-boardma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402" y="3068960"/>
            <a:ext cx="2376264" cy="200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11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What might a child’s experience of a symbolised environment be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They might have a better understanding of information and instructions</a:t>
            </a:r>
          </a:p>
          <a:p>
            <a:endParaRPr lang="en-GB" dirty="0"/>
          </a:p>
          <a:p>
            <a:r>
              <a:rPr lang="en-GB" dirty="0" smtClean="0"/>
              <a:t>They will have a better chance of remembering information</a:t>
            </a:r>
          </a:p>
          <a:p>
            <a:endParaRPr lang="en-GB" dirty="0"/>
          </a:p>
          <a:p>
            <a:r>
              <a:rPr lang="en-GB" dirty="0" smtClean="0"/>
              <a:t>This will help them to feel 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GB" dirty="0" smtClean="0"/>
              <a:t>less anxious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GB" dirty="0"/>
              <a:t>m</a:t>
            </a:r>
            <a:r>
              <a:rPr lang="en-GB" dirty="0" smtClean="0"/>
              <a:t>otivated to learn </a:t>
            </a:r>
          </a:p>
          <a:p>
            <a:endParaRPr lang="en-GB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305" y="3207694"/>
            <a:ext cx="982787" cy="97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110170"/>
            <a:ext cx="864096" cy="87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34581"/>
            <a:ext cx="714475" cy="61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381" y="5678029"/>
            <a:ext cx="559284" cy="55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29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are Symbols?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Symbols are images that are designed to convey meaning of some kind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They show a visual representation of a word or a concept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We all rely on symbols in every day life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57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Next time we will focus on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How symbols should be used and which types of symbols are best suited to different functions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What’s involved in generating symbols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How to implement them for every day use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Thanks for listening!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		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35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2856"/>
            <a:ext cx="352168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94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Symbols we use every day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9202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039" y="1834915"/>
            <a:ext cx="27527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2070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292163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1088"/>
            <a:ext cx="2162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49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 you recognise these images?</a:t>
            </a:r>
            <a:endParaRPr lang="en-GB" dirty="0"/>
          </a:p>
        </p:txBody>
      </p:sp>
      <p:sp>
        <p:nvSpPr>
          <p:cNvPr id="6" name="AutoShape 10" descr="Image result for widely known logo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647700"/>
            <a:ext cx="13620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25" y="1354589"/>
            <a:ext cx="1696249" cy="16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3" descr="Image result for penguin books logo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609600"/>
            <a:ext cx="113347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4" descr="Image result for pinterest logo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944563"/>
            <a:ext cx="7820025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" y="3038976"/>
            <a:ext cx="2557879" cy="64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899" y="1369081"/>
            <a:ext cx="3526548" cy="132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900" y="2698259"/>
            <a:ext cx="3526548" cy="117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812" y="5125975"/>
            <a:ext cx="1378222" cy="162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09" y="5125975"/>
            <a:ext cx="3084511" cy="162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86" y="5742718"/>
            <a:ext cx="1859963" cy="70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98" y="3961076"/>
            <a:ext cx="1849451" cy="181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114" y="4133027"/>
            <a:ext cx="1684542" cy="152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333" y="5634505"/>
            <a:ext cx="1658323" cy="47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455" y="3435345"/>
            <a:ext cx="2670545" cy="119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454" y="4456570"/>
            <a:ext cx="2670545" cy="41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947" y="1369081"/>
            <a:ext cx="2064106" cy="152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673" y="2796774"/>
            <a:ext cx="2129380" cy="48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62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use Picture Communication Symbols from </a:t>
            </a:r>
            <a:r>
              <a:rPr lang="en-GB" dirty="0" err="1"/>
              <a:t>B</a:t>
            </a:r>
            <a:r>
              <a:rPr lang="en-GB" dirty="0" err="1" smtClean="0"/>
              <a:t>oardmaker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64" b="49518"/>
          <a:stretch>
            <a:fillRect/>
          </a:stretch>
        </p:blipFill>
        <p:spPr bwMode="auto">
          <a:xfrm>
            <a:off x="395536" y="1469783"/>
            <a:ext cx="3594708" cy="267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8" t="47107" r="35541" b="4117"/>
          <a:stretch>
            <a:fillRect/>
          </a:stretch>
        </p:blipFill>
        <p:spPr bwMode="auto">
          <a:xfrm>
            <a:off x="417458" y="4149080"/>
            <a:ext cx="3594707" cy="254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30073"/>
            <a:ext cx="2699129" cy="24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563" y="1660512"/>
            <a:ext cx="2670631" cy="21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34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use Picture Communication Symbols from </a:t>
            </a:r>
            <a:r>
              <a:rPr lang="en-GB" dirty="0" err="1"/>
              <a:t>Boardmaker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Studies have found that this type of symbol is much more ‘transparent’ than other symbol libraries (</a:t>
            </a:r>
            <a:r>
              <a:rPr lang="en-GB" dirty="0" err="1" smtClean="0"/>
              <a:t>Mizuko</a:t>
            </a:r>
            <a:r>
              <a:rPr lang="en-GB" dirty="0" smtClean="0"/>
              <a:t>, 1987)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Concepts and messages are conveyed clearly </a:t>
            </a:r>
          </a:p>
        </p:txBody>
      </p:sp>
    </p:spTree>
    <p:extLst>
      <p:ext uri="{BB962C8B-B14F-4D97-AF65-F5344CB8AC3E}">
        <p14:creationId xmlns:p14="http://schemas.microsoft.com/office/powerpoint/2010/main" val="176737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Examples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628800"/>
            <a:ext cx="2305372" cy="230537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300192" y="4221087"/>
            <a:ext cx="2304415" cy="230441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755576" y="4226166"/>
            <a:ext cx="2304415" cy="230441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3563888" y="1628800"/>
            <a:ext cx="2304415" cy="230441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6332625" y="1628800"/>
            <a:ext cx="2304415" cy="230441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7"/>
          <a:stretch>
            <a:fillRect/>
          </a:stretch>
        </p:blipFill>
        <p:spPr>
          <a:xfrm>
            <a:off x="3564846" y="4221088"/>
            <a:ext cx="2304415" cy="230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3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Examples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97" y="1916832"/>
            <a:ext cx="2946251" cy="3296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787" y="1916831"/>
            <a:ext cx="2946251" cy="3296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16830"/>
            <a:ext cx="2952328" cy="331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2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776</TotalTime>
  <Words>992</Words>
  <Application>Microsoft Office PowerPoint</Application>
  <PresentationFormat>On-screen Show (4:3)</PresentationFormat>
  <Paragraphs>179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Foundry</vt:lpstr>
      <vt:lpstr>Symbolisation Project</vt:lpstr>
      <vt:lpstr>Aims of the Session</vt:lpstr>
      <vt:lpstr>What are Symbols?</vt:lpstr>
      <vt:lpstr>Symbols we use every day</vt:lpstr>
      <vt:lpstr>Do you recognise these images?</vt:lpstr>
      <vt:lpstr>Why use Picture Communication Symbols from Boardmaker?</vt:lpstr>
      <vt:lpstr>Why use Picture Communication Symbols from Boardmaker?</vt:lpstr>
      <vt:lpstr>Some Examples</vt:lpstr>
      <vt:lpstr>Some Examples</vt:lpstr>
      <vt:lpstr>Some Examples</vt:lpstr>
      <vt:lpstr>Some Examples</vt:lpstr>
      <vt:lpstr>Some Examples</vt:lpstr>
      <vt:lpstr>Discussion</vt:lpstr>
      <vt:lpstr>Why do symbols work well in schools and nursery classes?</vt:lpstr>
      <vt:lpstr>Why do symbols work well in schools and nursery classes?</vt:lpstr>
      <vt:lpstr>Why do symbols work well in schools and nursery classes?</vt:lpstr>
      <vt:lpstr>Why do symbols work well in schools and nursery classes?</vt:lpstr>
      <vt:lpstr>Why do symbols work well in schools and nursery classes?</vt:lpstr>
      <vt:lpstr>Some Perceived Barriers </vt:lpstr>
      <vt:lpstr>  </vt:lpstr>
      <vt:lpstr>Benefits of Using Symbols</vt:lpstr>
      <vt:lpstr>Benefits of using symbols</vt:lpstr>
      <vt:lpstr>Benefits of Using Symbols</vt:lpstr>
      <vt:lpstr>Symbolisation in East Renfrewshire</vt:lpstr>
      <vt:lpstr>Fife   The symbols project</vt:lpstr>
      <vt:lpstr>Warwickshire County Council  The symbols inclusion project</vt:lpstr>
      <vt:lpstr>What might a child’s experience of a symbolised environment be like?</vt:lpstr>
      <vt:lpstr>Discussion</vt:lpstr>
      <vt:lpstr>What might a child’s experience of a symbolised environment be like?</vt:lpstr>
      <vt:lpstr>Next session</vt:lpstr>
      <vt:lpstr>Questions?</vt:lpstr>
    </vt:vector>
  </TitlesOfParts>
  <Company>East Renfrewshire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Norval, Jennifer</dc:creator>
  <cp:lastModifiedBy>School User</cp:lastModifiedBy>
  <cp:revision>53</cp:revision>
  <dcterms:created xsi:type="dcterms:W3CDTF">2016-10-12T10:57:36Z</dcterms:created>
  <dcterms:modified xsi:type="dcterms:W3CDTF">2018-04-16T13:46:28Z</dcterms:modified>
</cp:coreProperties>
</file>