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2"/>
  </p:notesMasterIdLst>
  <p:sldIdLst>
    <p:sldId id="256" r:id="rId2"/>
    <p:sldId id="257" r:id="rId3"/>
    <p:sldId id="264" r:id="rId4"/>
    <p:sldId id="331" r:id="rId5"/>
    <p:sldId id="303" r:id="rId6"/>
    <p:sldId id="267" r:id="rId7"/>
    <p:sldId id="271" r:id="rId8"/>
    <p:sldId id="265" r:id="rId9"/>
    <p:sldId id="270" r:id="rId10"/>
    <p:sldId id="272" r:id="rId11"/>
    <p:sldId id="333" r:id="rId12"/>
    <p:sldId id="334" r:id="rId13"/>
    <p:sldId id="335" r:id="rId14"/>
    <p:sldId id="336" r:id="rId15"/>
    <p:sldId id="337" r:id="rId16"/>
    <p:sldId id="338" r:id="rId17"/>
    <p:sldId id="274" r:id="rId18"/>
    <p:sldId id="275" r:id="rId19"/>
    <p:sldId id="276" r:id="rId20"/>
    <p:sldId id="277" r:id="rId21"/>
    <p:sldId id="278" r:id="rId22"/>
    <p:sldId id="298" r:id="rId23"/>
    <p:sldId id="299" r:id="rId24"/>
    <p:sldId id="323" r:id="rId25"/>
    <p:sldId id="309" r:id="rId26"/>
    <p:sldId id="281" r:id="rId27"/>
    <p:sldId id="324" r:id="rId28"/>
    <p:sldId id="282" r:id="rId29"/>
    <p:sldId id="283" r:id="rId30"/>
    <p:sldId id="308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79" r:id="rId40"/>
    <p:sldId id="292" r:id="rId41"/>
    <p:sldId id="293" r:id="rId42"/>
    <p:sldId id="294" r:id="rId43"/>
    <p:sldId id="280" r:id="rId44"/>
    <p:sldId id="305" r:id="rId45"/>
    <p:sldId id="296" r:id="rId46"/>
    <p:sldId id="307" r:id="rId47"/>
    <p:sldId id="304" r:id="rId48"/>
    <p:sldId id="332" r:id="rId49"/>
    <p:sldId id="301" r:id="rId50"/>
    <p:sldId id="339" r:id="rId51"/>
    <p:sldId id="258" r:id="rId52"/>
    <p:sldId id="259" r:id="rId53"/>
    <p:sldId id="260" r:id="rId54"/>
    <p:sldId id="261" r:id="rId55"/>
    <p:sldId id="262" r:id="rId56"/>
    <p:sldId id="263" r:id="rId57"/>
    <p:sldId id="310" r:id="rId58"/>
    <p:sldId id="313" r:id="rId59"/>
    <p:sldId id="315" r:id="rId60"/>
    <p:sldId id="316" r:id="rId61"/>
    <p:sldId id="312" r:id="rId62"/>
    <p:sldId id="317" r:id="rId63"/>
    <p:sldId id="314" r:id="rId64"/>
    <p:sldId id="318" r:id="rId65"/>
    <p:sldId id="319" r:id="rId66"/>
    <p:sldId id="320" r:id="rId67"/>
    <p:sldId id="321" r:id="rId68"/>
    <p:sldId id="340" r:id="rId69"/>
    <p:sldId id="322" r:id="rId70"/>
    <p:sldId id="30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62" autoAdjust="0"/>
    <p:restoredTop sz="94660"/>
  </p:normalViewPr>
  <p:slideViewPr>
    <p:cSldViewPr snapToGrid="0">
      <p:cViewPr varScale="1">
        <p:scale>
          <a:sx n="59" d="100"/>
          <a:sy n="59" d="100"/>
        </p:scale>
        <p:origin x="-96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319D4-2DBD-4689-BA9D-430E63714F5C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4884A-AF8F-4310-8BF0-A487C7D23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9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LEGO® Therapy encourages autistic spectrum children to communicate with one another and solve a problem by building in pairs or groups of three, according to set rules</a:t>
            </a:r>
          </a:p>
          <a:p>
            <a:pPr rtl="0" fontAlgn="base"/>
            <a:r>
              <a:rPr lang="en-GB" dirty="0"/>
              <a:t> 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“engineer” gives verbal descriptions of the pieces needed and directions for assembling them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“builder” follows his directions, collects and puts the pieces together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much checking back and forth between the plan and the creation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 are then switched so they both have a chance to be “engineer” and “builder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dirty="0"/>
              <a:t>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“engineer” describes the instructions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“supplier” finds the correct pieces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“builder” put the pieces together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a time, they swap roles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division of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common purpose allows children to practice joint attention, turn taking, sharing, joint problem solving, listening and general social communication skills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things together!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break it you have to fix it or ask for help to fix it.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else is using it, don’t take it - ask first.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indoor voices - no yelling.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your hands and feet to yourself.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polite words.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up and put things back where they came from.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put LEGO® bricks in your mouth.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pPr rtl="0" fontAlgn="base"/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therapist’s role is </a:t>
            </a:r>
            <a:r>
              <a:rPr lang="en-GB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point out specific social problems or give solutions to social difficulties, rather to highlight the presence of a problem and help children to come up with their own solutions.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that children have come up with are practised until they can do it, and the therapist can remind children of strategies in the future if similar difficulties arise.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Helpers’’ are able to find bricks and sort them into their correct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Builders’’ are able to build models in a group and design freestyle models with adult help.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Creators’’ are able to build models in groups and design freestyle models in pairs without adult help.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F1709-CDE3-4AA9-92DC-E94E826C5C8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8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64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6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3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630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66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0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99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3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73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3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39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2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93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8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6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58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A6A75-6D42-4DE3-8ADB-216E9F8ABEE4}" type="datetimeFigureOut">
              <a:rPr lang="en-GB" smtClean="0"/>
              <a:t>27/04/2018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3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RoxCqCd77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search?q=oasis+stand+by+me&amp;src=IE-TopResult&amp;FORM=IETR02&amp;conversationid=&amp;adlt=stric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big+bang+communication+skills&amp;adlt=strict&amp;view=detail&amp;mid=99C10636FB4ADC1A9FC899C10636FB4ADC1A9FC8&amp;&amp;FORM=VRDGAR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1vskiVDwl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hFAv8z8xmw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Ne9wrSZSNw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ounseloretc.files.wordpress.com/2013/01/photo31.jpg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--LSrWfzS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n_9f5x0f1Q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Autism Advisors Forum</a:t>
            </a:r>
            <a:br>
              <a:rPr lang="en-GB" dirty="0"/>
            </a:br>
            <a:r>
              <a:rPr lang="en-GB" sz="2700" dirty="0"/>
              <a:t>Eastwood High School Conference Room</a:t>
            </a:r>
            <a:br>
              <a:rPr lang="en-GB" sz="2700" dirty="0"/>
            </a:br>
            <a:r>
              <a:rPr lang="en-GB" sz="2700" dirty="0"/>
              <a:t>27</a:t>
            </a:r>
            <a:r>
              <a:rPr lang="en-GB" sz="2700" baseline="30000" dirty="0"/>
              <a:t>th</a:t>
            </a:r>
            <a:r>
              <a:rPr lang="en-GB" sz="2700" dirty="0"/>
              <a:t> April 2018</a:t>
            </a:r>
            <a:br>
              <a:rPr lang="en-GB" sz="2700" dirty="0"/>
            </a:br>
            <a:endParaRPr lang="en-GB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GB" dirty="0"/>
              <a:t>Chris Atherton – Senior Educational Psychologist, East Renfrewshire EPS</a:t>
            </a:r>
          </a:p>
          <a:p>
            <a:pPr algn="r"/>
            <a:r>
              <a:rPr lang="en-GB" dirty="0"/>
              <a:t>Annie McGauley – Depute Head Teacher, </a:t>
            </a:r>
            <a:r>
              <a:rPr lang="en-GB" dirty="0" err="1"/>
              <a:t>Carlibar</a:t>
            </a:r>
            <a:r>
              <a:rPr lang="en-GB" dirty="0"/>
              <a:t> Communication Centre</a:t>
            </a:r>
          </a:p>
        </p:txBody>
      </p:sp>
    </p:spTree>
    <p:extLst>
      <p:ext uri="{BB962C8B-B14F-4D97-AF65-F5344CB8AC3E}">
        <p14:creationId xmlns:p14="http://schemas.microsoft.com/office/powerpoint/2010/main" val="5620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View Autism?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Triad of Impairments</a:t>
            </a:r>
          </a:p>
          <a:p>
            <a:r>
              <a:rPr lang="en-GB" dirty="0"/>
              <a:t>Weak Central Coherence</a:t>
            </a:r>
          </a:p>
          <a:p>
            <a:r>
              <a:rPr lang="en-GB" dirty="0"/>
              <a:t>Extreme Male Brain</a:t>
            </a:r>
          </a:p>
          <a:p>
            <a:r>
              <a:rPr lang="en-GB" dirty="0"/>
              <a:t>Executive Dysfunction</a:t>
            </a:r>
          </a:p>
          <a:p>
            <a:r>
              <a:rPr lang="en-GB" dirty="0"/>
              <a:t>Lack Theory of Mind</a:t>
            </a:r>
          </a:p>
          <a:p>
            <a:r>
              <a:rPr lang="en-GB" dirty="0"/>
              <a:t>Context Blindness</a:t>
            </a:r>
          </a:p>
          <a:p>
            <a:endParaRPr lang="en-GB" dirty="0"/>
          </a:p>
          <a:p>
            <a:r>
              <a:rPr lang="en-GB" dirty="0"/>
              <a:t>How many different ways can we say Autism is a negative thing???</a:t>
            </a:r>
          </a:p>
        </p:txBody>
      </p:sp>
    </p:spTree>
    <p:extLst>
      <p:ext uri="{BB962C8B-B14F-4D97-AF65-F5344CB8AC3E}">
        <p14:creationId xmlns:p14="http://schemas.microsoft.com/office/powerpoint/2010/main" val="34633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Weak Central Coherence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Attention to detail at the expense of the bigger picture.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3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Executive </a:t>
            </a:r>
            <a:r>
              <a:rPr lang="en-GB" dirty="0" err="1" smtClean="0"/>
              <a:t>Dys</a:t>
            </a:r>
            <a:r>
              <a:rPr lang="en-GB" dirty="0" smtClean="0"/>
              <a:t>-Function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ontrol centre of the brain is getting over loaded.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4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8" y="0"/>
            <a:ext cx="10896532" cy="6858000"/>
          </a:xfrm>
        </p:spPr>
      </p:pic>
    </p:spTree>
    <p:extLst>
      <p:ext uri="{BB962C8B-B14F-4D97-AF65-F5344CB8AC3E}">
        <p14:creationId xmlns:p14="http://schemas.microsoft.com/office/powerpoint/2010/main" val="15924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Mind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Difficulty seeing things from another perspective.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0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Extreme Male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Empathic v Systematic Brain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www.youtube.com/watch?v=nRoxCqCd77E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7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 Blindness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Difficulty understanding how meaning relates to a given situation.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http://www.bing.com/search?q=oasis+stand+by+me&amp;src=IE-TopResult&amp;FORM=IETR02&amp;conversationid=&amp;</a:t>
            </a:r>
            <a:r>
              <a:rPr lang="en-GB" dirty="0" smtClean="0">
                <a:hlinkClick r:id="rId2"/>
              </a:rPr>
              <a:t>adlt=strict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 / She has…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Problems with</a:t>
            </a:r>
          </a:p>
          <a:p>
            <a:r>
              <a:rPr lang="en-GB" dirty="0"/>
              <a:t>Weakness in</a:t>
            </a:r>
          </a:p>
          <a:p>
            <a:r>
              <a:rPr lang="en-GB" dirty="0"/>
              <a:t>Difficulty with</a:t>
            </a:r>
          </a:p>
          <a:p>
            <a:r>
              <a:rPr lang="en-GB" dirty="0"/>
              <a:t>Presenting concerns in / with</a:t>
            </a:r>
          </a:p>
          <a:p>
            <a:r>
              <a:rPr lang="en-GB" dirty="0"/>
              <a:t>Trouble with</a:t>
            </a:r>
          </a:p>
          <a:p>
            <a:r>
              <a:rPr lang="en-GB" dirty="0"/>
              <a:t>Struggled to…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 A Neurodevelopmental DISORDER!!!!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4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Well done everyone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Claps hands</a:t>
            </a:r>
          </a:p>
          <a:p>
            <a:r>
              <a:rPr lang="en-GB" dirty="0"/>
              <a:t>Three cheers</a:t>
            </a:r>
          </a:p>
          <a:p>
            <a:r>
              <a:rPr lang="en-GB" dirty="0"/>
              <a:t>Pats on back</a:t>
            </a:r>
          </a:p>
          <a:p>
            <a:r>
              <a:rPr lang="en-GB" dirty="0"/>
              <a:t>Getting totes emoji…</a:t>
            </a:r>
          </a:p>
          <a:p>
            <a:r>
              <a:rPr lang="en-GB" dirty="0"/>
              <a:t>Pure </a:t>
            </a:r>
            <a:r>
              <a:rPr lang="en-GB" dirty="0" err="1"/>
              <a:t>wellin</a:t>
            </a:r>
            <a:r>
              <a:rPr lang="en-GB" dirty="0"/>
              <a:t> up…</a:t>
            </a:r>
          </a:p>
          <a:p>
            <a:r>
              <a:rPr lang="en-GB" dirty="0"/>
              <a:t>Nodding dogs</a:t>
            </a:r>
          </a:p>
          <a:p>
            <a:endParaRPr lang="en-GB" dirty="0"/>
          </a:p>
          <a:p>
            <a:r>
              <a:rPr lang="en-GB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9795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(Face </a:t>
            </a:r>
            <a:r>
              <a:rPr lang="en-GB" dirty="0" smtClean="0"/>
              <a:t>palm emoji)</a:t>
            </a:r>
            <a:endParaRPr lang="en-GB" dirty="0"/>
          </a:p>
          <a:p>
            <a:endParaRPr lang="en-GB" dirty="0"/>
          </a:p>
          <a:p>
            <a:r>
              <a:rPr lang="en-GB" dirty="0"/>
              <a:t>That’s my daughter you are talking about…</a:t>
            </a:r>
          </a:p>
          <a:p>
            <a:r>
              <a:rPr lang="en-GB" dirty="0"/>
              <a:t>Am I supposed to be pleased?</a:t>
            </a:r>
          </a:p>
          <a:p>
            <a:r>
              <a:rPr lang="en-GB" dirty="0"/>
              <a:t>Are you kidding me?</a:t>
            </a:r>
          </a:p>
          <a:p>
            <a:r>
              <a:rPr lang="en-GB" dirty="0"/>
              <a:t>You want me to be thankful?</a:t>
            </a:r>
          </a:p>
          <a:p>
            <a:r>
              <a:rPr lang="en-GB" dirty="0"/>
              <a:t>All I heard there was that you are finding my son really difficult?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9.15 	–  Parental experiences of working with professionals</a:t>
            </a:r>
          </a:p>
          <a:p>
            <a:pPr marL="0" indent="0">
              <a:buNone/>
            </a:pPr>
            <a:r>
              <a:rPr lang="en-GB" dirty="0"/>
              <a:t>10.00 	–  Managing challenging situations</a:t>
            </a:r>
          </a:p>
          <a:p>
            <a:pPr marL="0" indent="0">
              <a:buNone/>
            </a:pPr>
            <a:r>
              <a:rPr lang="en-GB" dirty="0"/>
              <a:t>10.45 	–  Break</a:t>
            </a:r>
          </a:p>
          <a:p>
            <a:pPr marL="0" indent="0">
              <a:buNone/>
            </a:pPr>
            <a:r>
              <a:rPr lang="en-GB" dirty="0"/>
              <a:t>11.00 	–  How positive is your communication?</a:t>
            </a:r>
          </a:p>
          <a:p>
            <a:pPr marL="0" indent="0">
              <a:buNone/>
            </a:pPr>
            <a:r>
              <a:rPr lang="en-GB" dirty="0"/>
              <a:t>12.30 	–  Lunch – Bring your own or bring money for Dominoes</a:t>
            </a:r>
          </a:p>
          <a:p>
            <a:pPr marL="0" indent="0">
              <a:buNone/>
            </a:pPr>
            <a:r>
              <a:rPr lang="en-GB" dirty="0"/>
              <a:t>1.15 	–  </a:t>
            </a:r>
            <a:r>
              <a:rPr lang="en-GB" dirty="0" err="1"/>
              <a:t>Lego</a:t>
            </a:r>
            <a:r>
              <a:rPr lang="en-GB" baseline="30000" dirty="0" err="1"/>
              <a:t>TM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2.00 	–  Managing challenging behaviour in ASD</a:t>
            </a:r>
          </a:p>
          <a:p>
            <a:pPr marL="0" indent="0">
              <a:buNone/>
            </a:pPr>
            <a:r>
              <a:rPr lang="en-GB" dirty="0"/>
              <a:t>3.15 	–  Finish</a:t>
            </a:r>
            <a:endParaRPr lang="en-GB"/>
          </a:p>
          <a:p>
            <a:pPr marL="0" indent="0">
              <a:buNone/>
            </a:pPr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937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Retreat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Those parents are actually really tricky…</a:t>
            </a:r>
          </a:p>
          <a:p>
            <a:r>
              <a:rPr lang="en-GB" dirty="0"/>
              <a:t>There is no pleasing some folk…</a:t>
            </a:r>
          </a:p>
          <a:p>
            <a:r>
              <a:rPr lang="en-GB" dirty="0"/>
              <a:t>We’re bending over backwards here…</a:t>
            </a:r>
          </a:p>
          <a:p>
            <a:r>
              <a:rPr lang="en-GB" dirty="0"/>
              <a:t>They are being completely unreasonable…</a:t>
            </a:r>
          </a:p>
          <a:p>
            <a:endParaRPr lang="en-GB" dirty="0"/>
          </a:p>
          <a:p>
            <a:r>
              <a:rPr lang="en-GB" dirty="0"/>
              <a:t>There isn’t enough support…</a:t>
            </a:r>
          </a:p>
          <a:p>
            <a:r>
              <a:rPr lang="en-GB" dirty="0"/>
              <a:t>We are far too stretched…</a:t>
            </a:r>
          </a:p>
          <a:p>
            <a:r>
              <a:rPr lang="en-GB" dirty="0"/>
              <a:t>I live in the real world…</a:t>
            </a:r>
          </a:p>
          <a:p>
            <a:r>
              <a:rPr lang="en-GB" dirty="0"/>
              <a:t>Honestly, it’s that Ed Psych’s fault…</a:t>
            </a:r>
          </a:p>
        </p:txBody>
      </p:sp>
    </p:spTree>
    <p:extLst>
      <p:ext uri="{BB962C8B-B14F-4D97-AF65-F5344CB8AC3E}">
        <p14:creationId xmlns:p14="http://schemas.microsoft.com/office/powerpoint/2010/main" val="18975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my truth, tell me yours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Manic Street Preachers</a:t>
            </a:r>
          </a:p>
        </p:txBody>
      </p:sp>
    </p:spTree>
    <p:extLst>
      <p:ext uri="{BB962C8B-B14F-4D97-AF65-F5344CB8AC3E}">
        <p14:creationId xmlns:p14="http://schemas.microsoft.com/office/powerpoint/2010/main" val="33931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Central </a:t>
            </a:r>
            <a:r>
              <a:rPr lang="en-GB" dirty="0" smtClean="0"/>
              <a:t>Coherence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Weak central </a:t>
            </a:r>
            <a:r>
              <a:rPr lang="en-GB" dirty="0"/>
              <a:t>c</a:t>
            </a:r>
            <a:r>
              <a:rPr lang="en-GB" dirty="0" smtClean="0"/>
              <a:t>oherence can become…an individual’s Central Coherence Profile</a:t>
            </a:r>
            <a:endParaRPr lang="en-GB" dirty="0"/>
          </a:p>
          <a:p>
            <a:r>
              <a:rPr lang="en-GB" dirty="0"/>
              <a:t>The ability to focus on detail</a:t>
            </a:r>
          </a:p>
          <a:p>
            <a:r>
              <a:rPr lang="en-GB" dirty="0"/>
              <a:t>The ability to filter our distracting information</a:t>
            </a:r>
          </a:p>
          <a:p>
            <a:r>
              <a:rPr lang="en-GB" dirty="0"/>
              <a:t>The ability to be more accurate</a:t>
            </a:r>
          </a:p>
          <a:p>
            <a:r>
              <a:rPr lang="en-GB" dirty="0"/>
              <a:t>The ability to persevere for a prolonged period of time on a preferred task</a:t>
            </a:r>
          </a:p>
          <a:p>
            <a:r>
              <a:rPr lang="en-GB" dirty="0"/>
              <a:t>The ability to excel in particular subject areas…</a:t>
            </a:r>
          </a:p>
        </p:txBody>
      </p:sp>
    </p:spTree>
    <p:extLst>
      <p:ext uri="{BB962C8B-B14F-4D97-AF65-F5344CB8AC3E}">
        <p14:creationId xmlns:p14="http://schemas.microsoft.com/office/powerpoint/2010/main" val="32987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Extreme Male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Extreme male </a:t>
            </a:r>
            <a:r>
              <a:rPr lang="en-GB" dirty="0"/>
              <a:t>b</a:t>
            </a:r>
            <a:r>
              <a:rPr lang="en-GB" dirty="0" smtClean="0"/>
              <a:t>rain can become…a logically driven brain</a:t>
            </a:r>
            <a:endParaRPr lang="en-GB" dirty="0"/>
          </a:p>
          <a:p>
            <a:r>
              <a:rPr lang="en-GB" dirty="0"/>
              <a:t>The ability to see and identify patterns</a:t>
            </a:r>
          </a:p>
          <a:p>
            <a:r>
              <a:rPr lang="en-GB" dirty="0"/>
              <a:t>The ability to be logical</a:t>
            </a:r>
          </a:p>
          <a:p>
            <a:r>
              <a:rPr lang="en-GB" dirty="0"/>
              <a:t>The ability to identify and create systems</a:t>
            </a:r>
          </a:p>
          <a:p>
            <a:r>
              <a:rPr lang="en-GB" dirty="0"/>
              <a:t>The ability to see how things connect</a:t>
            </a:r>
          </a:p>
        </p:txBody>
      </p:sp>
    </p:spTree>
    <p:extLst>
      <p:ext uri="{BB962C8B-B14F-4D97-AF65-F5344CB8AC3E}">
        <p14:creationId xmlns:p14="http://schemas.microsoft.com/office/powerpoint/2010/main" val="17889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the rest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Executive </a:t>
            </a:r>
            <a:r>
              <a:rPr lang="en-GB" dirty="0" err="1" smtClean="0"/>
              <a:t>dys</a:t>
            </a:r>
            <a:r>
              <a:rPr lang="en-GB" dirty="0" smtClean="0"/>
              <a:t>-function can become…executive functioning profile</a:t>
            </a:r>
          </a:p>
          <a:p>
            <a:r>
              <a:rPr lang="en-GB" dirty="0" smtClean="0"/>
              <a:t>The ability to create order and sequence</a:t>
            </a:r>
          </a:p>
          <a:p>
            <a:endParaRPr lang="en-GB" dirty="0" smtClean="0"/>
          </a:p>
          <a:p>
            <a:r>
              <a:rPr lang="en-GB" dirty="0" smtClean="0"/>
              <a:t>Sensory processing difficulties can become…differences</a:t>
            </a:r>
          </a:p>
          <a:p>
            <a:r>
              <a:rPr lang="en-GB" dirty="0" smtClean="0"/>
              <a:t>The ability to experience the senses in a way that most cannot</a:t>
            </a:r>
          </a:p>
          <a:p>
            <a:endParaRPr lang="en-GB" dirty="0" smtClean="0"/>
          </a:p>
          <a:p>
            <a:r>
              <a:rPr lang="en-GB" dirty="0" smtClean="0"/>
              <a:t>Context blindness can become…context accuracy</a:t>
            </a:r>
          </a:p>
          <a:p>
            <a:r>
              <a:rPr lang="en-GB" dirty="0" smtClean="0"/>
              <a:t>The ability to recognise that each situation is different – to see variance – to see that each specific context in isolation is unique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5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‘Different, not less</a:t>
            </a:r>
            <a:r>
              <a:rPr lang="en-GB" dirty="0" smtClean="0"/>
              <a:t>…’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Temple Grandin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Luke </a:t>
            </a:r>
            <a:r>
              <a:rPr lang="en-GB" dirty="0" err="1"/>
              <a:t>Beardon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Presenting A Positive View of </a:t>
            </a:r>
            <a:r>
              <a:rPr lang="en-GB" dirty="0" smtClean="0"/>
              <a:t>Autism (by identifying some myths)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Why is that necessary?</a:t>
            </a:r>
          </a:p>
          <a:p>
            <a:r>
              <a:rPr lang="en-GB" dirty="0"/>
              <a:t>“You have to be a problem before you are allowed to be autistic…” LB</a:t>
            </a:r>
          </a:p>
          <a:p>
            <a:r>
              <a:rPr lang="en-GB" dirty="0"/>
              <a:t>“What has it got to do with psychiatry, it’s not a diseases or an illness.” LB</a:t>
            </a:r>
          </a:p>
          <a:p>
            <a:endParaRPr lang="en-GB" dirty="0"/>
          </a:p>
          <a:p>
            <a:r>
              <a:rPr lang="en-GB" dirty="0"/>
              <a:t>International Classification of Diseases</a:t>
            </a:r>
          </a:p>
          <a:p>
            <a:r>
              <a:rPr lang="en-GB" dirty="0"/>
              <a:t>Diagnostic and Statistical Manual of Mental </a:t>
            </a:r>
            <a:r>
              <a:rPr lang="en-GB" dirty="0" smtClean="0"/>
              <a:t>Disorders</a:t>
            </a:r>
          </a:p>
        </p:txBody>
      </p:sp>
    </p:spTree>
    <p:extLst>
      <p:ext uri="{BB962C8B-B14F-4D97-AF65-F5344CB8AC3E}">
        <p14:creationId xmlns:p14="http://schemas.microsoft.com/office/powerpoint/2010/main" val="25044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(Take complex learning difficulties out of the equation for a moment)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Myth 1: Autism is a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Not possible to grade autism</a:t>
            </a:r>
          </a:p>
          <a:p>
            <a:r>
              <a:rPr lang="en-GB" dirty="0"/>
              <a:t>Not a homogenous group</a:t>
            </a:r>
          </a:p>
          <a:p>
            <a:r>
              <a:rPr lang="en-GB" dirty="0"/>
              <a:t>How autistic is a person?</a:t>
            </a:r>
          </a:p>
          <a:p>
            <a:r>
              <a:rPr lang="en-GB" dirty="0"/>
              <a:t>Can you be more autistic than another person?</a:t>
            </a:r>
          </a:p>
          <a:p>
            <a:r>
              <a:rPr lang="en-GB" dirty="0"/>
              <a:t>Autism is complex</a:t>
            </a:r>
          </a:p>
          <a:p>
            <a:r>
              <a:rPr lang="en-GB" dirty="0"/>
              <a:t>Can’t be mildly complex – oxymoronic.</a:t>
            </a:r>
          </a:p>
          <a:p>
            <a:r>
              <a:rPr lang="en-GB" dirty="0"/>
              <a:t>Concept that one can grade autism – stupid question to ask</a:t>
            </a:r>
          </a:p>
          <a:p>
            <a:r>
              <a:rPr lang="en-GB" dirty="0"/>
              <a:t>People with ‘mild’ autism / </a:t>
            </a:r>
            <a:r>
              <a:rPr lang="en-GB" dirty="0" err="1"/>
              <a:t>asperger’s</a:t>
            </a:r>
            <a:r>
              <a:rPr lang="en-GB" dirty="0"/>
              <a:t> syndrome so commonly told they were mildly </a:t>
            </a:r>
            <a:r>
              <a:rPr lang="en-GB" dirty="0" smtClean="0"/>
              <a:t>autistic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5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2:  Everyone is a bit autistic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Autistic traits / tendencies etc. are useless concepts and only demonstrates inadequacies in current thinking as well as demeaning the entire population.</a:t>
            </a:r>
          </a:p>
          <a:p>
            <a:r>
              <a:rPr lang="en-GB" dirty="0"/>
              <a:t>Two terms of school forcing coping strategies to go to assembly…child gets there with their ear defenders on, sitting on their hands and rocking…</a:t>
            </a:r>
          </a:p>
          <a:p>
            <a:r>
              <a:rPr lang="en-GB" dirty="0"/>
              <a:t>Child thinks – I’ve done it now, leave me alone…</a:t>
            </a:r>
          </a:p>
          <a:p>
            <a:r>
              <a:rPr lang="en-GB" dirty="0"/>
              <a:t>Staff – great, they have shown that they are capable of doing it now.  That’s that problem solved!</a:t>
            </a:r>
          </a:p>
          <a:p>
            <a:r>
              <a:rPr lang="en-GB" dirty="0"/>
              <a:t>“You are in the wrong, you are impaired, you are disordered, you have to change</a:t>
            </a:r>
            <a:r>
              <a:rPr lang="en-GB" dirty="0" smtClean="0"/>
              <a:t>…”</a:t>
            </a:r>
            <a:endParaRPr lang="en-GB" dirty="0"/>
          </a:p>
          <a:p>
            <a:r>
              <a:rPr lang="en-GB" dirty="0"/>
              <a:t>Not the natural state of that individual’s cognitive process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5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Parent 1 – Morag Ferguson (9.15-9.30)</a:t>
            </a:r>
          </a:p>
          <a:p>
            <a:r>
              <a:rPr lang="en-GB" dirty="0"/>
              <a:t>Parent 2 – Audrey Bonini (9.30-9.45)</a:t>
            </a:r>
          </a:p>
        </p:txBody>
      </p:sp>
    </p:spTree>
    <p:extLst>
      <p:ext uri="{BB962C8B-B14F-4D97-AF65-F5344CB8AC3E}">
        <p14:creationId xmlns:p14="http://schemas.microsoft.com/office/powerpoint/2010/main" val="27989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number of individuals who are classically autistic v </a:t>
            </a:r>
            <a:r>
              <a:rPr lang="en-GB" dirty="0" err="1"/>
              <a:t>asperger’s</a:t>
            </a:r>
            <a:endParaRPr lang="en-GB" dirty="0"/>
          </a:p>
          <a:p>
            <a:r>
              <a:rPr lang="en-GB" dirty="0"/>
              <a:t>Provenance of suicidal ideation is exponentially higher for people with Asperger’s / high functioning autism v those who are classically autistic.</a:t>
            </a:r>
          </a:p>
          <a:p>
            <a:endParaRPr lang="en-GB" dirty="0" smtClean="0"/>
          </a:p>
          <a:p>
            <a:r>
              <a:rPr lang="en-GB" dirty="0" err="1" smtClean="0"/>
              <a:t>Ecopraxic</a:t>
            </a:r>
            <a:r>
              <a:rPr lang="en-GB" dirty="0" smtClean="0"/>
              <a:t> </a:t>
            </a:r>
            <a:r>
              <a:rPr lang="en-GB" dirty="0"/>
              <a:t>copying behaviour – good in front of the camera, playing a role, being an actress</a:t>
            </a:r>
          </a:p>
          <a:p>
            <a:r>
              <a:rPr lang="en-GB" dirty="0"/>
              <a:t>‘There’s nothing wrong with you…’ – Doctor’s response</a:t>
            </a:r>
          </a:p>
          <a:p>
            <a:r>
              <a:rPr lang="en-GB" dirty="0"/>
              <a:t>Afternoons can be more difficult</a:t>
            </a:r>
          </a:p>
          <a:p>
            <a:r>
              <a:rPr lang="en-GB" dirty="0"/>
              <a:t>Different context – Social situations can become incredibly draining.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7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3: Autism is a triad of impairments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Lead to believe that people with autism are impaired in certain areas</a:t>
            </a:r>
          </a:p>
          <a:p>
            <a:r>
              <a:rPr lang="en-GB" dirty="0"/>
              <a:t>Is this a case of majority rules – judgement?</a:t>
            </a:r>
          </a:p>
          <a:p>
            <a:r>
              <a:rPr lang="en-GB" dirty="0"/>
              <a:t>Is the skill set of predominant </a:t>
            </a:r>
            <a:r>
              <a:rPr lang="en-GB" dirty="0" err="1"/>
              <a:t>neurotypes</a:t>
            </a:r>
            <a:r>
              <a:rPr lang="en-GB" dirty="0"/>
              <a:t> (PNT) really so wonderful?</a:t>
            </a:r>
          </a:p>
          <a:p>
            <a:r>
              <a:rPr lang="en-GB" dirty="0"/>
              <a:t>Could an autistic manner of behaving be far more sensible and rewarding? Yes – in some instances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5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4: People with autism are unsociable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PNT people make very little logical sense</a:t>
            </a:r>
          </a:p>
          <a:p>
            <a:r>
              <a:rPr lang="en-GB" dirty="0" smtClean="0"/>
              <a:t>“Unwritten rules” </a:t>
            </a:r>
            <a:r>
              <a:rPr lang="en-GB" dirty="0"/>
              <a:t>are unwritten</a:t>
            </a:r>
          </a:p>
          <a:p>
            <a:r>
              <a:rPr lang="en-GB" dirty="0"/>
              <a:t>Autistic people lack PNT type social skills</a:t>
            </a:r>
          </a:p>
          <a:p>
            <a:r>
              <a:rPr lang="en-GB" dirty="0"/>
              <a:t>Social niceties could be seen as banal, utterly incomprehensible, and a waste of energy, really what is the point, and get to the point!!!</a:t>
            </a:r>
          </a:p>
          <a:p>
            <a:r>
              <a:rPr lang="en-GB" dirty="0"/>
              <a:t>How many PNT people have great Autistic social skills</a:t>
            </a:r>
          </a:p>
          <a:p>
            <a:r>
              <a:rPr lang="en-GB" dirty="0"/>
              <a:t>Concept of </a:t>
            </a:r>
            <a:r>
              <a:rPr lang="en-GB" dirty="0" smtClean="0"/>
              <a:t>‘lesser’ </a:t>
            </a:r>
            <a:r>
              <a:rPr lang="en-GB" dirty="0"/>
              <a:t>needs </a:t>
            </a:r>
            <a:r>
              <a:rPr lang="en-GB" dirty="0" smtClean="0"/>
              <a:t>addressed</a:t>
            </a:r>
            <a:endParaRPr lang="en-GB" dirty="0"/>
          </a:p>
          <a:p>
            <a:r>
              <a:rPr lang="en-GB" dirty="0"/>
              <a:t>Different, not less…</a:t>
            </a:r>
          </a:p>
          <a:p>
            <a:r>
              <a:rPr lang="en-GB" dirty="0"/>
              <a:t>Many people with autism can socialise with one another very </a:t>
            </a:r>
            <a:r>
              <a:rPr lang="en-GB" dirty="0" smtClean="0"/>
              <a:t>well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8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5: People with autism are impaired in verbal comprehension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Literal interpretation is accuracy</a:t>
            </a:r>
          </a:p>
          <a:p>
            <a:r>
              <a:rPr lang="en-GB" dirty="0"/>
              <a:t>Being pedantic is being linguistically honest</a:t>
            </a:r>
          </a:p>
          <a:p>
            <a:r>
              <a:rPr lang="en-GB" dirty="0"/>
              <a:t>If we actually say what we mean and mean what we say life could be improved considerably</a:t>
            </a:r>
          </a:p>
          <a:p>
            <a:r>
              <a:rPr lang="en-GB" dirty="0"/>
              <a:t>Who is the one that is impaired?</a:t>
            </a:r>
          </a:p>
          <a:p>
            <a:r>
              <a:rPr lang="en-GB" dirty="0"/>
              <a:t>If you say something linguistically inaccurate, why is that the other person’s fault of not understanding it.</a:t>
            </a:r>
          </a:p>
          <a:p>
            <a:r>
              <a:rPr lang="en-GB" dirty="0"/>
              <a:t>“You said that was a tautology and it’s a pleonasm.”</a:t>
            </a:r>
          </a:p>
          <a:p>
            <a:r>
              <a:rPr lang="en-GB" dirty="0"/>
              <a:t>I get told off for being pedantic!!!</a:t>
            </a:r>
          </a:p>
        </p:txBody>
      </p:sp>
    </p:spTree>
    <p:extLst>
      <p:ext uri="{BB962C8B-B14F-4D97-AF65-F5344CB8AC3E}">
        <p14:creationId xmlns:p14="http://schemas.microsoft.com/office/powerpoint/2010/main" val="7338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6: Non-verbal communication is useful and effective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Actually it leads to misinformation and confusion and lack of clarity for all of us</a:t>
            </a:r>
          </a:p>
          <a:p>
            <a:r>
              <a:rPr lang="en-GB" dirty="0"/>
              <a:t>Would you prefer everything to be clear expressively and receptively, or prefer doubt, uncertainty and stress?</a:t>
            </a:r>
          </a:p>
        </p:txBody>
      </p:sp>
    </p:spTree>
    <p:extLst>
      <p:ext uri="{BB962C8B-B14F-4D97-AF65-F5344CB8AC3E}">
        <p14:creationId xmlns:p14="http://schemas.microsoft.com/office/powerpoint/2010/main" val="29696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Myth 7: People with Autism lack a Theory of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Non autistic people lack a theory of mind</a:t>
            </a:r>
          </a:p>
          <a:p>
            <a:r>
              <a:rPr lang="en-GB" dirty="0"/>
              <a:t>Cross neurological theory of mind</a:t>
            </a:r>
          </a:p>
          <a:p>
            <a:r>
              <a:rPr lang="en-GB" dirty="0"/>
              <a:t>A double-empathy problem (Mills…)</a:t>
            </a:r>
          </a:p>
          <a:p>
            <a:r>
              <a:rPr lang="en-GB" dirty="0"/>
              <a:t>Autistic people find it difficult to </a:t>
            </a:r>
            <a:r>
              <a:rPr lang="en-GB" dirty="0" smtClean="0"/>
              <a:t>understand non-autistic </a:t>
            </a:r>
            <a:endParaRPr lang="en-GB" dirty="0"/>
          </a:p>
          <a:p>
            <a:r>
              <a:rPr lang="en-GB" dirty="0"/>
              <a:t>Try the experiment the other way around…</a:t>
            </a:r>
          </a:p>
          <a:p>
            <a:r>
              <a:rPr lang="en-GB" dirty="0"/>
              <a:t>People with autism have to develop an intellectual theory of mind – takes a lot of energy</a:t>
            </a:r>
          </a:p>
          <a:p>
            <a:r>
              <a:rPr lang="en-GB" dirty="0"/>
              <a:t>Point the finger elsewhere!</a:t>
            </a:r>
          </a:p>
          <a:p>
            <a:r>
              <a:rPr lang="en-GB" dirty="0"/>
              <a:t>Teaching an autistic theory of mind – everyone would know already…</a:t>
            </a:r>
          </a:p>
          <a:p>
            <a:r>
              <a:rPr lang="en-GB" dirty="0"/>
              <a:t>Non autistic population get away with lying frequently and that is seen as a good thing…</a:t>
            </a:r>
          </a:p>
        </p:txBody>
      </p:sp>
    </p:spTree>
    <p:extLst>
      <p:ext uri="{BB962C8B-B14F-4D97-AF65-F5344CB8AC3E}">
        <p14:creationId xmlns:p14="http://schemas.microsoft.com/office/powerpoint/2010/main" val="28728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Myth 8: Dis-executive Functioning leads to organisation – is there any dysfunction at all??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Allows for detailed planning</a:t>
            </a:r>
          </a:p>
          <a:p>
            <a:r>
              <a:rPr lang="en-GB" dirty="0"/>
              <a:t>Order over chaos</a:t>
            </a:r>
          </a:p>
          <a:p>
            <a:r>
              <a:rPr lang="en-GB" dirty="0"/>
              <a:t>Knowing what happens when, for how long and in what order is logical and sensible</a:t>
            </a:r>
          </a:p>
          <a:p>
            <a:r>
              <a:rPr lang="en-GB" dirty="0"/>
              <a:t>Reduction in wasted time</a:t>
            </a:r>
          </a:p>
          <a:p>
            <a:r>
              <a:rPr lang="en-GB" dirty="0"/>
              <a:t>Unpredictability is scary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7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Myth 9:  Weak central coherence is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Central Coherence Profile… (</a:t>
            </a:r>
            <a:r>
              <a:rPr lang="en-GB" dirty="0" err="1"/>
              <a:t>Happe</a:t>
            </a:r>
            <a:r>
              <a:rPr lang="en-GB" dirty="0"/>
              <a:t>, Frith et al revisited)</a:t>
            </a:r>
          </a:p>
          <a:p>
            <a:r>
              <a:rPr lang="en-GB" dirty="0"/>
              <a:t>Cognitive preference…</a:t>
            </a:r>
          </a:p>
          <a:p>
            <a:r>
              <a:rPr lang="en-GB" dirty="0"/>
              <a:t>Meticulous attention to areas of interest</a:t>
            </a:r>
          </a:p>
          <a:p>
            <a:r>
              <a:rPr lang="en-GB" dirty="0" smtClean="0"/>
              <a:t>Detail </a:t>
            </a:r>
            <a:r>
              <a:rPr lang="en-GB" dirty="0"/>
              <a:t>is important</a:t>
            </a:r>
          </a:p>
          <a:p>
            <a:r>
              <a:rPr lang="en-GB" dirty="0"/>
              <a:t>Ability to remain focussed</a:t>
            </a:r>
          </a:p>
          <a:p>
            <a:r>
              <a:rPr lang="en-GB" dirty="0"/>
              <a:t>Provision of a wonderful balance with the gestalt led PNT</a:t>
            </a:r>
          </a:p>
        </p:txBody>
      </p:sp>
    </p:spTree>
    <p:extLst>
      <p:ext uri="{BB962C8B-B14F-4D97-AF65-F5344CB8AC3E}">
        <p14:creationId xmlns:p14="http://schemas.microsoft.com/office/powerpoint/2010/main" val="22093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Myth 10: Sensory processing is dysfunctional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Occupational </a:t>
            </a:r>
            <a:r>
              <a:rPr lang="en-GB" dirty="0" smtClean="0"/>
              <a:t>Therapists may diagnose </a:t>
            </a:r>
            <a:r>
              <a:rPr lang="en-GB" dirty="0"/>
              <a:t>s</a:t>
            </a:r>
            <a:r>
              <a:rPr lang="en-GB" dirty="0" smtClean="0"/>
              <a:t>ensory dysfunction</a:t>
            </a:r>
            <a:endParaRPr lang="en-GB" dirty="0"/>
          </a:p>
          <a:p>
            <a:r>
              <a:rPr lang="en-GB" dirty="0"/>
              <a:t>Can be problematic – however…</a:t>
            </a:r>
          </a:p>
          <a:p>
            <a:r>
              <a:rPr lang="en-GB" dirty="0"/>
              <a:t>Almost unbelievable senses</a:t>
            </a:r>
          </a:p>
          <a:p>
            <a:r>
              <a:rPr lang="en-GB" dirty="0"/>
              <a:t>Sheer joy in processing</a:t>
            </a:r>
          </a:p>
          <a:p>
            <a:r>
              <a:rPr lang="en-GB" dirty="0"/>
              <a:t>Perceptual beauty not a bad thing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Myth 11: People with autism have obsessions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No they don’t- they have intense passions</a:t>
            </a:r>
          </a:p>
          <a:p>
            <a:r>
              <a:rPr lang="en-GB" dirty="0"/>
              <a:t>Vocations</a:t>
            </a:r>
          </a:p>
          <a:p>
            <a:r>
              <a:rPr lang="en-GB" dirty="0"/>
              <a:t>Having an ‘obsession’ can become a wonderful thing</a:t>
            </a:r>
          </a:p>
          <a:p>
            <a:r>
              <a:rPr lang="en-GB" dirty="0" smtClean="0"/>
              <a:t>Interests </a:t>
            </a:r>
            <a:r>
              <a:rPr lang="en-GB" dirty="0"/>
              <a:t>are motivational and can become extremely useful</a:t>
            </a:r>
          </a:p>
          <a:p>
            <a:r>
              <a:rPr lang="en-GB" dirty="0" smtClean="0"/>
              <a:t>“Give </a:t>
            </a:r>
            <a:r>
              <a:rPr lang="en-GB" dirty="0"/>
              <a:t>me something better to think about then – or at least of equal worth</a:t>
            </a:r>
            <a:r>
              <a:rPr lang="en-GB" dirty="0" smtClean="0"/>
              <a:t>…”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6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Break –</a:t>
            </a:r>
            <a:br>
              <a:rPr lang="en-GB" dirty="0" smtClean="0"/>
            </a:br>
            <a:r>
              <a:rPr lang="en-GB" dirty="0" smtClean="0"/>
              <a:t>PIZZA ORDER IS UP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Myth 12:</a:t>
            </a:r>
            <a:br>
              <a:rPr lang="en-GB" dirty="0"/>
            </a:br>
            <a:r>
              <a:rPr lang="en-GB" dirty="0"/>
              <a:t>People with autism are inappropriate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Judgement decision based on PNT concepts</a:t>
            </a:r>
          </a:p>
          <a:p>
            <a:r>
              <a:rPr lang="en-GB" dirty="0"/>
              <a:t>Qualify inappropriate</a:t>
            </a:r>
          </a:p>
          <a:p>
            <a:r>
              <a:rPr lang="en-GB" dirty="0"/>
              <a:t>Autistic behaviour (invariably?) makes logical sense, based on individual logical parameters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6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not to admire?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Sense of fairness</a:t>
            </a:r>
          </a:p>
          <a:p>
            <a:r>
              <a:rPr lang="en-GB" dirty="0"/>
              <a:t>Loyalty</a:t>
            </a:r>
          </a:p>
          <a:p>
            <a:r>
              <a:rPr lang="en-GB" dirty="0"/>
              <a:t>Ability to retain childlike fun</a:t>
            </a:r>
          </a:p>
          <a:p>
            <a:r>
              <a:rPr lang="en-GB" dirty="0"/>
              <a:t>Sense of humour</a:t>
            </a:r>
          </a:p>
          <a:p>
            <a:r>
              <a:rPr lang="en-GB" dirty="0"/>
              <a:t>Burning desire for justice and rightness</a:t>
            </a:r>
          </a:p>
          <a:p>
            <a:r>
              <a:rPr lang="en-GB" dirty="0"/>
              <a:t>Intensity of feelings</a:t>
            </a:r>
          </a:p>
        </p:txBody>
      </p:sp>
    </p:spTree>
    <p:extLst>
      <p:ext uri="{BB962C8B-B14F-4D97-AF65-F5344CB8AC3E}">
        <p14:creationId xmlns:p14="http://schemas.microsoft.com/office/powerpoint/2010/main" val="24495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Autism is a different cognitive state</a:t>
            </a:r>
          </a:p>
          <a:p>
            <a:r>
              <a:rPr lang="en-GB" dirty="0"/>
              <a:t>Understanding of self</a:t>
            </a:r>
          </a:p>
          <a:p>
            <a:r>
              <a:rPr lang="en-GB" dirty="0"/>
              <a:t>Develop an understanding of other people’s understanding of you</a:t>
            </a:r>
          </a:p>
          <a:p>
            <a:r>
              <a:rPr lang="en-GB" dirty="0"/>
              <a:t>Reduction in disrespectful and inaccurate labels.</a:t>
            </a:r>
          </a:p>
        </p:txBody>
      </p:sp>
    </p:spTree>
    <p:extLst>
      <p:ext uri="{BB962C8B-B14F-4D97-AF65-F5344CB8AC3E}">
        <p14:creationId xmlns:p14="http://schemas.microsoft.com/office/powerpoint/2010/main" val="11403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Secondary psychiatric issues</a:t>
            </a:r>
          </a:p>
          <a:p>
            <a:r>
              <a:rPr lang="en-GB" dirty="0"/>
              <a:t>Depression</a:t>
            </a:r>
          </a:p>
          <a:p>
            <a:r>
              <a:rPr lang="en-GB" dirty="0"/>
              <a:t>OCD</a:t>
            </a:r>
          </a:p>
          <a:p>
            <a:r>
              <a:rPr lang="en-GB" dirty="0"/>
              <a:t>Pathological anxiety states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Autism + Environment = Increased potential for mental health problems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NAS – The problem is understanding…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6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423D8-8FC6-4D07-9BB9-A5842ED0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2 </a:t>
            </a:r>
            <a:r>
              <a:rPr lang="en-US" dirty="0" smtClean="0"/>
              <a:t>Ways </a:t>
            </a:r>
            <a:r>
              <a:rPr lang="en-US" dirty="0"/>
              <a:t>to Have  A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72EA50-E8F0-4DB3-AAF9-1DDCF153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u="sng" dirty="0">
                <a:hlinkClick r:id="rId2"/>
              </a:rPr>
              <a:t>https://</a:t>
            </a:r>
            <a:r>
              <a:rPr lang="en-GB" u="sng" dirty="0" smtClean="0">
                <a:hlinkClick r:id="rId2"/>
              </a:rPr>
              <a:t>www.youtube.com/watch?v=sr1uS8KZbto</a:t>
            </a:r>
            <a:endParaRPr lang="en-GB" u="sng" dirty="0" smtClean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0200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Ways to Have a Better Conversation…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www.youtube.com/watch?v=R1vskiVDwl4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6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r>
              <a:rPr lang="en-GB" i="1" dirty="0" smtClean="0"/>
              <a:t>You </a:t>
            </a:r>
            <a:r>
              <a:rPr lang="en-GB" i="1" dirty="0"/>
              <a:t>don’t need to show you are paying attention, if you are paying </a:t>
            </a:r>
            <a:r>
              <a:rPr lang="en-GB" i="1" dirty="0" smtClean="0"/>
              <a:t>attention</a:t>
            </a:r>
          </a:p>
          <a:p>
            <a:endParaRPr lang="en-GB" i="1" dirty="0" smtClean="0"/>
          </a:p>
          <a:p>
            <a:endParaRPr lang="en-GB" i="1" dirty="0"/>
          </a:p>
          <a:p>
            <a:pPr marL="0" indent="0" algn="r">
              <a:buNone/>
            </a:pPr>
            <a:r>
              <a:rPr lang="en-GB" i="1" dirty="0"/>
              <a:t>Be interested in other </a:t>
            </a:r>
            <a:r>
              <a:rPr lang="en-GB" i="1" dirty="0" smtClean="0"/>
              <a:t>people</a:t>
            </a:r>
            <a:endParaRPr lang="en-GB" i="1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4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Celeste </a:t>
            </a:r>
            <a:r>
              <a:rPr lang="en-GB" dirty="0" err="1" smtClean="0"/>
              <a:t>Headlee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19720"/>
            <a:ext cx="10820400" cy="419896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Don’t </a:t>
            </a:r>
            <a:r>
              <a:rPr lang="en-GB" dirty="0"/>
              <a:t>multi-task – be present – be in that moment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Assume </a:t>
            </a:r>
            <a:r>
              <a:rPr lang="en-GB" dirty="0"/>
              <a:t>that you have something to learn - Set aside your own opinions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Ask </a:t>
            </a:r>
            <a:r>
              <a:rPr lang="en-GB" dirty="0"/>
              <a:t>open ended questions – complicated questions = simple answer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Let </a:t>
            </a:r>
            <a:r>
              <a:rPr lang="en-GB" dirty="0"/>
              <a:t>your thoughts go – if you hold onto your thoughts – you are not fully listening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Say </a:t>
            </a:r>
            <a:r>
              <a:rPr lang="en-GB" dirty="0"/>
              <a:t>you don’t know if you don’t know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Don’t </a:t>
            </a:r>
            <a:r>
              <a:rPr lang="en-GB" dirty="0"/>
              <a:t>compare your experiences – all experiences are individual – it is not about you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Don’t </a:t>
            </a:r>
            <a:r>
              <a:rPr lang="en-GB" dirty="0"/>
              <a:t>repeat or rephrasing same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Leave </a:t>
            </a:r>
            <a:r>
              <a:rPr lang="en-GB" dirty="0"/>
              <a:t>out the details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LISTEN</a:t>
            </a:r>
            <a:r>
              <a:rPr lang="en-GB" dirty="0"/>
              <a:t>– we’d rather talk as we are in control – when listening we can be distracted = don’t listen to learn but to reply to the speaker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Be </a:t>
            </a:r>
            <a:r>
              <a:rPr lang="en-GB" dirty="0"/>
              <a:t>brief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Follies of </a:t>
            </a:r>
            <a:r>
              <a:rPr lang="en-GB" dirty="0" err="1" smtClean="0"/>
              <a:t>MAn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www.youtube.com/watch?v=7hFAv8z8xmw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698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Lunch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Difficult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8413"/>
            <a:ext cx="10820400" cy="4823209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"Why has my child not got a full time PSA with him all the time? "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"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I think my child should be in the CCC, can you advise me how I can put in a placing request."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"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When will my child be full time mainstream?"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Sharing 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with a parent that their child has been physically supported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Sharing 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with a parent that their child has developed an unhealthy obsession with a teacher 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A 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Head Teacher is adamant that the child’s time at mainstream school should not be increased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A 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class teacher is resistant to support a pupils' needs with individual strategies</a:t>
            </a:r>
          </a:p>
          <a:p>
            <a:pPr>
              <a:lnSpc>
                <a:spcPct val="120000"/>
              </a:lnSpc>
            </a:pPr>
            <a:r>
              <a:rPr lang="en-US" sz="5600" dirty="0" smtClean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Supporting </a:t>
            </a:r>
            <a:r>
              <a:rPr lang="en-US" sz="56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a staff member who is ‘overly’ supporting a child</a:t>
            </a:r>
            <a:r>
              <a:rPr lang="en-US" sz="4200" dirty="0">
                <a:solidFill>
                  <a:srgbClr val="548DD4"/>
                </a:solidFill>
                <a:latin typeface="Century Gothic" panose="020B0502020202020204" pitchFamily="34" charset="0"/>
                <a:ea typeface="Comic Sans MS"/>
                <a:cs typeface="Comic Sans MS"/>
              </a:rPr>
              <a:t> </a:t>
            </a:r>
          </a:p>
          <a:p>
            <a:pPr marL="0" indent="0">
              <a:buNone/>
            </a:pPr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WAYS O HAVE A CONVERSATION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www.youtube.com/watch?v=9Ne9wrSZSNw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0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1017" y="62068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LEGO® Therapy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592" y="2369712"/>
            <a:ext cx="7560840" cy="3269087"/>
          </a:xfrm>
        </p:spPr>
        <p:txBody>
          <a:bodyPr>
            <a:norm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originated by Daniel </a:t>
            </a:r>
            <a:r>
              <a:rPr lang="en-US" b="1" dirty="0" err="1">
                <a:latin typeface="Comic Sans MS" panose="030F0702030302020204" pitchFamily="66" charset="0"/>
              </a:rPr>
              <a:t>LeGoff</a:t>
            </a:r>
            <a:r>
              <a:rPr lang="en-US" b="1" dirty="0">
                <a:latin typeface="Comic Sans MS" panose="030F0702030302020204" pitchFamily="66" charset="0"/>
              </a:rPr>
              <a:t> in the United States 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researched by Gina Owens (now Gina Gómez de la Cuesta) and colleagues at the Autism Research Centre, University of Cambridge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46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262" y="764373"/>
            <a:ext cx="8556938" cy="1180337"/>
          </a:xfrm>
        </p:spPr>
        <p:txBody>
          <a:bodyPr>
            <a:norm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LEGO® Therapy encourages;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44710"/>
            <a:ext cx="8229600" cy="4436618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Comic Sans MS" panose="030F0702030302020204" pitchFamily="66" charset="0"/>
              </a:rPr>
              <a:t>Communication and listening skills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Joint problem solving </a:t>
            </a:r>
          </a:p>
          <a:p>
            <a:r>
              <a:rPr lang="en-GB" sz="2600" dirty="0">
                <a:latin typeface="Comic Sans MS" panose="030F0702030302020204" pitchFamily="66" charset="0"/>
              </a:rPr>
              <a:t>Following a set of rules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A common purpose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Joint attention,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Turn taking, </a:t>
            </a:r>
          </a:p>
          <a:p>
            <a:pPr fontAlgn="base"/>
            <a:r>
              <a:rPr lang="en-US" sz="2600" dirty="0">
                <a:latin typeface="Comic Sans MS" panose="030F0702030302020204" pitchFamily="66" charset="0"/>
              </a:rPr>
              <a:t>Building things together!​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163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5905654" cy="1293028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2194560"/>
            <a:ext cx="11209986" cy="4024125"/>
          </a:xfrm>
        </p:spPr>
        <p:txBody>
          <a:bodyPr>
            <a:normAutofit fontScale="40000" lnSpcReduction="20000"/>
          </a:bodyPr>
          <a:lstStyle/>
          <a:p>
            <a:pPr marL="0" indent="0" fontAlgn="base">
              <a:buNone/>
            </a:pPr>
            <a:r>
              <a:rPr lang="en-GB" sz="4000" dirty="0">
                <a:latin typeface="Comic Sans MS" panose="030F0702030302020204" pitchFamily="66" charset="0"/>
              </a:rPr>
              <a:t>PAIRS</a:t>
            </a:r>
          </a:p>
          <a:p>
            <a:pPr fontAlgn="base"/>
            <a:r>
              <a:rPr lang="en-GB" sz="4000" dirty="0">
                <a:latin typeface="Comic Sans MS" panose="030F0702030302020204" pitchFamily="66" charset="0"/>
              </a:rPr>
              <a:t> </a:t>
            </a:r>
            <a:r>
              <a:rPr lang="en-US" sz="4000" dirty="0">
                <a:latin typeface="Comic Sans MS" panose="030F0702030302020204" pitchFamily="66" charset="0"/>
              </a:rPr>
              <a:t>The “engineer” gives verbal descriptions  of the pieces needed and directions for assembling them​</a:t>
            </a:r>
          </a:p>
          <a:p>
            <a:pPr marL="0" indent="0" fontAlgn="base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“builder” follows his directions, collects and puts the pieces together​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GROUPS of 3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GB" sz="4000" dirty="0">
                <a:latin typeface="Comic Sans MS" panose="030F0702030302020204" pitchFamily="66" charset="0"/>
              </a:rPr>
              <a:t> </a:t>
            </a:r>
            <a:r>
              <a:rPr lang="en-US" sz="4000" dirty="0">
                <a:latin typeface="Comic Sans MS" panose="030F0702030302020204" pitchFamily="66" charset="0"/>
              </a:rPr>
              <a:t>The “engineer” describes the instructions​</a:t>
            </a:r>
          </a:p>
          <a:p>
            <a:pPr fontAlgn="base"/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“supplier” finds the correct pieces​</a:t>
            </a:r>
          </a:p>
          <a:p>
            <a:pPr fontAlgn="base"/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“builder” put the pieces together​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26371" r="50331" b="50066"/>
          <a:stretch/>
        </p:blipFill>
        <p:spPr bwMode="auto">
          <a:xfrm>
            <a:off x="8902854" y="147724"/>
            <a:ext cx="28598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708" r="50057" b="73663"/>
          <a:stretch/>
        </p:blipFill>
        <p:spPr bwMode="auto">
          <a:xfrm>
            <a:off x="8673002" y="4206622"/>
            <a:ext cx="29614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9" t="2808" r="4435" b="73629"/>
          <a:stretch/>
        </p:blipFill>
        <p:spPr bwMode="auto">
          <a:xfrm>
            <a:off x="5088347" y="4195844"/>
            <a:ext cx="291751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583" y="1442434"/>
            <a:ext cx="9878096" cy="5154918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endParaRPr lang="en-US" sz="51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If you break it you have to fix it or ask for help to fix it.​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If someone else is using it, don’t take it - ask first.​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Use indoor voices - no yelling.​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Keep your hands and feet to yourself.​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Use polite words.​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Clean up and put things back where they came from.​</a:t>
            </a:r>
          </a:p>
          <a:p>
            <a:pPr marL="0" indent="0" fontAlgn="base">
              <a:buNone/>
            </a:pPr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​Don’t put LEGO® bricks in your mouth.</a:t>
            </a:r>
          </a:p>
        </p:txBody>
      </p:sp>
    </p:spTree>
    <p:extLst>
      <p:ext uri="{BB962C8B-B14F-4D97-AF65-F5344CB8AC3E}">
        <p14:creationId xmlns:p14="http://schemas.microsoft.com/office/powerpoint/2010/main" val="32908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99" y="1405299"/>
            <a:ext cx="116811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cup contains 14-20 pieces with a matching pair of each piece.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Divide the Legos up so that each partner has the same exact pieces.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Place a divider between you…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One partner (ENGINEER) build something with the Legos.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 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Once partner A (ENGINEER) has finished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building, explain how to build the Lego creation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to partner B (BUILDER) using only verbal cues. 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Once Partner B (BUILDER) has finished, Partner A (ENGINEER) look to see if there were any 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mistakes.</a:t>
            </a:r>
            <a:r>
              <a:rPr lang="en-GB" sz="2400" dirty="0">
                <a:latin typeface="Comic Sans MS" panose="030F0702030302020204" pitchFamily="66" charset="0"/>
                <a:hlinkClick r:id="rId2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Now reverse roles. </a:t>
            </a:r>
          </a:p>
          <a:p>
            <a:pPr lvl="0"/>
            <a:endParaRPr lang="en-GB" sz="2400" dirty="0"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Give a creation for the Builder to describe.</a:t>
            </a:r>
          </a:p>
        </p:txBody>
      </p:sp>
      <p:pic>
        <p:nvPicPr>
          <p:cNvPr id="7" name="Picture 4" descr="photo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87" y="2480121"/>
            <a:ext cx="18097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therapist’s role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>
                <a:latin typeface="Comic Sans MS" panose="030F0702030302020204" pitchFamily="66" charset="0"/>
              </a:rPr>
              <a:t>​</a:t>
            </a:r>
            <a:r>
              <a:rPr lang="en-GB" sz="2400" dirty="0">
                <a:latin typeface="Comic Sans MS" panose="030F0702030302020204" pitchFamily="66" charset="0"/>
              </a:rPr>
              <a:t>Don’t point out specific social problems or give solutions, rather to highlight the presence of a problem and help children to come up with their own solutions.</a:t>
            </a:r>
            <a:r>
              <a:rPr lang="en-US" sz="24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GB" dirty="0">
                <a:latin typeface="Comic Sans MS" panose="030F0702030302020204" pitchFamily="66" charset="0"/>
              </a:rPr>
              <a:t>​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3" t="26337" r="4246" b="50035"/>
          <a:stretch/>
        </p:blipFill>
        <p:spPr bwMode="auto">
          <a:xfrm>
            <a:off x="7383361" y="3285347"/>
            <a:ext cx="4466854" cy="32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“Why are you still fat?”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0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Today, at work, my </a:t>
            </a:r>
            <a:r>
              <a:rPr lang="en-GB" dirty="0"/>
              <a:t>aim </a:t>
            </a:r>
            <a:r>
              <a:rPr lang="en-GB" dirty="0" smtClean="0"/>
              <a:t>is </a:t>
            </a:r>
            <a:r>
              <a:rPr lang="en-GB" dirty="0"/>
              <a:t>to do a terrible job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Managing Challenging Behaviour in ASD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418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Attribution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People have inherent weaknesses in their ability to correctly attribute meaning.</a:t>
            </a:r>
          </a:p>
          <a:p>
            <a:r>
              <a:rPr lang="en-GB" dirty="0" smtClean="0"/>
              <a:t>Fundamental Attribution Error – University Challenge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16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‘He’s coping really well…’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positive is your communication, really?</a:t>
            </a:r>
          </a:p>
        </p:txBody>
      </p:sp>
    </p:spTree>
    <p:extLst>
      <p:ext uri="{BB962C8B-B14F-4D97-AF65-F5344CB8AC3E}">
        <p14:creationId xmlns:p14="http://schemas.microsoft.com/office/powerpoint/2010/main" val="41534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parking </a:t>
            </a:r>
            <a:r>
              <a:rPr lang="en-GB" dirty="0" smtClean="0"/>
              <a:t>ticket</a:t>
            </a:r>
            <a:br>
              <a:rPr lang="en-GB" dirty="0" smtClean="0"/>
            </a:br>
            <a:r>
              <a:rPr lang="en-GB" dirty="0" smtClean="0"/>
              <a:t>Bo </a:t>
            </a:r>
            <a:r>
              <a:rPr lang="en-GB" dirty="0" err="1" smtClean="0"/>
              <a:t>Hejlskov-Elsen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If you get a parking ticket you </a:t>
            </a:r>
            <a:r>
              <a:rPr lang="en-GB" dirty="0" smtClean="0"/>
              <a:t>have two </a:t>
            </a:r>
            <a:r>
              <a:rPr lang="en-GB" dirty="0"/>
              <a:t>possible </a:t>
            </a:r>
            <a:r>
              <a:rPr lang="en-GB" dirty="0" smtClean="0"/>
              <a:t>thoughts: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put the car in the wrong spot. That was </a:t>
            </a:r>
            <a:r>
              <a:rPr lang="en-GB" dirty="0" smtClean="0"/>
              <a:t>stupid.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/>
              <a:t>parking attendant is an </a:t>
            </a:r>
            <a:r>
              <a:rPr lang="en-GB" dirty="0" smtClean="0"/>
              <a:t>idiot.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last thought doesn't make you </a:t>
            </a:r>
            <a:r>
              <a:rPr lang="en-GB" dirty="0" smtClean="0"/>
              <a:t>choose another </a:t>
            </a:r>
            <a:r>
              <a:rPr lang="en-GB" dirty="0"/>
              <a:t>spot tomorrow</a:t>
            </a:r>
          </a:p>
          <a:p>
            <a:r>
              <a:rPr lang="en-GB" dirty="0" smtClean="0"/>
              <a:t>And </a:t>
            </a:r>
            <a:r>
              <a:rPr lang="en-GB" dirty="0"/>
              <a:t>you will get a new parking ticket</a:t>
            </a:r>
          </a:p>
          <a:p>
            <a:r>
              <a:rPr lang="en-GB" dirty="0" smtClean="0"/>
              <a:t>Which </a:t>
            </a:r>
            <a:r>
              <a:rPr lang="en-GB" dirty="0"/>
              <a:t>confirms your opinion: They are idiots</a:t>
            </a:r>
          </a:p>
          <a:p>
            <a:r>
              <a:rPr lang="en-GB" dirty="0" smtClean="0"/>
              <a:t>And </a:t>
            </a:r>
            <a:r>
              <a:rPr lang="en-GB" dirty="0"/>
              <a:t>you do not learn anything</a:t>
            </a:r>
          </a:p>
        </p:txBody>
      </p:sp>
    </p:spTree>
    <p:extLst>
      <p:ext uri="{BB962C8B-B14F-4D97-AF65-F5344CB8AC3E}">
        <p14:creationId xmlns:p14="http://schemas.microsoft.com/office/powerpoint/2010/main" val="13781353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your core belief?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This child / young person is doing it on purpose?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This child / young person is doing their best?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931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 </a:t>
            </a:r>
            <a:r>
              <a:rPr lang="en-GB" dirty="0" err="1"/>
              <a:t>Hejlskov-Elsen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Challenging behaviour </a:t>
            </a:r>
            <a:r>
              <a:rPr lang="en-GB" dirty="0" smtClean="0"/>
              <a:t>and conflicts </a:t>
            </a:r>
            <a:r>
              <a:rPr lang="en-GB" dirty="0"/>
              <a:t>are often </a:t>
            </a:r>
            <a:r>
              <a:rPr lang="en-GB" dirty="0" smtClean="0"/>
              <a:t>reciprocal problem-solutions: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 </a:t>
            </a:r>
            <a:r>
              <a:rPr lang="en-GB" dirty="0"/>
              <a:t>have a problem that I solve</a:t>
            </a:r>
          </a:p>
          <a:p>
            <a:r>
              <a:rPr lang="en-GB" dirty="0" smtClean="0"/>
              <a:t>My </a:t>
            </a:r>
            <a:r>
              <a:rPr lang="en-GB" dirty="0"/>
              <a:t>solution becomes a problem </a:t>
            </a:r>
            <a:r>
              <a:rPr lang="en-GB" dirty="0" smtClean="0"/>
              <a:t>for somebody </a:t>
            </a:r>
            <a:r>
              <a:rPr lang="en-GB" dirty="0"/>
              <a:t>else that he or she </a:t>
            </a:r>
            <a:r>
              <a:rPr lang="en-GB" dirty="0" smtClean="0"/>
              <a:t>must solve</a:t>
            </a:r>
            <a:endParaRPr lang="en-GB" dirty="0"/>
          </a:p>
          <a:p>
            <a:r>
              <a:rPr lang="en-GB" dirty="0" smtClean="0"/>
              <a:t>In </a:t>
            </a:r>
            <a:r>
              <a:rPr lang="en-GB" dirty="0"/>
              <a:t>a way he or she becomes </a:t>
            </a:r>
            <a:r>
              <a:rPr lang="en-GB" dirty="0" smtClean="0"/>
              <a:t>a problem </a:t>
            </a:r>
            <a:r>
              <a:rPr lang="en-GB" dirty="0"/>
              <a:t>for me to solve...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</a:t>
            </a:r>
            <a:r>
              <a:rPr lang="en-GB" dirty="0"/>
              <a:t>kind of conflict can only </a:t>
            </a:r>
            <a:r>
              <a:rPr lang="en-GB" dirty="0" smtClean="0"/>
              <a:t>be solved </a:t>
            </a:r>
            <a:r>
              <a:rPr lang="en-GB" dirty="0"/>
              <a:t>by one of us using </a:t>
            </a:r>
            <a:r>
              <a:rPr lang="en-GB" dirty="0" smtClean="0"/>
              <a:t>solutions that </a:t>
            </a:r>
            <a:r>
              <a:rPr lang="en-GB" dirty="0"/>
              <a:t>do not become a problem </a:t>
            </a:r>
            <a:r>
              <a:rPr lang="en-GB" dirty="0" smtClean="0"/>
              <a:t>for the </a:t>
            </a:r>
            <a:r>
              <a:rPr lang="en-GB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843213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the problem owner?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would like to </a:t>
            </a:r>
            <a:r>
              <a:rPr lang="en-GB" dirty="0" smtClean="0"/>
              <a:t>teach autistic </a:t>
            </a:r>
            <a:r>
              <a:rPr lang="en-GB" dirty="0"/>
              <a:t>people to </a:t>
            </a:r>
            <a:r>
              <a:rPr lang="en-GB" dirty="0" smtClean="0"/>
              <a:t>use solutions </a:t>
            </a:r>
            <a:r>
              <a:rPr lang="en-GB" dirty="0"/>
              <a:t>that do not </a:t>
            </a:r>
            <a:r>
              <a:rPr lang="en-GB" dirty="0" smtClean="0"/>
              <a:t>cause problems </a:t>
            </a:r>
            <a:r>
              <a:rPr lang="en-GB" dirty="0"/>
              <a:t>for us</a:t>
            </a:r>
          </a:p>
          <a:p>
            <a:r>
              <a:rPr lang="en-GB" dirty="0"/>
              <a:t>It would be more logical </a:t>
            </a:r>
            <a:r>
              <a:rPr lang="en-GB" dirty="0" smtClean="0"/>
              <a:t>that we </a:t>
            </a:r>
            <a:r>
              <a:rPr lang="en-GB" dirty="0"/>
              <a:t>find solutions that do </a:t>
            </a:r>
            <a:r>
              <a:rPr lang="en-GB" dirty="0" smtClean="0"/>
              <a:t>not create </a:t>
            </a:r>
            <a:r>
              <a:rPr lang="en-GB" dirty="0"/>
              <a:t>problems for them</a:t>
            </a:r>
          </a:p>
          <a:p>
            <a:r>
              <a:rPr lang="en-GB" dirty="0"/>
              <a:t>In order to </a:t>
            </a:r>
            <a:r>
              <a:rPr lang="en-GB" dirty="0" smtClean="0"/>
              <a:t>avoid powerlessness </a:t>
            </a:r>
            <a:r>
              <a:rPr lang="en-GB" dirty="0"/>
              <a:t>and lack </a:t>
            </a:r>
            <a:r>
              <a:rPr lang="en-GB" dirty="0" smtClean="0"/>
              <a:t>of control</a:t>
            </a:r>
          </a:p>
          <a:p>
            <a:endParaRPr lang="en-GB" dirty="0" smtClean="0"/>
          </a:p>
          <a:p>
            <a:pPr marL="0" indent="0" algn="r">
              <a:buNone/>
            </a:pPr>
            <a:r>
              <a:rPr lang="en-GB" dirty="0" smtClean="0"/>
              <a:t>Bo </a:t>
            </a:r>
            <a:r>
              <a:rPr lang="en-GB" dirty="0" err="1" smtClean="0"/>
              <a:t>Hejlskov-Elsen</a:t>
            </a:r>
            <a:endParaRPr lang="en-GB" dirty="0" smtClean="0"/>
          </a:p>
          <a:p>
            <a:pPr marL="0" indent="0" algn="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85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Moral Pop-Out </a:t>
            </a:r>
            <a:r>
              <a:rPr lang="en-GB" dirty="0" smtClean="0"/>
              <a:t>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Ana </a:t>
            </a:r>
            <a:r>
              <a:rPr lang="en-GB" dirty="0" err="1"/>
              <a:t>Gantmans</a:t>
            </a:r>
            <a:r>
              <a:rPr lang="en-GB" dirty="0"/>
              <a:t> research tells us that we process moral information faster than other information</a:t>
            </a:r>
          </a:p>
          <a:p>
            <a:r>
              <a:rPr lang="en-GB" dirty="0"/>
              <a:t>This means that we have a tendency to view behaviour through a moral filter</a:t>
            </a:r>
          </a:p>
          <a:p>
            <a:r>
              <a:rPr lang="en-GB" dirty="0" smtClean="0"/>
              <a:t>That’s </a:t>
            </a:r>
            <a:r>
              <a:rPr lang="en-GB" dirty="0"/>
              <a:t>why we often fail </a:t>
            </a:r>
            <a:r>
              <a:rPr lang="en-GB" dirty="0" smtClean="0"/>
              <a:t>to see </a:t>
            </a:r>
            <a:r>
              <a:rPr lang="en-GB" dirty="0"/>
              <a:t>the strategy for </a:t>
            </a:r>
            <a:r>
              <a:rPr lang="en-GB" dirty="0" smtClean="0"/>
              <a:t>keeping self </a:t>
            </a:r>
            <a:r>
              <a:rPr lang="en-GB" dirty="0"/>
              <a:t>control</a:t>
            </a:r>
          </a:p>
          <a:p>
            <a:r>
              <a:rPr lang="en-GB" dirty="0"/>
              <a:t>But view </a:t>
            </a:r>
            <a:r>
              <a:rPr lang="en-GB" dirty="0" smtClean="0"/>
              <a:t>challenging behaviour </a:t>
            </a:r>
            <a:r>
              <a:rPr lang="en-GB" dirty="0"/>
              <a:t>as </a:t>
            </a:r>
            <a:r>
              <a:rPr lang="en-GB" dirty="0" smtClean="0"/>
              <a:t>immoral behaviour</a:t>
            </a:r>
            <a:endParaRPr lang="en-GB" dirty="0"/>
          </a:p>
          <a:p>
            <a:r>
              <a:rPr lang="en-GB" dirty="0"/>
              <a:t>Judging behaviour instead </a:t>
            </a:r>
            <a:r>
              <a:rPr lang="en-GB" dirty="0" smtClean="0"/>
              <a:t>of understanding </a:t>
            </a:r>
            <a:r>
              <a:rPr lang="en-GB" dirty="0"/>
              <a:t>it</a:t>
            </a:r>
          </a:p>
          <a:p>
            <a:r>
              <a:rPr lang="en-GB" dirty="0"/>
              <a:t>Maybe the change </a:t>
            </a:r>
            <a:r>
              <a:rPr lang="en-GB" dirty="0" smtClean="0"/>
              <a:t>of perspective </a:t>
            </a:r>
            <a:r>
              <a:rPr lang="en-GB" dirty="0"/>
              <a:t>is starting </a:t>
            </a:r>
            <a:r>
              <a:rPr lang="en-GB" dirty="0" smtClean="0"/>
              <a:t>to suppress </a:t>
            </a:r>
            <a:r>
              <a:rPr lang="en-GB" dirty="0"/>
              <a:t>the moral pop </a:t>
            </a:r>
            <a:r>
              <a:rPr lang="en-GB" dirty="0" smtClean="0"/>
              <a:t>out effect</a:t>
            </a:r>
            <a:endParaRPr lang="en-GB" dirty="0"/>
          </a:p>
          <a:p>
            <a:r>
              <a:rPr lang="en-GB" dirty="0"/>
              <a:t>Making it a cognitive </a:t>
            </a:r>
            <a:r>
              <a:rPr lang="en-GB" dirty="0" smtClean="0"/>
              <a:t>process and </a:t>
            </a:r>
            <a:r>
              <a:rPr lang="en-GB" dirty="0"/>
              <a:t>thereby affected by stress</a:t>
            </a:r>
          </a:p>
        </p:txBody>
      </p:sp>
    </p:spTree>
    <p:extLst>
      <p:ext uri="{BB962C8B-B14F-4D97-AF65-F5344CB8AC3E}">
        <p14:creationId xmlns:p14="http://schemas.microsoft.com/office/powerpoint/2010/main" val="1043494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Affect Contagion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feel other people’s affects…</a:t>
            </a:r>
          </a:p>
          <a:p>
            <a:endParaRPr lang="en-GB" dirty="0"/>
          </a:p>
          <a:p>
            <a:r>
              <a:rPr lang="en-GB" dirty="0" smtClean="0"/>
              <a:t>Stress lowers our ability to withstand affect contagion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5386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Keeping it Simple – The low Arousal </a:t>
            </a:r>
            <a:r>
              <a:rPr lang="en-GB" dirty="0" err="1" smtClean="0"/>
              <a:t>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Avoid dominating eye contact</a:t>
            </a:r>
          </a:p>
          <a:p>
            <a:r>
              <a:rPr lang="en-GB" dirty="0" smtClean="0"/>
              <a:t>Avoid jaw tension</a:t>
            </a:r>
          </a:p>
          <a:p>
            <a:r>
              <a:rPr lang="en-GB" dirty="0" smtClean="0"/>
              <a:t>Divert attention</a:t>
            </a:r>
          </a:p>
          <a:p>
            <a:r>
              <a:rPr lang="en-GB" dirty="0" smtClean="0"/>
              <a:t>Keep calm – or at least be aware of your emotions</a:t>
            </a:r>
          </a:p>
          <a:p>
            <a:r>
              <a:rPr lang="en-GB" dirty="0" smtClean="0"/>
              <a:t>When they step backwards – do the same</a:t>
            </a:r>
          </a:p>
          <a:p>
            <a:r>
              <a:rPr lang="en-GB" dirty="0" smtClean="0"/>
              <a:t>Step backwards in demanding situations – give the person space</a:t>
            </a:r>
          </a:p>
          <a:p>
            <a:r>
              <a:rPr lang="en-GB" dirty="0" smtClean="0"/>
              <a:t>Sometimes the hardest, but best thing to do is nothing</a:t>
            </a:r>
          </a:p>
          <a:p>
            <a:r>
              <a:rPr lang="en-GB" dirty="0" smtClean="0"/>
              <a:t>Don’t stand opposite – toe to toe (a little on the side)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7183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Keeping </a:t>
            </a:r>
            <a:r>
              <a:rPr lang="en-GB" dirty="0"/>
              <a:t>it Simple – The low Arousal </a:t>
            </a:r>
            <a:r>
              <a:rPr lang="en-GB" dirty="0" err="1"/>
              <a:t>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Sit down when the </a:t>
            </a:r>
            <a:r>
              <a:rPr lang="en-GB" dirty="0" smtClean="0"/>
              <a:t>person is </a:t>
            </a:r>
            <a:r>
              <a:rPr lang="en-GB" dirty="0"/>
              <a:t>agitated</a:t>
            </a:r>
          </a:p>
          <a:p>
            <a:r>
              <a:rPr lang="en-GB" dirty="0"/>
              <a:t>Avoid a marked </a:t>
            </a:r>
            <a:r>
              <a:rPr lang="en-GB" dirty="0" smtClean="0"/>
              <a:t>body language – arms folded or fingers pointing</a:t>
            </a:r>
            <a:endParaRPr lang="en-GB" dirty="0"/>
          </a:p>
          <a:p>
            <a:r>
              <a:rPr lang="en-GB" dirty="0"/>
              <a:t>Pretend to be </a:t>
            </a:r>
            <a:r>
              <a:rPr lang="en-GB" dirty="0" smtClean="0"/>
              <a:t>walking home </a:t>
            </a:r>
            <a:r>
              <a:rPr lang="en-GB" dirty="0"/>
              <a:t>from the pub</a:t>
            </a:r>
          </a:p>
          <a:p>
            <a:r>
              <a:rPr lang="en-GB" dirty="0"/>
              <a:t>Avoid being infected </a:t>
            </a:r>
            <a:r>
              <a:rPr lang="en-GB" dirty="0" smtClean="0"/>
              <a:t>by the </a:t>
            </a:r>
            <a:r>
              <a:rPr lang="en-GB" dirty="0"/>
              <a:t>person’s tension</a:t>
            </a:r>
          </a:p>
          <a:p>
            <a:r>
              <a:rPr lang="en-GB" dirty="0"/>
              <a:t>Make sure your calm </a:t>
            </a:r>
            <a:r>
              <a:rPr lang="en-GB" dirty="0" smtClean="0"/>
              <a:t>is contagious</a:t>
            </a:r>
            <a:endParaRPr lang="en-GB" dirty="0"/>
          </a:p>
          <a:p>
            <a:r>
              <a:rPr lang="en-GB" dirty="0"/>
              <a:t>Wait- it is often enough</a:t>
            </a:r>
          </a:p>
          <a:p>
            <a:r>
              <a:rPr lang="en-GB" dirty="0"/>
              <a:t>Make other people leave</a:t>
            </a:r>
          </a:p>
          <a:p>
            <a:r>
              <a:rPr lang="en-GB" dirty="0"/>
              <a:t>Avoid touching with </a:t>
            </a:r>
            <a:r>
              <a:rPr lang="en-GB" dirty="0" smtClean="0"/>
              <a:t>tense muscles</a:t>
            </a:r>
            <a:endParaRPr lang="en-GB" dirty="0"/>
          </a:p>
          <a:p>
            <a:r>
              <a:rPr lang="en-GB" dirty="0"/>
              <a:t>Relax when somebody </a:t>
            </a:r>
            <a:r>
              <a:rPr lang="en-GB" dirty="0" smtClean="0"/>
              <a:t>grabs you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096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“Why are you still fat?”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299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https://www.youtube.com/watch?v=b--</a:t>
            </a:r>
            <a:r>
              <a:rPr lang="en-US" dirty="0" smtClean="0">
                <a:hlinkClick r:id="rId2"/>
              </a:rPr>
              <a:t>LSrWfzS8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865" y="764373"/>
            <a:ext cx="9286335" cy="1293028"/>
          </a:xfrm>
        </p:spPr>
        <p:txBody>
          <a:bodyPr>
            <a:normAutofit/>
          </a:bodyPr>
          <a:lstStyle/>
          <a:p>
            <a:r>
              <a:rPr lang="en-GB" sz="3200" dirty="0"/>
              <a:t>The World Needs All Kinds of Minds</a:t>
            </a:r>
            <a:br>
              <a:rPr lang="en-GB" sz="3200" dirty="0"/>
            </a:br>
            <a:r>
              <a:rPr lang="en-GB" sz="3200" dirty="0"/>
              <a:t>Temple Grandin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www.youtube.com/watch?v=fn_9f5x0f1Q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20 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98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positive is your communication?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What is normal?</a:t>
            </a:r>
          </a:p>
          <a:p>
            <a:r>
              <a:rPr lang="en-GB" dirty="0"/>
              <a:t>What is abnormal?</a:t>
            </a:r>
          </a:p>
          <a:p>
            <a:r>
              <a:rPr lang="en-GB" dirty="0"/>
              <a:t>What is neurotypical?</a:t>
            </a:r>
          </a:p>
          <a:p>
            <a:r>
              <a:rPr lang="en-GB" dirty="0"/>
              <a:t>What is neuro-atypical?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5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Q1:  What is autism spectrum disorder?</a:t>
            </a:r>
          </a:p>
          <a:p>
            <a:r>
              <a:rPr lang="en-GB" dirty="0"/>
              <a:t>A1:  A neurodevelopmental disorder or condition.</a:t>
            </a:r>
          </a:p>
          <a:p>
            <a:endParaRPr lang="en-GB" dirty="0"/>
          </a:p>
          <a:p>
            <a:r>
              <a:rPr lang="en-GB" dirty="0"/>
              <a:t>Q2: What is autism?</a:t>
            </a:r>
          </a:p>
          <a:p>
            <a:r>
              <a:rPr lang="en-GB" dirty="0"/>
              <a:t>A2: Autism is a social construct.  It is a medical label used to categorise and, through implicit bias, subjugate by defining as disabled, a very large group of people who happen to have neurological and sensory differences that result in them exhibiting behaviours that the majority of other people don’t consider to be normal.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2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1269</TotalTime>
  <Words>2527</Words>
  <Application>Microsoft Office PowerPoint</Application>
  <PresentationFormat>Custom</PresentationFormat>
  <Paragraphs>439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Vapor Trail</vt:lpstr>
      <vt:lpstr>Autism Advisors Forum Eastwood High School Conference Room 27th April 2018 </vt:lpstr>
      <vt:lpstr>Agenda</vt:lpstr>
      <vt:lpstr>PowerPoint Presentation</vt:lpstr>
      <vt:lpstr>Break – PIZZA ORDER IS UP</vt:lpstr>
      <vt:lpstr>Managing Difficult Situations</vt:lpstr>
      <vt:lpstr>‘He’s coping really well…’</vt:lpstr>
      <vt:lpstr>PowerPoint Presentation</vt:lpstr>
      <vt:lpstr>How positive is your communication?</vt:lpstr>
      <vt:lpstr>PowerPoint Presentation</vt:lpstr>
      <vt:lpstr>How Do We View Autism?</vt:lpstr>
      <vt:lpstr>Weak Central Coherence</vt:lpstr>
      <vt:lpstr>Executive Dys-Function</vt:lpstr>
      <vt:lpstr>PowerPoint Presentation</vt:lpstr>
      <vt:lpstr>Theory of Mind</vt:lpstr>
      <vt:lpstr>Extreme Male Brain</vt:lpstr>
      <vt:lpstr>Context Blindness</vt:lpstr>
      <vt:lpstr>He / She has…</vt:lpstr>
      <vt:lpstr>Well done everyone</vt:lpstr>
      <vt:lpstr>PowerPoint Presentation</vt:lpstr>
      <vt:lpstr>Retreat to…</vt:lpstr>
      <vt:lpstr>This is my truth, tell me yours</vt:lpstr>
      <vt:lpstr>Central Coherence</vt:lpstr>
      <vt:lpstr>Extreme Male Brain</vt:lpstr>
      <vt:lpstr>And the rest</vt:lpstr>
      <vt:lpstr>‘Different, not less…’</vt:lpstr>
      <vt:lpstr>Luke Beardon</vt:lpstr>
      <vt:lpstr>(Take complex learning difficulties out of the equation for a moment)</vt:lpstr>
      <vt:lpstr>Myth 1: Autism is a spectrum</vt:lpstr>
      <vt:lpstr>Myth 2:  Everyone is a bit autistic </vt:lpstr>
      <vt:lpstr>PowerPoint Presentation</vt:lpstr>
      <vt:lpstr>Myth 3: Autism is a triad of impairments </vt:lpstr>
      <vt:lpstr>Myth 4: People with autism are unsociable </vt:lpstr>
      <vt:lpstr>Myth 5: People with autism are impaired in verbal comprehension</vt:lpstr>
      <vt:lpstr>Myth 6: Non-verbal communication is useful and effective</vt:lpstr>
      <vt:lpstr>Myth 7: People with Autism lack a Theory of Mind</vt:lpstr>
      <vt:lpstr>Myth 8: Dis-executive Functioning leads to organisation – is there any dysfunction at all??</vt:lpstr>
      <vt:lpstr>Myth 9:  Weak central coherence is bad</vt:lpstr>
      <vt:lpstr>Myth 10: Sensory processing is dysfunctional</vt:lpstr>
      <vt:lpstr>Myth 11: People with autism have obsessions</vt:lpstr>
      <vt:lpstr>Myth 12: People with autism are inappropriate </vt:lpstr>
      <vt:lpstr>What is not to admire?</vt:lpstr>
      <vt:lpstr>PowerPoint Presentation</vt:lpstr>
      <vt:lpstr>PowerPoint Presentation</vt:lpstr>
      <vt:lpstr>2 Ways to Have  A Conversation</vt:lpstr>
      <vt:lpstr>10 Ways to Have a Better Conversation…</vt:lpstr>
      <vt:lpstr>PowerPoint Presentation</vt:lpstr>
      <vt:lpstr>Celeste Headlee</vt:lpstr>
      <vt:lpstr>The Follies of MAn</vt:lpstr>
      <vt:lpstr>Lunch</vt:lpstr>
      <vt:lpstr>2 WAYS O HAVE A CONVERSATION</vt:lpstr>
      <vt:lpstr>LEGO® Therapy </vt:lpstr>
      <vt:lpstr>LEGO® Therapy encourages;</vt:lpstr>
      <vt:lpstr>Roles</vt:lpstr>
      <vt:lpstr>Rules</vt:lpstr>
      <vt:lpstr>PowerPoint Presentation</vt:lpstr>
      <vt:lpstr>therapist’s role</vt:lpstr>
      <vt:lpstr>“Why are you still fat?”</vt:lpstr>
      <vt:lpstr>Today, at work, my aim is to do a terrible job…</vt:lpstr>
      <vt:lpstr>Attribution Theory</vt:lpstr>
      <vt:lpstr>The parking ticket Bo Hejlskov-Elsen</vt:lpstr>
      <vt:lpstr>What is your core belief?</vt:lpstr>
      <vt:lpstr>Bo Hejlskov-Elsen</vt:lpstr>
      <vt:lpstr>Who is the problem owner?</vt:lpstr>
      <vt:lpstr>Moral Pop-Out Effect</vt:lpstr>
      <vt:lpstr>Affect Contagion</vt:lpstr>
      <vt:lpstr>Keeping it Simple – The low Arousal APproach</vt:lpstr>
      <vt:lpstr>Keeping it Simple – The low Arousal APproach</vt:lpstr>
      <vt:lpstr>“Why are you still fat?”</vt:lpstr>
      <vt:lpstr>Miscommunication</vt:lpstr>
      <vt:lpstr>The World Needs All Kinds of Minds Temple Grandin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Advisors Forum</dc:title>
  <dc:creator>Atherton, Chris</dc:creator>
  <cp:lastModifiedBy>Annie McGauley</cp:lastModifiedBy>
  <cp:revision>74</cp:revision>
  <dcterms:created xsi:type="dcterms:W3CDTF">2018-03-23T10:51:35Z</dcterms:created>
  <dcterms:modified xsi:type="dcterms:W3CDTF">2018-04-27T12:46:25Z</dcterms:modified>
</cp:coreProperties>
</file>