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8" r:id="rId4"/>
    <p:sldId id="259" r:id="rId5"/>
    <p:sldId id="260" r:id="rId6"/>
    <p:sldId id="261" r:id="rId7"/>
    <p:sldId id="262" r:id="rId8"/>
    <p:sldId id="263" r:id="rId9"/>
    <p:sldId id="264" r:id="rId10"/>
    <p:sldId id="265"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24603F3-497B-4ED5-8EC3-B6DD4D8950AE}" type="datetimeFigureOut">
              <a:rPr lang="en-GB" smtClean="0"/>
              <a:t>27/08/2018</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F6B0B66-4C95-4F44-A2E8-6A205A6DD6F6}"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0660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4603F3-497B-4ED5-8EC3-B6DD4D8950AE}" type="datetimeFigureOut">
              <a:rPr lang="en-GB" smtClean="0"/>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362548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4603F3-497B-4ED5-8EC3-B6DD4D8950AE}" type="datetimeFigureOut">
              <a:rPr lang="en-GB" smtClean="0"/>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139639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4603F3-497B-4ED5-8EC3-B6DD4D8950AE}" type="datetimeFigureOut">
              <a:rPr lang="en-GB" smtClean="0"/>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111254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24603F3-497B-4ED5-8EC3-B6DD4D8950AE}" type="datetimeFigureOut">
              <a:rPr lang="en-GB" smtClean="0"/>
              <a:t>27/08/2018</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F6B0B66-4C95-4F44-A2E8-6A205A6DD6F6}"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073136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4603F3-497B-4ED5-8EC3-B6DD4D8950AE}" type="datetimeFigureOut">
              <a:rPr lang="en-GB" smtClean="0"/>
              <a:t>27/08/2018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150577090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4603F3-497B-4ED5-8EC3-B6DD4D8950AE}" type="datetimeFigureOut">
              <a:rPr lang="en-GB" smtClean="0"/>
              <a:t>27/08/2018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127328880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4603F3-497B-4ED5-8EC3-B6DD4D8950AE}" type="datetimeFigureOut">
              <a:rPr lang="en-GB" smtClean="0"/>
              <a:t>27/08/2018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29131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603F3-497B-4ED5-8EC3-B6DD4D8950AE}" type="datetimeFigureOut">
              <a:rPr lang="en-GB" smtClean="0"/>
              <a:t>27/08/2018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244666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424603F3-497B-4ED5-8EC3-B6DD4D8950AE}" type="datetimeFigureOut">
              <a:rPr lang="en-GB" smtClean="0"/>
              <a:t>27/08/2018</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AF6B0B66-4C95-4F44-A2E8-6A205A6DD6F6}"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239040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424603F3-497B-4ED5-8EC3-B6DD4D8950AE}" type="datetimeFigureOut">
              <a:rPr lang="en-GB" smtClean="0"/>
              <a:t>27/08/2018</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AF6B0B66-4C95-4F44-A2E8-6A205A6DD6F6}" type="slidenum">
              <a:rPr lang="en-GB" smtClean="0"/>
              <a:t>‹#›</a:t>
            </a:fld>
            <a:endParaRPr lang="en-GB"/>
          </a:p>
        </p:txBody>
      </p:sp>
    </p:spTree>
    <p:extLst>
      <p:ext uri="{BB962C8B-B14F-4D97-AF65-F5344CB8AC3E}">
        <p14:creationId xmlns:p14="http://schemas.microsoft.com/office/powerpoint/2010/main" val="297930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24603F3-497B-4ED5-8EC3-B6DD4D8950AE}" type="datetimeFigureOut">
              <a:rPr lang="en-GB" smtClean="0"/>
              <a:t>27/08/2018</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F6B0B66-4C95-4F44-A2E8-6A205A6DD6F6}"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2896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Welcome to Primary 5</a:t>
            </a:r>
            <a:endParaRPr lang="en-GB" dirty="0"/>
          </a:p>
        </p:txBody>
      </p:sp>
      <p:sp>
        <p:nvSpPr>
          <p:cNvPr id="3" name="Subtitle 2"/>
          <p:cNvSpPr>
            <a:spLocks noGrp="1"/>
          </p:cNvSpPr>
          <p:nvPr>
            <p:ph type="subTitle" idx="1"/>
          </p:nvPr>
        </p:nvSpPr>
        <p:spPr/>
        <p:txBody>
          <a:bodyPr/>
          <a:lstStyle/>
          <a:p>
            <a:r>
              <a:rPr lang="en-GB" dirty="0" smtClean="0"/>
              <a:t>By Miss Shucksmith</a:t>
            </a:r>
            <a:endParaRPr lang="en-GB" dirty="0"/>
          </a:p>
        </p:txBody>
      </p:sp>
    </p:spTree>
    <p:extLst>
      <p:ext uri="{BB962C8B-B14F-4D97-AF65-F5344CB8AC3E}">
        <p14:creationId xmlns:p14="http://schemas.microsoft.com/office/powerpoint/2010/main" val="3983154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help? </a:t>
            </a:r>
            <a:endParaRPr lang="en-GB" dirty="0"/>
          </a:p>
        </p:txBody>
      </p:sp>
      <p:sp>
        <p:nvSpPr>
          <p:cNvPr id="3" name="Content Placeholder 2"/>
          <p:cNvSpPr>
            <a:spLocks noGrp="1"/>
          </p:cNvSpPr>
          <p:nvPr>
            <p:ph idx="1"/>
          </p:nvPr>
        </p:nvSpPr>
        <p:spPr/>
        <p:txBody>
          <a:bodyPr/>
          <a:lstStyle/>
          <a:p>
            <a:pPr>
              <a:defRPr/>
            </a:pPr>
            <a:r>
              <a:rPr lang="en-GB" dirty="0">
                <a:latin typeface="Arial" pitchFamily="34" charset="0"/>
                <a:cs typeface="Arial" pitchFamily="34" charset="0"/>
              </a:rPr>
              <a:t>Support with homework and spelling activities, revisiting spellings over the week.</a:t>
            </a:r>
          </a:p>
          <a:p>
            <a:pPr>
              <a:defRPr/>
            </a:pPr>
            <a:r>
              <a:rPr lang="en-GB" dirty="0" smtClean="0">
                <a:latin typeface="Arial" pitchFamily="34" charset="0"/>
                <a:cs typeface="Arial" pitchFamily="34" charset="0"/>
              </a:rPr>
              <a:t>Listen to your child read, and read with them. </a:t>
            </a:r>
            <a:endParaRPr lang="en-GB" dirty="0">
              <a:latin typeface="Arial" pitchFamily="34" charset="0"/>
              <a:cs typeface="Arial" pitchFamily="34" charset="0"/>
            </a:endParaRPr>
          </a:p>
          <a:p>
            <a:pPr>
              <a:defRPr/>
            </a:pPr>
            <a:r>
              <a:rPr lang="en-GB" dirty="0">
                <a:latin typeface="Arial" pitchFamily="34" charset="0"/>
                <a:cs typeface="Arial" pitchFamily="34" charset="0"/>
              </a:rPr>
              <a:t>Let us know if there are any significant changes at home.</a:t>
            </a:r>
          </a:p>
          <a:p>
            <a:pPr>
              <a:defRPr/>
            </a:pPr>
            <a:r>
              <a:rPr lang="en-GB" dirty="0" smtClean="0">
                <a:latin typeface="Arial" pitchFamily="34" charset="0"/>
                <a:cs typeface="Arial" pitchFamily="34" charset="0"/>
              </a:rPr>
              <a:t>Medication- please inform me or the office.</a:t>
            </a:r>
            <a:endParaRPr lang="en-GB" dirty="0">
              <a:latin typeface="Arial" pitchFamily="34" charset="0"/>
              <a:cs typeface="Arial" pitchFamily="34" charset="0"/>
            </a:endParaRPr>
          </a:p>
          <a:p>
            <a:pPr>
              <a:defRPr/>
            </a:pPr>
            <a:r>
              <a:rPr lang="en-GB" dirty="0">
                <a:latin typeface="Arial" pitchFamily="34" charset="0"/>
                <a:cs typeface="Arial" pitchFamily="34" charset="0"/>
              </a:rPr>
              <a:t>Encourage your child to be independent – taking </a:t>
            </a:r>
            <a:r>
              <a:rPr lang="en-GB" dirty="0" smtClean="0">
                <a:latin typeface="Arial" pitchFamily="34" charset="0"/>
                <a:cs typeface="Arial" pitchFamily="34" charset="0"/>
              </a:rPr>
              <a:t>responsibility </a:t>
            </a:r>
            <a:r>
              <a:rPr lang="en-GB" dirty="0">
                <a:latin typeface="Arial" pitchFamily="34" charset="0"/>
                <a:cs typeface="Arial" pitchFamily="34" charset="0"/>
              </a:rPr>
              <a:t>for </a:t>
            </a:r>
            <a:r>
              <a:rPr lang="en-GB" dirty="0" smtClean="0">
                <a:latin typeface="Arial" pitchFamily="34" charset="0"/>
                <a:cs typeface="Arial" pitchFamily="34" charset="0"/>
              </a:rPr>
              <a:t>packing their own PE kit, looking after their own </a:t>
            </a:r>
            <a:r>
              <a:rPr lang="en-GB" dirty="0">
                <a:latin typeface="Arial" pitchFamily="34" charset="0"/>
                <a:cs typeface="Arial" pitchFamily="34" charset="0"/>
              </a:rPr>
              <a:t>uniform, water bottle </a:t>
            </a:r>
            <a:r>
              <a:rPr lang="en-GB" dirty="0" smtClean="0">
                <a:latin typeface="Arial" pitchFamily="34" charset="0"/>
                <a:cs typeface="Arial" pitchFamily="34" charset="0"/>
              </a:rPr>
              <a:t>etc.</a:t>
            </a:r>
            <a:endParaRPr lang="en-GB"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1527380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 for visiting primary 5!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43377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who? </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Miss Shucksmith will be the Primary 5 class teacher for this year</a:t>
            </a:r>
          </a:p>
          <a:p>
            <a:r>
              <a:rPr lang="en-GB" sz="2400" dirty="0" smtClean="0"/>
              <a:t>Mr. Robson will teach Primary 5 during non-contact time</a:t>
            </a:r>
          </a:p>
          <a:p>
            <a:r>
              <a:rPr lang="en-GB" sz="2400" dirty="0" smtClean="0"/>
              <a:t>Mrs. Wise and Mrs. Gage </a:t>
            </a:r>
            <a:r>
              <a:rPr lang="en-GB" sz="2400" dirty="0">
                <a:latin typeface="Arial" pitchFamily="34" charset="0"/>
                <a:cs typeface="Arial" pitchFamily="34" charset="0"/>
              </a:rPr>
              <a:t>will support some children, </a:t>
            </a:r>
            <a:r>
              <a:rPr lang="en-GB" sz="2400" dirty="0" smtClean="0">
                <a:latin typeface="Arial" pitchFamily="34" charset="0"/>
                <a:cs typeface="Arial" pitchFamily="34" charset="0"/>
              </a:rPr>
              <a:t>individually and in small groups, on </a:t>
            </a:r>
            <a:r>
              <a:rPr lang="en-GB" sz="2400" dirty="0">
                <a:latin typeface="Arial" pitchFamily="34" charset="0"/>
                <a:cs typeface="Arial" pitchFamily="34" charset="0"/>
              </a:rPr>
              <a:t>areas of the curriculum where they would benefit from extra help</a:t>
            </a:r>
            <a:endParaRPr lang="en-GB" sz="2400" dirty="0" smtClean="0"/>
          </a:p>
          <a:p>
            <a:r>
              <a:rPr lang="en-GB" sz="2400" dirty="0" smtClean="0"/>
              <a:t>Mrs. Rosenberg and </a:t>
            </a:r>
            <a:r>
              <a:rPr lang="en-GB" sz="2400" dirty="0" err="1" smtClean="0"/>
              <a:t>Sosh</a:t>
            </a:r>
            <a:r>
              <a:rPr lang="en-GB" sz="2400" dirty="0" smtClean="0"/>
              <a:t> Greenberg will be teaching the class for </a:t>
            </a:r>
            <a:r>
              <a:rPr lang="en-GB" sz="2400" dirty="0" err="1" smtClean="0"/>
              <a:t>Ivrit</a:t>
            </a:r>
            <a:r>
              <a:rPr lang="en-GB" sz="2400" dirty="0" smtClean="0"/>
              <a:t> and </a:t>
            </a:r>
            <a:r>
              <a:rPr lang="en-GB" sz="2400" dirty="0" err="1" smtClean="0"/>
              <a:t>Kodesh</a:t>
            </a:r>
            <a:endParaRPr lang="en-GB" sz="2400" dirty="0" smtClean="0"/>
          </a:p>
          <a:p>
            <a:r>
              <a:rPr lang="en-GB" sz="2400" dirty="0" smtClean="0"/>
              <a:t>Mr. Fry – teaching PE for two of our weekly periods of PE </a:t>
            </a:r>
          </a:p>
          <a:p>
            <a:endParaRPr lang="en-GB" dirty="0"/>
          </a:p>
        </p:txBody>
      </p:sp>
    </p:spTree>
    <p:extLst>
      <p:ext uri="{BB962C8B-B14F-4D97-AF65-F5344CB8AC3E}">
        <p14:creationId xmlns:p14="http://schemas.microsoft.com/office/powerpoint/2010/main" val="4156567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are working on…</a:t>
            </a:r>
            <a:endParaRPr lang="en-GB" dirty="0"/>
          </a:p>
        </p:txBody>
      </p:sp>
      <p:sp>
        <p:nvSpPr>
          <p:cNvPr id="3" name="Content Placeholder 2"/>
          <p:cNvSpPr>
            <a:spLocks noGrp="1"/>
          </p:cNvSpPr>
          <p:nvPr>
            <p:ph idx="1"/>
          </p:nvPr>
        </p:nvSpPr>
        <p:spPr>
          <a:xfrm>
            <a:off x="1251678" y="1384663"/>
            <a:ext cx="10178322" cy="4963886"/>
          </a:xfrm>
        </p:spPr>
        <p:txBody>
          <a:bodyPr/>
          <a:lstStyle/>
          <a:p>
            <a:r>
              <a:rPr lang="en-GB" sz="2800" dirty="0" smtClean="0"/>
              <a:t>Maths and Numeracy – Place Value, Measure and Mental Maths</a:t>
            </a:r>
          </a:p>
          <a:p>
            <a:r>
              <a:rPr lang="en-GB" sz="2800" dirty="0" smtClean="0"/>
              <a:t>Language – reading, writing, talking and listening, and French</a:t>
            </a:r>
          </a:p>
          <a:p>
            <a:r>
              <a:rPr lang="en-GB" sz="2800" dirty="0" smtClean="0"/>
              <a:t>Health and Wellbeing – PE, mental, physical and emotional health</a:t>
            </a:r>
          </a:p>
          <a:p>
            <a:r>
              <a:rPr lang="en-GB" sz="2800" dirty="0" smtClean="0"/>
              <a:t>Expressive Arts – art and design, music and drama</a:t>
            </a:r>
          </a:p>
          <a:p>
            <a:r>
              <a:rPr lang="en-GB" sz="2800" dirty="0" smtClean="0"/>
              <a:t>Social Sciences – The Scottish Wars of Independence and the Rights of the Child</a:t>
            </a:r>
          </a:p>
          <a:p>
            <a:r>
              <a:rPr lang="en-GB" sz="2800" dirty="0" smtClean="0"/>
              <a:t>Science – Living and Non-Living Things and The Water Cycle</a:t>
            </a:r>
          </a:p>
          <a:p>
            <a:r>
              <a:rPr lang="en-GB" sz="2800" dirty="0" smtClean="0"/>
              <a:t>Technologies </a:t>
            </a:r>
          </a:p>
          <a:p>
            <a:r>
              <a:rPr lang="en-GB" sz="2800" dirty="0" err="1" smtClean="0"/>
              <a:t>Kodesh</a:t>
            </a:r>
            <a:r>
              <a:rPr lang="en-GB" sz="2800" dirty="0" smtClean="0"/>
              <a:t> and </a:t>
            </a:r>
            <a:r>
              <a:rPr lang="en-GB" sz="2800" dirty="0" err="1" smtClean="0"/>
              <a:t>Ivrit</a:t>
            </a:r>
            <a:endParaRPr lang="en-GB" sz="2800" dirty="0" smtClean="0"/>
          </a:p>
          <a:p>
            <a:endParaRPr lang="en-GB" dirty="0"/>
          </a:p>
        </p:txBody>
      </p:sp>
    </p:spTree>
    <p:extLst>
      <p:ext uri="{BB962C8B-B14F-4D97-AF65-F5344CB8AC3E}">
        <p14:creationId xmlns:p14="http://schemas.microsoft.com/office/powerpoint/2010/main" val="1645143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Uniform</a:t>
            </a:r>
            <a:endParaRPr lang="en-GB" dirty="0"/>
          </a:p>
        </p:txBody>
      </p:sp>
      <p:sp>
        <p:nvSpPr>
          <p:cNvPr id="3" name="Content Placeholder 2"/>
          <p:cNvSpPr>
            <a:spLocks noGrp="1"/>
          </p:cNvSpPr>
          <p:nvPr>
            <p:ph sz="half" idx="1"/>
          </p:nvPr>
        </p:nvSpPr>
        <p:spPr>
          <a:xfrm>
            <a:off x="1257300" y="1162595"/>
            <a:ext cx="4800600" cy="5259226"/>
          </a:xfrm>
        </p:spPr>
        <p:txBody>
          <a:bodyPr>
            <a:noAutofit/>
          </a:bodyPr>
          <a:lstStyle/>
          <a:p>
            <a:pPr marL="0" indent="0">
              <a:buNone/>
            </a:pPr>
            <a:r>
              <a:rPr lang="en-GB" b="1" dirty="0" smtClean="0"/>
              <a:t>School Uniform:</a:t>
            </a:r>
          </a:p>
          <a:p>
            <a:pPr fontAlgn="base"/>
            <a:r>
              <a:rPr lang="en-GB" dirty="0"/>
              <a:t>Grey trousers or skirt</a:t>
            </a:r>
          </a:p>
          <a:p>
            <a:pPr fontAlgn="base"/>
            <a:r>
              <a:rPr lang="en-GB" dirty="0"/>
              <a:t>White shirt with our school tie</a:t>
            </a:r>
          </a:p>
          <a:p>
            <a:pPr fontAlgn="base"/>
            <a:r>
              <a:rPr lang="en-GB" dirty="0" smtClean="0"/>
              <a:t>Blue</a:t>
            </a:r>
            <a:r>
              <a:rPr lang="en-GB" dirty="0"/>
              <a:t> sweatshirt or  blue or grey knitwear</a:t>
            </a:r>
          </a:p>
          <a:p>
            <a:pPr fontAlgn="base"/>
            <a:r>
              <a:rPr lang="en-GB" dirty="0"/>
              <a:t>Black school shoes (not trainers</a:t>
            </a:r>
            <a:r>
              <a:rPr lang="en-GB" dirty="0" smtClean="0"/>
              <a:t>)</a:t>
            </a:r>
          </a:p>
          <a:p>
            <a:pPr marL="0" indent="0" fontAlgn="base">
              <a:buNone/>
            </a:pPr>
            <a:endParaRPr lang="en-GB" dirty="0"/>
          </a:p>
          <a:p>
            <a:pPr marL="0" indent="0">
              <a:buNone/>
            </a:pPr>
            <a:r>
              <a:rPr lang="en-GB" dirty="0"/>
              <a:t>A</a:t>
            </a:r>
            <a:r>
              <a:rPr lang="en-GB" dirty="0" smtClean="0"/>
              <a:t>ll </a:t>
            </a:r>
            <a:r>
              <a:rPr lang="en-GB" dirty="0"/>
              <a:t>Jewish boys are encouraged to wear a </a:t>
            </a:r>
            <a:r>
              <a:rPr lang="en-GB" dirty="0" err="1" smtClean="0"/>
              <a:t>kippah</a:t>
            </a:r>
            <a:r>
              <a:rPr lang="en-GB" dirty="0" smtClean="0"/>
              <a:t>, particularly for </a:t>
            </a:r>
            <a:r>
              <a:rPr lang="en-GB" dirty="0" err="1" smtClean="0"/>
              <a:t>Kabbalat</a:t>
            </a:r>
            <a:r>
              <a:rPr lang="en-GB" dirty="0" smtClean="0"/>
              <a:t> Shabbat on Friday mornings. </a:t>
            </a:r>
          </a:p>
          <a:p>
            <a:pPr marL="0" indent="0">
              <a:buNone/>
            </a:pPr>
            <a:r>
              <a:rPr lang="en-GB" b="1" dirty="0" smtClean="0"/>
              <a:t>Please ensure that all articles of uniform are named!</a:t>
            </a:r>
            <a:endParaRPr lang="en-GB" b="1" dirty="0"/>
          </a:p>
        </p:txBody>
      </p:sp>
      <p:sp>
        <p:nvSpPr>
          <p:cNvPr id="4" name="Content Placeholder 3"/>
          <p:cNvSpPr>
            <a:spLocks noGrp="1"/>
          </p:cNvSpPr>
          <p:nvPr>
            <p:ph sz="half" idx="2"/>
          </p:nvPr>
        </p:nvSpPr>
        <p:spPr>
          <a:xfrm>
            <a:off x="6647796" y="1162595"/>
            <a:ext cx="4800600" cy="5408022"/>
          </a:xfrm>
        </p:spPr>
        <p:txBody>
          <a:bodyPr>
            <a:normAutofit/>
          </a:bodyPr>
          <a:lstStyle/>
          <a:p>
            <a:pPr marL="0" indent="0" fontAlgn="base">
              <a:buNone/>
            </a:pPr>
            <a:r>
              <a:rPr lang="en-GB" b="1" dirty="0"/>
              <a:t>Gym Kit:</a:t>
            </a:r>
            <a:endParaRPr lang="en-GB" dirty="0"/>
          </a:p>
          <a:p>
            <a:pPr fontAlgn="base"/>
            <a:r>
              <a:rPr lang="en-GB" dirty="0"/>
              <a:t>Dark shorts or tracksuit bottoms</a:t>
            </a:r>
          </a:p>
          <a:p>
            <a:pPr fontAlgn="base"/>
            <a:r>
              <a:rPr lang="en-GB" dirty="0"/>
              <a:t>School polo-shirt or a plain white t-shirt</a:t>
            </a:r>
          </a:p>
          <a:p>
            <a:pPr fontAlgn="base"/>
            <a:r>
              <a:rPr lang="en-GB" dirty="0"/>
              <a:t>Trainers or sandshoes</a:t>
            </a:r>
          </a:p>
          <a:p>
            <a:pPr fontAlgn="base"/>
            <a:r>
              <a:rPr lang="en-GB" dirty="0"/>
              <a:t>No jewellery – earrings should be removed on gym </a:t>
            </a:r>
            <a:r>
              <a:rPr lang="en-GB" dirty="0" smtClean="0"/>
              <a:t>days or taped over</a:t>
            </a:r>
          </a:p>
          <a:p>
            <a:pPr fontAlgn="base"/>
            <a:endParaRPr lang="en-GB" dirty="0"/>
          </a:p>
          <a:p>
            <a:pPr marL="0" indent="0" fontAlgn="base">
              <a:buNone/>
            </a:pPr>
            <a:r>
              <a:rPr lang="en-GB" b="1" dirty="0"/>
              <a:t>School sweatshirts, polo shirts, fleeces and P.E. kit can be purchased through the school office.</a:t>
            </a:r>
          </a:p>
        </p:txBody>
      </p:sp>
    </p:spTree>
    <p:extLst>
      <p:ext uri="{BB962C8B-B14F-4D97-AF65-F5344CB8AC3E}">
        <p14:creationId xmlns:p14="http://schemas.microsoft.com/office/powerpoint/2010/main" val="181712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1178105" y="1529256"/>
            <a:ext cx="10178322" cy="4755930"/>
          </a:xfrm>
        </p:spPr>
        <p:txBody>
          <a:bodyPr>
            <a:normAutofit lnSpcReduction="10000"/>
          </a:bodyPr>
          <a:lstStyle/>
          <a:p>
            <a:r>
              <a:rPr lang="en-GB" dirty="0" smtClean="0"/>
              <a:t>Homework will be sent home once a week – usually on a Monday, unless there is a holiday</a:t>
            </a:r>
          </a:p>
          <a:p>
            <a:r>
              <a:rPr lang="en-GB" dirty="0" smtClean="0"/>
              <a:t>It should be completed and handed back in before the following Monday</a:t>
            </a:r>
          </a:p>
          <a:p>
            <a:r>
              <a:rPr lang="en-GB" dirty="0" smtClean="0"/>
              <a:t>Homework will be written in homework diaries by children, and will be found in the coloured homework folder</a:t>
            </a:r>
          </a:p>
          <a:p>
            <a:r>
              <a:rPr lang="en-GB" dirty="0" smtClean="0"/>
              <a:t>Homework will also be put up on the Class Blog on a weekly basis</a:t>
            </a:r>
          </a:p>
          <a:p>
            <a:r>
              <a:rPr lang="en-GB" dirty="0" smtClean="0"/>
              <a:t>It will usually include:</a:t>
            </a:r>
          </a:p>
          <a:p>
            <a:pPr lvl="1"/>
            <a:r>
              <a:rPr lang="en-GB" dirty="0" smtClean="0"/>
              <a:t>Spelling words, to Look Cover Write Say Check</a:t>
            </a:r>
          </a:p>
          <a:p>
            <a:pPr lvl="1"/>
            <a:r>
              <a:rPr lang="en-GB" dirty="0" smtClean="0"/>
              <a:t>Sentences written for </a:t>
            </a:r>
            <a:r>
              <a:rPr lang="en-GB" dirty="0" smtClean="0"/>
              <a:t>some of the </a:t>
            </a:r>
            <a:r>
              <a:rPr lang="en-GB" dirty="0" smtClean="0"/>
              <a:t>spelling words</a:t>
            </a:r>
            <a:endParaRPr lang="en-GB" dirty="0" smtClean="0"/>
          </a:p>
          <a:p>
            <a:pPr lvl="1"/>
            <a:r>
              <a:rPr lang="en-GB" dirty="0" smtClean="0"/>
              <a:t>A spelling grid activity</a:t>
            </a:r>
          </a:p>
          <a:p>
            <a:pPr lvl="1"/>
            <a:r>
              <a:rPr lang="en-GB" dirty="0" smtClean="0"/>
              <a:t>Maths activity linked to class maths inputs – often on Education City</a:t>
            </a:r>
          </a:p>
          <a:p>
            <a:pPr marL="457200" lvl="1" indent="0">
              <a:buNone/>
            </a:pPr>
            <a:endParaRPr lang="en-GB" dirty="0" smtClean="0"/>
          </a:p>
          <a:p>
            <a:pPr marL="457200" lvl="1" indent="0">
              <a:buNone/>
            </a:pPr>
            <a:r>
              <a:rPr lang="en-GB" b="1" dirty="0" smtClean="0"/>
              <a:t>If you would rather your child did not complete homework for any reason, please let me know.</a:t>
            </a:r>
            <a:endParaRPr lang="en-GB" b="1" dirty="0"/>
          </a:p>
        </p:txBody>
      </p:sp>
    </p:spTree>
    <p:extLst>
      <p:ext uri="{BB962C8B-B14F-4D97-AF65-F5344CB8AC3E}">
        <p14:creationId xmlns:p14="http://schemas.microsoft.com/office/powerpoint/2010/main" val="3463065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a:t>
            </a:r>
            <a:endParaRPr lang="en-GB" dirty="0"/>
          </a:p>
        </p:txBody>
      </p:sp>
      <p:sp>
        <p:nvSpPr>
          <p:cNvPr id="3" name="Content Placeholder 2"/>
          <p:cNvSpPr>
            <a:spLocks noGrp="1"/>
          </p:cNvSpPr>
          <p:nvPr>
            <p:ph idx="1"/>
          </p:nvPr>
        </p:nvSpPr>
        <p:spPr/>
        <p:txBody>
          <a:bodyPr>
            <a:normAutofit/>
          </a:bodyPr>
          <a:lstStyle/>
          <a:p>
            <a:r>
              <a:rPr lang="en-GB" dirty="0" smtClean="0"/>
              <a:t>Any letters, diaries or other communication to parents will be contained in a clear plastic communication folder, which are sent home nightly</a:t>
            </a:r>
          </a:p>
          <a:p>
            <a:r>
              <a:rPr lang="en-GB" dirty="0" smtClean="0"/>
              <a:t>If you have any concerns or questions, please feel free to write me a letter or pop a note in homework diaries</a:t>
            </a:r>
          </a:p>
          <a:p>
            <a:r>
              <a:rPr lang="en-GB" dirty="0"/>
              <a:t>Have a quick word with me at the end of the day when children are leaving school</a:t>
            </a:r>
          </a:p>
          <a:p>
            <a:r>
              <a:rPr lang="en-GB" dirty="0"/>
              <a:t>Contact the office – they can pass a message to me, or arrange for us to have a longer appointment</a:t>
            </a:r>
          </a:p>
          <a:p>
            <a:r>
              <a:rPr lang="en-GB" dirty="0"/>
              <a:t>Parents’ </a:t>
            </a:r>
            <a:r>
              <a:rPr lang="en-GB" dirty="0" smtClean="0"/>
              <a:t>Evening</a:t>
            </a:r>
          </a:p>
          <a:p>
            <a:r>
              <a:rPr lang="en-GB" dirty="0" smtClean="0"/>
              <a:t>Keep checking the Class Blog – I will put information up on there regularly </a:t>
            </a:r>
            <a:endParaRPr lang="en-GB" dirty="0"/>
          </a:p>
        </p:txBody>
      </p:sp>
    </p:spTree>
    <p:extLst>
      <p:ext uri="{BB962C8B-B14F-4D97-AF65-F5344CB8AC3E}">
        <p14:creationId xmlns:p14="http://schemas.microsoft.com/office/powerpoint/2010/main" val="3129571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t>
            </a:r>
            <a:endParaRPr lang="en-GB" dirty="0"/>
          </a:p>
        </p:txBody>
      </p:sp>
      <p:sp>
        <p:nvSpPr>
          <p:cNvPr id="3" name="Content Placeholder 2"/>
          <p:cNvSpPr>
            <a:spLocks noGrp="1"/>
          </p:cNvSpPr>
          <p:nvPr>
            <p:ph idx="1"/>
          </p:nvPr>
        </p:nvSpPr>
        <p:spPr>
          <a:xfrm>
            <a:off x="1251678" y="1358538"/>
            <a:ext cx="10178322" cy="5133702"/>
          </a:xfrm>
        </p:spPr>
        <p:txBody>
          <a:bodyPr>
            <a:noAutofit/>
          </a:bodyPr>
          <a:lstStyle/>
          <a:p>
            <a:r>
              <a:rPr lang="en-GB" dirty="0" smtClean="0"/>
              <a:t>Class Dojo</a:t>
            </a:r>
          </a:p>
          <a:p>
            <a:pPr marL="0" indent="0">
              <a:buNone/>
            </a:pPr>
            <a:r>
              <a:rPr lang="en-GB" dirty="0"/>
              <a:t>	</a:t>
            </a:r>
            <a:r>
              <a:rPr lang="en-GB" dirty="0" smtClean="0"/>
              <a:t>- Parental permission</a:t>
            </a:r>
          </a:p>
          <a:p>
            <a:pPr marL="0" indent="0">
              <a:buNone/>
            </a:pPr>
            <a:r>
              <a:rPr lang="en-GB" dirty="0"/>
              <a:t>	</a:t>
            </a:r>
            <a:r>
              <a:rPr lang="en-GB" dirty="0" smtClean="0"/>
              <a:t>- Can give individual and group points</a:t>
            </a:r>
          </a:p>
          <a:p>
            <a:pPr marL="0" indent="0">
              <a:buNone/>
            </a:pPr>
            <a:r>
              <a:rPr lang="en-GB" dirty="0"/>
              <a:t>	</a:t>
            </a:r>
            <a:r>
              <a:rPr lang="en-GB" dirty="0" smtClean="0"/>
              <a:t>- Children decide on rewards</a:t>
            </a:r>
          </a:p>
          <a:p>
            <a:r>
              <a:rPr lang="en-GB" dirty="0" smtClean="0"/>
              <a:t>Table Points</a:t>
            </a:r>
          </a:p>
          <a:p>
            <a:pPr lvl="1"/>
            <a:r>
              <a:rPr lang="en-GB" sz="2000" dirty="0"/>
              <a:t> </a:t>
            </a:r>
            <a:r>
              <a:rPr lang="en-GB" sz="2000" dirty="0" smtClean="0"/>
              <a:t>Currently using instead of Dojo</a:t>
            </a:r>
          </a:p>
          <a:p>
            <a:pPr lvl="1"/>
            <a:r>
              <a:rPr lang="en-GB" sz="2000" dirty="0" smtClean="0"/>
              <a:t>Prizes for table with most points at the end of every day!</a:t>
            </a:r>
          </a:p>
          <a:p>
            <a:r>
              <a:rPr lang="en-GB" dirty="0" smtClean="0"/>
              <a:t>House Points</a:t>
            </a:r>
          </a:p>
          <a:p>
            <a:r>
              <a:rPr lang="en-GB" dirty="0" smtClean="0"/>
              <a:t>Weekly Awards</a:t>
            </a:r>
          </a:p>
          <a:p>
            <a:pPr lvl="1"/>
            <a:r>
              <a:rPr lang="en-GB" sz="2000" dirty="0" smtClean="0"/>
              <a:t>Awarded by the teacher on a weekly basis</a:t>
            </a:r>
          </a:p>
          <a:p>
            <a:pPr lvl="1"/>
            <a:r>
              <a:rPr lang="en-GB" sz="2000" dirty="0" smtClean="0"/>
              <a:t>Presented at assembly</a:t>
            </a:r>
            <a:endParaRPr lang="en-GB" sz="2000" dirty="0"/>
          </a:p>
        </p:txBody>
      </p:sp>
    </p:spTree>
    <p:extLst>
      <p:ext uri="{BB962C8B-B14F-4D97-AF65-F5344CB8AC3E}">
        <p14:creationId xmlns:p14="http://schemas.microsoft.com/office/powerpoint/2010/main" val="1871343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timetable</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t>Our timetable is not set in stone and may change, e.g. if we are on holiday when we would normally have PE, we may try and fit this in on another day so that children are not missing out</a:t>
            </a:r>
          </a:p>
          <a:p>
            <a:r>
              <a:rPr lang="en-GB" sz="2400" dirty="0" smtClean="0"/>
              <a:t>PE days will USUALLY be on a </a:t>
            </a:r>
            <a:r>
              <a:rPr lang="en-GB" sz="2400" b="1" dirty="0" smtClean="0"/>
              <a:t>Monday and a Tuesday</a:t>
            </a:r>
            <a:r>
              <a:rPr lang="en-GB" sz="2400" dirty="0" smtClean="0"/>
              <a:t> so please pack PE kit on these days</a:t>
            </a:r>
          </a:p>
          <a:p>
            <a:r>
              <a:rPr lang="en-GB" sz="2400" dirty="0" smtClean="0"/>
              <a:t>Children will have seven periods of maths and </a:t>
            </a:r>
            <a:r>
              <a:rPr lang="en-GB" sz="2400" dirty="0" err="1" smtClean="0"/>
              <a:t>numberacy</a:t>
            </a:r>
            <a:endParaRPr lang="en-GB" sz="2400" dirty="0" smtClean="0"/>
          </a:p>
          <a:p>
            <a:r>
              <a:rPr lang="en-GB" sz="2400" dirty="0" smtClean="0"/>
              <a:t>Children will have seven periods of language and literacy</a:t>
            </a:r>
          </a:p>
          <a:p>
            <a:r>
              <a:rPr lang="en-GB" sz="2400" dirty="0" smtClean="0"/>
              <a:t>Children will have </a:t>
            </a:r>
            <a:r>
              <a:rPr lang="en-GB" sz="2400" dirty="0" err="1" smtClean="0"/>
              <a:t>Kodesh</a:t>
            </a:r>
            <a:r>
              <a:rPr lang="en-GB" sz="2400" dirty="0" smtClean="0"/>
              <a:t> and </a:t>
            </a:r>
            <a:r>
              <a:rPr lang="en-GB" sz="2400" dirty="0" err="1" smtClean="0"/>
              <a:t>Ivrit</a:t>
            </a:r>
            <a:r>
              <a:rPr lang="en-GB" sz="2400" dirty="0" smtClean="0"/>
              <a:t> for two periods each every week</a:t>
            </a:r>
          </a:p>
          <a:p>
            <a:r>
              <a:rPr lang="en-GB" sz="2400" dirty="0" smtClean="0"/>
              <a:t>We will have access to the art space, science lab, music and drama studios on a bi-weekly basis</a:t>
            </a:r>
          </a:p>
          <a:p>
            <a:pPr marL="0" indent="0">
              <a:buNone/>
            </a:pPr>
            <a:endParaRPr lang="en-GB" dirty="0"/>
          </a:p>
        </p:txBody>
      </p:sp>
    </p:spTree>
    <p:extLst>
      <p:ext uri="{BB962C8B-B14F-4D97-AF65-F5344CB8AC3E}">
        <p14:creationId xmlns:p14="http://schemas.microsoft.com/office/powerpoint/2010/main" val="693060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and peer assessment</a:t>
            </a:r>
            <a:endParaRPr lang="en-GB" dirty="0"/>
          </a:p>
        </p:txBody>
      </p:sp>
      <p:sp>
        <p:nvSpPr>
          <p:cNvPr id="3" name="Content Placeholder 2"/>
          <p:cNvSpPr>
            <a:spLocks noGrp="1"/>
          </p:cNvSpPr>
          <p:nvPr>
            <p:ph idx="1"/>
          </p:nvPr>
        </p:nvSpPr>
        <p:spPr/>
        <p:txBody>
          <a:bodyPr/>
          <a:lstStyle/>
          <a:p>
            <a:r>
              <a:rPr lang="en-GB" dirty="0"/>
              <a:t>As well as </a:t>
            </a:r>
            <a:r>
              <a:rPr lang="en-GB" dirty="0" smtClean="0"/>
              <a:t>me assessing </a:t>
            </a:r>
            <a:r>
              <a:rPr lang="en-GB" dirty="0"/>
              <a:t>the children, we encourage them to assess themselves.</a:t>
            </a:r>
          </a:p>
          <a:p>
            <a:r>
              <a:rPr lang="en-GB" dirty="0"/>
              <a:t>Each lesson or group of lessons has a </a:t>
            </a:r>
            <a:r>
              <a:rPr lang="en-GB" dirty="0" smtClean="0"/>
              <a:t>Learning Intention </a:t>
            </a:r>
            <a:r>
              <a:rPr lang="en-GB" dirty="0"/>
              <a:t>e.g.  </a:t>
            </a:r>
            <a:r>
              <a:rPr lang="en-GB" dirty="0" smtClean="0"/>
              <a:t>We are learning to write a recount.</a:t>
            </a:r>
          </a:p>
          <a:p>
            <a:r>
              <a:rPr lang="en-GB" dirty="0" smtClean="0"/>
              <a:t>The </a:t>
            </a:r>
            <a:r>
              <a:rPr lang="en-GB" dirty="0"/>
              <a:t>children </a:t>
            </a:r>
            <a:r>
              <a:rPr lang="en-GB" dirty="0" smtClean="0"/>
              <a:t>will then be supported to suggest the </a:t>
            </a:r>
            <a:r>
              <a:rPr lang="en-GB" dirty="0"/>
              <a:t>steps, or ‘Success Criteria</a:t>
            </a:r>
            <a:r>
              <a:rPr lang="en-GB" dirty="0" smtClean="0"/>
              <a:t>’, </a:t>
            </a:r>
            <a:r>
              <a:rPr lang="en-GB" dirty="0"/>
              <a:t>that they need to achieve to be successful in that lesson.</a:t>
            </a:r>
          </a:p>
          <a:p>
            <a:r>
              <a:rPr lang="en-GB" dirty="0"/>
              <a:t>At the end of each lesson, the children </a:t>
            </a:r>
            <a:r>
              <a:rPr lang="en-GB" dirty="0" smtClean="0"/>
              <a:t>‘traffic light’ </a:t>
            </a:r>
            <a:r>
              <a:rPr lang="en-GB" dirty="0"/>
              <a:t>the success criteria that they think they have achieved, and when I mark it, I do the same. </a:t>
            </a:r>
          </a:p>
          <a:p>
            <a:endParaRPr lang="en-GB" dirty="0"/>
          </a:p>
        </p:txBody>
      </p:sp>
    </p:spTree>
    <p:extLst>
      <p:ext uri="{BB962C8B-B14F-4D97-AF65-F5344CB8AC3E}">
        <p14:creationId xmlns:p14="http://schemas.microsoft.com/office/powerpoint/2010/main" val="274596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808</TotalTime>
  <Words>715</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Welcome to Primary 5</vt:lpstr>
      <vt:lpstr>Who is who? </vt:lpstr>
      <vt:lpstr>What we are working on…</vt:lpstr>
      <vt:lpstr>School Uniform</vt:lpstr>
      <vt:lpstr>Homework</vt:lpstr>
      <vt:lpstr>Communication</vt:lpstr>
      <vt:lpstr>Behaviour</vt:lpstr>
      <vt:lpstr>Our timetable</vt:lpstr>
      <vt:lpstr>Self and peer assessment</vt:lpstr>
      <vt:lpstr>How can you help? </vt:lpstr>
      <vt:lpstr>Thank you for visiting primary 5! </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Primary 5</dc:title>
  <dc:creator>Anna Shucksmith</dc:creator>
  <cp:lastModifiedBy>Anna Shucksmith</cp:lastModifiedBy>
  <cp:revision>12</cp:revision>
  <dcterms:created xsi:type="dcterms:W3CDTF">2018-08-22T12:30:03Z</dcterms:created>
  <dcterms:modified xsi:type="dcterms:W3CDTF">2018-08-27T14:26:34Z</dcterms:modified>
</cp:coreProperties>
</file>