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68" r:id="rId4"/>
    <p:sldId id="259" r:id="rId5"/>
    <p:sldId id="260" r:id="rId6"/>
    <p:sldId id="261" r:id="rId7"/>
    <p:sldId id="262" r:id="rId8"/>
    <p:sldId id="265" r:id="rId9"/>
    <p:sldId id="266" r:id="rId10"/>
    <p:sldId id="267" r:id="rId11"/>
    <p:sldId id="269" r:id="rId12"/>
    <p:sldId id="270" r:id="rId13"/>
    <p:sldId id="271" r:id="rId14"/>
    <p:sldId id="272" r:id="rId15"/>
    <p:sldId id="273" r:id="rId16"/>
    <p:sldId id="274" r:id="rId17"/>
    <p:sldId id="275"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E43D2-876C-478B-B857-D570CC8244B7}" type="datetimeFigureOut">
              <a:rPr lang="en-US"/>
              <a:t>2/15/2015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E061E8-263D-44DE-86B7-27F5C8B8AB3B}" type="slidenum">
              <a:rPr lang="en-US"/>
              <a:t>‹#›</a:t>
            </a:fld>
            <a:endParaRPr lang="en-US"/>
          </a:p>
        </p:txBody>
      </p:sp>
    </p:spTree>
    <p:extLst>
      <p:ext uri="{BB962C8B-B14F-4D97-AF65-F5344CB8AC3E}">
        <p14:creationId xmlns:p14="http://schemas.microsoft.com/office/powerpoint/2010/main" val="2404030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E061E8-263D-44DE-86B7-27F5C8B8AB3B}" type="slidenum">
              <a:rPr lang="en-US"/>
              <a:t>1</a:t>
            </a:fld>
            <a:endParaRPr lang="en-US"/>
          </a:p>
        </p:txBody>
      </p:sp>
    </p:spTree>
    <p:extLst>
      <p:ext uri="{BB962C8B-B14F-4D97-AF65-F5344CB8AC3E}">
        <p14:creationId xmlns:p14="http://schemas.microsoft.com/office/powerpoint/2010/main" val="1665424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E061E8-263D-44DE-86B7-27F5C8B8AB3B}" type="slidenum">
              <a:rPr lang="en-US"/>
              <a:t>10</a:t>
            </a:fld>
            <a:endParaRPr lang="en-US"/>
          </a:p>
        </p:txBody>
      </p:sp>
    </p:spTree>
    <p:extLst>
      <p:ext uri="{BB962C8B-B14F-4D97-AF65-F5344CB8AC3E}">
        <p14:creationId xmlns:p14="http://schemas.microsoft.com/office/powerpoint/2010/main" val="3826626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E061E8-263D-44DE-86B7-27F5C8B8AB3B}" type="slidenum">
              <a:rPr lang="en-US"/>
              <a:t>11</a:t>
            </a:fld>
            <a:endParaRPr lang="en-US"/>
          </a:p>
        </p:txBody>
      </p:sp>
    </p:spTree>
    <p:extLst>
      <p:ext uri="{BB962C8B-B14F-4D97-AF65-F5344CB8AC3E}">
        <p14:creationId xmlns:p14="http://schemas.microsoft.com/office/powerpoint/2010/main" val="3805023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E061E8-263D-44DE-86B7-27F5C8B8AB3B}" type="slidenum">
              <a:rPr lang="en-US"/>
              <a:t>12</a:t>
            </a:fld>
            <a:endParaRPr lang="en-US"/>
          </a:p>
        </p:txBody>
      </p:sp>
    </p:spTree>
    <p:extLst>
      <p:ext uri="{BB962C8B-B14F-4D97-AF65-F5344CB8AC3E}">
        <p14:creationId xmlns:p14="http://schemas.microsoft.com/office/powerpoint/2010/main" val="3563038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E061E8-263D-44DE-86B7-27F5C8B8AB3B}" type="slidenum">
              <a:rPr lang="en-US"/>
              <a:t>13</a:t>
            </a:fld>
            <a:endParaRPr lang="en-US"/>
          </a:p>
        </p:txBody>
      </p:sp>
    </p:spTree>
    <p:extLst>
      <p:ext uri="{BB962C8B-B14F-4D97-AF65-F5344CB8AC3E}">
        <p14:creationId xmlns:p14="http://schemas.microsoft.com/office/powerpoint/2010/main" val="2533274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E061E8-263D-44DE-86B7-27F5C8B8AB3B}" type="slidenum">
              <a:rPr lang="en-US"/>
              <a:t>14</a:t>
            </a:fld>
            <a:endParaRPr lang="en-US"/>
          </a:p>
        </p:txBody>
      </p:sp>
    </p:spTree>
    <p:extLst>
      <p:ext uri="{BB962C8B-B14F-4D97-AF65-F5344CB8AC3E}">
        <p14:creationId xmlns:p14="http://schemas.microsoft.com/office/powerpoint/2010/main" val="1866375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E061E8-263D-44DE-86B7-27F5C8B8AB3B}" type="slidenum">
              <a:rPr lang="en-US"/>
              <a:t>15</a:t>
            </a:fld>
            <a:endParaRPr lang="en-US"/>
          </a:p>
        </p:txBody>
      </p:sp>
    </p:spTree>
    <p:extLst>
      <p:ext uri="{BB962C8B-B14F-4D97-AF65-F5344CB8AC3E}">
        <p14:creationId xmlns:p14="http://schemas.microsoft.com/office/powerpoint/2010/main" val="1492579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E061E8-263D-44DE-86B7-27F5C8B8AB3B}" type="slidenum">
              <a:rPr lang="en-US"/>
              <a:t>16</a:t>
            </a:fld>
            <a:endParaRPr lang="en-US"/>
          </a:p>
        </p:txBody>
      </p:sp>
    </p:spTree>
    <p:extLst>
      <p:ext uri="{BB962C8B-B14F-4D97-AF65-F5344CB8AC3E}">
        <p14:creationId xmlns:p14="http://schemas.microsoft.com/office/powerpoint/2010/main" val="3078061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E061E8-263D-44DE-86B7-27F5C8B8AB3B}" type="slidenum">
              <a:rPr lang="en-US"/>
              <a:t>17</a:t>
            </a:fld>
            <a:endParaRPr lang="en-US"/>
          </a:p>
        </p:txBody>
      </p:sp>
    </p:spTree>
    <p:extLst>
      <p:ext uri="{BB962C8B-B14F-4D97-AF65-F5344CB8AC3E}">
        <p14:creationId xmlns:p14="http://schemas.microsoft.com/office/powerpoint/2010/main" val="4148760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E061E8-263D-44DE-86B7-27F5C8B8AB3B}" type="slidenum">
              <a:rPr lang="en-US"/>
              <a:t>18</a:t>
            </a:fld>
            <a:endParaRPr lang="en-US"/>
          </a:p>
        </p:txBody>
      </p:sp>
    </p:spTree>
    <p:extLst>
      <p:ext uri="{BB962C8B-B14F-4D97-AF65-F5344CB8AC3E}">
        <p14:creationId xmlns:p14="http://schemas.microsoft.com/office/powerpoint/2010/main" val="2484393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E061E8-263D-44DE-86B7-27F5C8B8AB3B}" type="slidenum">
              <a:rPr lang="en-US"/>
              <a:t>2</a:t>
            </a:fld>
            <a:endParaRPr lang="en-US"/>
          </a:p>
        </p:txBody>
      </p:sp>
    </p:spTree>
    <p:extLst>
      <p:ext uri="{BB962C8B-B14F-4D97-AF65-F5344CB8AC3E}">
        <p14:creationId xmlns:p14="http://schemas.microsoft.com/office/powerpoint/2010/main" val="1860577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E061E8-263D-44DE-86B7-27F5C8B8AB3B}" type="slidenum">
              <a:rPr lang="en-US"/>
              <a:t>3</a:t>
            </a:fld>
            <a:endParaRPr lang="en-US"/>
          </a:p>
        </p:txBody>
      </p:sp>
    </p:spTree>
    <p:extLst>
      <p:ext uri="{BB962C8B-B14F-4D97-AF65-F5344CB8AC3E}">
        <p14:creationId xmlns:p14="http://schemas.microsoft.com/office/powerpoint/2010/main" val="3239005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E061E8-263D-44DE-86B7-27F5C8B8AB3B}" type="slidenum">
              <a:rPr lang="en-US"/>
              <a:t>4</a:t>
            </a:fld>
            <a:endParaRPr lang="en-US"/>
          </a:p>
        </p:txBody>
      </p:sp>
    </p:spTree>
    <p:extLst>
      <p:ext uri="{BB962C8B-B14F-4D97-AF65-F5344CB8AC3E}">
        <p14:creationId xmlns:p14="http://schemas.microsoft.com/office/powerpoint/2010/main" val="4079144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E061E8-263D-44DE-86B7-27F5C8B8AB3B}" type="slidenum">
              <a:rPr lang="en-US"/>
              <a:t>5</a:t>
            </a:fld>
            <a:endParaRPr lang="en-US"/>
          </a:p>
        </p:txBody>
      </p:sp>
    </p:spTree>
    <p:extLst>
      <p:ext uri="{BB962C8B-B14F-4D97-AF65-F5344CB8AC3E}">
        <p14:creationId xmlns:p14="http://schemas.microsoft.com/office/powerpoint/2010/main" val="3640432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E061E8-263D-44DE-86B7-27F5C8B8AB3B}" type="slidenum">
              <a:rPr lang="en-US"/>
              <a:t>6</a:t>
            </a:fld>
            <a:endParaRPr lang="en-US"/>
          </a:p>
        </p:txBody>
      </p:sp>
    </p:spTree>
    <p:extLst>
      <p:ext uri="{BB962C8B-B14F-4D97-AF65-F5344CB8AC3E}">
        <p14:creationId xmlns:p14="http://schemas.microsoft.com/office/powerpoint/2010/main" val="4011851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E061E8-263D-44DE-86B7-27F5C8B8AB3B}" type="slidenum">
              <a:rPr lang="en-US"/>
              <a:t>7</a:t>
            </a:fld>
            <a:endParaRPr lang="en-US"/>
          </a:p>
        </p:txBody>
      </p:sp>
    </p:spTree>
    <p:extLst>
      <p:ext uri="{BB962C8B-B14F-4D97-AF65-F5344CB8AC3E}">
        <p14:creationId xmlns:p14="http://schemas.microsoft.com/office/powerpoint/2010/main" val="3948428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E061E8-263D-44DE-86B7-27F5C8B8AB3B}" type="slidenum">
              <a:rPr lang="en-US"/>
              <a:t>8</a:t>
            </a:fld>
            <a:endParaRPr lang="en-US"/>
          </a:p>
        </p:txBody>
      </p:sp>
    </p:spTree>
    <p:extLst>
      <p:ext uri="{BB962C8B-B14F-4D97-AF65-F5344CB8AC3E}">
        <p14:creationId xmlns:p14="http://schemas.microsoft.com/office/powerpoint/2010/main" val="469464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E061E8-263D-44DE-86B7-27F5C8B8AB3B}" type="slidenum">
              <a:rPr lang="en-US"/>
              <a:t>9</a:t>
            </a:fld>
            <a:endParaRPr lang="en-US"/>
          </a:p>
        </p:txBody>
      </p:sp>
    </p:spTree>
    <p:extLst>
      <p:ext uri="{BB962C8B-B14F-4D97-AF65-F5344CB8AC3E}">
        <p14:creationId xmlns:p14="http://schemas.microsoft.com/office/powerpoint/2010/main" val="1000090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2/15/2015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2/15/2015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2/15/2015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2.gif"/><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0.png"/><Relationship Id="rId7"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1.png"/><Relationship Id="rId7"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 Id="rId9"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1.png"/><Relationship Id="rId7"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 widescreen great britain united kingdom grunge flag other flags link"/>
          <p:cNvPicPr>
            <a:picLocks noChangeAspect="1"/>
          </p:cNvPicPr>
          <p:nvPr/>
        </p:nvPicPr>
        <p:blipFill>
          <a:blip r:embed="rId3"/>
          <a:stretch>
            <a:fillRect/>
          </a:stretch>
        </p:blipFill>
        <p:spPr>
          <a:xfrm>
            <a:off x="6350" y="-249238"/>
            <a:ext cx="12210312" cy="7097713"/>
          </a:xfrm>
          <a:prstGeom prst="rect">
            <a:avLst/>
          </a:prstGeom>
        </p:spPr>
      </p:pic>
      <p:pic>
        <p:nvPicPr>
          <p:cNvPr id="5" name="Picture 4" descr="Image"/>
          <p:cNvPicPr>
            <a:picLocks noChangeAspect="1"/>
          </p:cNvPicPr>
          <p:nvPr/>
        </p:nvPicPr>
        <p:blipFill>
          <a:blip r:embed="rId4"/>
          <a:stretch>
            <a:fillRect/>
          </a:stretch>
        </p:blipFill>
        <p:spPr>
          <a:xfrm>
            <a:off x="20848" y="63676"/>
            <a:ext cx="11435741" cy="2492263"/>
          </a:xfrm>
          <a:prstGeom prst="rect">
            <a:avLst/>
          </a:prstGeom>
        </p:spPr>
      </p:pic>
      <p:pic>
        <p:nvPicPr>
          <p:cNvPr id="6" name="Picture 5" descr="Image"/>
          <p:cNvPicPr>
            <a:picLocks noChangeAspect="1"/>
          </p:cNvPicPr>
          <p:nvPr/>
        </p:nvPicPr>
        <p:blipFill>
          <a:blip r:embed="rId5"/>
          <a:stretch>
            <a:fillRect/>
          </a:stretch>
        </p:blipFill>
        <p:spPr>
          <a:xfrm>
            <a:off x="1801335" y="4715079"/>
            <a:ext cx="7443988" cy="1879850"/>
          </a:xfrm>
          <a:prstGeom prst="rect">
            <a:avLst/>
          </a:prstGeom>
        </p:spPr>
      </p:pic>
    </p:spTree>
    <p:extLst>
      <p:ext uri="{BB962C8B-B14F-4D97-AF65-F5344CB8AC3E}">
        <p14:creationId xmlns:p14="http://schemas.microsoft.com/office/powerpoint/2010/main" val="1098572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დევიზი: „In My Defens God Me Defend“"/>
          <p:cNvPicPr>
            <a:picLocks noChangeAspect="1"/>
          </p:cNvPicPr>
          <p:nvPr/>
        </p:nvPicPr>
        <p:blipFill>
          <a:blip r:embed="rId3"/>
          <a:stretch>
            <a:fillRect/>
          </a:stretch>
        </p:blipFill>
        <p:spPr>
          <a:xfrm>
            <a:off x="17834" y="3457"/>
            <a:ext cx="12265025" cy="6847557"/>
          </a:xfrm>
          <a:prstGeom prst="rect">
            <a:avLst/>
          </a:prstGeom>
        </p:spPr>
      </p:pic>
      <p:pic>
        <p:nvPicPr>
          <p:cNvPr id="4" name="Picture 3" descr="Image"/>
          <p:cNvPicPr>
            <a:picLocks noChangeAspect="1"/>
          </p:cNvPicPr>
          <p:nvPr/>
        </p:nvPicPr>
        <p:blipFill>
          <a:blip r:embed="rId4"/>
          <a:stretch>
            <a:fillRect/>
          </a:stretch>
        </p:blipFill>
        <p:spPr>
          <a:xfrm>
            <a:off x="1957388" y="33338"/>
            <a:ext cx="7326312" cy="1741130"/>
          </a:xfrm>
          <a:prstGeom prst="rect">
            <a:avLst/>
          </a:prstGeom>
        </p:spPr>
      </p:pic>
      <p:sp>
        <p:nvSpPr>
          <p:cNvPr id="5" name="TextBox 4"/>
          <p:cNvSpPr txBox="1"/>
          <p:nvPr/>
        </p:nvSpPr>
        <p:spPr>
          <a:xfrm>
            <a:off x="-74707" y="2242882"/>
            <a:ext cx="9682162" cy="4893647"/>
          </a:xfrm>
          <a:prstGeom prst="rect">
            <a:avLst/>
          </a:prstGeom>
        </p:spPr>
        <p:txBody>
          <a:bodyPr wrap="square" rtlCol="0">
            <a:spAutoFit/>
          </a:bodyPr>
          <a:lstStyle/>
          <a:p>
            <a:r>
              <a:rPr lang="en-US" sz="4000"/>
              <a:t>Quick Facts:</a:t>
            </a:r>
          </a:p>
          <a:p>
            <a:r>
              <a:rPr lang="en-US" sz="4000"/>
              <a:t>The largest city is Glasgow, The capital is Edinburgh, The Official Languages are English, Gaelic, and Scottish.</a:t>
            </a:r>
          </a:p>
          <a:p>
            <a:r>
              <a:rPr lang="en-US" sz="4000"/>
              <a:t>The Queen is called Queen Elizabeth II. A Famous Poet is called Robert Burns. Ben Nevis is the highest mountain in Scotland.</a:t>
            </a:r>
          </a:p>
          <a:p>
            <a:endParaRPr lang="en-US" sz="3200"/>
          </a:p>
        </p:txBody>
      </p:sp>
      <p:pic>
        <p:nvPicPr>
          <p:cNvPr id="6" name="Picture 5"/>
          <p:cNvPicPr>
            <a:picLocks noChangeAspect="1"/>
          </p:cNvPicPr>
          <p:nvPr/>
        </p:nvPicPr>
        <p:blipFill>
          <a:blip r:embed="rId5"/>
          <a:stretch>
            <a:fillRect/>
          </a:stretch>
        </p:blipFill>
        <p:spPr>
          <a:xfrm>
            <a:off x="9598025" y="-268"/>
            <a:ext cx="2801938" cy="6785243"/>
          </a:xfrm>
          <a:prstGeom prst="rect">
            <a:avLst/>
          </a:prstGeom>
        </p:spPr>
      </p:pic>
    </p:spTree>
    <p:extLst>
      <p:ext uri="{BB962C8B-B14F-4D97-AF65-F5344CB8AC3E}">
        <p14:creationId xmlns:p14="http://schemas.microsoft.com/office/powerpoint/2010/main" val="110397651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დევიზი: „In My Defens God Me Defend“"/>
          <p:cNvPicPr>
            <a:picLocks noChangeAspect="1"/>
          </p:cNvPicPr>
          <p:nvPr/>
        </p:nvPicPr>
        <p:blipFill>
          <a:blip r:embed="rId3"/>
          <a:stretch>
            <a:fillRect/>
          </a:stretch>
        </p:blipFill>
        <p:spPr>
          <a:xfrm>
            <a:off x="80334" y="-3552"/>
            <a:ext cx="12304242" cy="6880226"/>
          </a:xfrm>
          <a:prstGeom prst="rect">
            <a:avLst/>
          </a:prstGeom>
        </p:spPr>
      </p:pic>
      <p:pic>
        <p:nvPicPr>
          <p:cNvPr id="4" name="Picture 3" descr="Image"/>
          <p:cNvPicPr>
            <a:picLocks noChangeAspect="1"/>
          </p:cNvPicPr>
          <p:nvPr/>
        </p:nvPicPr>
        <p:blipFill>
          <a:blip r:embed="rId4"/>
          <a:stretch>
            <a:fillRect/>
          </a:stretch>
        </p:blipFill>
        <p:spPr>
          <a:xfrm>
            <a:off x="2388568" y="279248"/>
            <a:ext cx="6800045" cy="1501681"/>
          </a:xfrm>
          <a:prstGeom prst="rect">
            <a:avLst/>
          </a:prstGeom>
        </p:spPr>
      </p:pic>
      <p:sp>
        <p:nvSpPr>
          <p:cNvPr id="7" name="TextBox 6"/>
          <p:cNvSpPr txBox="1"/>
          <p:nvPr/>
        </p:nvSpPr>
        <p:spPr>
          <a:xfrm>
            <a:off x="630897" y="2004745"/>
            <a:ext cx="9682162" cy="2554545"/>
          </a:xfrm>
          <a:prstGeom prst="rect">
            <a:avLst/>
          </a:prstGeom>
        </p:spPr>
        <p:txBody>
          <a:bodyPr wrap="square" rtlCol="0">
            <a:spAutoFit/>
          </a:bodyPr>
          <a:lstStyle/>
          <a:p>
            <a:r>
              <a:rPr lang="en-US" sz="3200"/>
              <a:t>The Capital City is Edinburgh. Its population is 457,800.</a:t>
            </a:r>
          </a:p>
          <a:p>
            <a:r>
              <a:rPr lang="en-US" sz="3200"/>
              <a:t>Some Famous Tourist Attractions are Edinburgh Zoo, The Festival theatre, The Palace Of Holyrood House, The Lothian's. The Battle Of Bannock Burn took place in Edinburgh.</a:t>
            </a:r>
          </a:p>
        </p:txBody>
      </p:sp>
      <p:pic>
        <p:nvPicPr>
          <p:cNvPr id="5" name="Picture 4"/>
          <p:cNvPicPr>
            <a:picLocks noChangeAspect="1"/>
          </p:cNvPicPr>
          <p:nvPr/>
        </p:nvPicPr>
        <p:blipFill>
          <a:blip r:embed="rId5"/>
          <a:stretch>
            <a:fillRect/>
          </a:stretch>
        </p:blipFill>
        <p:spPr>
          <a:xfrm>
            <a:off x="2236717" y="4410407"/>
            <a:ext cx="2427777" cy="2544763"/>
          </a:xfrm>
          <a:prstGeom prst="rect">
            <a:avLst/>
          </a:prstGeom>
        </p:spPr>
      </p:pic>
      <p:pic>
        <p:nvPicPr>
          <p:cNvPr id="6" name="Picture 5"/>
          <p:cNvPicPr>
            <a:picLocks noChangeAspect="1"/>
          </p:cNvPicPr>
          <p:nvPr/>
        </p:nvPicPr>
        <p:blipFill>
          <a:blip r:embed="rId6"/>
          <a:stretch>
            <a:fillRect/>
          </a:stretch>
        </p:blipFill>
        <p:spPr>
          <a:xfrm>
            <a:off x="4763123" y="4325221"/>
            <a:ext cx="2743200" cy="2523744"/>
          </a:xfrm>
          <a:prstGeom prst="rect">
            <a:avLst/>
          </a:prstGeom>
        </p:spPr>
      </p:pic>
      <p:pic>
        <p:nvPicPr>
          <p:cNvPr id="8" name="Picture 7"/>
          <p:cNvPicPr>
            <a:picLocks noChangeAspect="1"/>
          </p:cNvPicPr>
          <p:nvPr/>
        </p:nvPicPr>
        <p:blipFill>
          <a:blip r:embed="rId7"/>
          <a:stretch>
            <a:fillRect/>
          </a:stretch>
        </p:blipFill>
        <p:spPr>
          <a:xfrm>
            <a:off x="7562850" y="4386263"/>
            <a:ext cx="2347181" cy="2435225"/>
          </a:xfrm>
          <a:prstGeom prst="rect">
            <a:avLst/>
          </a:prstGeom>
        </p:spPr>
      </p:pic>
      <p:pic>
        <p:nvPicPr>
          <p:cNvPr id="9" name="Picture 8"/>
          <p:cNvPicPr>
            <a:picLocks noChangeAspect="1"/>
          </p:cNvPicPr>
          <p:nvPr/>
        </p:nvPicPr>
        <p:blipFill>
          <a:blip r:embed="rId8"/>
          <a:stretch>
            <a:fillRect/>
          </a:stretch>
        </p:blipFill>
        <p:spPr>
          <a:xfrm>
            <a:off x="9871075" y="4387850"/>
            <a:ext cx="2282825" cy="2463434"/>
          </a:xfrm>
          <a:prstGeom prst="rect">
            <a:avLst/>
          </a:prstGeom>
        </p:spPr>
      </p:pic>
    </p:spTree>
    <p:extLst>
      <p:ext uri="{BB962C8B-B14F-4D97-AF65-F5344CB8AC3E}">
        <p14:creationId xmlns:p14="http://schemas.microsoft.com/office/powerpoint/2010/main" val="118645493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 widescreen great britain united kingdom grunge flag other flags link"/>
          <p:cNvPicPr>
            <a:picLocks noChangeAspect="1"/>
          </p:cNvPicPr>
          <p:nvPr/>
        </p:nvPicPr>
        <p:blipFill>
          <a:blip r:embed="rId3"/>
          <a:stretch>
            <a:fillRect/>
          </a:stretch>
        </p:blipFill>
        <p:spPr>
          <a:xfrm>
            <a:off x="205854" y="66130"/>
            <a:ext cx="12130088" cy="6823119"/>
          </a:xfrm>
          <a:prstGeom prst="rect">
            <a:avLst/>
          </a:prstGeom>
        </p:spPr>
      </p:pic>
      <p:pic>
        <p:nvPicPr>
          <p:cNvPr id="3" name="Picture 2" descr="Image"/>
          <p:cNvPicPr>
            <a:picLocks noChangeAspect="1"/>
          </p:cNvPicPr>
          <p:nvPr/>
        </p:nvPicPr>
        <p:blipFill>
          <a:blip r:embed="rId4"/>
          <a:stretch>
            <a:fillRect/>
          </a:stretch>
        </p:blipFill>
        <p:spPr>
          <a:xfrm>
            <a:off x="1809233" y="46589"/>
            <a:ext cx="7232453" cy="1905447"/>
          </a:xfrm>
          <a:prstGeom prst="rect">
            <a:avLst/>
          </a:prstGeom>
        </p:spPr>
      </p:pic>
      <p:sp>
        <p:nvSpPr>
          <p:cNvPr id="4" name="TextBox 3"/>
          <p:cNvSpPr txBox="1"/>
          <p:nvPr/>
        </p:nvSpPr>
        <p:spPr>
          <a:xfrm>
            <a:off x="618226" y="1998452"/>
            <a:ext cx="9682162" cy="3539430"/>
          </a:xfrm>
          <a:prstGeom prst="rect">
            <a:avLst/>
          </a:prstGeom>
        </p:spPr>
        <p:txBody>
          <a:bodyPr wrap="square" rtlCol="0">
            <a:spAutoFit/>
          </a:bodyPr>
          <a:lstStyle/>
          <a:p>
            <a:r>
              <a:rPr lang="en-US" sz="3200"/>
              <a:t>The Queen is called Queen Elizabeth II. She was born 21 April 1926. She was married to Prince Phillip and Duke of Edinburgh. She is part of the royal family. Her children are Charles prince of Wales, Anna Princess Royal, Prince Andrew Duke of York, and Earl of Wessex. She became Queen on June 2nd 1953. Pictures of her and her children:</a:t>
            </a:r>
          </a:p>
        </p:txBody>
      </p:sp>
      <p:pic>
        <p:nvPicPr>
          <p:cNvPr id="7" name="Picture 6"/>
          <p:cNvPicPr>
            <a:picLocks noChangeAspect="1"/>
          </p:cNvPicPr>
          <p:nvPr/>
        </p:nvPicPr>
        <p:blipFill>
          <a:blip r:embed="rId5"/>
          <a:stretch>
            <a:fillRect/>
          </a:stretch>
        </p:blipFill>
        <p:spPr>
          <a:xfrm>
            <a:off x="2211495" y="4979137"/>
            <a:ext cx="1255776" cy="1810512"/>
          </a:xfrm>
          <a:prstGeom prst="rect">
            <a:avLst/>
          </a:prstGeom>
        </p:spPr>
      </p:pic>
      <p:pic>
        <p:nvPicPr>
          <p:cNvPr id="8" name="Picture 7"/>
          <p:cNvPicPr>
            <a:picLocks noChangeAspect="1"/>
          </p:cNvPicPr>
          <p:nvPr/>
        </p:nvPicPr>
        <p:blipFill>
          <a:blip r:embed="rId6"/>
          <a:stretch>
            <a:fillRect/>
          </a:stretch>
        </p:blipFill>
        <p:spPr>
          <a:xfrm>
            <a:off x="3508675" y="4876809"/>
            <a:ext cx="1971295" cy="1962454"/>
          </a:xfrm>
          <a:prstGeom prst="rect">
            <a:avLst/>
          </a:prstGeom>
        </p:spPr>
      </p:pic>
      <p:pic>
        <p:nvPicPr>
          <p:cNvPr id="9" name="Picture 8" descr="Image"/>
          <p:cNvPicPr>
            <a:picLocks noChangeAspect="1"/>
          </p:cNvPicPr>
          <p:nvPr/>
        </p:nvPicPr>
        <p:blipFill>
          <a:blip r:embed="rId7"/>
          <a:stretch>
            <a:fillRect/>
          </a:stretch>
        </p:blipFill>
        <p:spPr>
          <a:xfrm>
            <a:off x="5505704" y="4941076"/>
            <a:ext cx="1468058" cy="2029295"/>
          </a:xfrm>
          <a:prstGeom prst="rect">
            <a:avLst/>
          </a:prstGeom>
        </p:spPr>
      </p:pic>
      <p:pic>
        <p:nvPicPr>
          <p:cNvPr id="10" name="Picture 9" descr="Image"/>
          <p:cNvPicPr>
            <a:picLocks noChangeAspect="1"/>
          </p:cNvPicPr>
          <p:nvPr/>
        </p:nvPicPr>
        <p:blipFill>
          <a:blip r:embed="rId8"/>
          <a:stretch>
            <a:fillRect/>
          </a:stretch>
        </p:blipFill>
        <p:spPr>
          <a:xfrm>
            <a:off x="7092950" y="4870450"/>
            <a:ext cx="1128242" cy="1949450"/>
          </a:xfrm>
          <a:prstGeom prst="rect">
            <a:avLst/>
          </a:prstGeom>
        </p:spPr>
      </p:pic>
      <p:pic>
        <p:nvPicPr>
          <p:cNvPr id="11" name="Picture 10" descr="Image"/>
          <p:cNvPicPr>
            <a:picLocks noChangeAspect="1"/>
          </p:cNvPicPr>
          <p:nvPr/>
        </p:nvPicPr>
        <p:blipFill>
          <a:blip r:embed="rId9"/>
          <a:stretch>
            <a:fillRect/>
          </a:stretch>
        </p:blipFill>
        <p:spPr>
          <a:xfrm>
            <a:off x="9009063" y="4938713"/>
            <a:ext cx="2206848" cy="1819275"/>
          </a:xfrm>
          <a:prstGeom prst="rect">
            <a:avLst/>
          </a:prstGeom>
        </p:spPr>
      </p:pic>
    </p:spTree>
    <p:extLst>
      <p:ext uri="{BB962C8B-B14F-4D97-AF65-F5344CB8AC3E}">
        <p14:creationId xmlns:p14="http://schemas.microsoft.com/office/powerpoint/2010/main" val="3425146364"/>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დევიზი: „In My Defens God Me Defend“"/>
          <p:cNvPicPr>
            <a:picLocks noChangeAspect="1"/>
          </p:cNvPicPr>
          <p:nvPr/>
        </p:nvPicPr>
        <p:blipFill>
          <a:blip r:embed="rId3"/>
          <a:stretch>
            <a:fillRect/>
          </a:stretch>
        </p:blipFill>
        <p:spPr>
          <a:xfrm>
            <a:off x="-77788" y="-106363"/>
            <a:ext cx="12266613" cy="7005705"/>
          </a:xfrm>
          <a:prstGeom prst="rect">
            <a:avLst/>
          </a:prstGeom>
        </p:spPr>
      </p:pic>
      <p:pic>
        <p:nvPicPr>
          <p:cNvPr id="4" name="Picture 3" descr="Image"/>
          <p:cNvPicPr>
            <a:picLocks noChangeAspect="1"/>
          </p:cNvPicPr>
          <p:nvPr/>
        </p:nvPicPr>
        <p:blipFill>
          <a:blip r:embed="rId4"/>
          <a:stretch>
            <a:fillRect/>
          </a:stretch>
        </p:blipFill>
        <p:spPr>
          <a:xfrm>
            <a:off x="3139805" y="52621"/>
            <a:ext cx="4866640" cy="1709312"/>
          </a:xfrm>
          <a:prstGeom prst="rect">
            <a:avLst/>
          </a:prstGeom>
        </p:spPr>
      </p:pic>
      <p:sp>
        <p:nvSpPr>
          <p:cNvPr id="6" name="TextBox 5"/>
          <p:cNvSpPr txBox="1"/>
          <p:nvPr/>
        </p:nvSpPr>
        <p:spPr>
          <a:xfrm>
            <a:off x="618226" y="1998452"/>
            <a:ext cx="9682162" cy="2554545"/>
          </a:xfrm>
          <a:prstGeom prst="rect">
            <a:avLst/>
          </a:prstGeom>
        </p:spPr>
        <p:txBody>
          <a:bodyPr wrap="square" rtlCol="0">
            <a:spAutoFit/>
          </a:bodyPr>
          <a:lstStyle/>
          <a:p>
            <a:r>
              <a:rPr lang="en-US" sz="3200"/>
              <a:t>The bagpipes is a famous icon of the Scottish culture.</a:t>
            </a:r>
          </a:p>
          <a:p>
            <a:r>
              <a:rPr lang="en-US" sz="3200"/>
              <a:t>For most Scottish people they like to wear the kilt as a Scottish tradition. They also like to play the highland games as a traditional Scottish sport. Here are pictures of the things:</a:t>
            </a:r>
          </a:p>
        </p:txBody>
      </p:sp>
    </p:spTree>
    <p:extLst>
      <p:ext uri="{BB962C8B-B14F-4D97-AF65-F5344CB8AC3E}">
        <p14:creationId xmlns:p14="http://schemas.microsoft.com/office/powerpoint/2010/main" val="172408332"/>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დევიზი: „In My Defens God Me Defend“"/>
          <p:cNvPicPr>
            <a:picLocks noChangeAspect="1"/>
          </p:cNvPicPr>
          <p:nvPr/>
        </p:nvPicPr>
        <p:blipFill>
          <a:blip r:embed="rId3"/>
          <a:stretch>
            <a:fillRect/>
          </a:stretch>
        </p:blipFill>
        <p:spPr>
          <a:xfrm>
            <a:off x="-36513" y="-263525"/>
            <a:ext cx="12201526" cy="7108445"/>
          </a:xfrm>
          <a:prstGeom prst="rect">
            <a:avLst/>
          </a:prstGeom>
        </p:spPr>
      </p:pic>
      <p:pic>
        <p:nvPicPr>
          <p:cNvPr id="2" name="Picture 1"/>
          <p:cNvPicPr>
            <a:picLocks noChangeAspect="1"/>
          </p:cNvPicPr>
          <p:nvPr/>
        </p:nvPicPr>
        <p:blipFill>
          <a:blip r:embed="rId4"/>
          <a:stretch>
            <a:fillRect/>
          </a:stretch>
        </p:blipFill>
        <p:spPr>
          <a:xfrm>
            <a:off x="-1071563" y="27257"/>
            <a:ext cx="4697413" cy="7040293"/>
          </a:xfrm>
          <a:prstGeom prst="rect">
            <a:avLst/>
          </a:prstGeom>
        </p:spPr>
      </p:pic>
      <p:pic>
        <p:nvPicPr>
          <p:cNvPr id="3" name="Picture 2"/>
          <p:cNvPicPr>
            <a:picLocks noChangeAspect="1"/>
          </p:cNvPicPr>
          <p:nvPr/>
        </p:nvPicPr>
        <p:blipFill>
          <a:blip r:embed="rId5"/>
          <a:stretch>
            <a:fillRect/>
          </a:stretch>
        </p:blipFill>
        <p:spPr>
          <a:xfrm>
            <a:off x="3246438" y="18603"/>
            <a:ext cx="3392487" cy="6891785"/>
          </a:xfrm>
          <a:prstGeom prst="rect">
            <a:avLst/>
          </a:prstGeom>
        </p:spPr>
      </p:pic>
      <p:pic>
        <p:nvPicPr>
          <p:cNvPr id="4" name="Picture 3"/>
          <p:cNvPicPr>
            <a:picLocks noChangeAspect="1"/>
          </p:cNvPicPr>
          <p:nvPr/>
        </p:nvPicPr>
        <p:blipFill>
          <a:blip r:embed="rId6"/>
          <a:stretch>
            <a:fillRect/>
          </a:stretch>
        </p:blipFill>
        <p:spPr>
          <a:xfrm>
            <a:off x="6613525" y="10666"/>
            <a:ext cx="5549900" cy="6842572"/>
          </a:xfrm>
          <a:prstGeom prst="rect">
            <a:avLst/>
          </a:prstGeom>
        </p:spPr>
      </p:pic>
    </p:spTree>
    <p:extLst>
      <p:ext uri="{BB962C8B-B14F-4D97-AF65-F5344CB8AC3E}">
        <p14:creationId xmlns:p14="http://schemas.microsoft.com/office/powerpoint/2010/main" val="2391226260"/>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დევიზი: „In My Defens God Me Defend“"/>
          <p:cNvPicPr>
            <a:picLocks noChangeAspect="1"/>
          </p:cNvPicPr>
          <p:nvPr/>
        </p:nvPicPr>
        <p:blipFill>
          <a:blip r:embed="rId3"/>
          <a:stretch>
            <a:fillRect/>
          </a:stretch>
        </p:blipFill>
        <p:spPr>
          <a:xfrm>
            <a:off x="-20638" y="-254000"/>
            <a:ext cx="12217401" cy="7082821"/>
          </a:xfrm>
          <a:prstGeom prst="rect">
            <a:avLst/>
          </a:prstGeom>
        </p:spPr>
      </p:pic>
      <p:pic>
        <p:nvPicPr>
          <p:cNvPr id="3" name="Picture 2" descr="Image"/>
          <p:cNvPicPr>
            <a:picLocks noChangeAspect="1"/>
          </p:cNvPicPr>
          <p:nvPr/>
        </p:nvPicPr>
        <p:blipFill>
          <a:blip r:embed="rId4"/>
          <a:stretch>
            <a:fillRect/>
          </a:stretch>
        </p:blipFill>
        <p:spPr>
          <a:xfrm>
            <a:off x="2175653" y="111591"/>
            <a:ext cx="8056446" cy="1213050"/>
          </a:xfrm>
          <a:prstGeom prst="rect">
            <a:avLst/>
          </a:prstGeom>
        </p:spPr>
      </p:pic>
      <p:sp>
        <p:nvSpPr>
          <p:cNvPr id="4" name="TextBox 3"/>
          <p:cNvSpPr txBox="1"/>
          <p:nvPr/>
        </p:nvSpPr>
        <p:spPr>
          <a:xfrm>
            <a:off x="603849" y="1984075"/>
            <a:ext cx="9682162" cy="4524315"/>
          </a:xfrm>
          <a:prstGeom prst="rect">
            <a:avLst/>
          </a:prstGeom>
        </p:spPr>
        <p:txBody>
          <a:bodyPr wrap="square" rtlCol="0">
            <a:spAutoFit/>
          </a:bodyPr>
          <a:lstStyle/>
          <a:p>
            <a:r>
              <a:rPr lang="en-US" sz="3200"/>
              <a:t>The Helix: The Helix is an exciting parkland with activates such as cycling, walking, watersports and much more.</a:t>
            </a:r>
          </a:p>
          <a:p>
            <a:r>
              <a:rPr lang="en-US" sz="3200"/>
              <a:t>Loch Ness Lake: Loch Ness Lake is a lake filled with such beauty and the sea monster Loch Ness lives there.</a:t>
            </a:r>
          </a:p>
          <a:p>
            <a:r>
              <a:rPr lang="en-US" sz="3200"/>
              <a:t>Robert Burns Home: Robert Burns Home is were Robert Burns lived and used to do his poetry there.</a:t>
            </a:r>
          </a:p>
          <a:p>
            <a:r>
              <a:rPr lang="en-US" sz="3200"/>
              <a:t>Ayr Beach: Ayr Beach is a place to relax and to have fun!</a:t>
            </a:r>
          </a:p>
          <a:p>
            <a:endParaRPr lang="en-US" sz="3200"/>
          </a:p>
          <a:p>
            <a:endParaRPr lang="en-US" sz="3200"/>
          </a:p>
        </p:txBody>
      </p:sp>
    </p:spTree>
    <p:extLst>
      <p:ext uri="{BB962C8B-B14F-4D97-AF65-F5344CB8AC3E}">
        <p14:creationId xmlns:p14="http://schemas.microsoft.com/office/powerpoint/2010/main" val="245322733"/>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X9775 : The Robert Burns House on Burns Street"/>
          <p:cNvPicPr>
            <a:picLocks noChangeAspect="1"/>
          </p:cNvPicPr>
          <p:nvPr/>
        </p:nvPicPr>
        <p:blipFill>
          <a:blip r:embed="rId3"/>
          <a:stretch>
            <a:fillRect/>
          </a:stretch>
        </p:blipFill>
        <p:spPr>
          <a:xfrm>
            <a:off x="-114300" y="-12700"/>
            <a:ext cx="4768157" cy="3726822"/>
          </a:xfrm>
          <a:prstGeom prst="rect">
            <a:avLst/>
          </a:prstGeom>
        </p:spPr>
      </p:pic>
      <p:pic>
        <p:nvPicPr>
          <p:cNvPr id="3" name="Picture 2"/>
          <p:cNvPicPr>
            <a:picLocks noChangeAspect="1"/>
          </p:cNvPicPr>
          <p:nvPr/>
        </p:nvPicPr>
        <p:blipFill>
          <a:blip r:embed="rId4"/>
          <a:stretch>
            <a:fillRect/>
          </a:stretch>
        </p:blipFill>
        <p:spPr>
          <a:xfrm>
            <a:off x="4646613" y="2627313"/>
            <a:ext cx="7545834" cy="4318000"/>
          </a:xfrm>
          <a:prstGeom prst="rect">
            <a:avLst/>
          </a:prstGeom>
        </p:spPr>
      </p:pic>
      <p:pic>
        <p:nvPicPr>
          <p:cNvPr id="4" name="Picture 3"/>
          <p:cNvPicPr>
            <a:picLocks noChangeAspect="1"/>
          </p:cNvPicPr>
          <p:nvPr/>
        </p:nvPicPr>
        <p:blipFill>
          <a:blip r:embed="rId5"/>
          <a:stretch>
            <a:fillRect/>
          </a:stretch>
        </p:blipFill>
        <p:spPr>
          <a:xfrm>
            <a:off x="4646278" y="0"/>
            <a:ext cx="7540960" cy="2628900"/>
          </a:xfrm>
          <a:prstGeom prst="rect">
            <a:avLst/>
          </a:prstGeom>
        </p:spPr>
      </p:pic>
      <p:pic>
        <p:nvPicPr>
          <p:cNvPr id="5" name="Picture 4"/>
          <p:cNvPicPr>
            <a:picLocks noChangeAspect="1"/>
          </p:cNvPicPr>
          <p:nvPr/>
        </p:nvPicPr>
        <p:blipFill>
          <a:blip r:embed="rId6"/>
          <a:stretch>
            <a:fillRect/>
          </a:stretch>
        </p:blipFill>
        <p:spPr>
          <a:xfrm>
            <a:off x="-33338" y="3689350"/>
            <a:ext cx="4675411" cy="3124200"/>
          </a:xfrm>
          <a:prstGeom prst="rect">
            <a:avLst/>
          </a:prstGeom>
        </p:spPr>
      </p:pic>
    </p:spTree>
    <p:extLst>
      <p:ext uri="{BB962C8B-B14F-4D97-AF65-F5344CB8AC3E}">
        <p14:creationId xmlns:p14="http://schemas.microsoft.com/office/powerpoint/2010/main" val="3279113761"/>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დევიზი: „In My Defens God Me Defend“"/>
          <p:cNvPicPr>
            <a:picLocks noChangeAspect="1"/>
          </p:cNvPicPr>
          <p:nvPr/>
        </p:nvPicPr>
        <p:blipFill>
          <a:blip r:embed="rId3"/>
          <a:stretch>
            <a:fillRect/>
          </a:stretch>
        </p:blipFill>
        <p:spPr>
          <a:xfrm>
            <a:off x="-45344" y="-166688"/>
            <a:ext cx="12281794" cy="7108826"/>
          </a:xfrm>
          <a:prstGeom prst="rect">
            <a:avLst/>
          </a:prstGeom>
        </p:spPr>
      </p:pic>
      <p:pic>
        <p:nvPicPr>
          <p:cNvPr id="3" name="Picture 2" descr="Image"/>
          <p:cNvPicPr>
            <a:picLocks noChangeAspect="1"/>
          </p:cNvPicPr>
          <p:nvPr/>
        </p:nvPicPr>
        <p:blipFill>
          <a:blip r:embed="rId4"/>
          <a:stretch>
            <a:fillRect/>
          </a:stretch>
        </p:blipFill>
        <p:spPr>
          <a:xfrm>
            <a:off x="5971782" y="-117839"/>
            <a:ext cx="4118019" cy="1728195"/>
          </a:xfrm>
          <a:prstGeom prst="rect">
            <a:avLst/>
          </a:prstGeom>
        </p:spPr>
      </p:pic>
      <p:sp>
        <p:nvSpPr>
          <p:cNvPr id="5" name="TextBox 4"/>
          <p:cNvSpPr txBox="1"/>
          <p:nvPr/>
        </p:nvSpPr>
        <p:spPr>
          <a:xfrm>
            <a:off x="211138" y="904875"/>
            <a:ext cx="7219189" cy="5693866"/>
          </a:xfrm>
          <a:prstGeom prst="rect">
            <a:avLst/>
          </a:prstGeom>
        </p:spPr>
        <p:txBody>
          <a:bodyPr rtlCol="0">
            <a:spAutoFit/>
          </a:bodyPr>
          <a:lstStyle/>
          <a:p>
            <a:r>
              <a:rPr lang="en-US" sz="3200"/>
              <a:t>1) Name two tourist attractions in Edinburgh</a:t>
            </a:r>
          </a:p>
          <a:p>
            <a:endParaRPr lang="en-US"/>
          </a:p>
          <a:p>
            <a:r>
              <a:rPr lang="en-US" sz="3200"/>
              <a:t>2)What year was the queen born in?</a:t>
            </a:r>
          </a:p>
          <a:p>
            <a:endParaRPr lang="en-US"/>
          </a:p>
          <a:p>
            <a:r>
              <a:rPr lang="en-US" sz="3200"/>
              <a:t>3) Tell me three facts on Scotland</a:t>
            </a:r>
          </a:p>
          <a:p>
            <a:endParaRPr lang="en-US"/>
          </a:p>
          <a:p>
            <a:r>
              <a:rPr lang="en-US" sz="3200"/>
              <a:t>4) give me all the names of the queens children</a:t>
            </a:r>
          </a:p>
          <a:p>
            <a:endParaRPr lang="en-US"/>
          </a:p>
          <a:p>
            <a:r>
              <a:rPr lang="en-US" sz="3200"/>
              <a:t>5) In which year did the queen become queen?</a:t>
            </a:r>
          </a:p>
          <a:p>
            <a:endParaRPr lang="en-US"/>
          </a:p>
          <a:p>
            <a:endParaRPr lang="en-US"/>
          </a:p>
        </p:txBody>
      </p:sp>
      <p:pic>
        <p:nvPicPr>
          <p:cNvPr id="6" name="Picture 5"/>
          <p:cNvPicPr>
            <a:picLocks noChangeAspect="1"/>
          </p:cNvPicPr>
          <p:nvPr/>
        </p:nvPicPr>
        <p:blipFill>
          <a:blip r:embed="rId5"/>
          <a:stretch>
            <a:fillRect/>
          </a:stretch>
        </p:blipFill>
        <p:spPr>
          <a:xfrm>
            <a:off x="7050088" y="1992313"/>
            <a:ext cx="5062089" cy="4021137"/>
          </a:xfrm>
          <a:prstGeom prst="rect">
            <a:avLst/>
          </a:prstGeom>
        </p:spPr>
      </p:pic>
    </p:spTree>
    <p:extLst>
      <p:ext uri="{BB962C8B-B14F-4D97-AF65-F5344CB8AC3E}">
        <p14:creationId xmlns:p14="http://schemas.microsoft.com/office/powerpoint/2010/main" val="2773352928"/>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ank You For Supporting Universal Thyroid Screening In Pregnancy"/>
          <p:cNvPicPr>
            <a:picLocks noChangeAspect="1"/>
          </p:cNvPicPr>
          <p:nvPr/>
        </p:nvPicPr>
        <p:blipFill>
          <a:blip r:embed="rId3"/>
          <a:stretch>
            <a:fillRect/>
          </a:stretch>
        </p:blipFill>
        <p:spPr>
          <a:xfrm>
            <a:off x="41275" y="0"/>
            <a:ext cx="11876088" cy="6748707"/>
          </a:xfrm>
          <a:prstGeom prst="rect">
            <a:avLst/>
          </a:prstGeom>
        </p:spPr>
      </p:pic>
    </p:spTree>
    <p:extLst>
      <p:ext uri="{BB962C8B-B14F-4D97-AF65-F5344CB8AC3E}">
        <p14:creationId xmlns:p14="http://schemas.microsoft.com/office/powerpoint/2010/main" val="98638108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 widescreen great britain united kingdom grunge flag other flags link"/>
          <p:cNvPicPr>
            <a:picLocks noChangeAspect="1"/>
          </p:cNvPicPr>
          <p:nvPr/>
        </p:nvPicPr>
        <p:blipFill>
          <a:blip r:embed="rId3"/>
          <a:stretch>
            <a:fillRect/>
          </a:stretch>
        </p:blipFill>
        <p:spPr>
          <a:xfrm>
            <a:off x="-9199" y="-10921"/>
            <a:ext cx="12225785" cy="6859588"/>
          </a:xfrm>
          <a:prstGeom prst="rect">
            <a:avLst/>
          </a:prstGeom>
        </p:spPr>
      </p:pic>
      <p:pic>
        <p:nvPicPr>
          <p:cNvPr id="5" name="Picture 4" descr="Image"/>
          <p:cNvPicPr>
            <a:picLocks noChangeAspect="1"/>
          </p:cNvPicPr>
          <p:nvPr/>
        </p:nvPicPr>
        <p:blipFill>
          <a:blip r:embed="rId4"/>
          <a:stretch>
            <a:fillRect/>
          </a:stretch>
        </p:blipFill>
        <p:spPr>
          <a:xfrm>
            <a:off x="3011533" y="57492"/>
            <a:ext cx="5529040" cy="1756064"/>
          </a:xfrm>
          <a:prstGeom prst="rect">
            <a:avLst/>
          </a:prstGeom>
        </p:spPr>
      </p:pic>
      <p:sp>
        <p:nvSpPr>
          <p:cNvPr id="6" name="Content Placeholder 2"/>
          <p:cNvSpPr>
            <a:spLocks noGrp="1"/>
          </p:cNvSpPr>
          <p:nvPr>
            <p:ph idx="1"/>
          </p:nvPr>
        </p:nvSpPr>
        <p:spPr>
          <a:xfrm>
            <a:off x="935038" y="1768475"/>
            <a:ext cx="10515600" cy="4979183"/>
          </a:xfrm>
        </p:spPr>
        <p:txBody>
          <a:bodyPr>
            <a:normAutofit/>
          </a:bodyPr>
          <a:lstStyle/>
          <a:p>
            <a:pPr marL="0" indent="0">
              <a:buNone/>
            </a:pPr>
            <a:r>
              <a:rPr lang="en-US" sz="3600"/>
              <a:t>Why/When Did The U.K. Join E.U?</a:t>
            </a:r>
          </a:p>
          <a:p>
            <a:pPr marL="0" indent="0">
              <a:buNone/>
            </a:pPr>
            <a:r>
              <a:rPr lang="en-US" sz="3600"/>
              <a:t>Quick Facts On The U.K.</a:t>
            </a:r>
          </a:p>
          <a:p>
            <a:pPr marL="0" indent="0">
              <a:buNone/>
            </a:pPr>
            <a:r>
              <a:rPr lang="en-US" sz="3600"/>
              <a:t>The Capital City</a:t>
            </a:r>
          </a:p>
          <a:p>
            <a:pPr marL="0" indent="0">
              <a:buNone/>
            </a:pPr>
            <a:r>
              <a:rPr lang="en-US" sz="3600"/>
              <a:t>The Countries That's in it</a:t>
            </a:r>
          </a:p>
          <a:p>
            <a:r>
              <a:rPr lang="en-US" sz="3600"/>
              <a:t>Flag</a:t>
            </a:r>
          </a:p>
          <a:p>
            <a:pPr marL="0" indent="0">
              <a:buNone/>
            </a:pPr>
            <a:r>
              <a:rPr lang="en-US" sz="3600"/>
              <a:t>Quiz :)</a:t>
            </a:r>
          </a:p>
          <a:p>
            <a:pPr marL="0" indent="0">
              <a:buNone/>
            </a:pPr>
            <a:r>
              <a:rPr lang="en-US" sz="3600"/>
              <a:t>Scotland/Quick Facts</a:t>
            </a:r>
          </a:p>
          <a:p>
            <a:r>
              <a:rPr lang="en-US" sz="3600"/>
              <a:t>The Capital City</a:t>
            </a:r>
          </a:p>
          <a:p>
            <a:endParaRPr lang="en-US" sz="3600"/>
          </a:p>
        </p:txBody>
      </p:sp>
    </p:spTree>
    <p:extLst>
      <p:ext uri="{BB962C8B-B14F-4D97-AF65-F5344CB8AC3E}">
        <p14:creationId xmlns:p14="http://schemas.microsoft.com/office/powerpoint/2010/main" val="22457492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 calcmode="lin" valueType="num">
                                      <p:cBhvr additive="base">
                                        <p:cTn id="43" dur="5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 calcmode="lin" valueType="num">
                                      <p:cBhvr additive="base">
                                        <p:cTn id="49" dur="5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6">
                                            <p:txEl>
                                              <p:pRg st="7" end="7"/>
                                            </p:txEl>
                                          </p:spTgt>
                                        </p:tgtEl>
                                        <p:attrNameLst>
                                          <p:attrName>style.visibility</p:attrName>
                                        </p:attrNameLst>
                                      </p:cBhvr>
                                      <p:to>
                                        <p:strVal val="visible"/>
                                      </p:to>
                                    </p:set>
                                    <p:anim calcmode="lin" valueType="num">
                                      <p:cBhvr additive="base">
                                        <p:cTn id="55" dur="500" fill="hold"/>
                                        <p:tgtEl>
                                          <p:spTgt spid="6">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6">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 widescreen great britain united kingdom grunge flag other flags link"/>
          <p:cNvPicPr>
            <a:picLocks noChangeAspect="1"/>
          </p:cNvPicPr>
          <p:nvPr/>
        </p:nvPicPr>
        <p:blipFill>
          <a:blip r:embed="rId3"/>
          <a:stretch>
            <a:fillRect/>
          </a:stretch>
        </p:blipFill>
        <p:spPr>
          <a:xfrm>
            <a:off x="-1500496" y="-328944"/>
            <a:ext cx="14270708" cy="7999413"/>
          </a:xfrm>
          <a:prstGeom prst="rect">
            <a:avLst/>
          </a:prstGeom>
        </p:spPr>
      </p:pic>
      <p:pic>
        <p:nvPicPr>
          <p:cNvPr id="4" name="Picture 3" descr="Image"/>
          <p:cNvPicPr>
            <a:picLocks noChangeAspect="1"/>
          </p:cNvPicPr>
          <p:nvPr/>
        </p:nvPicPr>
        <p:blipFill>
          <a:blip r:embed="rId4"/>
          <a:stretch>
            <a:fillRect/>
          </a:stretch>
        </p:blipFill>
        <p:spPr>
          <a:xfrm>
            <a:off x="1452836" y="-593"/>
            <a:ext cx="7760029" cy="1534687"/>
          </a:xfrm>
          <a:prstGeom prst="rect">
            <a:avLst/>
          </a:prstGeom>
        </p:spPr>
      </p:pic>
      <p:sp>
        <p:nvSpPr>
          <p:cNvPr id="5" name="TextBox 4"/>
          <p:cNvSpPr txBox="1"/>
          <p:nvPr/>
        </p:nvSpPr>
        <p:spPr>
          <a:xfrm>
            <a:off x="1587500" y="1916113"/>
            <a:ext cx="7299325" cy="2308324"/>
          </a:xfrm>
          <a:prstGeom prst="rect">
            <a:avLst/>
          </a:prstGeom>
        </p:spPr>
        <p:txBody>
          <a:bodyPr rtlCol="0">
            <a:spAutoFit/>
          </a:bodyPr>
          <a:lstStyle/>
          <a:p>
            <a:pPr algn="ctr"/>
            <a:r>
              <a:rPr lang="en-US" sz="3600">
                <a:solidFill>
                  <a:srgbClr val="000000"/>
                </a:solidFill>
                <a:latin typeface="Calibri"/>
              </a:rPr>
              <a:t>The Queen</a:t>
            </a:r>
          </a:p>
          <a:p>
            <a:pPr algn="ctr"/>
            <a:r>
              <a:rPr lang="en-US" sz="3600">
                <a:solidFill>
                  <a:srgbClr val="000000"/>
                </a:solidFill>
                <a:latin typeface="Calibri"/>
              </a:rPr>
              <a:t>Culture</a:t>
            </a:r>
          </a:p>
          <a:p>
            <a:pPr algn="ctr"/>
            <a:r>
              <a:rPr lang="en-US" sz="3600">
                <a:solidFill>
                  <a:srgbClr val="000000"/>
                </a:solidFill>
                <a:latin typeface="Calibri"/>
              </a:rPr>
              <a:t>Famous Tourist Attractions</a:t>
            </a:r>
          </a:p>
          <a:p>
            <a:pPr algn="ctr"/>
            <a:r>
              <a:rPr lang="en-US" sz="3600">
                <a:solidFill>
                  <a:srgbClr val="000000"/>
                </a:solidFill>
                <a:latin typeface="Calibri"/>
              </a:rPr>
              <a:t>Quiz:)</a:t>
            </a:r>
          </a:p>
        </p:txBody>
      </p:sp>
    </p:spTree>
    <p:extLst>
      <p:ext uri="{BB962C8B-B14F-4D97-AF65-F5344CB8AC3E}">
        <p14:creationId xmlns:p14="http://schemas.microsoft.com/office/powerpoint/2010/main" val="145257453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 widescreen great britain united kingdom grunge flag other flags link"/>
          <p:cNvPicPr>
            <a:picLocks noGrp="1" noChangeAspect="1"/>
          </p:cNvPicPr>
          <p:nvPr>
            <p:ph idx="1"/>
          </p:nvPr>
        </p:nvPicPr>
        <p:blipFill>
          <a:blip r:embed="rId3"/>
          <a:stretch>
            <a:fillRect/>
          </a:stretch>
        </p:blipFill>
        <p:spPr>
          <a:xfrm>
            <a:off x="-12642" y="-21855"/>
            <a:ext cx="12241213" cy="6934580"/>
          </a:xfrm>
        </p:spPr>
      </p:pic>
      <p:pic>
        <p:nvPicPr>
          <p:cNvPr id="8" name="Picture 7" descr="Image"/>
          <p:cNvPicPr>
            <a:picLocks noChangeAspect="1"/>
          </p:cNvPicPr>
          <p:nvPr/>
        </p:nvPicPr>
        <p:blipFill>
          <a:blip r:embed="rId4"/>
          <a:stretch>
            <a:fillRect/>
          </a:stretch>
        </p:blipFill>
        <p:spPr>
          <a:xfrm>
            <a:off x="-317500" y="71438"/>
            <a:ext cx="12544425" cy="1676266"/>
          </a:xfrm>
          <a:prstGeom prst="rect">
            <a:avLst/>
          </a:prstGeom>
        </p:spPr>
      </p:pic>
      <p:sp>
        <p:nvSpPr>
          <p:cNvPr id="9" name="Content Placeholder 2"/>
          <p:cNvSpPr txBox="1">
            <a:spLocks/>
          </p:cNvSpPr>
          <p:nvPr/>
        </p:nvSpPr>
        <p:spPr>
          <a:xfrm>
            <a:off x="212725" y="1531938"/>
            <a:ext cx="11739563" cy="51393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a:t>When?</a:t>
            </a:r>
          </a:p>
          <a:p>
            <a:pPr marL="0" indent="0">
              <a:buFont typeface="Arial" panose="020B0604020202020204" pitchFamily="34" charset="0"/>
              <a:buNone/>
            </a:pPr>
            <a:r>
              <a:rPr lang="en-US" sz="3200"/>
              <a:t>The U.K. joined the European Union on the 1st of January 1973.</a:t>
            </a:r>
          </a:p>
          <a:p>
            <a:pPr marL="0" indent="0">
              <a:buFont typeface="Arial" panose="020B0604020202020204" pitchFamily="34" charset="0"/>
              <a:buNone/>
            </a:pPr>
            <a:r>
              <a:rPr lang="en-US" sz="3200"/>
              <a:t>Why?</a:t>
            </a:r>
          </a:p>
          <a:p>
            <a:pPr marL="0" indent="0">
              <a:buFont typeface="Arial" panose="020B0604020202020204" pitchFamily="34" charset="0"/>
              <a:buNone/>
            </a:pPr>
            <a:r>
              <a:rPr lang="en-US" sz="3200"/>
              <a:t>The U.K. joined the E.U. because they wanted to improve on their world matters, the economy, and  connect with the countries surrounding it.</a:t>
            </a:r>
          </a:p>
        </p:txBody>
      </p:sp>
      <p:pic>
        <p:nvPicPr>
          <p:cNvPr id="2" name="Picture 1"/>
          <p:cNvPicPr>
            <a:picLocks noChangeAspect="1"/>
          </p:cNvPicPr>
          <p:nvPr/>
        </p:nvPicPr>
        <p:blipFill>
          <a:blip r:embed="rId5"/>
          <a:stretch>
            <a:fillRect/>
          </a:stretch>
        </p:blipFill>
        <p:spPr>
          <a:xfrm>
            <a:off x="2033521" y="4557713"/>
            <a:ext cx="4418079" cy="2259012"/>
          </a:xfrm>
          <a:prstGeom prst="rect">
            <a:avLst/>
          </a:prstGeom>
        </p:spPr>
      </p:pic>
      <p:pic>
        <p:nvPicPr>
          <p:cNvPr id="3" name="Picture 2"/>
          <p:cNvPicPr>
            <a:picLocks noChangeAspect="1"/>
          </p:cNvPicPr>
          <p:nvPr/>
        </p:nvPicPr>
        <p:blipFill>
          <a:blip r:embed="rId6"/>
          <a:stretch>
            <a:fillRect/>
          </a:stretch>
        </p:blipFill>
        <p:spPr>
          <a:xfrm>
            <a:off x="6447956" y="4550845"/>
            <a:ext cx="4867275" cy="2555092"/>
          </a:xfrm>
          <a:prstGeom prst="rect">
            <a:avLst/>
          </a:prstGeom>
        </p:spPr>
      </p:pic>
    </p:spTree>
    <p:extLst>
      <p:ext uri="{BB962C8B-B14F-4D97-AF65-F5344CB8AC3E}">
        <p14:creationId xmlns:p14="http://schemas.microsoft.com/office/powerpoint/2010/main" val="38895826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 widescreen great britain united kingdom grunge flag other flags link"/>
          <p:cNvPicPr>
            <a:picLocks noChangeAspect="1"/>
          </p:cNvPicPr>
          <p:nvPr/>
        </p:nvPicPr>
        <p:blipFill>
          <a:blip r:embed="rId3"/>
          <a:stretch>
            <a:fillRect/>
          </a:stretch>
        </p:blipFill>
        <p:spPr>
          <a:xfrm>
            <a:off x="-31750" y="-38100"/>
            <a:ext cx="12336463" cy="6870565"/>
          </a:xfrm>
          <a:prstGeom prst="rect">
            <a:avLst/>
          </a:prstGeom>
        </p:spPr>
      </p:pic>
      <p:pic>
        <p:nvPicPr>
          <p:cNvPr id="2" name="Picture 1" descr="Image"/>
          <p:cNvPicPr>
            <a:picLocks noChangeAspect="1"/>
          </p:cNvPicPr>
          <p:nvPr/>
        </p:nvPicPr>
        <p:blipFill>
          <a:blip r:embed="rId4"/>
          <a:stretch>
            <a:fillRect/>
          </a:stretch>
        </p:blipFill>
        <p:spPr>
          <a:xfrm>
            <a:off x="1648753" y="43146"/>
            <a:ext cx="8555128" cy="2084387"/>
          </a:xfrm>
          <a:prstGeom prst="rect">
            <a:avLst/>
          </a:prstGeom>
        </p:spPr>
      </p:pic>
      <p:sp>
        <p:nvSpPr>
          <p:cNvPr id="5" name="Content Placeholder 2"/>
          <p:cNvSpPr txBox="1">
            <a:spLocks/>
          </p:cNvSpPr>
          <p:nvPr/>
        </p:nvSpPr>
        <p:spPr>
          <a:xfrm>
            <a:off x="935038" y="1929529"/>
            <a:ext cx="10515600" cy="48173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a:t>The capital city is London.</a:t>
            </a:r>
          </a:p>
          <a:p>
            <a:pPr algn="l"/>
            <a:r>
              <a:rPr lang="en-US" sz="3200"/>
              <a:t>The United Kingdom is made out of Great Britain and Northern Ireland.</a:t>
            </a:r>
          </a:p>
          <a:p>
            <a:pPr algn="l"/>
            <a:r>
              <a:rPr lang="en-US" sz="3200"/>
              <a:t>The population 60,837,954</a:t>
            </a:r>
          </a:p>
          <a:p>
            <a:pPr algn="l"/>
            <a:r>
              <a:rPr lang="en-US" sz="3200"/>
              <a:t>Many people say that the U.K flag should be called the Union Jack.</a:t>
            </a:r>
          </a:p>
          <a:p>
            <a:pPr algn="l"/>
            <a:r>
              <a:rPr lang="en-US" sz="3200"/>
              <a:t>The United Kingdom is called Great Britain.</a:t>
            </a:r>
          </a:p>
          <a:p>
            <a:pPr algn="l"/>
            <a:r>
              <a:rPr lang="en-US" sz="3200"/>
              <a:t>The most famous country in the U.K. is England.  </a:t>
            </a:r>
          </a:p>
          <a:p>
            <a:pPr algn="l"/>
            <a:endParaRPr lang="en-US" sz="3200"/>
          </a:p>
        </p:txBody>
      </p:sp>
    </p:spTree>
    <p:extLst>
      <p:ext uri="{BB962C8B-B14F-4D97-AF65-F5344CB8AC3E}">
        <p14:creationId xmlns:p14="http://schemas.microsoft.com/office/powerpoint/2010/main" val="13216801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 widescreen great britain united kingdom grunge flag other flags link"/>
          <p:cNvPicPr>
            <a:picLocks noChangeAspect="1"/>
          </p:cNvPicPr>
          <p:nvPr/>
        </p:nvPicPr>
        <p:blipFill>
          <a:blip r:embed="rId3"/>
          <a:stretch>
            <a:fillRect/>
          </a:stretch>
        </p:blipFill>
        <p:spPr>
          <a:xfrm>
            <a:off x="-65065" y="-19050"/>
            <a:ext cx="12333265" cy="6864350"/>
          </a:xfrm>
          <a:prstGeom prst="rect">
            <a:avLst/>
          </a:prstGeom>
        </p:spPr>
      </p:pic>
      <p:pic>
        <p:nvPicPr>
          <p:cNvPr id="2" name="Picture 1" descr="Image"/>
          <p:cNvPicPr>
            <a:picLocks noChangeAspect="1"/>
          </p:cNvPicPr>
          <p:nvPr/>
        </p:nvPicPr>
        <p:blipFill>
          <a:blip r:embed="rId4"/>
          <a:stretch>
            <a:fillRect/>
          </a:stretch>
        </p:blipFill>
        <p:spPr>
          <a:xfrm>
            <a:off x="1094139" y="51275"/>
            <a:ext cx="9140963" cy="1828911"/>
          </a:xfrm>
          <a:prstGeom prst="rect">
            <a:avLst/>
          </a:prstGeom>
        </p:spPr>
      </p:pic>
      <p:sp>
        <p:nvSpPr>
          <p:cNvPr id="5" name="Content Placeholder 2"/>
          <p:cNvSpPr txBox="1">
            <a:spLocks/>
          </p:cNvSpPr>
          <p:nvPr/>
        </p:nvSpPr>
        <p:spPr>
          <a:xfrm>
            <a:off x="201283" y="1524000"/>
            <a:ext cx="11739563" cy="51393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a:t>The Capital City is London. </a:t>
            </a:r>
          </a:p>
          <a:p>
            <a:pPr marL="0" indent="0">
              <a:buFont typeface="Arial" panose="020B0604020202020204" pitchFamily="34" charset="0"/>
              <a:buNone/>
            </a:pPr>
            <a:r>
              <a:rPr lang="en-US" sz="3200"/>
              <a:t>London was about to be the world's largest city in 1831 to 1925.</a:t>
            </a:r>
          </a:p>
          <a:p>
            <a:pPr marL="0" indent="0">
              <a:buFont typeface="Arial" panose="020B0604020202020204" pitchFamily="34" charset="0"/>
              <a:buNone/>
            </a:pPr>
            <a:r>
              <a:rPr lang="en-US" sz="3200"/>
              <a:t> The Royal Family lives in London. </a:t>
            </a:r>
          </a:p>
          <a:p>
            <a:pPr marL="0" indent="0">
              <a:buFont typeface="Arial" panose="020B0604020202020204" pitchFamily="34" charset="0"/>
              <a:buNone/>
            </a:pPr>
            <a:r>
              <a:rPr lang="en-US" sz="3200"/>
              <a:t>A famous clock called Big Ben is there. London is one of the most popular city of the E.U. It is an expensive city.</a:t>
            </a:r>
          </a:p>
          <a:p>
            <a:pPr marL="0" indent="0">
              <a:buFont typeface="Arial" panose="020B0604020202020204" pitchFamily="34" charset="0"/>
              <a:buNone/>
            </a:pPr>
            <a:r>
              <a:rPr lang="en-US" sz="3200"/>
              <a:t>London is the only city that hosts Modern Summer Olympic Games.</a:t>
            </a:r>
          </a:p>
          <a:p>
            <a:pPr marL="0" indent="0">
              <a:buFont typeface="Arial" panose="020B0604020202020204" pitchFamily="34" charset="0"/>
              <a:buNone/>
            </a:pPr>
            <a:r>
              <a:rPr lang="en-US" sz="3200"/>
              <a:t>Its population is 8.308 million .</a:t>
            </a:r>
          </a:p>
          <a:p>
            <a:pPr marL="0" indent="0">
              <a:buFont typeface="Arial" panose="020B0604020202020204" pitchFamily="34" charset="0"/>
              <a:buNone/>
            </a:pPr>
            <a:r>
              <a:rPr lang="en-US" sz="3200"/>
              <a:t>One of the most best tourist  attractions is The London Eye. </a:t>
            </a:r>
          </a:p>
        </p:txBody>
      </p:sp>
    </p:spTree>
    <p:extLst>
      <p:ext uri="{BB962C8B-B14F-4D97-AF65-F5344CB8AC3E}">
        <p14:creationId xmlns:p14="http://schemas.microsoft.com/office/powerpoint/2010/main" val="39721586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eat Britain UK Grunge Flag by think0"/>
          <p:cNvPicPr>
            <a:picLocks noChangeAspect="1"/>
          </p:cNvPicPr>
          <p:nvPr/>
        </p:nvPicPr>
        <p:blipFill>
          <a:blip r:embed="rId3"/>
          <a:stretch>
            <a:fillRect/>
          </a:stretch>
        </p:blipFill>
        <p:spPr>
          <a:xfrm>
            <a:off x="-33904" y="10342"/>
            <a:ext cx="12201525" cy="6936950"/>
          </a:xfrm>
          <a:prstGeom prst="rect">
            <a:avLst/>
          </a:prstGeom>
        </p:spPr>
      </p:pic>
      <p:pic>
        <p:nvPicPr>
          <p:cNvPr id="3" name="Picture 2" descr="Image"/>
          <p:cNvPicPr>
            <a:picLocks noChangeAspect="1"/>
          </p:cNvPicPr>
          <p:nvPr/>
        </p:nvPicPr>
        <p:blipFill>
          <a:blip r:embed="rId4"/>
          <a:stretch>
            <a:fillRect/>
          </a:stretch>
        </p:blipFill>
        <p:spPr>
          <a:xfrm>
            <a:off x="60325" y="60325"/>
            <a:ext cx="12174538" cy="1360443"/>
          </a:xfrm>
          <a:prstGeom prst="rect">
            <a:avLst/>
          </a:prstGeom>
        </p:spPr>
      </p:pic>
      <p:sp>
        <p:nvSpPr>
          <p:cNvPr id="6" name="TextBox 5"/>
          <p:cNvSpPr txBox="1"/>
          <p:nvPr/>
        </p:nvSpPr>
        <p:spPr>
          <a:xfrm>
            <a:off x="60325" y="1538288"/>
            <a:ext cx="11709400" cy="3785652"/>
          </a:xfrm>
          <a:prstGeom prst="rect">
            <a:avLst/>
          </a:prstGeom>
        </p:spPr>
        <p:txBody>
          <a:bodyPr rtlCol="0">
            <a:spAutoFit/>
          </a:bodyPr>
          <a:lstStyle/>
          <a:p>
            <a:r>
              <a:rPr lang="en-US"/>
              <a:t> </a:t>
            </a:r>
            <a:r>
              <a:rPr lang="en-US" sz="4000"/>
              <a:t>The Countries that are in it are: Scotland Ireland, Wales And England.</a:t>
            </a:r>
          </a:p>
          <a:p>
            <a:r>
              <a:rPr lang="en-US" sz="4000"/>
              <a:t>England's population is 53.01 million,</a:t>
            </a:r>
          </a:p>
          <a:p>
            <a:r>
              <a:rPr lang="en-US" sz="4000"/>
              <a:t>Scotland's population is 5.295 million, Ireland's population is 6.378 million, and Wales population is 3.064 million.</a:t>
            </a:r>
          </a:p>
        </p:txBody>
      </p:sp>
      <p:pic>
        <p:nvPicPr>
          <p:cNvPr id="4" name="Picture 3"/>
          <p:cNvPicPr>
            <a:picLocks noChangeAspect="1"/>
          </p:cNvPicPr>
          <p:nvPr/>
        </p:nvPicPr>
        <p:blipFill>
          <a:blip r:embed="rId5"/>
          <a:stretch>
            <a:fillRect/>
          </a:stretch>
        </p:blipFill>
        <p:spPr>
          <a:xfrm>
            <a:off x="2857059" y="4976302"/>
            <a:ext cx="2743200" cy="1827657"/>
          </a:xfrm>
          <a:prstGeom prst="rect">
            <a:avLst/>
          </a:prstGeom>
        </p:spPr>
      </p:pic>
      <p:pic>
        <p:nvPicPr>
          <p:cNvPr id="5" name="Picture 4"/>
          <p:cNvPicPr>
            <a:picLocks noChangeAspect="1"/>
          </p:cNvPicPr>
          <p:nvPr/>
        </p:nvPicPr>
        <p:blipFill>
          <a:blip r:embed="rId6"/>
          <a:stretch>
            <a:fillRect/>
          </a:stretch>
        </p:blipFill>
        <p:spPr>
          <a:xfrm>
            <a:off x="5533070" y="4974580"/>
            <a:ext cx="2743200" cy="1832192"/>
          </a:xfrm>
          <a:prstGeom prst="rect">
            <a:avLst/>
          </a:prstGeom>
        </p:spPr>
      </p:pic>
      <p:pic>
        <p:nvPicPr>
          <p:cNvPr id="7" name="Picture 6"/>
          <p:cNvPicPr>
            <a:picLocks noChangeAspect="1"/>
          </p:cNvPicPr>
          <p:nvPr/>
        </p:nvPicPr>
        <p:blipFill>
          <a:blip r:embed="rId7"/>
          <a:stretch>
            <a:fillRect/>
          </a:stretch>
        </p:blipFill>
        <p:spPr>
          <a:xfrm>
            <a:off x="8250238" y="4787900"/>
            <a:ext cx="2147553" cy="2058988"/>
          </a:xfrm>
          <a:prstGeom prst="rect">
            <a:avLst/>
          </a:prstGeom>
        </p:spPr>
      </p:pic>
      <p:pic>
        <p:nvPicPr>
          <p:cNvPr id="8" name="Picture 7"/>
          <p:cNvPicPr>
            <a:picLocks noChangeAspect="1"/>
          </p:cNvPicPr>
          <p:nvPr/>
        </p:nvPicPr>
        <p:blipFill>
          <a:blip r:embed="rId8"/>
          <a:stretch>
            <a:fillRect/>
          </a:stretch>
        </p:blipFill>
        <p:spPr>
          <a:xfrm>
            <a:off x="10347325" y="4772025"/>
            <a:ext cx="1841500" cy="2073453"/>
          </a:xfrm>
          <a:prstGeom prst="rect">
            <a:avLst/>
          </a:prstGeom>
        </p:spPr>
      </p:pic>
    </p:spTree>
    <p:extLst>
      <p:ext uri="{BB962C8B-B14F-4D97-AF65-F5344CB8AC3E}">
        <p14:creationId xmlns:p14="http://schemas.microsoft.com/office/powerpoint/2010/main" val="118396764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eat Britain UK Grunge Flag by think0"/>
          <p:cNvPicPr>
            <a:picLocks noChangeAspect="1"/>
          </p:cNvPicPr>
          <p:nvPr/>
        </p:nvPicPr>
        <p:blipFill>
          <a:blip r:embed="rId3"/>
          <a:stretch>
            <a:fillRect/>
          </a:stretch>
        </p:blipFill>
        <p:spPr>
          <a:xfrm>
            <a:off x="-42863" y="0"/>
            <a:ext cx="12265920" cy="6937375"/>
          </a:xfrm>
          <a:prstGeom prst="rect">
            <a:avLst/>
          </a:prstGeom>
        </p:spPr>
      </p:pic>
      <p:pic>
        <p:nvPicPr>
          <p:cNvPr id="3" name="Picture 2" descr="Image"/>
          <p:cNvPicPr>
            <a:picLocks noChangeAspect="1"/>
          </p:cNvPicPr>
          <p:nvPr/>
        </p:nvPicPr>
        <p:blipFill>
          <a:blip r:embed="rId4"/>
          <a:stretch>
            <a:fillRect/>
          </a:stretch>
        </p:blipFill>
        <p:spPr>
          <a:xfrm>
            <a:off x="3514274" y="-53134"/>
            <a:ext cx="4777346" cy="2388673"/>
          </a:xfrm>
          <a:prstGeom prst="rect">
            <a:avLst/>
          </a:prstGeom>
        </p:spPr>
      </p:pic>
      <p:sp>
        <p:nvSpPr>
          <p:cNvPr id="4" name="TextBox 3"/>
          <p:cNvSpPr txBox="1"/>
          <p:nvPr/>
        </p:nvSpPr>
        <p:spPr>
          <a:xfrm>
            <a:off x="57150" y="1524000"/>
            <a:ext cx="6493457" cy="5970865"/>
          </a:xfrm>
          <a:prstGeom prst="rect">
            <a:avLst/>
          </a:prstGeom>
        </p:spPr>
        <p:txBody>
          <a:bodyPr wrap="square" rtlCol="0">
            <a:spAutoFit/>
          </a:bodyPr>
          <a:lstStyle/>
          <a:p>
            <a:r>
              <a:rPr lang="en-US"/>
              <a:t> </a:t>
            </a:r>
            <a:r>
              <a:rPr lang="en-US" sz="3200"/>
              <a:t>The U.K. Flag is made out of three different Country Flags.</a:t>
            </a:r>
          </a:p>
          <a:p>
            <a:r>
              <a:rPr lang="en-US" sz="3200"/>
              <a:t>The countries are Scotland, Northern Ireland, and England.</a:t>
            </a:r>
          </a:p>
          <a:p>
            <a:r>
              <a:rPr lang="en-US" sz="3200"/>
              <a:t>It Is called The Union Jack because it symbolizes  the countries</a:t>
            </a:r>
          </a:p>
          <a:p>
            <a:r>
              <a:rPr lang="en-US" sz="3200"/>
              <a:t>of the United Kingdom.</a:t>
            </a:r>
          </a:p>
          <a:p>
            <a:endParaRPr lang="en-US"/>
          </a:p>
          <a:p>
            <a:endParaRPr lang="en-US"/>
          </a:p>
          <a:p>
            <a:r>
              <a:rPr lang="en-US" sz="3200"/>
              <a:t>Here is a diagram of  how the flag is made   -----&gt;</a:t>
            </a:r>
          </a:p>
          <a:p>
            <a:endParaRPr lang="en-US"/>
          </a:p>
          <a:p>
            <a:endParaRPr lang="en-US" sz="4000"/>
          </a:p>
        </p:txBody>
      </p:sp>
      <p:pic>
        <p:nvPicPr>
          <p:cNvPr id="5" name="Picture 4"/>
          <p:cNvPicPr>
            <a:picLocks noChangeAspect="1"/>
          </p:cNvPicPr>
          <p:nvPr/>
        </p:nvPicPr>
        <p:blipFill>
          <a:blip r:embed="rId5"/>
          <a:stretch>
            <a:fillRect/>
          </a:stretch>
        </p:blipFill>
        <p:spPr>
          <a:xfrm>
            <a:off x="7100708" y="2167452"/>
            <a:ext cx="4875213" cy="4205488"/>
          </a:xfrm>
          <a:prstGeom prst="rect">
            <a:avLst/>
          </a:prstGeom>
        </p:spPr>
      </p:pic>
    </p:spTree>
    <p:extLst>
      <p:ext uri="{BB962C8B-B14F-4D97-AF65-F5344CB8AC3E}">
        <p14:creationId xmlns:p14="http://schemas.microsoft.com/office/powerpoint/2010/main" val="243599785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 widescreen great britain united kingdom grunge flag other flags link"/>
          <p:cNvPicPr>
            <a:picLocks noChangeAspect="1"/>
          </p:cNvPicPr>
          <p:nvPr/>
        </p:nvPicPr>
        <p:blipFill>
          <a:blip r:embed="rId3"/>
          <a:stretch>
            <a:fillRect/>
          </a:stretch>
        </p:blipFill>
        <p:spPr>
          <a:xfrm>
            <a:off x="-5149" y="-9199"/>
            <a:ext cx="12179300" cy="6872779"/>
          </a:xfrm>
          <a:prstGeom prst="rect">
            <a:avLst/>
          </a:prstGeom>
        </p:spPr>
      </p:pic>
      <p:pic>
        <p:nvPicPr>
          <p:cNvPr id="3" name="Picture 2" descr="Image"/>
          <p:cNvPicPr>
            <a:picLocks noChangeAspect="1"/>
          </p:cNvPicPr>
          <p:nvPr/>
        </p:nvPicPr>
        <p:blipFill>
          <a:blip r:embed="rId4"/>
          <a:stretch>
            <a:fillRect/>
          </a:stretch>
        </p:blipFill>
        <p:spPr>
          <a:xfrm>
            <a:off x="4444817" y="319759"/>
            <a:ext cx="4132530" cy="1282700"/>
          </a:xfrm>
          <a:prstGeom prst="rect">
            <a:avLst/>
          </a:prstGeom>
        </p:spPr>
      </p:pic>
      <p:sp>
        <p:nvSpPr>
          <p:cNvPr id="4" name="TextBox 3"/>
          <p:cNvSpPr txBox="1"/>
          <p:nvPr/>
        </p:nvSpPr>
        <p:spPr>
          <a:xfrm>
            <a:off x="1257628" y="1630427"/>
            <a:ext cx="6123904" cy="4647426"/>
          </a:xfrm>
          <a:prstGeom prst="rect">
            <a:avLst/>
          </a:prstGeom>
        </p:spPr>
        <p:txBody>
          <a:bodyPr rtlCol="0">
            <a:spAutoFit/>
          </a:bodyPr>
          <a:lstStyle/>
          <a:p>
            <a:r>
              <a:rPr lang="en-US" sz="3200"/>
              <a:t>1) In Which Year Did The U.K. Became Part Of The E.U?</a:t>
            </a:r>
          </a:p>
          <a:p>
            <a:endParaRPr lang="en-US"/>
          </a:p>
          <a:p>
            <a:r>
              <a:rPr lang="en-US" sz="3200"/>
              <a:t>2)Which Countries Is The Flag Made Up Of?</a:t>
            </a:r>
          </a:p>
          <a:p>
            <a:endParaRPr lang="en-US"/>
          </a:p>
          <a:p>
            <a:r>
              <a:rPr lang="en-US" sz="3200"/>
              <a:t>3) Name Two Facts About the U.K.</a:t>
            </a:r>
          </a:p>
          <a:p>
            <a:endParaRPr lang="en-US"/>
          </a:p>
          <a:p>
            <a:r>
              <a:rPr lang="en-US" sz="3200"/>
              <a:t>4) What Is The Population?</a:t>
            </a:r>
          </a:p>
          <a:p>
            <a:endParaRPr lang="en-US"/>
          </a:p>
          <a:p>
            <a:r>
              <a:rPr lang="en-US" sz="3200"/>
              <a:t>5) What's The Capital City?</a:t>
            </a:r>
          </a:p>
        </p:txBody>
      </p:sp>
      <p:pic>
        <p:nvPicPr>
          <p:cNvPr id="5" name="Picture 4"/>
          <p:cNvPicPr>
            <a:picLocks noChangeAspect="1"/>
          </p:cNvPicPr>
          <p:nvPr/>
        </p:nvPicPr>
        <p:blipFill>
          <a:blip r:embed="rId5"/>
          <a:stretch>
            <a:fillRect/>
          </a:stretch>
        </p:blipFill>
        <p:spPr>
          <a:xfrm>
            <a:off x="7388225" y="1814513"/>
            <a:ext cx="4803775" cy="5070004"/>
          </a:xfrm>
          <a:prstGeom prst="rect">
            <a:avLst/>
          </a:prstGeom>
        </p:spPr>
      </p:pic>
    </p:spTree>
    <p:extLst>
      <p:ext uri="{BB962C8B-B14F-4D97-AF65-F5344CB8AC3E}">
        <p14:creationId xmlns:p14="http://schemas.microsoft.com/office/powerpoint/2010/main" val="1447038451"/>
      </p:ext>
    </p:extLst>
  </p:cSld>
  <p:clrMapOvr>
    <a:masterClrMapping/>
  </p:clrMapOvr>
  <p:transition spd="slow">
    <p:push dir="u"/>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lastModifiedBy>
  <cp:revision>18</cp:revision>
  <dcterms:created xsi:type="dcterms:W3CDTF">2013-07-15T20:26:40Z</dcterms:created>
  <dcterms:modified xsi:type="dcterms:W3CDTF">2015-02-15T23:13:59Z</dcterms:modified>
</cp:coreProperties>
</file>