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6" r:id="rId2"/>
    <p:sldId id="257" r:id="rId3"/>
    <p:sldId id="259" r:id="rId4"/>
    <p:sldId id="271" r:id="rId5"/>
    <p:sldId id="274" r:id="rId6"/>
    <p:sldId id="273" r:id="rId7"/>
    <p:sldId id="260" r:id="rId8"/>
    <p:sldId id="262" r:id="rId9"/>
    <p:sldId id="263" r:id="rId10"/>
    <p:sldId id="264" r:id="rId11"/>
    <p:sldId id="261" r:id="rId12"/>
    <p:sldId id="270"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50" autoAdjust="0"/>
    <p:restoredTop sz="95341" autoAdjust="0"/>
  </p:normalViewPr>
  <p:slideViewPr>
    <p:cSldViewPr>
      <p:cViewPr>
        <p:scale>
          <a:sx n="66" d="100"/>
          <a:sy n="66" d="100"/>
        </p:scale>
        <p:origin x="-1470"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509E5E8-292C-40D4-BEE4-7A26AAC1F2D5}" type="datetimeFigureOut">
              <a:rPr lang="en-US" smtClean="0"/>
              <a:pPr/>
              <a:t>2/21/2015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CC69FE4-F45D-4907-9B44-6769D126104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09E5E8-292C-40D4-BEE4-7A26AAC1F2D5}" type="datetimeFigureOut">
              <a:rPr lang="en-US" smtClean="0"/>
              <a:pPr/>
              <a:t>2/21/2015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C69FE4-F45D-4907-9B44-6769D126104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09E5E8-292C-40D4-BEE4-7A26AAC1F2D5}" type="datetimeFigureOut">
              <a:rPr lang="en-US" smtClean="0"/>
              <a:pPr/>
              <a:t>2/21/2015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C69FE4-F45D-4907-9B44-6769D126104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09E5E8-292C-40D4-BEE4-7A26AAC1F2D5}" type="datetimeFigureOut">
              <a:rPr lang="en-US" smtClean="0"/>
              <a:pPr/>
              <a:t>2/21/2015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C69FE4-F45D-4907-9B44-6769D126104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09E5E8-292C-40D4-BEE4-7A26AAC1F2D5}" type="datetimeFigureOut">
              <a:rPr lang="en-US" smtClean="0"/>
              <a:pPr/>
              <a:t>2/21/2015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C69FE4-F45D-4907-9B44-6769D126104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09E5E8-292C-40D4-BEE4-7A26AAC1F2D5}" type="datetimeFigureOut">
              <a:rPr lang="en-US" smtClean="0"/>
              <a:pPr/>
              <a:t>2/21/2015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C69FE4-F45D-4907-9B44-6769D126104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09E5E8-292C-40D4-BEE4-7A26AAC1F2D5}" type="datetimeFigureOut">
              <a:rPr lang="en-US" smtClean="0"/>
              <a:pPr/>
              <a:t>2/21/2015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C69FE4-F45D-4907-9B44-6769D126104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509E5E8-292C-40D4-BEE4-7A26AAC1F2D5}" type="datetimeFigureOut">
              <a:rPr lang="en-US" smtClean="0"/>
              <a:pPr/>
              <a:t>2/21/2015</a:t>
            </a:fld>
            <a:endParaRPr lang="en-GB"/>
          </a:p>
        </p:txBody>
      </p:sp>
      <p:sp>
        <p:nvSpPr>
          <p:cNvPr id="8" name="Slide Number Placeholder 7"/>
          <p:cNvSpPr>
            <a:spLocks noGrp="1"/>
          </p:cNvSpPr>
          <p:nvPr>
            <p:ph type="sldNum" sz="quarter" idx="11"/>
          </p:nvPr>
        </p:nvSpPr>
        <p:spPr/>
        <p:txBody>
          <a:bodyPr/>
          <a:lstStyle/>
          <a:p>
            <a:fld id="{3CC69FE4-F45D-4907-9B44-6769D1261043}"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9E5E8-292C-40D4-BEE4-7A26AAC1F2D5}" type="datetimeFigureOut">
              <a:rPr lang="en-US" smtClean="0"/>
              <a:pPr/>
              <a:t>2/21/2015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C69FE4-F45D-4907-9B44-6769D126104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09E5E8-292C-40D4-BEE4-7A26AAC1F2D5}" type="datetimeFigureOut">
              <a:rPr lang="en-US" smtClean="0"/>
              <a:pPr/>
              <a:t>2/21/2015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3CC69FE4-F45D-4907-9B44-6769D126104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509E5E8-292C-40D4-BEE4-7A26AAC1F2D5}" type="datetimeFigureOut">
              <a:rPr lang="en-US" smtClean="0"/>
              <a:pPr/>
              <a:t>2/21/2015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C69FE4-F45D-4907-9B44-6769D126104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509E5E8-292C-40D4-BEE4-7A26AAC1F2D5}" type="datetimeFigureOut">
              <a:rPr lang="en-US" smtClean="0"/>
              <a:pPr/>
              <a:t>2/21/2015</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C69FE4-F45D-4907-9B44-6769D1261043}"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6.xml"/><Relationship Id="rId5" Type="http://schemas.openxmlformats.org/officeDocument/2006/relationships/image" Target="../media/image13.jpeg"/><Relationship Id="rId4" Type="http://schemas.openxmlformats.org/officeDocument/2006/relationships/image" Target="../media/image12.gif"/></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 Id="rId5" Type="http://schemas.openxmlformats.org/officeDocument/2006/relationships/image" Target="../media/image18.jpe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ak5.picdn.net/shutterstock/videos/426034/preview/stock-footage-hd-p-clip-with-a-slow-motion-waving-flag-of-monaco-seamless-seconds-long-loop.jpg"/>
          <p:cNvPicPr>
            <a:picLocks noChangeAspect="1" noChangeArrowheads="1"/>
          </p:cNvPicPr>
          <p:nvPr/>
        </p:nvPicPr>
        <p:blipFill>
          <a:blip r:embed="rId2"/>
          <a:srcRect/>
          <a:stretch>
            <a:fillRect/>
          </a:stretch>
        </p:blipFill>
        <p:spPr bwMode="auto">
          <a:xfrm>
            <a:off x="2643174" y="1519943"/>
            <a:ext cx="3973348" cy="5338057"/>
          </a:xfrm>
          <a:prstGeom prst="ellipse">
            <a:avLst/>
          </a:prstGeom>
          <a:ln>
            <a:noFill/>
          </a:ln>
          <a:effectLst>
            <a:softEdge rad="112500"/>
          </a:effectLst>
        </p:spPr>
      </p:pic>
      <p:pic>
        <p:nvPicPr>
          <p:cNvPr id="7" name="Picture 2" descr="http://www.allcountries.eu/PICTURE/monaco/Monaco.jpg"/>
          <p:cNvPicPr>
            <a:picLocks noChangeAspect="1" noChangeArrowheads="1"/>
          </p:cNvPicPr>
          <p:nvPr/>
        </p:nvPicPr>
        <p:blipFill>
          <a:blip r:embed="rId3"/>
          <a:srcRect/>
          <a:stretch>
            <a:fillRect/>
          </a:stretch>
        </p:blipFill>
        <p:spPr bwMode="auto">
          <a:xfrm>
            <a:off x="0" y="4115640"/>
            <a:ext cx="3000364" cy="27423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http://c3270052.r52.cf0.rackcdn.com/ports/maps/monacomap.jpg"/>
          <p:cNvPicPr>
            <a:picLocks noChangeAspect="1" noChangeArrowheads="1"/>
          </p:cNvPicPr>
          <p:nvPr/>
        </p:nvPicPr>
        <p:blipFill>
          <a:blip r:embed="rId4"/>
          <a:srcRect/>
          <a:stretch>
            <a:fillRect/>
          </a:stretch>
        </p:blipFill>
        <p:spPr bwMode="auto">
          <a:xfrm>
            <a:off x="6143636" y="4143380"/>
            <a:ext cx="3000364" cy="27146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6" name="Picture 2" descr="http://r67.cooltext.com/rendered/cooltext1917042578.png"/>
          <p:cNvPicPr>
            <a:picLocks noChangeAspect="1" noChangeArrowheads="1"/>
          </p:cNvPicPr>
          <p:nvPr/>
        </p:nvPicPr>
        <p:blipFill>
          <a:blip r:embed="rId5"/>
          <a:srcRect/>
          <a:stretch>
            <a:fillRect/>
          </a:stretch>
        </p:blipFill>
        <p:spPr bwMode="auto">
          <a:xfrm>
            <a:off x="0" y="0"/>
            <a:ext cx="9144000" cy="1785926"/>
          </a:xfrm>
          <a:prstGeom prst="rect">
            <a:avLst/>
          </a:prstGeom>
          <a:noFill/>
        </p:spPr>
      </p:pic>
      <p:sp>
        <p:nvSpPr>
          <p:cNvPr id="6" name="TextBox 5"/>
          <p:cNvSpPr txBox="1"/>
          <p:nvPr/>
        </p:nvSpPr>
        <p:spPr>
          <a:xfrm>
            <a:off x="3714744" y="3071810"/>
            <a:ext cx="1643074" cy="2308324"/>
          </a:xfrm>
          <a:prstGeom prst="rect">
            <a:avLst/>
          </a:prstGeom>
          <a:noFill/>
        </p:spPr>
        <p:txBody>
          <a:bodyPr wrap="square" rtlCol="0">
            <a:spAutoFit/>
          </a:bodyPr>
          <a:lstStyle/>
          <a:p>
            <a:r>
              <a:rPr lang="en-GB" sz="3600" b="1" i="1" u="sng" dirty="0" smtClean="0"/>
              <a:t>BY</a:t>
            </a:r>
          </a:p>
          <a:p>
            <a:endParaRPr lang="en-GB" sz="3600" b="1" i="1" u="sng" dirty="0" smtClean="0"/>
          </a:p>
          <a:p>
            <a:endParaRPr lang="en-GB" sz="3600" b="1" i="1" u="sng" dirty="0" smtClean="0">
              <a:solidFill>
                <a:srgbClr val="FF0000"/>
              </a:solidFill>
            </a:endParaRPr>
          </a:p>
          <a:p>
            <a:r>
              <a:rPr lang="en-GB" sz="3600" b="1" i="1" u="sng" dirty="0" smtClean="0">
                <a:solidFill>
                  <a:srgbClr val="FF0000"/>
                </a:solidFill>
              </a:rPr>
              <a:t>IMAN</a:t>
            </a:r>
            <a:endParaRPr lang="en-GB" sz="3600" b="1" i="1" u="sng" dirty="0">
              <a:solidFill>
                <a:srgbClr val="FF0000"/>
              </a:solidFill>
            </a:endParaRPr>
          </a:p>
        </p:txBody>
      </p:sp>
      <p:pic>
        <p:nvPicPr>
          <p:cNvPr id="8" name="Picture 2" descr="http://i.dailymail.co.uk/i/pix/2011/11/11/article-2060167-0EC110ED00000578-243_468x312.jpg"/>
          <p:cNvPicPr>
            <a:picLocks noChangeAspect="1" noChangeArrowheads="1"/>
          </p:cNvPicPr>
          <p:nvPr/>
        </p:nvPicPr>
        <p:blipFill>
          <a:blip r:embed="rId6"/>
          <a:srcRect/>
          <a:stretch>
            <a:fillRect/>
          </a:stretch>
        </p:blipFill>
        <p:spPr bwMode="auto">
          <a:xfrm>
            <a:off x="0" y="1643050"/>
            <a:ext cx="2500298" cy="2428892"/>
          </a:xfrm>
          <a:prstGeom prst="rect">
            <a:avLst/>
          </a:prstGeom>
          <a:noFill/>
        </p:spPr>
      </p:pic>
      <p:pic>
        <p:nvPicPr>
          <p:cNvPr id="9" name="Picture 2" descr="http://i.dailymail.co.uk/i/pix/2011/11/11/article-2060167-0EC110ED00000578-243_468x312.jpg"/>
          <p:cNvPicPr>
            <a:picLocks noChangeAspect="1" noChangeArrowheads="1"/>
          </p:cNvPicPr>
          <p:nvPr/>
        </p:nvPicPr>
        <p:blipFill>
          <a:blip r:embed="rId6"/>
          <a:srcRect/>
          <a:stretch>
            <a:fillRect/>
          </a:stretch>
        </p:blipFill>
        <p:spPr bwMode="auto">
          <a:xfrm>
            <a:off x="6643702" y="1643050"/>
            <a:ext cx="2500298" cy="250033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4422"/>
          </a:xfrm>
        </p:spPr>
        <p:txBody>
          <a:bodyPr>
            <a:normAutofit/>
          </a:bodyPr>
          <a:lstStyle/>
          <a:p>
            <a:r>
              <a:rPr lang="en-GB" sz="6000" dirty="0" smtClean="0">
                <a:latin typeface="Aharoni" pitchFamily="2" charset="-79"/>
                <a:cs typeface="Aharoni" pitchFamily="2" charset="-79"/>
              </a:rPr>
              <a:t>Monaco’s Lowest Point</a:t>
            </a:r>
            <a:endParaRPr lang="en-GB" sz="6000" dirty="0">
              <a:latin typeface="Aharoni" pitchFamily="2" charset="-79"/>
              <a:cs typeface="Aharoni" pitchFamily="2" charset="-79"/>
            </a:endParaRPr>
          </a:p>
        </p:txBody>
      </p:sp>
      <p:sp>
        <p:nvSpPr>
          <p:cNvPr id="3" name="TextBox 2"/>
          <p:cNvSpPr txBox="1"/>
          <p:nvPr/>
        </p:nvSpPr>
        <p:spPr>
          <a:xfrm>
            <a:off x="0" y="928670"/>
            <a:ext cx="9144000" cy="5078313"/>
          </a:xfrm>
          <a:prstGeom prst="rect">
            <a:avLst/>
          </a:prstGeom>
          <a:noFill/>
        </p:spPr>
        <p:txBody>
          <a:bodyPr wrap="square" rtlCol="0">
            <a:spAutoFit/>
          </a:bodyPr>
          <a:lstStyle/>
          <a:p>
            <a:r>
              <a:rPr lang="en-GB" sz="3600" b="1" i="1" u="sng" dirty="0" smtClean="0"/>
              <a:t>Monaco’s Lowest Point is the Mediterranean sea. The Mediterranean sea is joins to the Atlantic ocean. The Romans called the meditearen sea the Mare Nostrum and the Mare Nostrum means our sea. The Name Meditearen sea is a Latin word and it comes from the word Mediterraneus and that means in the middle of land</a:t>
            </a:r>
            <a:endParaRPr lang="en-GB" sz="3600" b="1" i="1" u="sng"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normAutofit/>
          </a:bodyPr>
          <a:lstStyle/>
          <a:p>
            <a:pPr algn="ctr"/>
            <a:r>
              <a:rPr lang="en-GB" sz="7200" dirty="0" smtClean="0">
                <a:solidFill>
                  <a:srgbClr val="FF0000"/>
                </a:solidFill>
                <a:latin typeface="Aharoni" pitchFamily="2" charset="-79"/>
                <a:cs typeface="Aharoni" pitchFamily="2" charset="-79"/>
              </a:rPr>
              <a:t>Translator</a:t>
            </a:r>
            <a:endParaRPr lang="en-GB" sz="7200" dirty="0">
              <a:solidFill>
                <a:srgbClr val="FF0000"/>
              </a:solidFill>
              <a:latin typeface="Aharoni" pitchFamily="2" charset="-79"/>
              <a:cs typeface="Aharoni" pitchFamily="2" charset="-79"/>
            </a:endParaRPr>
          </a:p>
        </p:txBody>
      </p:sp>
      <p:graphicFrame>
        <p:nvGraphicFramePr>
          <p:cNvPr id="7" name="Table 6"/>
          <p:cNvGraphicFramePr>
            <a:graphicFrameLocks noGrp="1"/>
          </p:cNvGraphicFramePr>
          <p:nvPr/>
        </p:nvGraphicFramePr>
        <p:xfrm>
          <a:off x="1500166" y="1142984"/>
          <a:ext cx="6096000" cy="5561661"/>
        </p:xfrm>
        <a:graphic>
          <a:graphicData uri="http://schemas.openxmlformats.org/drawingml/2006/table">
            <a:tbl>
              <a:tblPr firstRow="1" bandRow="1">
                <a:tableStyleId>{D03447BB-5D67-496B-8E87-E561075AD55C}</a:tableStyleId>
              </a:tblPr>
              <a:tblGrid>
                <a:gridCol w="2032000"/>
                <a:gridCol w="2032000"/>
                <a:gridCol w="2032000"/>
              </a:tblGrid>
              <a:tr h="1020767">
                <a:tc>
                  <a:txBody>
                    <a:bodyPr/>
                    <a:lstStyle/>
                    <a:p>
                      <a:r>
                        <a:rPr lang="en-GB" sz="4000" b="1" i="1" u="sng" dirty="0" smtClean="0">
                          <a:solidFill>
                            <a:srgbClr val="FF0000"/>
                          </a:solidFill>
                        </a:rPr>
                        <a:t>The</a:t>
                      </a:r>
                      <a:r>
                        <a:rPr lang="en-GB" sz="4000" b="1" i="1" u="sng" baseline="0" dirty="0" smtClean="0">
                          <a:solidFill>
                            <a:srgbClr val="FF0000"/>
                          </a:solidFill>
                        </a:rPr>
                        <a:t> word</a:t>
                      </a:r>
                      <a:endParaRPr lang="en-GB" sz="4000" b="1" i="1" u="sng" dirty="0">
                        <a:solidFill>
                          <a:srgbClr val="FF0000"/>
                        </a:solidFill>
                      </a:endParaRPr>
                    </a:p>
                  </a:txBody>
                  <a:tcPr/>
                </a:tc>
                <a:tc>
                  <a:txBody>
                    <a:bodyPr/>
                    <a:lstStyle/>
                    <a:p>
                      <a:r>
                        <a:rPr lang="en-GB" sz="4000" b="1" i="1" u="sng" dirty="0" smtClean="0">
                          <a:solidFill>
                            <a:srgbClr val="FF0000"/>
                          </a:solidFill>
                        </a:rPr>
                        <a:t>French</a:t>
                      </a:r>
                      <a:endParaRPr lang="en-GB" sz="4000" b="1" i="1" u="sng" dirty="0">
                        <a:solidFill>
                          <a:srgbClr val="FF0000"/>
                        </a:solidFill>
                      </a:endParaRPr>
                    </a:p>
                  </a:txBody>
                  <a:tcPr/>
                </a:tc>
                <a:tc>
                  <a:txBody>
                    <a:bodyPr/>
                    <a:lstStyle/>
                    <a:p>
                      <a:r>
                        <a:rPr lang="en-GB" sz="4000" b="1" i="1" u="sng" dirty="0" smtClean="0">
                          <a:solidFill>
                            <a:srgbClr val="FF0000"/>
                          </a:solidFill>
                        </a:rPr>
                        <a:t>Italian</a:t>
                      </a:r>
                      <a:endParaRPr lang="en-GB" sz="4000" b="1" i="1" u="sng" dirty="0">
                        <a:solidFill>
                          <a:srgbClr val="FF0000"/>
                        </a:solidFill>
                      </a:endParaRPr>
                    </a:p>
                  </a:txBody>
                  <a:tcPr/>
                </a:tc>
              </a:tr>
              <a:tr h="1020767">
                <a:tc>
                  <a:txBody>
                    <a:bodyPr/>
                    <a:lstStyle/>
                    <a:p>
                      <a:r>
                        <a:rPr lang="en-GB" sz="2400" b="1" i="1" u="sng" dirty="0" smtClean="0">
                          <a:solidFill>
                            <a:srgbClr val="FF0000"/>
                          </a:solidFill>
                        </a:rPr>
                        <a:t>Hello</a:t>
                      </a:r>
                      <a:endParaRPr lang="en-GB" sz="2400" b="1" i="1" u="sng" dirty="0">
                        <a:solidFill>
                          <a:srgbClr val="FF0000"/>
                        </a:solidFill>
                      </a:endParaRPr>
                    </a:p>
                  </a:txBody>
                  <a:tcPr/>
                </a:tc>
                <a:tc>
                  <a:txBody>
                    <a:bodyPr/>
                    <a:lstStyle/>
                    <a:p>
                      <a:r>
                        <a:rPr lang="en-GB" sz="2400" b="1" i="1" u="sng" dirty="0" smtClean="0">
                          <a:solidFill>
                            <a:srgbClr val="FF0000"/>
                          </a:solidFill>
                        </a:rPr>
                        <a:t>Bonjour</a:t>
                      </a:r>
                      <a:endParaRPr lang="en-GB" sz="2400" b="1" i="1" u="sng" dirty="0">
                        <a:solidFill>
                          <a:srgbClr val="FF0000"/>
                        </a:solidFill>
                      </a:endParaRPr>
                    </a:p>
                  </a:txBody>
                  <a:tcPr/>
                </a:tc>
                <a:tc>
                  <a:txBody>
                    <a:bodyPr/>
                    <a:lstStyle/>
                    <a:p>
                      <a:r>
                        <a:rPr lang="en-GB" sz="2400" b="1" i="1" u="sng" dirty="0" smtClean="0">
                          <a:solidFill>
                            <a:srgbClr val="FF0000"/>
                          </a:solidFill>
                        </a:rPr>
                        <a:t>ciao</a:t>
                      </a:r>
                      <a:endParaRPr lang="en-GB" sz="2400" b="1" i="1" u="sng" dirty="0">
                        <a:solidFill>
                          <a:srgbClr val="FF0000"/>
                        </a:solidFill>
                      </a:endParaRPr>
                    </a:p>
                  </a:txBody>
                  <a:tcPr/>
                </a:tc>
              </a:tr>
              <a:tr h="1020767">
                <a:tc>
                  <a:txBody>
                    <a:bodyPr/>
                    <a:lstStyle/>
                    <a:p>
                      <a:r>
                        <a:rPr lang="en-GB" sz="2400" b="1" i="1" u="sng" dirty="0" smtClean="0">
                          <a:solidFill>
                            <a:srgbClr val="FF0000"/>
                          </a:solidFill>
                        </a:rPr>
                        <a:t>How</a:t>
                      </a:r>
                      <a:r>
                        <a:rPr lang="en-GB" sz="2400" b="1" i="1" u="sng" baseline="0" dirty="0" smtClean="0">
                          <a:solidFill>
                            <a:srgbClr val="FF0000"/>
                          </a:solidFill>
                        </a:rPr>
                        <a:t> are you</a:t>
                      </a:r>
                      <a:endParaRPr lang="en-GB" sz="2400" b="1" i="1" u="sng" dirty="0">
                        <a:solidFill>
                          <a:srgbClr val="FF0000"/>
                        </a:solidFill>
                      </a:endParaRPr>
                    </a:p>
                  </a:txBody>
                  <a:tcPr/>
                </a:tc>
                <a:tc>
                  <a:txBody>
                    <a:bodyPr/>
                    <a:lstStyle/>
                    <a:p>
                      <a:r>
                        <a:rPr lang="en-GB" sz="2400" b="1" i="1" u="sng" dirty="0" smtClean="0">
                          <a:solidFill>
                            <a:srgbClr val="FF0000"/>
                          </a:solidFill>
                        </a:rPr>
                        <a:t>Comment</a:t>
                      </a:r>
                      <a:r>
                        <a:rPr lang="en-GB" sz="2400" b="1" i="1" u="sng" baseline="0" dirty="0" smtClean="0">
                          <a:solidFill>
                            <a:srgbClr val="FF0000"/>
                          </a:solidFill>
                        </a:rPr>
                        <a:t> son </a:t>
                      </a:r>
                      <a:r>
                        <a:rPr lang="en-GB" sz="2400" b="1" i="1" u="sng" baseline="0" dirty="0" err="1" smtClean="0">
                          <a:solidFill>
                            <a:srgbClr val="FF0000"/>
                          </a:solidFill>
                        </a:rPr>
                        <a:t>vouse</a:t>
                      </a:r>
                      <a:endParaRPr lang="en-GB" sz="2400" b="1" i="1" u="sng" dirty="0" smtClean="0">
                        <a:solidFill>
                          <a:srgbClr val="FF0000"/>
                        </a:solidFill>
                      </a:endParaRPr>
                    </a:p>
                  </a:txBody>
                  <a:tcPr/>
                </a:tc>
                <a:tc>
                  <a:txBody>
                    <a:bodyPr/>
                    <a:lstStyle/>
                    <a:p>
                      <a:r>
                        <a:rPr lang="en-GB" sz="2400" b="1" i="1" u="sng" dirty="0" smtClean="0">
                          <a:solidFill>
                            <a:srgbClr val="FF0000"/>
                          </a:solidFill>
                        </a:rPr>
                        <a:t>Come sons </a:t>
                      </a:r>
                      <a:r>
                        <a:rPr lang="en-GB" sz="2400" b="1" i="1" u="sng" dirty="0" err="1" smtClean="0">
                          <a:solidFill>
                            <a:srgbClr val="FF0000"/>
                          </a:solidFill>
                        </a:rPr>
                        <a:t>vio</a:t>
                      </a:r>
                      <a:endParaRPr lang="en-GB" sz="2400" b="1" i="1" u="sng" dirty="0">
                        <a:solidFill>
                          <a:srgbClr val="FF0000"/>
                        </a:solidFill>
                      </a:endParaRPr>
                    </a:p>
                  </a:txBody>
                  <a:tcPr/>
                </a:tc>
              </a:tr>
              <a:tr h="1020767">
                <a:tc>
                  <a:txBody>
                    <a:bodyPr/>
                    <a:lstStyle/>
                    <a:p>
                      <a:r>
                        <a:rPr lang="en-GB" sz="2400" b="1" i="1" u="sng" dirty="0" smtClean="0">
                          <a:solidFill>
                            <a:srgbClr val="FF0000"/>
                          </a:solidFill>
                        </a:rPr>
                        <a:t>I’m fine</a:t>
                      </a:r>
                      <a:endParaRPr lang="en-GB" sz="2400" b="1" i="1" u="sng" dirty="0">
                        <a:solidFill>
                          <a:srgbClr val="FF0000"/>
                        </a:solidFill>
                      </a:endParaRPr>
                    </a:p>
                  </a:txBody>
                  <a:tcPr/>
                </a:tc>
                <a:tc>
                  <a:txBody>
                    <a:bodyPr/>
                    <a:lstStyle/>
                    <a:p>
                      <a:r>
                        <a:rPr lang="en-GB" sz="2400" b="1" i="1" u="sng" dirty="0" smtClean="0">
                          <a:solidFill>
                            <a:srgbClr val="FF0000"/>
                          </a:solidFill>
                        </a:rPr>
                        <a:t>Je </a:t>
                      </a:r>
                      <a:r>
                        <a:rPr lang="en-GB" sz="2400" b="1" i="1" u="sng" dirty="0" err="1" smtClean="0">
                          <a:solidFill>
                            <a:srgbClr val="FF0000"/>
                          </a:solidFill>
                        </a:rPr>
                        <a:t>suis</a:t>
                      </a:r>
                      <a:r>
                        <a:rPr lang="en-GB" sz="2400" b="1" i="1" u="sng" dirty="0" smtClean="0">
                          <a:solidFill>
                            <a:srgbClr val="FF0000"/>
                          </a:solidFill>
                        </a:rPr>
                        <a:t> </a:t>
                      </a:r>
                      <a:r>
                        <a:rPr lang="en-GB" sz="2400" b="1" i="1" u="sng" dirty="0" err="1" smtClean="0">
                          <a:solidFill>
                            <a:srgbClr val="FF0000"/>
                          </a:solidFill>
                        </a:rPr>
                        <a:t>amende</a:t>
                      </a:r>
                      <a:endParaRPr lang="en-GB" sz="2400" b="1" i="1" u="sng" dirty="0">
                        <a:solidFill>
                          <a:srgbClr val="FF0000"/>
                        </a:solidFill>
                      </a:endParaRPr>
                    </a:p>
                  </a:txBody>
                  <a:tcPr/>
                </a:tc>
                <a:tc>
                  <a:txBody>
                    <a:bodyPr/>
                    <a:lstStyle/>
                    <a:p>
                      <a:r>
                        <a:rPr lang="en-GB" sz="2400" b="1" i="1" u="sng" dirty="0" err="1" smtClean="0">
                          <a:solidFill>
                            <a:srgbClr val="FF0000"/>
                          </a:solidFill>
                        </a:rPr>
                        <a:t>io</a:t>
                      </a:r>
                      <a:r>
                        <a:rPr lang="en-GB" sz="2400" b="1" i="1" u="sng" dirty="0" smtClean="0">
                          <a:solidFill>
                            <a:srgbClr val="FF0000"/>
                          </a:solidFill>
                        </a:rPr>
                        <a:t>  </a:t>
                      </a:r>
                      <a:r>
                        <a:rPr lang="en-GB" sz="2400" b="1" i="1" u="sng" dirty="0" err="1" smtClean="0">
                          <a:solidFill>
                            <a:srgbClr val="FF0000"/>
                          </a:solidFill>
                        </a:rPr>
                        <a:t>sono</a:t>
                      </a:r>
                      <a:r>
                        <a:rPr lang="en-GB" sz="2400" b="1" i="1" u="sng" dirty="0" smtClean="0">
                          <a:solidFill>
                            <a:srgbClr val="FF0000"/>
                          </a:solidFill>
                        </a:rPr>
                        <a:t> fine</a:t>
                      </a:r>
                      <a:endParaRPr lang="en-GB" sz="2400" b="1" i="1" u="sng" dirty="0">
                        <a:solidFill>
                          <a:srgbClr val="FF0000"/>
                        </a:solidFill>
                      </a:endParaRPr>
                    </a:p>
                  </a:txBody>
                  <a:tcPr/>
                </a:tc>
              </a:tr>
              <a:tr h="1020767">
                <a:tc>
                  <a:txBody>
                    <a:bodyPr/>
                    <a:lstStyle/>
                    <a:p>
                      <a:r>
                        <a:rPr lang="en-GB" sz="2400" b="1" i="1" u="sng" dirty="0" smtClean="0">
                          <a:solidFill>
                            <a:srgbClr val="FF0000"/>
                          </a:solidFill>
                        </a:rPr>
                        <a:t>What’s your name</a:t>
                      </a:r>
                      <a:endParaRPr lang="en-GB" sz="2400" b="1" i="1" u="sng" dirty="0">
                        <a:solidFill>
                          <a:srgbClr val="FF0000"/>
                        </a:solidFill>
                      </a:endParaRPr>
                    </a:p>
                  </a:txBody>
                  <a:tcPr/>
                </a:tc>
                <a:tc>
                  <a:txBody>
                    <a:bodyPr/>
                    <a:lstStyle/>
                    <a:p>
                      <a:r>
                        <a:rPr lang="en-GB" sz="2400" b="1" i="1" u="sng" dirty="0" err="1" smtClean="0">
                          <a:solidFill>
                            <a:srgbClr val="FF0000"/>
                          </a:solidFill>
                        </a:rPr>
                        <a:t>Qu’est-ce</a:t>
                      </a:r>
                      <a:r>
                        <a:rPr lang="en-GB" sz="2400" b="1" i="1" u="sng" dirty="0" smtClean="0">
                          <a:solidFill>
                            <a:srgbClr val="FF0000"/>
                          </a:solidFill>
                        </a:rPr>
                        <a:t> </a:t>
                      </a:r>
                      <a:r>
                        <a:rPr lang="en-GB" sz="2400" b="1" i="1" u="sng" dirty="0" err="1" smtClean="0">
                          <a:solidFill>
                            <a:srgbClr val="FF0000"/>
                          </a:solidFill>
                        </a:rPr>
                        <a:t>votre</a:t>
                      </a:r>
                      <a:endParaRPr lang="en-GB" sz="2400" b="1" i="1" u="sng" dirty="0" smtClean="0">
                        <a:solidFill>
                          <a:srgbClr val="FF0000"/>
                        </a:solidFill>
                      </a:endParaRPr>
                    </a:p>
                    <a:p>
                      <a:r>
                        <a:rPr lang="en-GB" sz="2400" b="1" i="1" u="sng" dirty="0" smtClean="0">
                          <a:solidFill>
                            <a:srgbClr val="FF0000"/>
                          </a:solidFill>
                        </a:rPr>
                        <a:t>nom</a:t>
                      </a:r>
                      <a:endParaRPr lang="en-GB" sz="2400" b="1" i="1" u="sng" dirty="0">
                        <a:solidFill>
                          <a:srgbClr val="FF0000"/>
                        </a:solidFill>
                      </a:endParaRPr>
                    </a:p>
                  </a:txBody>
                  <a:tcPr/>
                </a:tc>
                <a:tc>
                  <a:txBody>
                    <a:bodyPr/>
                    <a:lstStyle/>
                    <a:p>
                      <a:r>
                        <a:rPr lang="en-GB" sz="2400" b="1" i="1" u="sng" dirty="0" err="1" smtClean="0">
                          <a:solidFill>
                            <a:srgbClr val="FF0000"/>
                          </a:solidFill>
                        </a:rPr>
                        <a:t>Cio</a:t>
                      </a:r>
                      <a:r>
                        <a:rPr lang="en-GB" sz="2400" b="1" i="1" u="sng" baseline="0" dirty="0" smtClean="0">
                          <a:solidFill>
                            <a:srgbClr val="FF0000"/>
                          </a:solidFill>
                        </a:rPr>
                        <a:t> </a:t>
                      </a:r>
                      <a:r>
                        <a:rPr lang="en-GB" sz="2400" b="1" i="1" u="sng" baseline="0" dirty="0" err="1" smtClean="0">
                          <a:solidFill>
                            <a:srgbClr val="FF0000"/>
                          </a:solidFill>
                        </a:rPr>
                        <a:t>che</a:t>
                      </a:r>
                      <a:r>
                        <a:rPr lang="en-GB" sz="2400" b="1" i="1" u="sng" baseline="0" dirty="0" smtClean="0">
                          <a:solidFill>
                            <a:srgbClr val="FF0000"/>
                          </a:solidFill>
                        </a:rPr>
                        <a:t> e </a:t>
                      </a:r>
                      <a:r>
                        <a:rPr lang="en-GB" sz="2400" b="1" i="1" u="sng" baseline="0" dirty="0" err="1" smtClean="0">
                          <a:solidFill>
                            <a:srgbClr val="FF0000"/>
                          </a:solidFill>
                        </a:rPr>
                        <a:t>sei</a:t>
                      </a:r>
                      <a:r>
                        <a:rPr lang="en-GB" sz="2400" b="1" i="1" u="sng" baseline="0" dirty="0" smtClean="0">
                          <a:solidFill>
                            <a:srgbClr val="FF0000"/>
                          </a:solidFill>
                        </a:rPr>
                        <a:t> </a:t>
                      </a:r>
                      <a:r>
                        <a:rPr lang="en-GB" sz="2400" b="1" i="1" u="sng" baseline="0" dirty="0" err="1" smtClean="0">
                          <a:solidFill>
                            <a:srgbClr val="FF0000"/>
                          </a:solidFill>
                        </a:rPr>
                        <a:t>nome</a:t>
                      </a:r>
                      <a:endParaRPr lang="en-GB" sz="2400" b="1" i="1" u="sng" dirty="0" smtClean="0">
                        <a:solidFill>
                          <a:srgbClr val="FF0000"/>
                        </a:solidFill>
                      </a:endParaRPr>
                    </a:p>
                  </a:txBody>
                  <a:tcPr/>
                </a:tc>
              </a:tr>
            </a:tbl>
          </a:graphicData>
        </a:graphic>
      </p:graphicFrame>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noAutofit/>
          </a:bodyPr>
          <a:lstStyle/>
          <a:p>
            <a:pPr algn="ctr"/>
            <a:r>
              <a:rPr lang="en-GB" sz="9600" dirty="0" smtClean="0">
                <a:solidFill>
                  <a:srgbClr val="FF0000"/>
                </a:solidFill>
                <a:latin typeface="Aharoni" pitchFamily="2" charset="-79"/>
                <a:cs typeface="Aharoni" pitchFamily="2" charset="-79"/>
              </a:rPr>
              <a:t>Qu</a:t>
            </a:r>
            <a:r>
              <a:rPr lang="en-GB" sz="9600" dirty="0" smtClean="0">
                <a:latin typeface="Aharoni" pitchFamily="2" charset="-79"/>
                <a:cs typeface="Aharoni" pitchFamily="2" charset="-79"/>
              </a:rPr>
              <a:t>iz</a:t>
            </a:r>
            <a:endParaRPr lang="en-GB" sz="9600" dirty="0">
              <a:latin typeface="Aharoni" pitchFamily="2" charset="-79"/>
              <a:cs typeface="Aharoni" pitchFamily="2" charset="-79"/>
            </a:endParaRPr>
          </a:p>
        </p:txBody>
      </p:sp>
      <p:sp>
        <p:nvSpPr>
          <p:cNvPr id="3" name="TextBox 2"/>
          <p:cNvSpPr txBox="1"/>
          <p:nvPr/>
        </p:nvSpPr>
        <p:spPr>
          <a:xfrm>
            <a:off x="0" y="1071546"/>
            <a:ext cx="9144000" cy="8402300"/>
          </a:xfrm>
          <a:prstGeom prst="rect">
            <a:avLst/>
          </a:prstGeom>
          <a:noFill/>
        </p:spPr>
        <p:txBody>
          <a:bodyPr wrap="square" rtlCol="0">
            <a:spAutoFit/>
          </a:bodyPr>
          <a:lstStyle/>
          <a:p>
            <a:pPr marL="742950" indent="-742950">
              <a:buClr>
                <a:srgbClr val="FF0000"/>
              </a:buClr>
              <a:buFont typeface="+mj-lt"/>
              <a:buAutoNum type="arabicParenR"/>
            </a:pPr>
            <a:r>
              <a:rPr lang="en-GB" sz="3600" b="1" i="1" u="sng" dirty="0" smtClean="0"/>
              <a:t>How long has  Grimaldi family ruled Monaco?</a:t>
            </a:r>
          </a:p>
          <a:p>
            <a:pPr marL="742950" indent="-742950">
              <a:buClr>
                <a:srgbClr val="FF0000"/>
              </a:buClr>
              <a:buFont typeface="+mj-lt"/>
              <a:buAutoNum type="arabicParenR"/>
            </a:pPr>
            <a:r>
              <a:rPr lang="en-GB" sz="3600" b="1" i="1" u="sng" dirty="0" smtClean="0"/>
              <a:t>What is Monaco’s highest point?</a:t>
            </a:r>
          </a:p>
          <a:p>
            <a:pPr marL="742950" indent="-742950">
              <a:buClr>
                <a:srgbClr val="FF0000"/>
              </a:buClr>
              <a:buFont typeface="+mj-lt"/>
              <a:buAutoNum type="arabicParenR"/>
            </a:pPr>
            <a:r>
              <a:rPr lang="en-GB" sz="3600" b="1" i="1" u="sng" dirty="0" smtClean="0"/>
              <a:t>What is Monaco’s lowest point?</a:t>
            </a:r>
          </a:p>
          <a:p>
            <a:pPr marL="742950" indent="-742950">
              <a:buClr>
                <a:srgbClr val="FF0000"/>
              </a:buClr>
              <a:buFont typeface="+mj-lt"/>
              <a:buAutoNum type="arabicParenR"/>
            </a:pPr>
            <a:r>
              <a:rPr lang="en-GB" sz="3600" b="1" i="1" u="sng" dirty="0" smtClean="0"/>
              <a:t>Where is the </a:t>
            </a:r>
            <a:r>
              <a:rPr lang="en-GB" sz="3600" b="1" i="1" u="sng" dirty="0" err="1" smtClean="0"/>
              <a:t>Gramaldi</a:t>
            </a:r>
            <a:r>
              <a:rPr lang="en-GB" sz="3600" b="1" i="1" u="sng" dirty="0" smtClean="0"/>
              <a:t> family farm Located?</a:t>
            </a:r>
          </a:p>
          <a:p>
            <a:pPr marL="742950" indent="-742950">
              <a:buClr>
                <a:srgbClr val="FF0000"/>
              </a:buClr>
              <a:buFont typeface="+mj-lt"/>
              <a:buAutoNum type="arabicParenR"/>
            </a:pPr>
            <a:r>
              <a:rPr lang="en-GB" sz="3600" b="1" i="1" u="sng" dirty="0" smtClean="0"/>
              <a:t>Who died on April 6</a:t>
            </a:r>
            <a:r>
              <a:rPr lang="en-GB" sz="3600" b="1" i="1" u="sng" baseline="30000" dirty="0" smtClean="0"/>
              <a:t>th</a:t>
            </a:r>
            <a:r>
              <a:rPr lang="en-GB" sz="3600" b="1" i="1" u="sng" dirty="0" smtClean="0"/>
              <a:t> 2005?</a:t>
            </a:r>
          </a:p>
          <a:p>
            <a:pPr marL="742950" indent="-742950">
              <a:buClr>
                <a:srgbClr val="FF0000"/>
              </a:buClr>
              <a:buFont typeface="+mj-lt"/>
              <a:buAutoNum type="arabicParenR"/>
            </a:pPr>
            <a:r>
              <a:rPr lang="en-GB" sz="3600" b="1" i="1" u="sng" dirty="0" smtClean="0"/>
              <a:t>When does rain mainly fall, is it:</a:t>
            </a:r>
          </a:p>
          <a:p>
            <a:pPr marL="742950" indent="-742950">
              <a:buClr>
                <a:srgbClr val="FF0000"/>
              </a:buClr>
            </a:pPr>
            <a:r>
              <a:rPr lang="en-GB" sz="3600" b="1" i="1" u="sng" dirty="0" smtClean="0"/>
              <a:t>      A-July and August</a:t>
            </a:r>
          </a:p>
          <a:p>
            <a:pPr marL="742950" indent="-742950">
              <a:buClr>
                <a:srgbClr val="FF0000"/>
              </a:buClr>
            </a:pPr>
            <a:r>
              <a:rPr lang="en-GB" sz="3600" b="1" i="1" u="sng" dirty="0" smtClean="0"/>
              <a:t>     B-January and February</a:t>
            </a:r>
          </a:p>
          <a:p>
            <a:pPr marL="742950" indent="-742950">
              <a:buClr>
                <a:srgbClr val="FF0000"/>
              </a:buClr>
            </a:pPr>
            <a:endParaRPr lang="en-GB" sz="3600" b="1" i="1" u="sng" dirty="0" smtClean="0"/>
          </a:p>
          <a:p>
            <a:pPr marL="742950" indent="-742950">
              <a:buClr>
                <a:srgbClr val="FF0000"/>
              </a:buClr>
            </a:pPr>
            <a:endParaRPr lang="en-GB" sz="3600" b="1" i="1" u="sng" dirty="0" smtClean="0">
              <a:solidFill>
                <a:srgbClr val="FF0000"/>
              </a:solidFill>
            </a:endParaRPr>
          </a:p>
          <a:p>
            <a:pPr marL="742950" indent="-742950">
              <a:buClr>
                <a:srgbClr val="FF0000"/>
              </a:buClr>
              <a:buFont typeface="+mj-lt"/>
              <a:buAutoNum type="arabicParenR"/>
            </a:pPr>
            <a:endParaRPr lang="en-GB" sz="3600" b="1" i="1" u="sng" dirty="0" smtClean="0">
              <a:solidFill>
                <a:srgbClr val="FF0000"/>
              </a:solidFill>
            </a:endParaRPr>
          </a:p>
          <a:p>
            <a:pPr marL="742950" indent="-742950">
              <a:buClr>
                <a:srgbClr val="FF0000"/>
              </a:buClr>
              <a:buFont typeface="+mj-lt"/>
              <a:buAutoNum type="arabicParenR"/>
            </a:pPr>
            <a:endParaRPr lang="en-GB" sz="3600" b="1" i="1" u="sng" dirty="0" smtClean="0">
              <a:solidFill>
                <a:srgbClr val="FF0000"/>
              </a:solidFill>
            </a:endParaRPr>
          </a:p>
          <a:p>
            <a:pPr marL="742950" indent="-742950">
              <a:buClr>
                <a:srgbClr val="FF0000"/>
              </a:buClr>
              <a:buFont typeface="+mj-lt"/>
              <a:buAutoNum type="arabicParenR"/>
            </a:pPr>
            <a:endParaRPr lang="en-GB" sz="3600" b="1" i="1" u="sng"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lstStyle/>
          <a:p>
            <a:endParaRPr lang="en-GB" dirty="0"/>
          </a:p>
        </p:txBody>
      </p:sp>
      <p:pic>
        <p:nvPicPr>
          <p:cNvPr id="1026" name="Picture 2" descr="http://sd.keepcalm-o-matic.co.uk/i/end-of-presentation-thank-you-for-listening.png"/>
          <p:cNvPicPr>
            <a:picLocks noChangeAspect="1" noChangeArrowheads="1"/>
          </p:cNvPicPr>
          <p:nvPr/>
        </p:nvPicPr>
        <p:blipFill>
          <a:blip r:embed="rId2"/>
          <a:srcRect/>
          <a:stretch>
            <a:fillRect/>
          </a:stretch>
        </p:blipFill>
        <p:spPr bwMode="auto">
          <a:xfrm>
            <a:off x="0" y="3000372"/>
            <a:ext cx="6858016" cy="3857628"/>
          </a:xfrm>
          <a:prstGeom prst="rect">
            <a:avLst/>
          </a:prstGeom>
          <a:noFill/>
        </p:spPr>
      </p:pic>
      <p:pic>
        <p:nvPicPr>
          <p:cNvPr id="1028" name="Picture 4" descr="http://sd.keepcalm-o-matic.co.uk/i/keep-calm-and-do-you-have-any-questions-5.png"/>
          <p:cNvPicPr>
            <a:picLocks noChangeAspect="1" noChangeArrowheads="1"/>
          </p:cNvPicPr>
          <p:nvPr/>
        </p:nvPicPr>
        <p:blipFill>
          <a:blip r:embed="rId3"/>
          <a:srcRect/>
          <a:stretch>
            <a:fillRect/>
          </a:stretch>
        </p:blipFill>
        <p:spPr bwMode="auto">
          <a:xfrm>
            <a:off x="0" y="1"/>
            <a:ext cx="6786578" cy="3071810"/>
          </a:xfrm>
          <a:prstGeom prst="rect">
            <a:avLst/>
          </a:prstGeom>
          <a:noFill/>
        </p:spPr>
      </p:pic>
      <p:pic>
        <p:nvPicPr>
          <p:cNvPr id="1030" name="Picture 6" descr="http://www.writeawriting.com/wp-content/uploads/2014/07/exclamation-mark-english.jpg"/>
          <p:cNvPicPr>
            <a:picLocks noChangeAspect="1" noChangeArrowheads="1"/>
          </p:cNvPicPr>
          <p:nvPr/>
        </p:nvPicPr>
        <p:blipFill>
          <a:blip r:embed="rId4"/>
          <a:srcRect/>
          <a:stretch>
            <a:fillRect/>
          </a:stretch>
        </p:blipFill>
        <p:spPr bwMode="auto">
          <a:xfrm>
            <a:off x="6786578" y="0"/>
            <a:ext cx="2357422"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p:spPr>
        <p:txBody>
          <a:bodyPr>
            <a:noAutofit/>
          </a:bodyPr>
          <a:lstStyle/>
          <a:p>
            <a:pPr algn="ctr"/>
            <a:r>
              <a:rPr lang="en-GB" sz="9600" dirty="0" smtClean="0">
                <a:solidFill>
                  <a:srgbClr val="FF0000"/>
                </a:solidFill>
                <a:latin typeface="Aharoni" pitchFamily="2" charset="-79"/>
                <a:cs typeface="Aharoni" pitchFamily="2" charset="-79"/>
              </a:rPr>
              <a:t>Content</a:t>
            </a:r>
            <a:endParaRPr lang="en-GB" sz="9600" dirty="0">
              <a:solidFill>
                <a:srgbClr val="FF0000"/>
              </a:solidFill>
              <a:latin typeface="Aharoni" pitchFamily="2" charset="-79"/>
              <a:cs typeface="Aharoni" pitchFamily="2" charset="-79"/>
            </a:endParaRPr>
          </a:p>
        </p:txBody>
      </p:sp>
      <p:sp>
        <p:nvSpPr>
          <p:cNvPr id="4" name="TextBox 3"/>
          <p:cNvSpPr txBox="1"/>
          <p:nvPr/>
        </p:nvSpPr>
        <p:spPr>
          <a:xfrm>
            <a:off x="0" y="642918"/>
            <a:ext cx="9144000" cy="5816977"/>
          </a:xfrm>
          <a:prstGeom prst="rect">
            <a:avLst/>
          </a:prstGeom>
          <a:noFill/>
        </p:spPr>
        <p:txBody>
          <a:bodyPr wrap="square" rtlCol="0">
            <a:spAutoFit/>
          </a:bodyPr>
          <a:lstStyle/>
          <a:p>
            <a:endParaRPr lang="en-GB" sz="2800" b="1" i="1" u="sng" dirty="0" smtClean="0"/>
          </a:p>
          <a:p>
            <a:pPr>
              <a:buFont typeface="Wingdings" pitchFamily="2" charset="2"/>
              <a:buChar char="ü"/>
            </a:pPr>
            <a:r>
              <a:rPr lang="en-GB" sz="2800" b="1" i="1" u="sng" dirty="0" smtClean="0"/>
              <a:t>Fast </a:t>
            </a:r>
            <a:r>
              <a:rPr lang="en-GB" sz="2800" b="1" i="1" u="sng" dirty="0" smtClean="0"/>
              <a:t>facts on Monaco</a:t>
            </a:r>
          </a:p>
          <a:p>
            <a:pPr>
              <a:buFont typeface="Wingdings" pitchFamily="2" charset="2"/>
              <a:buChar char="ü"/>
            </a:pPr>
            <a:r>
              <a:rPr lang="en-GB" sz="2800" b="1" i="1" u="sng" dirty="0" smtClean="0"/>
              <a:t>Food</a:t>
            </a:r>
          </a:p>
          <a:p>
            <a:pPr>
              <a:buFont typeface="Wingdings" pitchFamily="2" charset="2"/>
              <a:buChar char="ü"/>
            </a:pPr>
            <a:r>
              <a:rPr lang="en-GB" sz="2800" b="1" i="1" u="sng" dirty="0" smtClean="0"/>
              <a:t>The Cities</a:t>
            </a:r>
          </a:p>
          <a:p>
            <a:pPr>
              <a:buFont typeface="Wingdings" pitchFamily="2" charset="2"/>
              <a:buChar char="ü"/>
            </a:pPr>
            <a:r>
              <a:rPr lang="en-GB" sz="2800" b="1" i="1" u="sng" dirty="0" smtClean="0"/>
              <a:t>Currency</a:t>
            </a:r>
          </a:p>
          <a:p>
            <a:pPr>
              <a:buFont typeface="Wingdings" pitchFamily="2" charset="2"/>
              <a:buChar char="ü"/>
            </a:pPr>
            <a:r>
              <a:rPr lang="en-GB" sz="2800" b="1" i="1" u="sng" dirty="0" smtClean="0"/>
              <a:t>Weather</a:t>
            </a:r>
          </a:p>
          <a:p>
            <a:pPr>
              <a:buFont typeface="Wingdings" pitchFamily="2" charset="2"/>
              <a:buChar char="ü"/>
            </a:pPr>
            <a:r>
              <a:rPr lang="en-GB" sz="2800" b="1" i="1" u="sng" dirty="0" smtClean="0"/>
              <a:t>The countries history</a:t>
            </a:r>
          </a:p>
          <a:p>
            <a:pPr>
              <a:buFont typeface="Wingdings" pitchFamily="2" charset="2"/>
              <a:buChar char="ü"/>
            </a:pPr>
            <a:r>
              <a:rPr lang="en-GB" sz="2800" b="1" i="1" u="sng" dirty="0" smtClean="0"/>
              <a:t>The </a:t>
            </a:r>
            <a:r>
              <a:rPr lang="en-GB" sz="2800" b="1" i="1" u="sng" dirty="0" err="1" smtClean="0"/>
              <a:t>Grimaldi</a:t>
            </a:r>
            <a:r>
              <a:rPr lang="en-GB" sz="2800" b="1" i="1" u="sng" dirty="0" smtClean="0"/>
              <a:t> family</a:t>
            </a:r>
          </a:p>
          <a:p>
            <a:pPr>
              <a:buFont typeface="Wingdings" pitchFamily="2" charset="2"/>
              <a:buChar char="ü"/>
            </a:pPr>
            <a:r>
              <a:rPr lang="en-GB" sz="2800" b="1" i="1" u="sng" dirty="0" smtClean="0"/>
              <a:t>Monaco’s highest point </a:t>
            </a:r>
          </a:p>
          <a:p>
            <a:pPr>
              <a:buFont typeface="Wingdings" pitchFamily="2" charset="2"/>
              <a:buChar char="ü"/>
            </a:pPr>
            <a:r>
              <a:rPr lang="en-GB" sz="2800" b="1" i="1" u="sng" dirty="0" smtClean="0"/>
              <a:t>Monaco’s lowest point</a:t>
            </a:r>
          </a:p>
          <a:p>
            <a:pPr>
              <a:buFont typeface="Wingdings" pitchFamily="2" charset="2"/>
              <a:buChar char="ü"/>
            </a:pPr>
            <a:r>
              <a:rPr lang="en-GB" sz="2800" b="1" i="1" u="sng" dirty="0" smtClean="0"/>
              <a:t>Translator </a:t>
            </a:r>
          </a:p>
          <a:p>
            <a:pPr>
              <a:buFont typeface="Wingdings" pitchFamily="2" charset="2"/>
              <a:buChar char="ü"/>
            </a:pPr>
            <a:r>
              <a:rPr lang="en-GB" sz="2800" b="1" i="1" u="sng" dirty="0" smtClean="0"/>
              <a:t>Quiz                                          </a:t>
            </a:r>
          </a:p>
          <a:p>
            <a:endParaRPr lang="en-GB" sz="3600" b="1" i="1" u="sng"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p:spPr>
        <p:txBody>
          <a:bodyPr>
            <a:noAutofit/>
          </a:bodyPr>
          <a:lstStyle/>
          <a:p>
            <a:pPr algn="ctr"/>
            <a:r>
              <a:rPr lang="en-GB" sz="7200" dirty="0" smtClean="0">
                <a:solidFill>
                  <a:srgbClr val="FF0000"/>
                </a:solidFill>
                <a:latin typeface="Aharoni" pitchFamily="2" charset="-79"/>
                <a:cs typeface="Aharoni" pitchFamily="2" charset="-79"/>
              </a:rPr>
              <a:t>Fast facts on Monaco</a:t>
            </a:r>
            <a:endParaRPr lang="en-GB" sz="7200" dirty="0">
              <a:solidFill>
                <a:srgbClr val="FF0000"/>
              </a:solidFill>
              <a:latin typeface="Aharoni" pitchFamily="2" charset="-79"/>
              <a:cs typeface="Aharoni" pitchFamily="2" charset="-79"/>
            </a:endParaRPr>
          </a:p>
        </p:txBody>
      </p:sp>
      <p:sp>
        <p:nvSpPr>
          <p:cNvPr id="3" name="TextBox 2"/>
          <p:cNvSpPr txBox="1"/>
          <p:nvPr/>
        </p:nvSpPr>
        <p:spPr>
          <a:xfrm>
            <a:off x="0" y="1142984"/>
            <a:ext cx="9144000" cy="4832092"/>
          </a:xfrm>
          <a:prstGeom prst="rect">
            <a:avLst/>
          </a:prstGeom>
          <a:noFill/>
        </p:spPr>
        <p:txBody>
          <a:bodyPr wrap="square" rtlCol="0">
            <a:spAutoFit/>
          </a:bodyPr>
          <a:lstStyle/>
          <a:p>
            <a:pPr>
              <a:buFont typeface="Wingdings" pitchFamily="2" charset="2"/>
              <a:buChar char="Ø"/>
            </a:pPr>
            <a:r>
              <a:rPr lang="en-GB" sz="3200" b="1" i="1" u="sng" dirty="0" smtClean="0">
                <a:solidFill>
                  <a:srgbClr val="FF0000"/>
                </a:solidFill>
              </a:rPr>
              <a:t>Monaco is the second smallest country in the world</a:t>
            </a:r>
          </a:p>
          <a:p>
            <a:pPr>
              <a:buFont typeface="Wingdings" pitchFamily="2" charset="2"/>
              <a:buChar char="Ø"/>
            </a:pPr>
            <a:r>
              <a:rPr lang="en-GB" sz="3200" b="1" i="1" u="sng" dirty="0" smtClean="0">
                <a:solidFill>
                  <a:srgbClr val="FF0000"/>
                </a:solidFill>
              </a:rPr>
              <a:t>In Monaco you speak English, Italian and French </a:t>
            </a:r>
          </a:p>
          <a:p>
            <a:pPr>
              <a:buFont typeface="Wingdings" pitchFamily="2" charset="2"/>
              <a:buChar char="Ø"/>
            </a:pPr>
            <a:r>
              <a:rPr lang="en-GB" sz="3200" b="1" i="1" u="sng" dirty="0" smtClean="0">
                <a:solidFill>
                  <a:srgbClr val="FF0000"/>
                </a:solidFill>
              </a:rPr>
              <a:t>Monaco became independent on the 19</a:t>
            </a:r>
            <a:r>
              <a:rPr lang="en-GB" sz="3200" b="1" i="1" u="sng" baseline="30000" dirty="0" smtClean="0">
                <a:solidFill>
                  <a:srgbClr val="FF0000"/>
                </a:solidFill>
              </a:rPr>
              <a:t>th</a:t>
            </a:r>
            <a:r>
              <a:rPr lang="en-GB" sz="3200" b="1" i="1" u="sng" dirty="0" smtClean="0">
                <a:solidFill>
                  <a:srgbClr val="FF0000"/>
                </a:solidFill>
              </a:rPr>
              <a:t> November</a:t>
            </a:r>
          </a:p>
          <a:p>
            <a:pPr>
              <a:buFont typeface="Wingdings" pitchFamily="2" charset="2"/>
              <a:buChar char="Ø"/>
            </a:pPr>
            <a:r>
              <a:rPr lang="en-GB" sz="3200" b="1" i="1" u="sng" dirty="0" smtClean="0">
                <a:solidFill>
                  <a:srgbClr val="FF0000"/>
                </a:solidFill>
              </a:rPr>
              <a:t>The population in Monaco is 71015.</a:t>
            </a:r>
          </a:p>
          <a:p>
            <a:pPr>
              <a:buFont typeface="Wingdings" pitchFamily="2" charset="2"/>
              <a:buChar char="Ø"/>
            </a:pPr>
            <a:r>
              <a:rPr lang="en-GB" sz="3200" b="1" i="1" u="sng" dirty="0" smtClean="0">
                <a:solidFill>
                  <a:srgbClr val="FF0000"/>
                </a:solidFill>
              </a:rPr>
              <a:t>Monaco has no airport they use helicopters, private jets, cars, trains and buses.</a:t>
            </a:r>
          </a:p>
          <a:p>
            <a:pPr>
              <a:buFont typeface="Wingdings" pitchFamily="2" charset="2"/>
              <a:buChar char="Ø"/>
            </a:pPr>
            <a:endParaRPr lang="en-GB" sz="2000" b="1" i="1" u="sng" dirty="0" smtClean="0"/>
          </a:p>
        </p:txBody>
      </p:sp>
      <p:pic>
        <p:nvPicPr>
          <p:cNvPr id="11268" name="Picture 4" descr="http://upload.wikimedia.org/wikipedia/commons/thumb/e/ea/Flag_of_Monaco.svg/2000px-Flag_of_Monaco.svg.png"/>
          <p:cNvPicPr>
            <a:picLocks noChangeAspect="1" noChangeArrowheads="1"/>
          </p:cNvPicPr>
          <p:nvPr/>
        </p:nvPicPr>
        <p:blipFill>
          <a:blip r:embed="rId2" cstate="print"/>
          <a:srcRect/>
          <a:stretch>
            <a:fillRect/>
          </a:stretch>
        </p:blipFill>
        <p:spPr bwMode="auto">
          <a:xfrm flipV="1">
            <a:off x="6858016" y="5143512"/>
            <a:ext cx="2285984" cy="1714488"/>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noAutofit/>
          </a:bodyPr>
          <a:lstStyle/>
          <a:p>
            <a:pPr algn="ctr"/>
            <a:r>
              <a:rPr lang="en-GB" sz="9600" dirty="0" smtClean="0">
                <a:latin typeface="Aharoni" pitchFamily="2" charset="-79"/>
                <a:cs typeface="Aharoni" pitchFamily="2" charset="-79"/>
              </a:rPr>
              <a:t>Food</a:t>
            </a:r>
            <a:endParaRPr lang="en-GB" sz="9600" dirty="0">
              <a:latin typeface="Aharoni" pitchFamily="2" charset="-79"/>
              <a:cs typeface="Aharoni" pitchFamily="2" charset="-79"/>
            </a:endParaRPr>
          </a:p>
        </p:txBody>
      </p:sp>
      <p:sp>
        <p:nvSpPr>
          <p:cNvPr id="4" name="TextBox 3"/>
          <p:cNvSpPr txBox="1"/>
          <p:nvPr/>
        </p:nvSpPr>
        <p:spPr>
          <a:xfrm>
            <a:off x="0" y="1142984"/>
            <a:ext cx="9144000" cy="4955203"/>
          </a:xfrm>
          <a:prstGeom prst="rect">
            <a:avLst/>
          </a:prstGeom>
          <a:noFill/>
        </p:spPr>
        <p:txBody>
          <a:bodyPr wrap="square" rtlCol="0">
            <a:spAutoFit/>
          </a:bodyPr>
          <a:lstStyle/>
          <a:p>
            <a:r>
              <a:rPr lang="en-GB" sz="2800" b="1" i="1" u="sng" dirty="0" smtClean="0"/>
              <a:t>Most Monaco food is cooked with olive oil and Most healthy Monaco dishes are mad from seafood.</a:t>
            </a:r>
          </a:p>
          <a:p>
            <a:r>
              <a:rPr lang="en-GB" sz="2800" b="1" i="1" u="sng" dirty="0" smtClean="0"/>
              <a:t>These are some dishes:</a:t>
            </a:r>
          </a:p>
          <a:p>
            <a:r>
              <a:rPr lang="en-GB" sz="2800" b="1" i="1" u="sng" dirty="0" smtClean="0"/>
              <a:t>Barbaguian is a sweet pastry filled with rice, cheese, leeks and pumpkin or spinach.</a:t>
            </a:r>
          </a:p>
          <a:p>
            <a:r>
              <a:rPr lang="en-GB" sz="2800" b="1" i="1" u="sng" dirty="0" smtClean="0"/>
              <a:t>Fougass is another sweet pastry but this pastry is made from orange and decorated with nuts. </a:t>
            </a:r>
          </a:p>
          <a:p>
            <a:r>
              <a:rPr lang="en-GB" sz="2800" b="1" i="1" u="sng" dirty="0" smtClean="0"/>
              <a:t>Socca is pancakes made with a special kind of flour.</a:t>
            </a:r>
          </a:p>
          <a:p>
            <a:r>
              <a:rPr lang="en-GB" sz="2800" b="1" i="1" u="sng" dirty="0" smtClean="0"/>
              <a:t>Stocafi is dried cod cooked in tomato sauce.</a:t>
            </a:r>
          </a:p>
          <a:p>
            <a:endParaRPr lang="en-GB" sz="2800" b="1" i="1" u="sng" dirty="0" smtClean="0"/>
          </a:p>
          <a:p>
            <a:endParaRPr lang="en-GB" sz="3600" b="1" i="1" u="sng" dirty="0" smtClean="0"/>
          </a:p>
        </p:txBody>
      </p:sp>
      <p:pic>
        <p:nvPicPr>
          <p:cNvPr id="1026" name="Picture 2" descr="http://1.bp.blogspot.com/_G8UC0esqc8w/TGvHG2H0WfI/AAAAAAAAAWA/XYO9hsDsGGM/s1600/SNV33890.JPG"/>
          <p:cNvPicPr>
            <a:picLocks noChangeAspect="1" noChangeArrowheads="1"/>
          </p:cNvPicPr>
          <p:nvPr/>
        </p:nvPicPr>
        <p:blipFill>
          <a:blip r:embed="rId2"/>
          <a:srcRect/>
          <a:stretch>
            <a:fillRect/>
          </a:stretch>
        </p:blipFill>
        <p:spPr bwMode="auto">
          <a:xfrm>
            <a:off x="1" y="5143512"/>
            <a:ext cx="2928926" cy="1714488"/>
          </a:xfrm>
          <a:prstGeom prst="rect">
            <a:avLst/>
          </a:prstGeom>
          <a:noFill/>
        </p:spPr>
      </p:pic>
      <p:sp>
        <p:nvSpPr>
          <p:cNvPr id="8" name="TextBox 7"/>
          <p:cNvSpPr txBox="1"/>
          <p:nvPr/>
        </p:nvSpPr>
        <p:spPr>
          <a:xfrm>
            <a:off x="2928926" y="5143512"/>
            <a:ext cx="3429024" cy="954107"/>
          </a:xfrm>
          <a:prstGeom prst="rect">
            <a:avLst/>
          </a:prstGeom>
          <a:noFill/>
        </p:spPr>
        <p:txBody>
          <a:bodyPr wrap="square" rtlCol="0">
            <a:spAutoFit/>
          </a:bodyPr>
          <a:lstStyle/>
          <a:p>
            <a:r>
              <a:rPr lang="en-GB" sz="2800" b="1" i="1" u="sng" dirty="0" smtClean="0"/>
              <a:t> Socca </a:t>
            </a:r>
          </a:p>
          <a:p>
            <a:r>
              <a:rPr lang="en-GB" sz="2800" b="1" i="1" u="sng" dirty="0" smtClean="0"/>
              <a:t>             Barbaguian   </a:t>
            </a:r>
            <a:endParaRPr lang="en-GB" sz="2800" b="1" i="1" u="sng" dirty="0"/>
          </a:p>
        </p:txBody>
      </p:sp>
      <p:pic>
        <p:nvPicPr>
          <p:cNvPr id="1028" name="Picture 4" descr="http://4.bp.blogspot.com/_dvfe5CwgnEQ/TM8DYa-7GiI/AAAAAAAAAVA/dgIHi_djQwI/s1600/Barbagiuan+Recipe+2.jpg"/>
          <p:cNvPicPr>
            <a:picLocks noChangeAspect="1" noChangeArrowheads="1"/>
          </p:cNvPicPr>
          <p:nvPr/>
        </p:nvPicPr>
        <p:blipFill>
          <a:blip r:embed="rId3" cstate="print"/>
          <a:srcRect/>
          <a:stretch>
            <a:fillRect/>
          </a:stretch>
        </p:blipFill>
        <p:spPr bwMode="auto">
          <a:xfrm>
            <a:off x="6381752" y="5072074"/>
            <a:ext cx="2762248" cy="1785926"/>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p:spPr>
        <p:txBody>
          <a:bodyPr>
            <a:noAutofit/>
          </a:bodyPr>
          <a:lstStyle/>
          <a:p>
            <a:pPr algn="ctr"/>
            <a:r>
              <a:rPr lang="en-GB" sz="6600" dirty="0" smtClean="0">
                <a:solidFill>
                  <a:srgbClr val="FF0000"/>
                </a:solidFill>
                <a:latin typeface="Aharoni" pitchFamily="2" charset="-79"/>
                <a:cs typeface="Aharoni" pitchFamily="2" charset="-79"/>
              </a:rPr>
              <a:t>Monaco’s Main Cities</a:t>
            </a:r>
            <a:endParaRPr lang="en-GB" sz="6600" dirty="0">
              <a:solidFill>
                <a:srgbClr val="FF0000"/>
              </a:solidFill>
              <a:latin typeface="Aharoni" pitchFamily="2" charset="-79"/>
              <a:cs typeface="Aharoni" pitchFamily="2" charset="-79"/>
            </a:endParaRPr>
          </a:p>
        </p:txBody>
      </p:sp>
      <p:sp>
        <p:nvSpPr>
          <p:cNvPr id="3" name="TextBox 2"/>
          <p:cNvSpPr txBox="1"/>
          <p:nvPr/>
        </p:nvSpPr>
        <p:spPr>
          <a:xfrm>
            <a:off x="0" y="1142984"/>
            <a:ext cx="9144000" cy="8402300"/>
          </a:xfrm>
          <a:prstGeom prst="rect">
            <a:avLst/>
          </a:prstGeom>
          <a:noFill/>
        </p:spPr>
        <p:txBody>
          <a:bodyPr wrap="square" rtlCol="0">
            <a:spAutoFit/>
          </a:bodyPr>
          <a:lstStyle/>
          <a:p>
            <a:r>
              <a:rPr lang="en-GB" sz="3600" b="1" i="1" u="sng" dirty="0" smtClean="0">
                <a:solidFill>
                  <a:srgbClr val="FF0000"/>
                </a:solidFill>
              </a:rPr>
              <a:t>Monaco has a lot of cities but the main ones are: Monaco-ville-32,965</a:t>
            </a:r>
          </a:p>
          <a:p>
            <a:r>
              <a:rPr lang="en-GB" sz="3600" b="1" i="1" u="sng" dirty="0" smtClean="0">
                <a:solidFill>
                  <a:srgbClr val="FF0000"/>
                </a:solidFill>
              </a:rPr>
              <a:t>                Monte Carlo-16,012</a:t>
            </a:r>
          </a:p>
          <a:p>
            <a:r>
              <a:rPr lang="en-GB" sz="3600" b="1" i="1" u="sng" dirty="0" smtClean="0">
                <a:solidFill>
                  <a:srgbClr val="FF0000"/>
                </a:solidFill>
              </a:rPr>
              <a:t>                La condamin-12,167</a:t>
            </a:r>
          </a:p>
          <a:p>
            <a:r>
              <a:rPr lang="en-GB" sz="3600" b="1" i="1" u="sng" dirty="0" smtClean="0">
                <a:solidFill>
                  <a:srgbClr val="FF0000"/>
                </a:solidFill>
              </a:rPr>
              <a:t>                Fortvieille-3,880</a:t>
            </a:r>
          </a:p>
          <a:p>
            <a:r>
              <a:rPr lang="en-GB" sz="3600" b="1" i="1" u="sng" dirty="0" smtClean="0">
                <a:solidFill>
                  <a:srgbClr val="FF0000"/>
                </a:solidFill>
              </a:rPr>
              <a:t>               Saint Roman-3,000</a:t>
            </a:r>
          </a:p>
          <a:p>
            <a:r>
              <a:rPr lang="en-GB" sz="3600" b="1" i="1" u="sng" dirty="0" smtClean="0">
                <a:solidFill>
                  <a:srgbClr val="FF0000"/>
                </a:solidFill>
              </a:rPr>
              <a:t>               Moneghetti-3,000</a:t>
            </a:r>
          </a:p>
          <a:p>
            <a:endParaRPr lang="en-GB" sz="3600" b="1" i="1" u="sng" dirty="0" smtClean="0"/>
          </a:p>
          <a:p>
            <a:pPr marL="742950" indent="-742950"/>
            <a:endParaRPr lang="en-GB" sz="3600" b="1" i="1" u="sng" dirty="0" smtClean="0"/>
          </a:p>
          <a:p>
            <a:endParaRPr lang="en-GB" sz="3600" b="1" i="1" u="sng" dirty="0" smtClean="0"/>
          </a:p>
          <a:p>
            <a:endParaRPr lang="en-GB" sz="3600" b="1" i="1" u="sng" dirty="0" smtClean="0"/>
          </a:p>
          <a:p>
            <a:endParaRPr lang="en-GB" sz="3600" b="1" i="1" u="sng" dirty="0" smtClean="0"/>
          </a:p>
          <a:p>
            <a:endParaRPr lang="en-GB" sz="3600" b="1" i="1" u="sng" dirty="0" smtClean="0"/>
          </a:p>
          <a:p>
            <a:endParaRPr lang="en-GB" sz="3600" b="1" i="1" u="sng" dirty="0" smtClean="0"/>
          </a:p>
          <a:p>
            <a:endParaRPr lang="en-GB" sz="3600" b="1" i="1" u="sng" dirty="0"/>
          </a:p>
        </p:txBody>
      </p:sp>
      <p:pic>
        <p:nvPicPr>
          <p:cNvPr id="2049" name="Picture 1" descr="wikipedia article"/>
          <p:cNvPicPr>
            <a:picLocks noChangeAspect="1" noChangeArrowheads="1"/>
          </p:cNvPicPr>
          <p:nvPr/>
        </p:nvPicPr>
        <p:blipFill>
          <a:blip r:embed="rId2"/>
          <a:srcRect/>
          <a:stretch>
            <a:fillRect/>
          </a:stretch>
        </p:blipFill>
        <p:spPr bwMode="auto">
          <a:xfrm>
            <a:off x="0" y="0"/>
            <a:ext cx="142875" cy="142875"/>
          </a:xfrm>
          <a:prstGeom prst="rect">
            <a:avLst/>
          </a:prstGeom>
          <a:noFill/>
        </p:spPr>
      </p:pic>
      <p:pic>
        <p:nvPicPr>
          <p:cNvPr id="2050" name="Picture 2" descr="wikipedia article"/>
          <p:cNvPicPr>
            <a:picLocks noChangeAspect="1" noChangeArrowheads="1"/>
          </p:cNvPicPr>
          <p:nvPr/>
        </p:nvPicPr>
        <p:blipFill>
          <a:blip r:embed="rId2"/>
          <a:srcRect/>
          <a:stretch>
            <a:fillRect/>
          </a:stretch>
        </p:blipFill>
        <p:spPr bwMode="auto">
          <a:xfrm>
            <a:off x="0" y="0"/>
            <a:ext cx="142875" cy="142875"/>
          </a:xfrm>
          <a:prstGeom prst="rect">
            <a:avLst/>
          </a:prstGeom>
          <a:noFill/>
        </p:spPr>
      </p:pic>
      <p:pic>
        <p:nvPicPr>
          <p:cNvPr id="2051" name="Picture 3" descr="wikipedia article"/>
          <p:cNvPicPr>
            <a:picLocks noChangeAspect="1" noChangeArrowheads="1"/>
          </p:cNvPicPr>
          <p:nvPr/>
        </p:nvPicPr>
        <p:blipFill>
          <a:blip r:embed="rId2"/>
          <a:srcRect/>
          <a:stretch>
            <a:fillRect/>
          </a:stretch>
        </p:blipFill>
        <p:spPr bwMode="auto">
          <a:xfrm>
            <a:off x="0" y="0"/>
            <a:ext cx="142875" cy="142875"/>
          </a:xfrm>
          <a:prstGeom prst="rect">
            <a:avLst/>
          </a:prstGeom>
          <a:noFill/>
        </p:spPr>
      </p:pic>
      <p:pic>
        <p:nvPicPr>
          <p:cNvPr id="2052" name="Picture 4" descr="wikipedia article"/>
          <p:cNvPicPr>
            <a:picLocks noChangeAspect="1" noChangeArrowheads="1"/>
          </p:cNvPicPr>
          <p:nvPr/>
        </p:nvPicPr>
        <p:blipFill>
          <a:blip r:embed="rId2"/>
          <a:srcRect/>
          <a:stretch>
            <a:fillRect/>
          </a:stretch>
        </p:blipFill>
        <p:spPr bwMode="auto">
          <a:xfrm>
            <a:off x="0" y="0"/>
            <a:ext cx="142875" cy="142875"/>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p:spPr>
        <p:txBody>
          <a:bodyPr>
            <a:noAutofit/>
          </a:bodyPr>
          <a:lstStyle/>
          <a:p>
            <a:pPr algn="ctr"/>
            <a:r>
              <a:rPr lang="en-GB" sz="9600" dirty="0" smtClean="0">
                <a:latin typeface="Aharoni" pitchFamily="2" charset="-79"/>
                <a:cs typeface="Aharoni" pitchFamily="2" charset="-79"/>
              </a:rPr>
              <a:t>Weather</a:t>
            </a:r>
            <a:endParaRPr lang="en-GB" sz="9600" dirty="0">
              <a:latin typeface="Aharoni" pitchFamily="2" charset="-79"/>
              <a:cs typeface="Aharoni" pitchFamily="2" charset="-79"/>
            </a:endParaRPr>
          </a:p>
        </p:txBody>
      </p:sp>
      <p:sp>
        <p:nvSpPr>
          <p:cNvPr id="6" name="TextBox 5"/>
          <p:cNvSpPr txBox="1"/>
          <p:nvPr/>
        </p:nvSpPr>
        <p:spPr>
          <a:xfrm>
            <a:off x="0" y="1071546"/>
            <a:ext cx="9144000" cy="3970318"/>
          </a:xfrm>
          <a:prstGeom prst="rect">
            <a:avLst/>
          </a:prstGeom>
          <a:noFill/>
        </p:spPr>
        <p:txBody>
          <a:bodyPr wrap="square" rtlCol="0">
            <a:spAutoFit/>
          </a:bodyPr>
          <a:lstStyle/>
          <a:p>
            <a:pPr>
              <a:buFont typeface="Wingdings" pitchFamily="2" charset="2"/>
              <a:buChar char="q"/>
            </a:pPr>
            <a:r>
              <a:rPr lang="en-GB" sz="3600" b="1" i="1" u="sng" dirty="0" smtClean="0"/>
              <a:t>During the year Monaco’s weather in normally warm.</a:t>
            </a:r>
          </a:p>
          <a:p>
            <a:pPr>
              <a:buFont typeface="Wingdings" pitchFamily="2" charset="2"/>
              <a:buChar char="q"/>
            </a:pPr>
            <a:r>
              <a:rPr lang="en-GB" sz="3600" b="1" i="1" u="sng" dirty="0" smtClean="0"/>
              <a:t>July and August are the hottest  month in Monaco and the coldest time in the year is January and February.</a:t>
            </a:r>
          </a:p>
          <a:p>
            <a:pPr>
              <a:buFont typeface="Wingdings" pitchFamily="2" charset="2"/>
              <a:buChar char="q"/>
            </a:pPr>
            <a:r>
              <a:rPr lang="en-GB" sz="3600" b="1" i="1" u="sng" dirty="0" smtClean="0"/>
              <a:t>Rain mostly falls during the coldest months which are January and February.</a:t>
            </a:r>
            <a:endParaRPr lang="en-GB" sz="3600" b="1" i="1" u="sng" dirty="0"/>
          </a:p>
        </p:txBody>
      </p:sp>
      <p:pic>
        <p:nvPicPr>
          <p:cNvPr id="26626" name="Picture 2" descr="http://longislandgolfnews.com/wp-content/uploads/2010/08/sun-sun-glasses1.jpg"/>
          <p:cNvPicPr>
            <a:picLocks noChangeAspect="1" noChangeArrowheads="1"/>
          </p:cNvPicPr>
          <p:nvPr/>
        </p:nvPicPr>
        <p:blipFill>
          <a:blip r:embed="rId2"/>
          <a:srcRect/>
          <a:stretch>
            <a:fillRect/>
          </a:stretch>
        </p:blipFill>
        <p:spPr bwMode="auto">
          <a:xfrm>
            <a:off x="0" y="4929198"/>
            <a:ext cx="2571736" cy="1928802"/>
          </a:xfrm>
          <a:prstGeom prst="rect">
            <a:avLst/>
          </a:prstGeom>
          <a:noFill/>
        </p:spPr>
      </p:pic>
      <p:sp>
        <p:nvSpPr>
          <p:cNvPr id="26628" name="AutoShape 4" descr="data:image/jpeg;base64,/9j/4AAQSkZJRgABAQAAAQABAAD/2wCEAAkGBw8PEA8QEBIPEA8VEBQRDxQUFA8QEBUQFxUXGBUUFBUYHSggGBwlHRQVITEhJSkrLi4uFx8zODMuOC8tLisBCgoKDg0OGxAQFywkICQsLCwsLCwsLCwsLSwsLSwsLSwsLCwsLCwsLCwsLCwsLCwsLCwsLCwsLCwsLCwsLCwsLP/AABEIAM8A8wMBEQACEQEDEQH/xAAcAAEAAgMBAQEAAAAAAAAAAAAAAQIFBgcEAwj/xABAEAABAwICBggDBgQGAwEAAAABAAIDBBEFEgYhMUFRYQcTIjJxgZGhQnLRFFJigrHBI7LS4SQzU5PC8ERUkkP/xAAaAQEAAwEBAQAAAAAAAAAAAAAAAQMEBQIG/8QAMhEBAAICAAQDBgUFAAMAAAAAAAERAgMEEiExE0FRBWFxkaHRIjJCsfAUUoHB4RUj8f/aAAwDAQACEQMRAD8A7igICAgICAgIIc4AXJAG8nUEiL7DFVePRM1MBkPLU313rXr4PPL83RRlxGMdurGuxSql7gsPwt/UlaY4fTr/ADfVT4uzLsr9iqn95zvzPJ/S6nxdOPaPojk2T3n6qnB5eLPV30U/1OHpJ4OSPsNSzuk/lfb9wp8XVl3/AGR4ecdhuJVUR7Rd4PFx67fdJ0ac+0fJPibMe7I0ukLTqkbl5t1j02/qs2fBTH5ZW48RH6ofeqx6JncvIeWpvmSvGHB55d+j1lvxjt1Yx+L1Mupgyj8Lb+pK0xw2rD831Uzuzy7Pmaeqf3nO83n9AV659OPaPojl2T3lQ4XLxb6n6L1/UYeiPCyPsU7e6T+V9voni68u/wCxyZx2S3EKqLa59vxDMPU/VROnTn2j5HibMfNkKXSIbJW25t1j0Kz58F/ZPzW48R/dDM09QyQZmODhy/cblizwywmsoaMcoy6w+q8vQgICAgICAgICAgICAg8mIYgyAXdrce60bT9BzV2rTlsnorz2RhHVr0ks9W7gwHZsYPqV0Ix16I9/1ZZnPbL302GRs1ntu4nZ5BUZ788u3Rbjqxh7bqhYjMlFozKaRaMyUIcb6jrCmEPDPhsbtYuw8tnor8d+cd+qudeMohw6Nus3ceez0U5b857dCNeMPZe2zUqXtGZKEZlNCMyUIJU0h456FjtnZPLZ6K7HblHfqrywiXgIkgcHAlp3OGw/94FX3hsipV/iwm2fwvGmyWZJZr9x+F30Kwb+FnD8WPWGrXujLpPdl1jXiAgICAgICAgICAg8WKYg2Bt9Ree4P3PJX6NM7Mvcr2bIwhr9LTvqHGSQki+s7zyHALoZ546o5cWTHGc5vJmGANAAAAGwBYpuZuWiOicyUIL1NCMyUWrmU0i0Z0otGdTRaC9KRaM6mi0F6Ui1c6mi0F6UWjrFNItHWJRavWKaRar3Aix1hTHTqSxFXHkOrunZ9Fqwy5oUZRUs7gGM5iIpT2tjHHf+E81i4nh6/Hj/AJadG6/w5NgWBqEBAQEBAQeSvxGKAds69zRrcfJW69OeztCvPZjh3YGo0hmebRNDeGrO/wCnst2PCYYxec39GbLiMp6YvgW1j9Zc/wA35fYFe7049oj5PP8A7J81TS1I2Od5P/uvXiap8vojkz/kpjopZHAyk2GrW7M4jgFE7cMYrAjDKZ/EyzSAABqA1ALJPXrK/sZ0otBepotXOlFozqaRaDIlFq9YppFoMimi0GRKRapkU0WgyJRapkU0i0GRKLVMimkWgyJRapkU0i0GRKLeatddh5a1Zr6ZPGfZjc6vU23bR7E+vjs4/wARlg7mNzlyeJ0+Hl07S6Ojbz49e8Mqsy8QEBAQYXHsaEH8NljKRr3hg4nny/6dfD8P4n4su37s+7dydI7sDSUbpj1khNjrue87+y257YwjlxZccJy65MvE1rBZoAHL9+Ky5TOXWWiKjssZFFFoMiUWqZFNItBkU0WqZEpFoMimi1TIlFoMimkWqZEotBkU0i1TIlFoMimkWqZEotUyKaRaDIlFqmRTSLQZUotUyKaRaplU0WgypSLfCrm7B56l7wjq85T0Y7OrlVrRVDmG7XOaeLSWn1CiYiekwmMpjsylFpNUx2u7rW8H7fJw1+t1nz4XXl2il2HE549+ra8IxuGp1NOWS2th2/lO8Ln7eHy19+3q26t+Ozt3ZNULhB4MaxAU8Tn/ABHssHFx2eQ2+Su0avEzpVt2cmNtNw6EzPdJIS4Xu6/xOOtdPZlyRy4sGEc03LN9YstNFqmRKLQZFNItUyJRaDIppFqmRKLVMimkWgyJRaplU0i1TKlFoMqmkWqZUpFqmVTRaplU0i0GVKLVMqUi1TKpotUyqaRaplSi0GVTSLVMqUWqZlNIt4qiozHkFZjFK8srfLOvSLM6ItGdC0smLSHNJDgbgjUQeIKiYiYqUxMx1hv+jGOfamlj7CZo7W7M37wH6rk8To8Objs6fD7/ABIqe7OrM0tE0yri+o6sbIwB+d1if+I8l1eDw5cOb1c3is7z5fR9qYCNjWjcNfjvXnKeabesekUuZF5otBkU0WqZFNFqmVKRaplSkWqZVNFoMqmkWqZUotUyqaRaplSi1TKppFqmVKLQZVNItUypSLVMqmi1TKlItUyqaLVMqUi1TMpotR06mkcz5OquCnleeZ8Xzkr1EPM5KZ1KLM6FozoWZ0LM6FvRh9e6CVkrdrTe3Eb2+YuvGzCM8Zxl6w2ThlGUOswTNkY17TdrmhzTxBFwuHMTE1LuRMTFw5fJP1lU5x+KZzvLMSF2ojl117nGmebZfvZgyqil9qmVKLVMqmkWqZUotUyqaRaplSkWqZVNFqmVKRaplU0WqZUpFqmZTSLVMyUWqZlNItUzKaLUMyUi1TMppFqmZKLVMymkW+bqgKaRzPm6oKmkcyhepRaM6IszoIzoWZ0EZ0LM6FozoWZ0Lb1o5pE2OliY6xLQ4bd2Y29rLnb9E5bJmHS0cREa4iWoQSZZBfc6x/Rb564sETWTMGVZ6X2qZVNFqmZKRapmU0i1TMlFqmZTSLVMymkWoZkotUzKaRapmSkWqZlNFqmZKRahmU0i1TMlFqmZTSLUM6mkcypmKUi1DIpLRnQszoi0Z0LM6FozoWZ0LM6FozoWZ0LRnQszoi3tpqeRzQ5t7G9tXNV5ZRE9VuOOUxcPvpBCYqqoZwlcR8ru032cE05c2uJ9yd0cuzKPetT1eYa9o2/VRONJxzt9DMopNqGZKRapmU0WqZkpFqmZTSLUMyUWqZlNItUzJSLUMymkcypnU0WqZkpFqmVKLVMilFozoWjOhZnRFmdC0Z0LM6FozoWZ0LM6FozoWZ0RaM6FmdC0Z0LM6FuuaKYOxlHTiRvbLM5vtGcl4B8A6y5G/bM7Jp3OG1RGrG/5bAdJeGlro6po7JHVS8nC5YT4i48gtHBbOk4T8WXj9dTGcfCWjCQjWFvc632FYd688r1zp+1jmnKc6DUhKOZU1CUcypnU0jmQZkpFqmVSWr1iItGdCzOhaM6FmdC0Z0RZnQtGdCzOhaM6FmdCzOhaM6FmdC0Z0RZnQtGdCzOgZ0LRnQZzQ7BjXVLWkfwWWfOd2W+pni4i3hfgqeI2+Hhfn5NHC6fF2V5R3/nvdqC4r6B5sRomVEUkMgux7cp48iOYNiPBesM5wyjKHjPCM8ZxnzcVxzDJaOZ0Mo2a2O+F7Nzh+43FdrVsjZjzQ+f26stWXLl/9Y/OrFdmdC0Z0RZnQtGdAzoIzoWZ0DOgjOhZnQRnRFmdCzOhaM6FmdC0Z0LM6FozoWZ0LM6ItGdCzOhaM6FmdC0Z0LZTAMEqK6TJC3sgjrJD/lsHEneeQ1lV7duOuLldp057sqx+btGAYLFQwthiF973HvPfvcfpuXH27Z2ZXLv6dOOrHlxZJVrRBjNIMDhrourlFiNcbx32O4j9xvVurblrm4U7tGO3GsnH9ItHamgcetbmivZkrQTGeF/unkfK662rdhsjp39HD38Pnpn8Xb18v+MNnVrPZnQszoWjOhZnQtGdCzOhZnQtGdEWZ0LRnQszoWjOhZnQszoWjOhZnRFozoWZ1JZmUFozKSzMha0TXPc1jQXOc4Na0ayXE2AA43UTNdZTFzNQ3GDo1xB1sxp4xvu9xI8mtKyTxuuPVvj2dunvMNiwjoxgYQ6plfP+BgMTPAm5cfIhUZ8blP5Ypq1+zcI65zf0bzSUkcLGxxMbHGO61oDQPILFllOU3MuhjjGMVjFQ+yh6EBAQVkja4FrgHNIsQQCCOBB2pE0iYvpLUcX6O6Gcl0Wemcf9Oxjv8h2eVlrw4zZj36sWz2fqy6x0+DWarovqh/lTwPH4xJEfYOWjHjsPOJY8vZmyPy5RP0+7zN6M8Q+/Sj88v9C9f1uv0n+f5ef/ABu71j+f4ZKl6LH2PW1LQbGwZGSM267nEXHkq546PLFbj7Mn9WX0aNjOFT0croZ25XjWCLljm7nMO8Lbr2Y543i523Vnqy5coeC69qy6BdEF0BAQEBAQEBAQEBAQEEsaXEAAlxIAABJJOwADaVCYi+kOuaAaGfZQKmpANSR2G6iImn/mfbZxXL4nief8OPb93c4Pg/D/AB59/wBm8LG6AgICAgICAgICAgIMdjuCU9dEYp23HwOGp7HfeY7cfY71Zr2Za5vFVu04bceXKHH9JNDKmjvI3/EU20SsBNm8Xt+Hx1jmupq4nHZ07S4e/g89XWOsev3a0tLGlAQEBAQEEIJQEBAQEBBkMFwSprX5KeMv19p2yNvzO2Dw28lXs2464vKVurRntmsYdb0R0KgoLSPtNU275HZZxEY3cL7Ty2Ll7+Jy2dI6Q7nDcHjp6z1n1+zalmbBAQEBAQEBAQEBAQEGsaQ4v1lRDhsJ/iyuvUuG2OnAzPFxsc5oI5A8wrMcajmlj37ubONGPee/uj/rZgLatyrbGtY3oLQVZLshhlO18VmXPEt7p8bX5rRr4rZh0u497Jt4LVs61U+5pWI9GFWy5gkimG4G8T/Q3HuFsw47CfzRTn5+zNkflmJ+jAVOiGJR96lmPyZZf5CVfHEap/UzZcJux74vIcCrR/4tV/szf0r14uH90fNX4G3+yflL7U+jGISd2lqPzMcwerrKJ364/VD1jwu7LthLNYf0b4hJbrBFA3fneHutyDLj3Cpy4zXHbq0YeztuXeobfg3RtRw2dOXVLxud2Ir/ACA3PmSFl2cZnl+Xo3avZ2vDrl1/ZksZ0HoKoX6oQvtYPhtGeV22ynzCr18Tsw87+K7bwerZ5V8Gk4r0Y1EYc6GaGVgBJz3hcB7jzuFrw47GfzQ5+z2bnj1xyifj0YCp0PxKPvUsp+TLL/ISr44jVP6mXLg98d8XiOB1v/q1X+zN/Svfi4f3R81fgbf7J+UvtBo1Xv7tLU+cbmD1dZRO/XH6oeseG3ZdsJZmg6OcRl77Y4B+N4cbcgy/vZU5cZrjt1aMPZ27Lv0bbg/RnSxWdUPfUu+7/lRegNz6+Sy7ONzn8vRt1eztePXOb/ZutNTRxNDI2NjYO61oDWjwAWSZmZuXQxxjGKiH1UJEBAQEBAQEBAQEBAQa3pfpGaSORsDXS1IZmIa0ubCz/VltsG2wO23C6sww5p6snFcTOrGeWLn9vfLVuieldLPVVchLnWDMx1lz3nM8349lv/0rd81EYwwey8Zyyy2ZOmrM7QgICAgICAgINTqMZFbXx0UJvDCTNVuGxzoyMsQPAPLb8bW4q3l5ceaWGd8bd0ase0dZ/wAeXz7tsVTcICAgICAgICAgICAgICAgICDAY1jpDjT02V0+yR51xQD8X3n8GeZsNvvHDzll3cRU8mHf18o/77vm0rS3FG01OaaIkyzEuneTeRzTqc554utbgACBawV+vG5uXN4vdGvXyY957to6MKTq8PY7YZJHyH1yD2YFVum8m32bhy6In16tsVTeICAgIKRSNcLtNxci+64Nj7hERN9l0SINYxzGGyMlbHI6KnY132ioZbObbY4CdV9xdu2C5uW2Y40xbt0ZRMRNRHef9R9/8R17YPogogI6qf70jYm325WjMf5x6L3vnrEM3srCOXLP306GqHWEBAQEBAQEBAQEBAQEBAQEGl4/pOZS6GleWRglss47xI2sh/Qv9OIuxwrrLnb+K5vw65+M/b7sC+vjp4zbssaL2G0n9yTvK91csk7IwxaNX1bppHSP2k+QG4DwV8RUOXnnOeVy7zo3T9VR0jN4gjv82UE+91hym8pfV6MeXVjHuhkl5WiAgINV0wx4sdFQ07v8XO5sdxthjcbF552vbzPC9mGF/intDFxXEcsxqw/Nl9I9Wy00DYmMjYLMY0MaODQLAeyrmbbMcYxiIjyWlkaxrnOIa1oLnEkBoaNZJJ2BCZiIuWlYvpCaklkZdHTbzrbJMP1YzltPIajdjhXdzd3E8/THpH7/AGj92l6WYznDaaOwY22cDUNXdYLbht9OCv14+bm8VvuOSOzo3RzT9XhtPxdnkPm91vYBZts3nLs8Bjy8Pi2ZVtggICAgICAgICAgICAgICDBab1joaCoc0kOIbGCNRAke1hIPGziveuLyhm4zOcNOUx8Pm5b9tDQALAAWA3ALVTg+JTD4jXGUgfCNnM8V7iKZ9mzmeGMl7wwbzbzOpLRGFv0nGzKABsAAHkue+viKWRIgIMLj+MPiBhpo+vrHMLmMu0NY3Z1khJAAvsF7uOobyPeON9Z7M+/dOMcuEXl6f7n+dXPejWB9ViL6mUl7o2Okc47TI/si/kXeFlfunlxqHI9nYzt3zsy61+8uuLK77UOkusMdPCwGzXzgP4FrWucGnlmDT+VW6YuXP8AaOc464j1lzerxcgENPa3cua0xi4uW70YCSXXxJOte1ERfWX6D0Zh6uipG7xTxX8cgJ91gz/NL6vh4rVjHuhk15XMHpBi2R8FJEf8TUOsLbY4Rrkl8Q0Otz8CveOPnPaGbftqY14z+LL6R5z9mba0AADUALDwXhpSgICAgICAgICAgICAgxOlWGmqo6iFvfcy8e7ttIc0X5loHmvWGVZWo4nV4mrLGHBZHOuQ64INiDqII3ELfD5Sb7S880ltQ2qJl6xx85ZnQfCn1FbTtAuGyNkk4CNjg438bAeJC8Zzy4y1cLh4u7GI8uvyd/WJ9MICDAY1j+RzoKbK+o//AEcdcUIO9/3ncGDXxsF7xw85Zd3EVPLh3+kfz0ajpFioo6d7I3OdUTE5pCbyONrOkcfDUANQ1W2K7DHmlz+I3eFhMRPWfP8A29/RDSZaeom3vlDB8rG3Hu9y87560t9lYVrnL1n9m/Kh1WC0zwM11K6JthK0iSEnUM4uLHkQSPO6968+WbZeL0eNr5Y794cPrqSWBzo5WOjkG1rwQfHmOYW2JiY6PmcteWGXLlFMporofUV0jTlc2C93ykENy78l+87w81XnnGPxa+H4bPdNRFY+v2d3Y0AADUALDwCxvpWG0q0jiw+HO6zpXXEMd9bncTwaN5/de8MJylm4nicdGFz38oaf0ZiWrrKqumJe8NDATszPOxvCzWWtwKt3VjjGMOf7O5tu3Lbk6Ws7siAgICAgICAgICAgICAg1TSXQWmrXmVrnQTnvOaA5jjxczjzBHO6tw2zj0YeJ4DXunm7SwVN0VtDv4lUXN3hkYa71Ljb0XueI9IZcfZMX+LP6N3wTA6eiZ1cDA2/fcdb3Hi52/w2BU5ZTl3dLTow0xWEMivK4QaZpHpM5zn09M7I1pLZpha998cXPcXbt2vZdhh5y53EcV15MJ+M/Zr32yOFhtZrG3J3m+8k7STx2lWVbH4kYw0rE651RI6R3g0cGjYFdjFQ5u3ZOeVy7J0cwZMNp+Ls7z5vdb2sse2bzl9HwGPLw+LZVW2CCr2A7QD4gFEVayJYrGsabT2jYOtqXC8cYNrD78h+Bg479guV6xxtRt3Rh0jrPp9/c0bS2ubBTyB5bNV1IyPeQNTBtDB8DBsA4m5ublX68bn3Q5nF7Yw1zfXLL+fJsHRfSdXh7X75ZHyHwByD2Z7qvdN5Nfs3Dl0RPr1bcqm8QEBAQEBAQEBAQEBAQEBAQUmlaxrnvIaxoLnOJsA0aySURMxEXLw4HXmpjM4BEb3HqARY9UDYOPNxBd4EL1lFTSvTs8THm8p7fBfHKl0NLUyt7zIJHt+ZrCR+ijGLmITuynHXllHlEuMx1ga1rQdQFv7rbT5qM6hjcQrjJ2R3R7nivURSnZsnLoxzpNYA80tEY9LfoTRiHq6KkbvFPHfxLAT7lYc5vKX1XD48urGPdDJryuEBBrWkOkvVudBTZXTjVI8644fH7z/w+vOzHC+sse/iuWeXDv8ASP8Avua02qZCHvc4lx7csjjd7yN7j7ADUNgVtWw88Y3Mz8ZaHi+IOqZXSO2bGDgwbB+/iSr8YqHK27J2ZW7po3T9VR0ke9sEYPzZQT73WHKbyl9Tox5dWMe6GSXlcICAgICAgICAgICAgICAg+c8zI2ue9wawC7idQCImYiLlzzpAxjroOqGdvWPa2CMHK51nAmSUcNgDN1wTr1N0asam3I47dz4cvr2j/c/b+Rv9BSiGKKJvdZG1g8GgD9lRM3NuthjGOMYx5L1MDZGPjd3Xscx3yuFj+qiJpOWMZRMS/P2L4fLSzSQS3DmOtyc34XDkRrXQxmMouHyW7VlqznDLyY6VxGoA3Uy8YxE93rwDBpaueOGMEucde8MZ8T3cgF4meWLlfrwy3Zxhg/RUbA0Bo2AADwCwvqYiuiyJEGG0vxF1NRzSMNpDljjPBz3BubyuT5L3hF5Uz8VsnXqnKO/3cvZVhgyjZ6kk7STvJ4rTTh89MRi2ImTsA9gbeZ+i9440zbdvN0hjIhne1g2kgDxJspmXjHCZp+kWNsABsAAC577CFkBAQEBAQEBAQEBAQEBAQEHLse0o62V7nG0THuETdwAJGc8XH2vYbydOOuocPfxfNlN9o7ff4tawmpdV4lSZ9d547DhG14db0BVmVY4yyaZy278Zn1h3ZYn04gxOPaO0tc0Cdl3DuPacsjfA7xyNwvWOc49lG/hte6KzhrcfRfRh1zLUubwvEPU5Vb4+THHsrVfeW14Pg1NRsyU8bYwe8dZe4/icdZVWWU5d27Vpw1RWEU968rRAQa/p5RumoKgMF3tDZWjjkcHEegK965rKGXjcJz05RHx+TiT6hxW6nzE5S8sslvFJkxxtk9DKF01dSttf+Mxx+RhzuPo0qvOaxmWrh8efdjjHr+z9CLE+nEBAQEBAQEBAQEBAQEBAQEHFdOdGpqSaSQWdTPeXRG47Jcblhbt1X28LLZq2RMV5vm+N4XLXnOX6ZZXo30QnE8dbNZsbQTGLtc57iCBqGwC5OvXqGpeNuyKqGrgeEz5o2ZdIjt73VVmdoQEBAQEBAQEHONJejcve6WicxgcbuifdrQd/VuANh+E7OO5aMN9dMnH4n2ZzTzapr3fZg6bo0r3uGfqIxfW4vLjbkGg3Povc7sWfH2ZvnpMxDoeiuicGHglpMk7hZ8rgAbfdYPhbcX3nnsVGeycnV4Xg8NEdOs+rYFW1iAgICAgICAgICA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6630" name="AutoShape 6" descr="data:image/jpeg;base64,/9j/4AAQSkZJRgABAQAAAQABAAD/2wCEAAkGBw8PEA8QEBIPEA8VEBQRDxQUFA8QEBUQFxUXGBUUFBUYHSggGBwlHRQVITEhJSkrLi4uFx8zODMuOC8tLisBCgoKDg0OGxAQFywkICQsLCwsLCwsLCwsLSwsLSwsLSwsLCwsLCwsLCwsLCwsLCwsLCwsLCwsLCwsLCwsLCwsLP/AABEIAM8A8wMBEQACEQEDEQH/xAAcAAEAAgMBAQEAAAAAAAAAAAAAAQIFBgcEAwj/xABAEAABAwICBggDBgQGAwEAAAABAAIDBBEFEgYhMUFRYQcTIjJxgZGhQnLRFFJigrHBI7LS4SQzU5PC8ERUkkP/xAAaAQEAAwEBAQAAAAAAAAAAAAAAAQMEBQIG/8QAMhEBAAICAAQDBgUFAAMAAAAAAAERAgMEEiExE0FRBWFxkaHRIjJCsfAUUoHB4RUj8f/aAAwDAQACEQMRAD8A7igICAgICAgIIc4AXJAG8nUEiL7DFVePRM1MBkPLU313rXr4PPL83RRlxGMdurGuxSql7gsPwt/UlaY4fTr/ADfVT4uzLsr9iqn95zvzPJ/S6nxdOPaPojk2T3n6qnB5eLPV30U/1OHpJ4OSPsNSzuk/lfb9wp8XVl3/AGR4ecdhuJVUR7Rd4PFx67fdJ0ac+0fJPibMe7I0ukLTqkbl5t1j02/qs2fBTH5ZW48RH6ofeqx6JncvIeWpvmSvGHB55d+j1lvxjt1Yx+L1Mupgyj8Lb+pK0xw2rD831Uzuzy7Pmaeqf3nO83n9AV659OPaPojl2T3lQ4XLxb6n6L1/UYeiPCyPsU7e6T+V9voni68u/wCxyZx2S3EKqLa59vxDMPU/VROnTn2j5HibMfNkKXSIbJW25t1j0Kz58F/ZPzW48R/dDM09QyQZmODhy/cblizwywmsoaMcoy6w+q8vQgICAgICAgICAgICAg8mIYgyAXdrce60bT9BzV2rTlsnorz2RhHVr0ks9W7gwHZsYPqV0Ix16I9/1ZZnPbL302GRs1ntu4nZ5BUZ788u3Rbjqxh7bqhYjMlFozKaRaMyUIcb6jrCmEPDPhsbtYuw8tnor8d+cd+qudeMohw6Nus3ceez0U5b857dCNeMPZe2zUqXtGZKEZlNCMyUIJU0h456FjtnZPLZ6K7HblHfqrywiXgIkgcHAlp3OGw/94FX3hsipV/iwm2fwvGmyWZJZr9x+F30Kwb+FnD8WPWGrXujLpPdl1jXiAgICAgICAgICAg8WKYg2Bt9Ree4P3PJX6NM7Mvcr2bIwhr9LTvqHGSQki+s7zyHALoZ546o5cWTHGc5vJmGANAAAAGwBYpuZuWiOicyUIL1NCMyUWrmU0i0Z0otGdTRaC9KRaM6mi0F6Ui1c6mi0F6UWjrFNItHWJRavWKaRar3Aix1hTHTqSxFXHkOrunZ9Fqwy5oUZRUs7gGM5iIpT2tjHHf+E81i4nh6/Hj/AJadG6/w5NgWBqEBAQEBAQeSvxGKAds69zRrcfJW69OeztCvPZjh3YGo0hmebRNDeGrO/wCnst2PCYYxec39GbLiMp6YvgW1j9Zc/wA35fYFe7049oj5PP8A7J81TS1I2Od5P/uvXiap8vojkz/kpjopZHAyk2GrW7M4jgFE7cMYrAjDKZ/EyzSAABqA1ALJPXrK/sZ0otBepotXOlFozqaRaDIlFq9YppFoMimi0GRKRapkU0WgyJRapkU0i0GRKLVMimkWgyJRapkU0i0GRKLeatddh5a1Zr6ZPGfZjc6vU23bR7E+vjs4/wARlg7mNzlyeJ0+Hl07S6Ojbz49e8Mqsy8QEBAQYXHsaEH8NljKRr3hg4nny/6dfD8P4n4su37s+7dydI7sDSUbpj1khNjrue87+y257YwjlxZccJy65MvE1rBZoAHL9+Ky5TOXWWiKjssZFFFoMiUWqZFNItBkU0WqZEpFoMimi1TIlFoMimkWqZEotBkU0i1TIlFoMimkWqZEotUyKaRaDIlFqmRTSLQZUotUyKaRaplU0WgypSLfCrm7B56l7wjq85T0Y7OrlVrRVDmG7XOaeLSWn1CiYiekwmMpjsylFpNUx2u7rW8H7fJw1+t1nz4XXl2il2HE549+ra8IxuGp1NOWS2th2/lO8Ln7eHy19+3q26t+Ozt3ZNULhB4MaxAU8Tn/ABHssHFx2eQ2+Su0avEzpVt2cmNtNw6EzPdJIS4Xu6/xOOtdPZlyRy4sGEc03LN9YstNFqmRKLQZFNItUyJRaDIppFqmRKLVMimkWgyJRaplU0i1TKlFoMqmkWqZUpFqmVTRaplU0i0GVKLVMqUi1TKpotUyqaRaplSi0GVTSLVMqUWqZlNIt4qiozHkFZjFK8srfLOvSLM6ItGdC0smLSHNJDgbgjUQeIKiYiYqUxMx1hv+jGOfamlj7CZo7W7M37wH6rk8To8Objs6fD7/ABIqe7OrM0tE0yri+o6sbIwB+d1if+I8l1eDw5cOb1c3is7z5fR9qYCNjWjcNfjvXnKeabesekUuZF5otBkU0WqZFNFqmVKRaplSkWqZVNFoMqmkWqZUotUyqaRaplSi1TKppFqmVKLQZVNItUypSLVMqmi1TKlItUyqaLVMqUi1TMpotR06mkcz5OquCnleeZ8Xzkr1EPM5KZ1KLM6FozoWZ0LM6FvRh9e6CVkrdrTe3Eb2+YuvGzCM8Zxl6w2ThlGUOswTNkY17TdrmhzTxBFwuHMTE1LuRMTFw5fJP1lU5x+KZzvLMSF2ojl117nGmebZfvZgyqil9qmVKLVMqmkWqZUotUyqaRaplSkWqZVNFqmVKRaplU0WqZUpFqmZTSLVMyUWqZlNItUzKaLUMyUi1TMppFqmZKLVMymkW+bqgKaRzPm6oKmkcyhepRaM6IszoIzoWZ0EZ0LM6FozoWZ0Lb1o5pE2OliY6xLQ4bd2Y29rLnb9E5bJmHS0cREa4iWoQSZZBfc6x/Rb564sETWTMGVZ6X2qZVNFqmZKRapmU0i1TMlFqmZTSLVMymkWoZkotUzKaRapmSkWqZlNFqmZKRahmU0i1TMlFqmZTSLUM6mkcypmKUi1DIpLRnQszoi0Z0LM6FozoWZ0LM6FozoWZ0LRnQszoi3tpqeRzQ5t7G9tXNV5ZRE9VuOOUxcPvpBCYqqoZwlcR8ru032cE05c2uJ9yd0cuzKPetT1eYa9o2/VRONJxzt9DMopNqGZKRapmU0WqZkpFqmZTSLUMyUWqZlNItUzJSLUMymkcypnU0WqZkpFqmVKLVMilFozoWjOhZnRFmdC0Z0LM6FozoWZ0LM6FozoWZ0RaM6FmdC0Z0LM6FuuaKYOxlHTiRvbLM5vtGcl4B8A6y5G/bM7Jp3OG1RGrG/5bAdJeGlro6po7JHVS8nC5YT4i48gtHBbOk4T8WXj9dTGcfCWjCQjWFvc632FYd688r1zp+1jmnKc6DUhKOZU1CUcypnU0jmQZkpFqmVSWr1iItGdCzOhaM6FmdC0Z0RZnQtGdCzOhaM6FmdCzOhaM6FmdC0Z0RZnQtGdCzOgZ0LRnQZzQ7BjXVLWkfwWWfOd2W+pni4i3hfgqeI2+Hhfn5NHC6fF2V5R3/nvdqC4r6B5sRomVEUkMgux7cp48iOYNiPBesM5wyjKHjPCM8ZxnzcVxzDJaOZ0Mo2a2O+F7Nzh+43FdrVsjZjzQ+f26stWXLl/9Y/OrFdmdC0Z0RZnQtGdAzoIzoWZ0DOgjOhZnQRnRFmdCzOhaM6FmdC0Z0LM6FozoWZ0LM6ItGdCzOhaM6FmdC0Z0LZTAMEqK6TJC3sgjrJD/lsHEneeQ1lV7duOuLldp057sqx+btGAYLFQwthiF973HvPfvcfpuXH27Z2ZXLv6dOOrHlxZJVrRBjNIMDhrourlFiNcbx32O4j9xvVurblrm4U7tGO3GsnH9ItHamgcetbmivZkrQTGeF/unkfK662rdhsjp39HD38Pnpn8Xb18v+MNnVrPZnQszoWjOhZnQtGdCzOhZnQtGdEWZ0LRnQszoWjOhZnQszoWjOhZnRFozoWZ1JZmUFozKSzMha0TXPc1jQXOc4Na0ayXE2AA43UTNdZTFzNQ3GDo1xB1sxp4xvu9xI8mtKyTxuuPVvj2dunvMNiwjoxgYQ6plfP+BgMTPAm5cfIhUZ8blP5Ypq1+zcI65zf0bzSUkcLGxxMbHGO61oDQPILFllOU3MuhjjGMVjFQ+yh6EBAQVkja4FrgHNIsQQCCOBB2pE0iYvpLUcX6O6Gcl0Wemcf9Oxjv8h2eVlrw4zZj36sWz2fqy6x0+DWarovqh/lTwPH4xJEfYOWjHjsPOJY8vZmyPy5RP0+7zN6M8Q+/Sj88v9C9f1uv0n+f5ef/ABu71j+f4ZKl6LH2PW1LQbGwZGSM267nEXHkq546PLFbj7Mn9WX0aNjOFT0croZ25XjWCLljm7nMO8Lbr2Y543i523Vnqy5coeC69qy6BdEF0BAQEBAQEBAQEBAQEEsaXEAAlxIAABJJOwADaVCYi+kOuaAaGfZQKmpANSR2G6iImn/mfbZxXL4nief8OPb93c4Pg/D/AB59/wBm8LG6AgICAgICAgICAgIMdjuCU9dEYp23HwOGp7HfeY7cfY71Zr2Za5vFVu04bceXKHH9JNDKmjvI3/EU20SsBNm8Xt+Hx1jmupq4nHZ07S4e/g89XWOsev3a0tLGlAQEBAQEEIJQEBAQEBBkMFwSprX5KeMv19p2yNvzO2Dw28lXs2464vKVurRntmsYdb0R0KgoLSPtNU275HZZxEY3cL7Ty2Ll7+Jy2dI6Q7nDcHjp6z1n1+zalmbBAQEBAQEBAQEBAQEGsaQ4v1lRDhsJ/iyuvUuG2OnAzPFxsc5oI5A8wrMcajmlj37ubONGPee/uj/rZgLatyrbGtY3oLQVZLshhlO18VmXPEt7p8bX5rRr4rZh0u497Jt4LVs61U+5pWI9GFWy5gkimG4G8T/Q3HuFsw47CfzRTn5+zNkflmJ+jAVOiGJR96lmPyZZf5CVfHEap/UzZcJux74vIcCrR/4tV/szf0r14uH90fNX4G3+yflL7U+jGISd2lqPzMcwerrKJ364/VD1jwu7LthLNYf0b4hJbrBFA3fneHutyDLj3Cpy4zXHbq0YeztuXeobfg3RtRw2dOXVLxud2Ir/ACA3PmSFl2cZnl+Xo3avZ2vDrl1/ZksZ0HoKoX6oQvtYPhtGeV22ynzCr18Tsw87+K7bwerZ5V8Gk4r0Y1EYc6GaGVgBJz3hcB7jzuFrw47GfzQ5+z2bnj1xyifj0YCp0PxKPvUsp+TLL/ISr44jVP6mXLg98d8XiOB1v/q1X+zN/Svfi4f3R81fgbf7J+UvtBo1Xv7tLU+cbmD1dZRO/XH6oeseG3ZdsJZmg6OcRl77Y4B+N4cbcgy/vZU5cZrjt1aMPZ27Lv0bbg/RnSxWdUPfUu+7/lRegNz6+Sy7ONzn8vRt1eztePXOb/ZutNTRxNDI2NjYO61oDWjwAWSZmZuXQxxjGKiH1UJEBAQEBAQEBAQEBAQa3pfpGaSORsDXS1IZmIa0ubCz/VltsG2wO23C6sww5p6snFcTOrGeWLn9vfLVuieldLPVVchLnWDMx1lz3nM8349lv/0rd81EYwwey8Zyyy2ZOmrM7QgICAgICAgINTqMZFbXx0UJvDCTNVuGxzoyMsQPAPLb8bW4q3l5ceaWGd8bd0ase0dZ/wAeXz7tsVTcICAgICAgICAgICAgICAgICDAY1jpDjT02V0+yR51xQD8X3n8GeZsNvvHDzll3cRU8mHf18o/77vm0rS3FG01OaaIkyzEuneTeRzTqc554utbgACBawV+vG5uXN4vdGvXyY957to6MKTq8PY7YZJHyH1yD2YFVum8m32bhy6In16tsVTeICAgIKRSNcLtNxci+64Nj7hERN9l0SINYxzGGyMlbHI6KnY132ioZbObbY4CdV9xdu2C5uW2Y40xbt0ZRMRNRHef9R9/8R17YPogogI6qf70jYm325WjMf5x6L3vnrEM3srCOXLP306GqHWEBAQEBAQEBAQEBAQEBAQEGl4/pOZS6GleWRglss47xI2sh/Qv9OIuxwrrLnb+K5vw65+M/b7sC+vjp4zbssaL2G0n9yTvK91csk7IwxaNX1bppHSP2k+QG4DwV8RUOXnnOeVy7zo3T9VR0jN4gjv82UE+91hym8pfV6MeXVjHuhkl5WiAgINV0wx4sdFQ07v8XO5sdxthjcbF552vbzPC9mGF/intDFxXEcsxqw/Nl9I9Wy00DYmMjYLMY0MaODQLAeyrmbbMcYxiIjyWlkaxrnOIa1oLnEkBoaNZJJ2BCZiIuWlYvpCaklkZdHTbzrbJMP1YzltPIajdjhXdzd3E8/THpH7/AGj92l6WYznDaaOwY22cDUNXdYLbht9OCv14+bm8VvuOSOzo3RzT9XhtPxdnkPm91vYBZts3nLs8Bjy8Pi2ZVtggICAgICAgICAgICAgICDBab1joaCoc0kOIbGCNRAke1hIPGziveuLyhm4zOcNOUx8Pm5b9tDQALAAWA3ALVTg+JTD4jXGUgfCNnM8V7iKZ9mzmeGMl7wwbzbzOpLRGFv0nGzKABsAAHkue+viKWRIgIMLj+MPiBhpo+vrHMLmMu0NY3Z1khJAAvsF7uOobyPeON9Z7M+/dOMcuEXl6f7n+dXPejWB9ViL6mUl7o2Okc47TI/si/kXeFlfunlxqHI9nYzt3zsy61+8uuLK77UOkusMdPCwGzXzgP4FrWucGnlmDT+VW6YuXP8AaOc464j1lzerxcgENPa3cua0xi4uW70YCSXXxJOte1ERfWX6D0Zh6uipG7xTxX8cgJ91gz/NL6vh4rVjHuhk15XMHpBi2R8FJEf8TUOsLbY4Rrkl8Q0Otz8CveOPnPaGbftqY14z+LL6R5z9mba0AADUALDwXhpSgICAgICAgICAgICAgxOlWGmqo6iFvfcy8e7ttIc0X5loHmvWGVZWo4nV4mrLGHBZHOuQ64INiDqII3ELfD5Sb7S880ltQ2qJl6xx85ZnQfCn1FbTtAuGyNkk4CNjg438bAeJC8Zzy4y1cLh4u7GI8uvyd/WJ9MICDAY1j+RzoKbK+o//AEcdcUIO9/3ncGDXxsF7xw85Zd3EVPLh3+kfz0ajpFioo6d7I3OdUTE5pCbyONrOkcfDUANQ1W2K7DHmlz+I3eFhMRPWfP8A29/RDSZaeom3vlDB8rG3Hu9y87560t9lYVrnL1n9m/Kh1WC0zwM11K6JthK0iSEnUM4uLHkQSPO6968+WbZeL0eNr5Y794cPrqSWBzo5WOjkG1rwQfHmOYW2JiY6PmcteWGXLlFMporofUV0jTlc2C93ykENy78l+87w81XnnGPxa+H4bPdNRFY+v2d3Y0AADUALDwCxvpWG0q0jiw+HO6zpXXEMd9bncTwaN5/de8MJylm4nicdGFz38oaf0ZiWrrKqumJe8NDATszPOxvCzWWtwKt3VjjGMOf7O5tu3Lbk6Ws7siAgICAgICAgICAgICAg1TSXQWmrXmVrnQTnvOaA5jjxczjzBHO6tw2zj0YeJ4DXunm7SwVN0VtDv4lUXN3hkYa71Ljb0XueI9IZcfZMX+LP6N3wTA6eiZ1cDA2/fcdb3Hi52/w2BU5ZTl3dLTow0xWEMivK4QaZpHpM5zn09M7I1pLZpha998cXPcXbt2vZdhh5y53EcV15MJ+M/Zr32yOFhtZrG3J3m+8k7STx2lWVbH4kYw0rE651RI6R3g0cGjYFdjFQ5u3ZOeVy7J0cwZMNp+Ls7z5vdb2sse2bzl9HwGPLw+LZVW2CCr2A7QD4gFEVayJYrGsabT2jYOtqXC8cYNrD78h+Bg479guV6xxtRt3Rh0jrPp9/c0bS2ubBTyB5bNV1IyPeQNTBtDB8DBsA4m5ublX68bn3Q5nF7Yw1zfXLL+fJsHRfSdXh7X75ZHyHwByD2Z7qvdN5Nfs3Dl0RPr1bcqm8QEBAQEBAQEBAQEBAQEBAQUmlaxrnvIaxoLnOJsA0aySURMxEXLw4HXmpjM4BEb3HqARY9UDYOPNxBd4EL1lFTSvTs8THm8p7fBfHKl0NLUyt7zIJHt+ZrCR+ijGLmITuynHXllHlEuMx1ga1rQdQFv7rbT5qM6hjcQrjJ2R3R7nivURSnZsnLoxzpNYA80tEY9LfoTRiHq6KkbvFPHfxLAT7lYc5vKX1XD48urGPdDJryuEBBrWkOkvVudBTZXTjVI8644fH7z/w+vOzHC+sse/iuWeXDv8ASP8Avua02qZCHvc4lx7csjjd7yN7j7ADUNgVtWw88Y3Mz8ZaHi+IOqZXSO2bGDgwbB+/iSr8YqHK27J2ZW7po3T9VR0ke9sEYPzZQT73WHKbyl9Tox5dWMe6GSXlcICAgICAgICAgICAgICAg+c8zI2ue9wawC7idQCImYiLlzzpAxjroOqGdvWPa2CMHK51nAmSUcNgDN1wTr1N0asam3I47dz4cvr2j/c/b+Rv9BSiGKKJvdZG1g8GgD9lRM3NuthjGOMYx5L1MDZGPjd3Xscx3yuFj+qiJpOWMZRMS/P2L4fLSzSQS3DmOtyc34XDkRrXQxmMouHyW7VlqznDLyY6VxGoA3Uy8YxE93rwDBpaueOGMEucde8MZ8T3cgF4meWLlfrwy3Zxhg/RUbA0Bo2AADwCwvqYiuiyJEGG0vxF1NRzSMNpDljjPBz3BubyuT5L3hF5Uz8VsnXqnKO/3cvZVhgyjZ6kk7STvJ4rTTh89MRi2ImTsA9gbeZ+i9440zbdvN0hjIhne1g2kgDxJspmXjHCZp+kWNsABsAAC577CFkBAQEBAQEBAQEBAQEBAQEHLse0o62V7nG0THuETdwAJGc8XH2vYbydOOuocPfxfNlN9o7ff4tawmpdV4lSZ9d547DhG14db0BVmVY4yyaZy278Zn1h3ZYn04gxOPaO0tc0Cdl3DuPacsjfA7xyNwvWOc49lG/hte6KzhrcfRfRh1zLUubwvEPU5Vb4+THHsrVfeW14Pg1NRsyU8bYwe8dZe4/icdZVWWU5d27Vpw1RWEU968rRAQa/p5RumoKgMF3tDZWjjkcHEegK965rKGXjcJz05RHx+TiT6hxW6nzE5S8sslvFJkxxtk9DKF01dSttf+Mxx+RhzuPo0qvOaxmWrh8efdjjHr+z9CLE+nEBAQEBAQEBAQEBAQEBAQEHFdOdGpqSaSQWdTPeXRG47Jcblhbt1X28LLZq2RMV5vm+N4XLXnOX6ZZXo30QnE8dbNZsbQTGLtc57iCBqGwC5OvXqGpeNuyKqGrgeEz5o2ZdIjt73VVmdoQEBAQEBAQEHONJejcve6WicxgcbuifdrQd/VuANh+E7OO5aMN9dMnH4n2ZzTzapr3fZg6bo0r3uGfqIxfW4vLjbkGg3Povc7sWfH2ZvnpMxDoeiuicGHglpMk7hZ8rgAbfdYPhbcX3nnsVGeycnV4Xg8NEdOs+rYFW1iAgICAgICAgICA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6632" name="AutoShape 8" descr="data:image/jpeg;base64,/9j/4AAQSkZJRgABAQAAAQABAAD/2wCEAAkGBw8PEA8QEBIPEA8VEBQRDxQUFA8QEBUQFxUXGBUUFBUYHSggGBwlHRQVITEhJSkrLi4uFx8zODMuOC8tLisBCgoKDg0OGxAQFywkICQsLCwsLCwsLCwsLSwsLSwsLSwsLCwsLCwsLCwsLCwsLCwsLCwsLCwsLCwsLCwsLCwsLP/AABEIAM8A8wMBEQACEQEDEQH/xAAcAAEAAgMBAQEAAAAAAAAAAAAAAQIFBgcEAwj/xABAEAABAwICBggDBgQGAwEAAAABAAIDBBEFEgYhMUFRYQcTIjJxgZGhQnLRFFJigrHBI7LS4SQzU5PC8ERUkkP/xAAaAQEAAwEBAQAAAAAAAAAAAAAAAQMEBQIG/8QAMhEBAAICAAQDBgUFAAMAAAAAAAERAgMEEiExE0FRBWFxkaHRIjJCsfAUUoHB4RUj8f/aAAwDAQACEQMRAD8A7igICAgICAgIIc4AXJAG8nUEiL7DFVePRM1MBkPLU313rXr4PPL83RRlxGMdurGuxSql7gsPwt/UlaY4fTr/ADfVT4uzLsr9iqn95zvzPJ/S6nxdOPaPojk2T3n6qnB5eLPV30U/1OHpJ4OSPsNSzuk/lfb9wp8XVl3/AGR4ecdhuJVUR7Rd4PFx67fdJ0ac+0fJPibMe7I0ukLTqkbl5t1j02/qs2fBTH5ZW48RH6ofeqx6JncvIeWpvmSvGHB55d+j1lvxjt1Yx+L1Mupgyj8Lb+pK0xw2rD831Uzuzy7Pmaeqf3nO83n9AV659OPaPojl2T3lQ4XLxb6n6L1/UYeiPCyPsU7e6T+V9voni68u/wCxyZx2S3EKqLa59vxDMPU/VROnTn2j5HibMfNkKXSIbJW25t1j0Kz58F/ZPzW48R/dDM09QyQZmODhy/cblizwywmsoaMcoy6w+q8vQgICAgICAgICAgICAg8mIYgyAXdrce60bT9BzV2rTlsnorz2RhHVr0ks9W7gwHZsYPqV0Ix16I9/1ZZnPbL302GRs1ntu4nZ5BUZ788u3Rbjqxh7bqhYjMlFozKaRaMyUIcb6jrCmEPDPhsbtYuw8tnor8d+cd+qudeMohw6Nus3ceez0U5b857dCNeMPZe2zUqXtGZKEZlNCMyUIJU0h456FjtnZPLZ6K7HblHfqrywiXgIkgcHAlp3OGw/94FX3hsipV/iwm2fwvGmyWZJZr9x+F30Kwb+FnD8WPWGrXujLpPdl1jXiAgICAgICAgICAg8WKYg2Bt9Ree4P3PJX6NM7Mvcr2bIwhr9LTvqHGSQki+s7zyHALoZ546o5cWTHGc5vJmGANAAAAGwBYpuZuWiOicyUIL1NCMyUWrmU0i0Z0otGdTRaC9KRaM6mi0F6Ui1c6mi0F6UWjrFNItHWJRavWKaRar3Aix1hTHTqSxFXHkOrunZ9Fqwy5oUZRUs7gGM5iIpT2tjHHf+E81i4nh6/Hj/AJadG6/w5NgWBqEBAQEBAQeSvxGKAds69zRrcfJW69OeztCvPZjh3YGo0hmebRNDeGrO/wCnst2PCYYxec39GbLiMp6YvgW1j9Zc/wA35fYFe7049oj5PP8A7J81TS1I2Od5P/uvXiap8vojkz/kpjopZHAyk2GrW7M4jgFE7cMYrAjDKZ/EyzSAABqA1ALJPXrK/sZ0otBepotXOlFozqaRaDIlFq9YppFoMimi0GRKRapkU0WgyJRapkU0i0GRKLVMimkWgyJRapkU0i0GRKLeatddh5a1Zr6ZPGfZjc6vU23bR7E+vjs4/wARlg7mNzlyeJ0+Hl07S6Ojbz49e8Mqsy8QEBAQYXHsaEH8NljKRr3hg4nny/6dfD8P4n4su37s+7dydI7sDSUbpj1khNjrue87+y257YwjlxZccJy65MvE1rBZoAHL9+Ky5TOXWWiKjssZFFFoMiUWqZFNItBkU0WqZEpFoMimi1TIlFoMimkWqZEotBkU0i1TIlFoMimkWqZEotUyKaRaDIlFqmRTSLQZUotUyKaRaplU0WgypSLfCrm7B56l7wjq85T0Y7OrlVrRVDmG7XOaeLSWn1CiYiekwmMpjsylFpNUx2u7rW8H7fJw1+t1nz4XXl2il2HE549+ra8IxuGp1NOWS2th2/lO8Ln7eHy19+3q26t+Ozt3ZNULhB4MaxAU8Tn/ABHssHFx2eQ2+Su0avEzpVt2cmNtNw6EzPdJIS4Xu6/xOOtdPZlyRy4sGEc03LN9YstNFqmRKLQZFNItUyJRaDIppFqmRKLVMimkWgyJRaplU0i1TKlFoMqmkWqZUpFqmVTRaplU0i0GVKLVMqUi1TKpotUyqaRaplSi0GVTSLVMqUWqZlNIt4qiozHkFZjFK8srfLOvSLM6ItGdC0smLSHNJDgbgjUQeIKiYiYqUxMx1hv+jGOfamlj7CZo7W7M37wH6rk8To8Objs6fD7/ABIqe7OrM0tE0yri+o6sbIwB+d1if+I8l1eDw5cOb1c3is7z5fR9qYCNjWjcNfjvXnKeabesekUuZF5otBkU0WqZFNFqmVKRaplSkWqZVNFoMqmkWqZUotUyqaRaplSi1TKppFqmVKLQZVNItUypSLVMqmi1TKlItUyqaLVMqUi1TMpotR06mkcz5OquCnleeZ8Xzkr1EPM5KZ1KLM6FozoWZ0LM6FvRh9e6CVkrdrTe3Eb2+YuvGzCM8Zxl6w2ThlGUOswTNkY17TdrmhzTxBFwuHMTE1LuRMTFw5fJP1lU5x+KZzvLMSF2ojl117nGmebZfvZgyqil9qmVKLVMqmkWqZUotUyqaRaplSkWqZVNFqmVKRaplU0WqZUpFqmZTSLVMyUWqZlNItUzKaLUMyUi1TMppFqmZKLVMymkW+bqgKaRzPm6oKmkcyhepRaM6IszoIzoWZ0EZ0LM6FozoWZ0Lb1o5pE2OliY6xLQ4bd2Y29rLnb9E5bJmHS0cREa4iWoQSZZBfc6x/Rb564sETWTMGVZ6X2qZVNFqmZKRapmU0i1TMlFqmZTSLVMymkWoZkotUzKaRapmSkWqZlNFqmZKRahmU0i1TMlFqmZTSLUM6mkcypmKUi1DIpLRnQszoi0Z0LM6FozoWZ0LM6FozoWZ0LRnQszoi3tpqeRzQ5t7G9tXNV5ZRE9VuOOUxcPvpBCYqqoZwlcR8ru032cE05c2uJ9yd0cuzKPetT1eYa9o2/VRONJxzt9DMopNqGZKRapmU0WqZkpFqmZTSLUMyUWqZlNItUzJSLUMymkcypnU0WqZkpFqmVKLVMilFozoWjOhZnRFmdC0Z0LM6FozoWZ0LM6FozoWZ0RaM6FmdC0Z0LM6FuuaKYOxlHTiRvbLM5vtGcl4B8A6y5G/bM7Jp3OG1RGrG/5bAdJeGlro6po7JHVS8nC5YT4i48gtHBbOk4T8WXj9dTGcfCWjCQjWFvc632FYd688r1zp+1jmnKc6DUhKOZU1CUcypnU0jmQZkpFqmVSWr1iItGdCzOhaM6FmdC0Z0RZnQtGdCzOhaM6FmdCzOhaM6FmdC0Z0RZnQtGdCzOgZ0LRnQZzQ7BjXVLWkfwWWfOd2W+pni4i3hfgqeI2+Hhfn5NHC6fF2V5R3/nvdqC4r6B5sRomVEUkMgux7cp48iOYNiPBesM5wyjKHjPCM8ZxnzcVxzDJaOZ0Mo2a2O+F7Nzh+43FdrVsjZjzQ+f26stWXLl/9Y/OrFdmdC0Z0RZnQtGdAzoIzoWZ0DOgjOhZnQRnRFmdCzOhaM6FmdC0Z0LM6FozoWZ0LM6ItGdCzOhaM6FmdC0Z0LZTAMEqK6TJC3sgjrJD/lsHEneeQ1lV7duOuLldp057sqx+btGAYLFQwthiF973HvPfvcfpuXH27Z2ZXLv6dOOrHlxZJVrRBjNIMDhrourlFiNcbx32O4j9xvVurblrm4U7tGO3GsnH9ItHamgcetbmivZkrQTGeF/unkfK662rdhsjp39HD38Pnpn8Xb18v+MNnVrPZnQszoWjOhZnQtGdCzOhZnQtGdEWZ0LRnQszoWjOhZnQszoWjOhZnRFozoWZ1JZmUFozKSzMha0TXPc1jQXOc4Na0ayXE2AA43UTNdZTFzNQ3GDo1xB1sxp4xvu9xI8mtKyTxuuPVvj2dunvMNiwjoxgYQ6plfP+BgMTPAm5cfIhUZ8blP5Ypq1+zcI65zf0bzSUkcLGxxMbHGO61oDQPILFllOU3MuhjjGMVjFQ+yh6EBAQVkja4FrgHNIsQQCCOBB2pE0iYvpLUcX6O6Gcl0Wemcf9Oxjv8h2eVlrw4zZj36sWz2fqy6x0+DWarovqh/lTwPH4xJEfYOWjHjsPOJY8vZmyPy5RP0+7zN6M8Q+/Sj88v9C9f1uv0n+f5ef/ABu71j+f4ZKl6LH2PW1LQbGwZGSM267nEXHkq546PLFbj7Mn9WX0aNjOFT0croZ25XjWCLljm7nMO8Lbr2Y543i523Vnqy5coeC69qy6BdEF0BAQEBAQEBAQEBAQEEsaXEAAlxIAABJJOwADaVCYi+kOuaAaGfZQKmpANSR2G6iImn/mfbZxXL4nief8OPb93c4Pg/D/AB59/wBm8LG6AgICAgICAgICAgIMdjuCU9dEYp23HwOGp7HfeY7cfY71Zr2Za5vFVu04bceXKHH9JNDKmjvI3/EU20SsBNm8Xt+Hx1jmupq4nHZ07S4e/g89XWOsev3a0tLGlAQEBAQEEIJQEBAQEBBkMFwSprX5KeMv19p2yNvzO2Dw28lXs2464vKVurRntmsYdb0R0KgoLSPtNU275HZZxEY3cL7Ty2Ll7+Jy2dI6Q7nDcHjp6z1n1+zalmbBAQEBAQEBAQEBAQEGsaQ4v1lRDhsJ/iyuvUuG2OnAzPFxsc5oI5A8wrMcajmlj37ubONGPee/uj/rZgLatyrbGtY3oLQVZLshhlO18VmXPEt7p8bX5rRr4rZh0u497Jt4LVs61U+5pWI9GFWy5gkimG4G8T/Q3HuFsw47CfzRTn5+zNkflmJ+jAVOiGJR96lmPyZZf5CVfHEap/UzZcJux74vIcCrR/4tV/szf0r14uH90fNX4G3+yflL7U+jGISd2lqPzMcwerrKJ364/VD1jwu7LthLNYf0b4hJbrBFA3fneHutyDLj3Cpy4zXHbq0YeztuXeobfg3RtRw2dOXVLxud2Ir/ACA3PmSFl2cZnl+Xo3avZ2vDrl1/ZksZ0HoKoX6oQvtYPhtGeV22ynzCr18Tsw87+K7bwerZ5V8Gk4r0Y1EYc6GaGVgBJz3hcB7jzuFrw47GfzQ5+z2bnj1xyifj0YCp0PxKPvUsp+TLL/ISr44jVP6mXLg98d8XiOB1v/q1X+zN/Svfi4f3R81fgbf7J+UvtBo1Xv7tLU+cbmD1dZRO/XH6oeseG3ZdsJZmg6OcRl77Y4B+N4cbcgy/vZU5cZrjt1aMPZ27Lv0bbg/RnSxWdUPfUu+7/lRegNz6+Sy7ONzn8vRt1eztePXOb/ZutNTRxNDI2NjYO61oDWjwAWSZmZuXQxxjGKiH1UJEBAQEBAQEBAQEBAQa3pfpGaSORsDXS1IZmIa0ubCz/VltsG2wO23C6sww5p6snFcTOrGeWLn9vfLVuieldLPVVchLnWDMx1lz3nM8349lv/0rd81EYwwey8Zyyy2ZOmrM7QgICAgICAgINTqMZFbXx0UJvDCTNVuGxzoyMsQPAPLb8bW4q3l5ceaWGd8bd0ase0dZ/wAeXz7tsVTcICAgICAgICAgICAgICAgICDAY1jpDjT02V0+yR51xQD8X3n8GeZsNvvHDzll3cRU8mHf18o/77vm0rS3FG01OaaIkyzEuneTeRzTqc554utbgACBawV+vG5uXN4vdGvXyY957to6MKTq8PY7YZJHyH1yD2YFVum8m32bhy6In16tsVTeICAgIKRSNcLtNxci+64Nj7hERN9l0SINYxzGGyMlbHI6KnY132ioZbObbY4CdV9xdu2C5uW2Y40xbt0ZRMRNRHef9R9/8R17YPogogI6qf70jYm325WjMf5x6L3vnrEM3srCOXLP306GqHWEBAQEBAQEBAQEBAQEBAQEGl4/pOZS6GleWRglss47xI2sh/Qv9OIuxwrrLnb+K5vw65+M/b7sC+vjp4zbssaL2G0n9yTvK91csk7IwxaNX1bppHSP2k+QG4DwV8RUOXnnOeVy7zo3T9VR0jN4gjv82UE+91hym8pfV6MeXVjHuhkl5WiAgINV0wx4sdFQ07v8XO5sdxthjcbF552vbzPC9mGF/intDFxXEcsxqw/Nl9I9Wy00DYmMjYLMY0MaODQLAeyrmbbMcYxiIjyWlkaxrnOIa1oLnEkBoaNZJJ2BCZiIuWlYvpCaklkZdHTbzrbJMP1YzltPIajdjhXdzd3E8/THpH7/AGj92l6WYznDaaOwY22cDUNXdYLbht9OCv14+bm8VvuOSOzo3RzT9XhtPxdnkPm91vYBZts3nLs8Bjy8Pi2ZVtggICAgICAgICAgICAgICDBab1joaCoc0kOIbGCNRAke1hIPGziveuLyhm4zOcNOUx8Pm5b9tDQALAAWA3ALVTg+JTD4jXGUgfCNnM8V7iKZ9mzmeGMl7wwbzbzOpLRGFv0nGzKABsAAHkue+viKWRIgIMLj+MPiBhpo+vrHMLmMu0NY3Z1khJAAvsF7uOobyPeON9Z7M+/dOMcuEXl6f7n+dXPejWB9ViL6mUl7o2Okc47TI/si/kXeFlfunlxqHI9nYzt3zsy61+8uuLK77UOkusMdPCwGzXzgP4FrWucGnlmDT+VW6YuXP8AaOc464j1lzerxcgENPa3cua0xi4uW70YCSXXxJOte1ERfWX6D0Zh6uipG7xTxX8cgJ91gz/NL6vh4rVjHuhk15XMHpBi2R8FJEf8TUOsLbY4Rrkl8Q0Otz8CveOPnPaGbftqY14z+LL6R5z9mba0AADUALDwXhpSgICAgICAgICAgICAgxOlWGmqo6iFvfcy8e7ttIc0X5loHmvWGVZWo4nV4mrLGHBZHOuQ64INiDqII3ELfD5Sb7S880ltQ2qJl6xx85ZnQfCn1FbTtAuGyNkk4CNjg438bAeJC8Zzy4y1cLh4u7GI8uvyd/WJ9MICDAY1j+RzoKbK+o//AEcdcUIO9/3ncGDXxsF7xw85Zd3EVPLh3+kfz0ajpFioo6d7I3OdUTE5pCbyONrOkcfDUANQ1W2K7DHmlz+I3eFhMRPWfP8A29/RDSZaeom3vlDB8rG3Hu9y87560t9lYVrnL1n9m/Kh1WC0zwM11K6JthK0iSEnUM4uLHkQSPO6968+WbZeL0eNr5Y794cPrqSWBzo5WOjkG1rwQfHmOYW2JiY6PmcteWGXLlFMporofUV0jTlc2C93ykENy78l+87w81XnnGPxa+H4bPdNRFY+v2d3Y0AADUALDwCxvpWG0q0jiw+HO6zpXXEMd9bncTwaN5/de8MJylm4nicdGFz38oaf0ZiWrrKqumJe8NDATszPOxvCzWWtwKt3VjjGMOf7O5tu3Lbk6Ws7siAgICAgICAgICAgICAg1TSXQWmrXmVrnQTnvOaA5jjxczjzBHO6tw2zj0YeJ4DXunm7SwVN0VtDv4lUXN3hkYa71Ljb0XueI9IZcfZMX+LP6N3wTA6eiZ1cDA2/fcdb3Hi52/w2BU5ZTl3dLTow0xWEMivK4QaZpHpM5zn09M7I1pLZpha998cXPcXbt2vZdhh5y53EcV15MJ+M/Zr32yOFhtZrG3J3m+8k7STx2lWVbH4kYw0rE651RI6R3g0cGjYFdjFQ5u3ZOeVy7J0cwZMNp+Ls7z5vdb2sse2bzl9HwGPLw+LZVW2CCr2A7QD4gFEVayJYrGsabT2jYOtqXC8cYNrD78h+Bg479guV6xxtRt3Rh0jrPp9/c0bS2ubBTyB5bNV1IyPeQNTBtDB8DBsA4m5ublX68bn3Q5nF7Yw1zfXLL+fJsHRfSdXh7X75ZHyHwByD2Z7qvdN5Nfs3Dl0RPr1bcqm8QEBAQEBAQEBAQEBAQEBAQUmlaxrnvIaxoLnOJsA0aySURMxEXLw4HXmpjM4BEb3HqARY9UDYOPNxBd4EL1lFTSvTs8THm8p7fBfHKl0NLUyt7zIJHt+ZrCR+ijGLmITuynHXllHlEuMx1ga1rQdQFv7rbT5qM6hjcQrjJ2R3R7nivURSnZsnLoxzpNYA80tEY9LfoTRiHq6KkbvFPHfxLAT7lYc5vKX1XD48urGPdDJryuEBBrWkOkvVudBTZXTjVI8644fH7z/w+vOzHC+sse/iuWeXDv8ASP8Avua02qZCHvc4lx7csjjd7yN7j7ADUNgVtWw88Y3Mz8ZaHi+IOqZXSO2bGDgwbB+/iSr8YqHK27J2ZW7po3T9VR0ke9sEYPzZQT73WHKbyl9Tox5dWMe6GSXlcICAgICAgICAgICAgICAg+c8zI2ue9wawC7idQCImYiLlzzpAxjroOqGdvWPa2CMHK51nAmSUcNgDN1wTr1N0asam3I47dz4cvr2j/c/b+Rv9BSiGKKJvdZG1g8GgD9lRM3NuthjGOMYx5L1MDZGPjd3Xscx3yuFj+qiJpOWMZRMS/P2L4fLSzSQS3DmOtyc34XDkRrXQxmMouHyW7VlqznDLyY6VxGoA3Uy8YxE93rwDBpaueOGMEucde8MZ8T3cgF4meWLlfrwy3Zxhg/RUbA0Bo2AADwCwvqYiuiyJEGG0vxF1NRzSMNpDljjPBz3BubyuT5L3hF5Uz8VsnXqnKO/3cvZVhgyjZ6kk7STvJ4rTTh89MRi2ImTsA9gbeZ+i9440zbdvN0hjIhne1g2kgDxJspmXjHCZp+kWNsABsAAC577CFkBAQEBAQEBAQEBAQEBAQEHLse0o62V7nG0THuETdwAJGc8XH2vYbydOOuocPfxfNlN9o7ff4tawmpdV4lSZ9d547DhG14db0BVmVY4yyaZy278Zn1h3ZYn04gxOPaO0tc0Cdl3DuPacsjfA7xyNwvWOc49lG/hte6KzhrcfRfRh1zLUubwvEPU5Vb4+THHsrVfeW14Pg1NRsyU8bYwe8dZe4/icdZVWWU5d27Vpw1RWEU968rRAQa/p5RumoKgMF3tDZWjjkcHEegK965rKGXjcJz05RHx+TiT6hxW6nzE5S8sslvFJkxxtk9DKF01dSttf+Mxx+RhzuPo0qvOaxmWrh8efdjjHr+z9CLE+nEBAQEBAQEBAQEBAQEBAQEHFdOdGpqSaSQWdTPeXRG47Jcblhbt1X28LLZq2RMV5vm+N4XLXnOX6ZZXo30QnE8dbNZsbQTGLtc57iCBqGwC5OvXqGpeNuyKqGrgeEz5o2ZdIjt73VVmdoQEBAQEBAQEHONJejcve6WicxgcbuifdrQd/VuANh+E7OO5aMN9dMnH4n2ZzTzapr3fZg6bo0r3uGfqIxfW4vLjbkGg3Povc7sWfH2ZvnpMxDoeiuicGHglpMk7hZ8rgAbfdYPhbcX3nnsVGeycnV4Xg8NEdOs+rYFW1iAgICAgICAgICA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6634" name="Picture 10" descr="Cartoon Storm Cloud"/>
          <p:cNvPicPr>
            <a:picLocks noChangeAspect="1" noChangeArrowheads="1"/>
          </p:cNvPicPr>
          <p:nvPr/>
        </p:nvPicPr>
        <p:blipFill>
          <a:blip r:embed="rId3" cstate="print"/>
          <a:srcRect/>
          <a:stretch>
            <a:fillRect/>
          </a:stretch>
        </p:blipFill>
        <p:spPr bwMode="auto">
          <a:xfrm>
            <a:off x="4786314" y="4929198"/>
            <a:ext cx="2214578" cy="1928802"/>
          </a:xfrm>
          <a:prstGeom prst="rect">
            <a:avLst/>
          </a:prstGeom>
          <a:noFill/>
        </p:spPr>
      </p:pic>
      <p:pic>
        <p:nvPicPr>
          <p:cNvPr id="26636" name="Picture 12" descr="http://api.ning.com/files/47qzKtcJsgUAOKbbkSQ4fmR8dkklq0bnHFNJA8ySCjzX5kDxCuZqUZ2abWkNUvXJosrhZEYFBvqyh45z2-gkUtiZzVyCar0a/Wind.gif"/>
          <p:cNvPicPr>
            <a:picLocks noChangeAspect="1" noChangeArrowheads="1"/>
          </p:cNvPicPr>
          <p:nvPr/>
        </p:nvPicPr>
        <p:blipFill>
          <a:blip r:embed="rId4"/>
          <a:srcRect/>
          <a:stretch>
            <a:fillRect/>
          </a:stretch>
        </p:blipFill>
        <p:spPr bwMode="auto">
          <a:xfrm>
            <a:off x="2571736" y="4929198"/>
            <a:ext cx="2214578" cy="1928802"/>
          </a:xfrm>
          <a:prstGeom prst="rect">
            <a:avLst/>
          </a:prstGeom>
          <a:noFill/>
        </p:spPr>
      </p:pic>
      <p:pic>
        <p:nvPicPr>
          <p:cNvPr id="26638" name="Picture 14" descr="http://i.istockimg.com/file_thumbview_approve/14642032/2/stock-illustration-14642032-cartoon-scroll-snowflakes.jpg"/>
          <p:cNvPicPr>
            <a:picLocks noChangeAspect="1" noChangeArrowheads="1"/>
          </p:cNvPicPr>
          <p:nvPr/>
        </p:nvPicPr>
        <p:blipFill>
          <a:blip r:embed="rId5"/>
          <a:srcRect/>
          <a:stretch>
            <a:fillRect/>
          </a:stretch>
        </p:blipFill>
        <p:spPr bwMode="auto">
          <a:xfrm>
            <a:off x="7072330" y="5000636"/>
            <a:ext cx="2071670" cy="1857364"/>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operationworld.org/files/ow/maps/lgmap/mona-MMAP-md.png"/>
          <p:cNvPicPr>
            <a:picLocks noChangeAspect="1" noChangeArrowheads="1"/>
          </p:cNvPicPr>
          <p:nvPr/>
        </p:nvPicPr>
        <p:blipFill>
          <a:blip r:embed="rId2"/>
          <a:srcRect/>
          <a:stretch>
            <a:fillRect/>
          </a:stretch>
        </p:blipFill>
        <p:spPr bwMode="auto">
          <a:xfrm rot="623723">
            <a:off x="0" y="0"/>
            <a:ext cx="9144000" cy="6858000"/>
          </a:xfrm>
          <a:prstGeom prst="ellipse">
            <a:avLst/>
          </a:prstGeom>
          <a:ln>
            <a:noFill/>
          </a:ln>
          <a:effectLst>
            <a:softEdge rad="112500"/>
          </a:effectLst>
        </p:spPr>
      </p:pic>
      <p:sp>
        <p:nvSpPr>
          <p:cNvPr id="2" name="Title 1"/>
          <p:cNvSpPr>
            <a:spLocks noGrp="1"/>
          </p:cNvSpPr>
          <p:nvPr>
            <p:ph type="title"/>
          </p:nvPr>
        </p:nvSpPr>
        <p:spPr>
          <a:xfrm>
            <a:off x="0" y="0"/>
            <a:ext cx="9144000" cy="1357298"/>
          </a:xfrm>
        </p:spPr>
        <p:txBody>
          <a:bodyPr>
            <a:noAutofit/>
          </a:bodyPr>
          <a:lstStyle/>
          <a:p>
            <a:pPr algn="ctr"/>
            <a:r>
              <a:rPr lang="en-GB" sz="7200" dirty="0" smtClean="0">
                <a:solidFill>
                  <a:srgbClr val="FF0000"/>
                </a:solidFill>
                <a:latin typeface="Aharoni" pitchFamily="2" charset="-79"/>
                <a:cs typeface="Aharoni" pitchFamily="2" charset="-79"/>
              </a:rPr>
              <a:t>The countries History</a:t>
            </a:r>
            <a:endParaRPr lang="en-GB" sz="7200" dirty="0">
              <a:solidFill>
                <a:srgbClr val="FF0000"/>
              </a:solidFill>
              <a:latin typeface="Aharoni" pitchFamily="2" charset="-79"/>
              <a:cs typeface="Aharoni" pitchFamily="2" charset="-79"/>
            </a:endParaRPr>
          </a:p>
        </p:txBody>
      </p:sp>
      <p:sp>
        <p:nvSpPr>
          <p:cNvPr id="4" name="Rectangle 3"/>
          <p:cNvSpPr/>
          <p:nvPr/>
        </p:nvSpPr>
        <p:spPr>
          <a:xfrm>
            <a:off x="-3214710" y="785794"/>
            <a:ext cx="3214710" cy="646331"/>
          </a:xfrm>
          <a:prstGeom prst="rect">
            <a:avLst/>
          </a:prstGeom>
        </p:spPr>
        <p:txBody>
          <a:bodyPr wrap="square">
            <a:spAutoFit/>
          </a:bodyPr>
          <a:lstStyle/>
          <a:p>
            <a:r>
              <a:rPr lang="en-GB" dirty="0" smtClean="0"/>
              <a:t/>
            </a:r>
            <a:br>
              <a:rPr lang="en-GB" dirty="0" smtClean="0"/>
            </a:br>
            <a:endParaRPr lang="en-GB" dirty="0"/>
          </a:p>
        </p:txBody>
      </p:sp>
      <p:sp>
        <p:nvSpPr>
          <p:cNvPr id="5" name="TextBox 4"/>
          <p:cNvSpPr txBox="1"/>
          <p:nvPr/>
        </p:nvSpPr>
        <p:spPr>
          <a:xfrm>
            <a:off x="0" y="1000108"/>
            <a:ext cx="9144000" cy="3416320"/>
          </a:xfrm>
          <a:prstGeom prst="rect">
            <a:avLst/>
          </a:prstGeom>
          <a:noFill/>
        </p:spPr>
        <p:txBody>
          <a:bodyPr wrap="square" rtlCol="0">
            <a:spAutoFit/>
          </a:bodyPr>
          <a:lstStyle/>
          <a:p>
            <a:r>
              <a:rPr lang="en-GB" sz="3600" b="1" i="1" u="sng" dirty="0" smtClean="0">
                <a:solidFill>
                  <a:srgbClr val="FF0000"/>
                </a:solidFill>
              </a:rPr>
              <a:t> In 1956 the American actress grace Kelly married prince rainier the third and in recent history ,Prince Rainier the third sadly died and on April 6</a:t>
            </a:r>
            <a:r>
              <a:rPr lang="en-GB" sz="3600" b="1" i="1" u="sng" baseline="30000" dirty="0" smtClean="0">
                <a:solidFill>
                  <a:srgbClr val="FF0000"/>
                </a:solidFill>
              </a:rPr>
              <a:t>th</a:t>
            </a:r>
            <a:r>
              <a:rPr lang="en-GB" sz="3600" b="1" i="1" u="sng" dirty="0" smtClean="0">
                <a:solidFill>
                  <a:srgbClr val="FF0000"/>
                </a:solidFill>
              </a:rPr>
              <a:t> 2005 and his son Prince Albert the 2</a:t>
            </a:r>
            <a:r>
              <a:rPr lang="en-GB" sz="3600" b="1" i="1" u="sng" baseline="30000" dirty="0" smtClean="0">
                <a:solidFill>
                  <a:srgbClr val="FF0000"/>
                </a:solidFill>
              </a:rPr>
              <a:t>nd</a:t>
            </a:r>
            <a:r>
              <a:rPr lang="en-GB" sz="3600" b="1" i="1" u="sng" dirty="0" smtClean="0">
                <a:solidFill>
                  <a:srgbClr val="FF0000"/>
                </a:solidFill>
              </a:rPr>
              <a:t> became ruler of Monaco on July 12</a:t>
            </a:r>
            <a:r>
              <a:rPr lang="en-GB" sz="3600" b="1" i="1" u="sng" baseline="30000" dirty="0" smtClean="0">
                <a:solidFill>
                  <a:srgbClr val="FF0000"/>
                </a:solidFill>
              </a:rPr>
              <a:t>th</a:t>
            </a:r>
            <a:r>
              <a:rPr lang="en-GB" sz="3600" b="1" i="1" u="sng" dirty="0" smtClean="0">
                <a:solidFill>
                  <a:srgbClr val="FF0000"/>
                </a:solidFill>
              </a:rPr>
              <a:t>  2005. </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p:spPr>
        <p:txBody>
          <a:bodyPr>
            <a:noAutofit/>
          </a:bodyPr>
          <a:lstStyle/>
          <a:p>
            <a:pPr algn="ctr"/>
            <a:r>
              <a:rPr lang="en-GB" sz="7200" dirty="0" smtClean="0">
                <a:latin typeface="Aharoni" pitchFamily="2" charset="-79"/>
                <a:cs typeface="Aharoni" pitchFamily="2" charset="-79"/>
              </a:rPr>
              <a:t>The Grimaldi family</a:t>
            </a:r>
            <a:endParaRPr lang="en-GB" sz="7200" dirty="0">
              <a:latin typeface="Aharoni" pitchFamily="2" charset="-79"/>
              <a:cs typeface="Aharoni" pitchFamily="2" charset="-79"/>
            </a:endParaRPr>
          </a:p>
        </p:txBody>
      </p:sp>
      <p:sp>
        <p:nvSpPr>
          <p:cNvPr id="3" name="TextBox 2"/>
          <p:cNvSpPr txBox="1"/>
          <p:nvPr/>
        </p:nvSpPr>
        <p:spPr>
          <a:xfrm>
            <a:off x="0" y="1142984"/>
            <a:ext cx="9144000" cy="2862322"/>
          </a:xfrm>
          <a:prstGeom prst="rect">
            <a:avLst/>
          </a:prstGeom>
          <a:noFill/>
        </p:spPr>
        <p:txBody>
          <a:bodyPr wrap="square" rtlCol="0">
            <a:spAutoFit/>
          </a:bodyPr>
          <a:lstStyle/>
          <a:p>
            <a:r>
              <a:rPr lang="en-GB" sz="3600" b="1" i="1" u="sng" dirty="0" smtClean="0"/>
              <a:t>The Grimaldi family have been on the throne of Monaco for 800 years. It all began when Francois Grimaldi became in charged.</a:t>
            </a:r>
          </a:p>
          <a:p>
            <a:pPr algn="ctr"/>
            <a:r>
              <a:rPr lang="en-GB" sz="3600" b="1" i="1" u="sng" dirty="0" smtClean="0"/>
              <a:t>The Royal Grimaldi Family  </a:t>
            </a:r>
            <a:endParaRPr lang="en-GB" sz="3600" b="1" i="1" u="sng" dirty="0"/>
          </a:p>
        </p:txBody>
      </p:sp>
      <p:pic>
        <p:nvPicPr>
          <p:cNvPr id="1026" name="Picture 2" descr="http://www.yourmonaco.com/images/royal-albert.jpg"/>
          <p:cNvPicPr>
            <a:picLocks noChangeAspect="1" noChangeArrowheads="1"/>
          </p:cNvPicPr>
          <p:nvPr/>
        </p:nvPicPr>
        <p:blipFill>
          <a:blip r:embed="rId2"/>
          <a:srcRect/>
          <a:stretch>
            <a:fillRect/>
          </a:stretch>
        </p:blipFill>
        <p:spPr bwMode="auto">
          <a:xfrm>
            <a:off x="0" y="3786190"/>
            <a:ext cx="1857356" cy="2009776"/>
          </a:xfrm>
          <a:prstGeom prst="rect">
            <a:avLst/>
          </a:prstGeom>
          <a:noFill/>
        </p:spPr>
      </p:pic>
      <p:sp>
        <p:nvSpPr>
          <p:cNvPr id="7" name="TextBox 6"/>
          <p:cNvSpPr txBox="1"/>
          <p:nvPr/>
        </p:nvSpPr>
        <p:spPr>
          <a:xfrm>
            <a:off x="0" y="5657671"/>
            <a:ext cx="9144000" cy="1200329"/>
          </a:xfrm>
          <a:prstGeom prst="rect">
            <a:avLst/>
          </a:prstGeom>
          <a:noFill/>
        </p:spPr>
        <p:txBody>
          <a:bodyPr wrap="square" rtlCol="0">
            <a:spAutoFit/>
          </a:bodyPr>
          <a:lstStyle/>
          <a:p>
            <a:r>
              <a:rPr lang="en-GB" sz="2400" b="1" i="1" u="sng" dirty="0" smtClean="0"/>
              <a:t>Prince                Princess         Princess           Princess </a:t>
            </a:r>
          </a:p>
          <a:p>
            <a:r>
              <a:rPr lang="en-GB" sz="2400" b="1" i="1" u="sng" dirty="0" smtClean="0"/>
              <a:t>Albert                 Caroline         Stefanie            Charlene</a:t>
            </a:r>
          </a:p>
          <a:p>
            <a:r>
              <a:rPr lang="en-GB" sz="2400" b="1" i="1" u="sng" dirty="0" smtClean="0"/>
              <a:t>the 2nd</a:t>
            </a:r>
            <a:endParaRPr lang="en-GB" sz="2400" b="1" i="1" u="sng" dirty="0"/>
          </a:p>
        </p:txBody>
      </p:sp>
      <p:pic>
        <p:nvPicPr>
          <p:cNvPr id="1028" name="Picture 4" descr="Princess Caroline"/>
          <p:cNvPicPr>
            <a:picLocks noChangeAspect="1" noChangeArrowheads="1"/>
          </p:cNvPicPr>
          <p:nvPr/>
        </p:nvPicPr>
        <p:blipFill>
          <a:blip r:embed="rId3"/>
          <a:srcRect/>
          <a:stretch>
            <a:fillRect/>
          </a:stretch>
        </p:blipFill>
        <p:spPr bwMode="auto">
          <a:xfrm>
            <a:off x="2357422" y="4143380"/>
            <a:ext cx="1714512" cy="1500198"/>
          </a:xfrm>
          <a:prstGeom prst="rect">
            <a:avLst/>
          </a:prstGeom>
          <a:noFill/>
        </p:spPr>
      </p:pic>
      <p:pic>
        <p:nvPicPr>
          <p:cNvPr id="1030" name="Picture 6" descr="Princess Stephanie of Monaco"/>
          <p:cNvPicPr>
            <a:picLocks noChangeAspect="1" noChangeArrowheads="1"/>
          </p:cNvPicPr>
          <p:nvPr/>
        </p:nvPicPr>
        <p:blipFill>
          <a:blip r:embed="rId4"/>
          <a:srcRect/>
          <a:stretch>
            <a:fillRect/>
          </a:stretch>
        </p:blipFill>
        <p:spPr bwMode="auto">
          <a:xfrm>
            <a:off x="4357686" y="4286256"/>
            <a:ext cx="1571636" cy="1428760"/>
          </a:xfrm>
          <a:prstGeom prst="rect">
            <a:avLst/>
          </a:prstGeom>
          <a:noFill/>
        </p:spPr>
      </p:pic>
      <p:pic>
        <p:nvPicPr>
          <p:cNvPr id="1032" name="Picture 8" descr="Princess Charlene "/>
          <p:cNvPicPr>
            <a:picLocks noChangeAspect="1" noChangeArrowheads="1"/>
          </p:cNvPicPr>
          <p:nvPr/>
        </p:nvPicPr>
        <p:blipFill>
          <a:blip r:embed="rId5"/>
          <a:srcRect/>
          <a:stretch>
            <a:fillRect/>
          </a:stretch>
        </p:blipFill>
        <p:spPr bwMode="auto">
          <a:xfrm>
            <a:off x="6500826" y="4000504"/>
            <a:ext cx="1857356" cy="1714512"/>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4422"/>
          </a:xfrm>
        </p:spPr>
        <p:txBody>
          <a:bodyPr>
            <a:normAutofit/>
          </a:bodyPr>
          <a:lstStyle/>
          <a:p>
            <a:r>
              <a:rPr lang="en-GB" sz="6000" dirty="0" smtClean="0">
                <a:solidFill>
                  <a:srgbClr val="FF0000"/>
                </a:solidFill>
                <a:latin typeface="Aharoni" pitchFamily="2" charset="-79"/>
                <a:cs typeface="Aharoni" pitchFamily="2" charset="-79"/>
              </a:rPr>
              <a:t>Monaco's Highest Point</a:t>
            </a:r>
            <a:endParaRPr lang="en-GB" sz="6000" dirty="0">
              <a:solidFill>
                <a:srgbClr val="FF0000"/>
              </a:solidFill>
              <a:latin typeface="Aharoni" pitchFamily="2" charset="-79"/>
              <a:cs typeface="Aharoni" pitchFamily="2" charset="-79"/>
            </a:endParaRPr>
          </a:p>
        </p:txBody>
      </p:sp>
      <p:sp>
        <p:nvSpPr>
          <p:cNvPr id="4" name="TextBox 3"/>
          <p:cNvSpPr txBox="1"/>
          <p:nvPr/>
        </p:nvSpPr>
        <p:spPr>
          <a:xfrm>
            <a:off x="0" y="928670"/>
            <a:ext cx="9144000" cy="3416320"/>
          </a:xfrm>
          <a:prstGeom prst="rect">
            <a:avLst/>
          </a:prstGeom>
          <a:noFill/>
        </p:spPr>
        <p:txBody>
          <a:bodyPr wrap="square" rtlCol="0">
            <a:spAutoFit/>
          </a:bodyPr>
          <a:lstStyle/>
          <a:p>
            <a:r>
              <a:rPr lang="en-GB" sz="3600" b="1" i="1" u="sng" dirty="0" smtClean="0">
                <a:solidFill>
                  <a:srgbClr val="FF0000"/>
                </a:solidFill>
              </a:rPr>
              <a:t>Monaco’s highest point is Mont Angel which is 528 feet high. Mont Angel is at the very end of Monaco,(right beside France) and the Grimaldi family’s farm is located on </a:t>
            </a:r>
          </a:p>
          <a:p>
            <a:r>
              <a:rPr lang="en-GB" sz="3600" b="1" i="1" u="sng" dirty="0" err="1" smtClean="0">
                <a:solidFill>
                  <a:srgbClr val="FF0000"/>
                </a:solidFill>
              </a:rPr>
              <a:t>mont</a:t>
            </a:r>
            <a:r>
              <a:rPr lang="en-GB" sz="3600" b="1" i="1" u="sng" dirty="0" smtClean="0">
                <a:solidFill>
                  <a:srgbClr val="FF0000"/>
                </a:solidFill>
              </a:rPr>
              <a:t> Angel. </a:t>
            </a:r>
            <a:endParaRPr lang="en-GB" sz="3600" b="1" i="1" u="sng" dirty="0">
              <a:solidFill>
                <a:srgbClr val="FF0000"/>
              </a:solidFill>
            </a:endParaRPr>
          </a:p>
        </p:txBody>
      </p:sp>
      <p:pic>
        <p:nvPicPr>
          <p:cNvPr id="1026" name="Picture 2" descr="http://i.dailymail.co.uk/i/pix/2011/06/18/article-2005229-0C9FB75900000578-714_468x286.jpg"/>
          <p:cNvPicPr>
            <a:picLocks noChangeAspect="1" noChangeArrowheads="1"/>
          </p:cNvPicPr>
          <p:nvPr/>
        </p:nvPicPr>
        <p:blipFill>
          <a:blip r:embed="rId2"/>
          <a:srcRect/>
          <a:stretch>
            <a:fillRect/>
          </a:stretch>
        </p:blipFill>
        <p:spPr bwMode="auto">
          <a:xfrm>
            <a:off x="2786050" y="3147211"/>
            <a:ext cx="6357950" cy="3710789"/>
          </a:xfrm>
          <a:prstGeom prst="rect">
            <a:avLst/>
          </a:prstGeom>
          <a:noFill/>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819</TotalTime>
  <Words>513</Words>
  <Application>Microsoft Office PowerPoint</Application>
  <PresentationFormat>On-screen Show (4:3)</PresentationFormat>
  <Paragraphs>92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Slide 1</vt:lpstr>
      <vt:lpstr>Content</vt:lpstr>
      <vt:lpstr>Fast facts on Monaco</vt:lpstr>
      <vt:lpstr>Food</vt:lpstr>
      <vt:lpstr>Monaco’s Main Cities</vt:lpstr>
      <vt:lpstr>Weather</vt:lpstr>
      <vt:lpstr>The countries History</vt:lpstr>
      <vt:lpstr>The Grimaldi family</vt:lpstr>
      <vt:lpstr>Monaco's Highest Point</vt:lpstr>
      <vt:lpstr>Monaco’s Lowest Point</vt:lpstr>
      <vt:lpstr>Translator</vt:lpstr>
      <vt:lpstr>Quiz</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Rasool</dc:creator>
  <cp:lastModifiedBy>Rasool</cp:lastModifiedBy>
  <cp:revision>91</cp:revision>
  <dcterms:created xsi:type="dcterms:W3CDTF">2015-01-29T10:15:46Z</dcterms:created>
  <dcterms:modified xsi:type="dcterms:W3CDTF">2015-02-21T17:51:21Z</dcterms:modified>
</cp:coreProperties>
</file>