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7" r:id="rId9"/>
    <p:sldId id="263"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94DB"/>
    <a:srgbClr val="25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59" autoAdjust="0"/>
    <p:restoredTop sz="86323" autoAdjust="0"/>
  </p:normalViewPr>
  <p:slideViewPr>
    <p:cSldViewPr>
      <p:cViewPr>
        <p:scale>
          <a:sx n="100" d="100"/>
          <a:sy n="100" d="100"/>
        </p:scale>
        <p:origin x="-756" y="-294"/>
      </p:cViewPr>
      <p:guideLst>
        <p:guide orient="horz" pos="2160"/>
        <p:guide pos="2880"/>
      </p:guideLst>
    </p:cSldViewPr>
  </p:slideViewPr>
  <p:outlineViewPr>
    <p:cViewPr>
      <p:scale>
        <a:sx n="33" d="100"/>
        <a:sy n="33" d="100"/>
      </p:scale>
      <p:origin x="222" y="0"/>
    </p:cViewPr>
  </p:outlineViewPr>
  <p:notesTextViewPr>
    <p:cViewPr>
      <p:scale>
        <a:sx n="1" d="1"/>
        <a:sy n="1" d="1"/>
      </p:scale>
      <p:origin x="0" y="0"/>
    </p:cViewPr>
  </p:notesTextViewPr>
  <p:sorterViewPr>
    <p:cViewPr>
      <p:scale>
        <a:sx n="100" d="100"/>
        <a:sy n="100" d="100"/>
      </p:scale>
      <p:origin x="0" y="0"/>
    </p:cViewPr>
  </p:sorterViewPr>
  <p:notesViewPr>
    <p:cSldViewPr>
      <p:cViewPr>
        <p:scale>
          <a:sx n="136" d="100"/>
          <a:sy n="136" d="100"/>
        </p:scale>
        <p:origin x="-276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1FA7F-F1CD-46C1-A65B-74F674BEFECE}" type="datetimeFigureOut">
              <a:rPr lang="en-GB" smtClean="0"/>
              <a:t>17/04/2015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15796-4678-431C-B952-77F2C1476689}" type="slidenum">
              <a:rPr lang="en-GB" smtClean="0"/>
              <a:t>‹#›</a:t>
            </a:fld>
            <a:endParaRPr lang="en-GB"/>
          </a:p>
        </p:txBody>
      </p:sp>
    </p:spTree>
    <p:extLst>
      <p:ext uri="{BB962C8B-B14F-4D97-AF65-F5344CB8AC3E}">
        <p14:creationId xmlns:p14="http://schemas.microsoft.com/office/powerpoint/2010/main" val="361038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32385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915796-4678-431C-B952-77F2C1476689}" type="slidenum">
              <a:rPr lang="en-GB" smtClean="0"/>
              <a:t>1</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984" y="971600"/>
            <a:ext cx="1814513"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91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915796-4678-431C-B952-77F2C1476689}" type="slidenum">
              <a:rPr lang="en-GB" smtClean="0"/>
              <a:t>2</a:t>
            </a:fld>
            <a:endParaRPr lang="en-GB"/>
          </a:p>
        </p:txBody>
      </p:sp>
    </p:spTree>
    <p:extLst>
      <p:ext uri="{BB962C8B-B14F-4D97-AF65-F5344CB8AC3E}">
        <p14:creationId xmlns:p14="http://schemas.microsoft.com/office/powerpoint/2010/main" val="54685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915796-4678-431C-B952-77F2C1476689}" type="slidenum">
              <a:rPr lang="en-GB" smtClean="0"/>
              <a:t>5</a:t>
            </a:fld>
            <a:endParaRPr lang="en-GB"/>
          </a:p>
        </p:txBody>
      </p:sp>
    </p:spTree>
    <p:extLst>
      <p:ext uri="{BB962C8B-B14F-4D97-AF65-F5344CB8AC3E}">
        <p14:creationId xmlns:p14="http://schemas.microsoft.com/office/powerpoint/2010/main" val="938382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915796-4678-431C-B952-77F2C1476689}" type="slidenum">
              <a:rPr lang="en-GB" smtClean="0"/>
              <a:t>6</a:t>
            </a:fld>
            <a:endParaRPr lang="en-GB"/>
          </a:p>
        </p:txBody>
      </p:sp>
    </p:spTree>
    <p:extLst>
      <p:ext uri="{BB962C8B-B14F-4D97-AF65-F5344CB8AC3E}">
        <p14:creationId xmlns:p14="http://schemas.microsoft.com/office/powerpoint/2010/main" val="346211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915796-4678-431C-B952-77F2C1476689}" type="slidenum">
              <a:rPr lang="en-GB" smtClean="0"/>
              <a:t>10</a:t>
            </a:fld>
            <a:endParaRPr lang="en-GB"/>
          </a:p>
        </p:txBody>
      </p:sp>
    </p:spTree>
    <p:extLst>
      <p:ext uri="{BB962C8B-B14F-4D97-AF65-F5344CB8AC3E}">
        <p14:creationId xmlns:p14="http://schemas.microsoft.com/office/powerpoint/2010/main" val="4282871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900113"/>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915796-4678-431C-B952-77F2C1476689}" type="slidenum">
              <a:rPr lang="en-GB" smtClean="0"/>
              <a:t>11</a:t>
            </a:fld>
            <a:endParaRPr lang="en-GB"/>
          </a:p>
        </p:txBody>
      </p:sp>
    </p:spTree>
    <p:extLst>
      <p:ext uri="{BB962C8B-B14F-4D97-AF65-F5344CB8AC3E}">
        <p14:creationId xmlns:p14="http://schemas.microsoft.com/office/powerpoint/2010/main" val="3345573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018E582-96A2-4D0C-9299-29C78FBB7E9E}" type="datetimeFigureOut">
              <a:rPr lang="en-GB" smtClean="0"/>
              <a:t>17/04/2015</a:t>
            </a:fld>
            <a:endParaRPr lang="en-GB"/>
          </a:p>
        </p:txBody>
      </p:sp>
      <p:sp>
        <p:nvSpPr>
          <p:cNvPr id="18" name="Footer Placeholder 17"/>
          <p:cNvSpPr>
            <a:spLocks noGrp="1"/>
          </p:cNvSpPr>
          <p:nvPr>
            <p:ph type="ftr" sz="quarter" idx="11"/>
          </p:nvPr>
        </p:nvSpPr>
        <p:spPr>
          <a:xfrm>
            <a:off x="2819400" y="6557946"/>
            <a:ext cx="2927723"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96DBD48-5D77-4B0C-8940-41B6A8D8656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18E582-96A2-4D0C-9299-29C78FBB7E9E}" type="datetimeFigureOut">
              <a:rPr lang="en-GB" smtClean="0"/>
              <a:t>17/04/2015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96DBD48-5D77-4B0C-8940-41B6A8D8656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6"/>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3"/>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9018E582-96A2-4D0C-9299-29C78FBB7E9E}" type="datetimeFigureOut">
              <a:rPr lang="en-GB" smtClean="0"/>
              <a:t>17/04/2015</a:t>
            </a:fld>
            <a:endParaRPr lang="en-GB"/>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96DBD48-5D77-4B0C-8940-41B6A8D8656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18E582-96A2-4D0C-9299-29C78FBB7E9E}" type="datetimeFigureOut">
              <a:rPr lang="en-GB" smtClean="0"/>
              <a:t>17/04/2015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96DBD48-5D77-4B0C-8940-41B6A8D8656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fld id="{9018E582-96A2-4D0C-9299-29C78FBB7E9E}" type="datetimeFigureOut">
              <a:rPr lang="en-GB" smtClean="0"/>
              <a:t>17/04/2015</a:t>
            </a:fld>
            <a:endParaRPr lang="en-GB"/>
          </a:p>
        </p:txBody>
      </p:sp>
      <p:sp>
        <p:nvSpPr>
          <p:cNvPr id="5" name="Footer Placeholder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extLst/>
          </a:lstStyle>
          <a:p>
            <a:fld id="{D96DBD48-5D77-4B0C-8940-41B6A8D8656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018E582-96A2-4D0C-9299-29C78FBB7E9E}" type="datetimeFigureOut">
              <a:rPr lang="en-GB" smtClean="0"/>
              <a:t>17/04/2015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96DBD48-5D77-4B0C-8940-41B6A8D8656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018E582-96A2-4D0C-9299-29C78FBB7E9E}" type="datetimeFigureOut">
              <a:rPr lang="en-GB" smtClean="0"/>
              <a:t>17/04/2015</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D96DBD48-5D77-4B0C-8940-41B6A8D8656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018E582-96A2-4D0C-9299-29C78FBB7E9E}" type="datetimeFigureOut">
              <a:rPr lang="en-GB" smtClean="0"/>
              <a:t>17/04/2015</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D96DBD48-5D77-4B0C-8940-41B6A8D8656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018E582-96A2-4D0C-9299-29C78FBB7E9E}" type="datetimeFigureOut">
              <a:rPr lang="en-GB" smtClean="0"/>
              <a:t>17/04/2015</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extLst/>
          </a:lstStyle>
          <a:p>
            <a:fld id="{D96DBD48-5D77-4B0C-8940-41B6A8D8656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018E582-96A2-4D0C-9299-29C78FBB7E9E}" type="datetimeFigureOut">
              <a:rPr lang="en-GB" smtClean="0"/>
              <a:t>17/04/2015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96DBD48-5D77-4B0C-8940-41B6A8D8656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70" y="1004669"/>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7" y="998817"/>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9"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9"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018E582-96A2-4D0C-9299-29C78FBB7E9E}" type="datetimeFigureOut">
              <a:rPr lang="en-GB" smtClean="0"/>
              <a:t>17/04/2015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96DBD48-5D77-4B0C-8940-41B6A8D86563}" type="slidenum">
              <a:rPr lang="en-GB" smtClean="0"/>
              <a:t>‹#›</a:t>
            </a:fld>
            <a:endParaRPr lang="en-GB"/>
          </a:p>
        </p:txBody>
      </p:sp>
      <p:sp>
        <p:nvSpPr>
          <p:cNvPr id="10" name="Picture Placeholder 9"/>
          <p:cNvSpPr>
            <a:spLocks noGrp="1"/>
          </p:cNvSpPr>
          <p:nvPr>
            <p:ph type="pic" idx="1"/>
          </p:nvPr>
        </p:nvSpPr>
        <p:spPr>
          <a:xfrm>
            <a:off x="663683"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018E582-96A2-4D0C-9299-29C78FBB7E9E}" type="datetimeFigureOut">
              <a:rPr lang="en-GB" smtClean="0"/>
              <a:t>17/04/2015</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96DBD48-5D77-4B0C-8940-41B6A8D8656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f1destinations.com/travel-basics-italian-f1-grand-prix/italian-flag/&amp;ei=nxneVKmEKYWBUdGrgIAJ&amp;bvm=bv.85970519,d.d24&amp;psig=AFQjCNFsRBR64X3w7jVVPPR5T8Abryfokg&amp;ust=142392807770234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h4o7P6BS2D449wkuroz4fmBlRucb4EyjBz_2sRsIpRhCKg8G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9180512" cy="681337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1240727" y="692697"/>
            <a:ext cx="7772400" cy="1470025"/>
          </a:xfrm>
        </p:spPr>
        <p:txBody>
          <a:bodyPr>
            <a:normAutofit/>
          </a:bodyPr>
          <a:lstStyle/>
          <a:p>
            <a:r>
              <a:rPr lang="en-GB" dirty="0" smtClean="0"/>
              <a:t>                                  </a:t>
            </a:r>
            <a:br>
              <a:rPr lang="en-GB" dirty="0" smtClean="0"/>
            </a:br>
            <a:r>
              <a:rPr lang="en-GB" dirty="0" smtClean="0"/>
              <a:t>                                          </a:t>
            </a:r>
            <a:endParaRPr lang="en-GB"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977" y="1052736"/>
            <a:ext cx="3629025" cy="93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99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a:gradFill>
            <a:gsLst>
              <a:gs pos="0">
                <a:srgbClr val="EC94DB"/>
              </a:gs>
              <a:gs pos="50000">
                <a:srgbClr val="25D5FF"/>
              </a:gs>
              <a:gs pos="97000">
                <a:srgbClr val="FFFF00"/>
              </a:gs>
            </a:gsLst>
            <a:lin ang="5400000" scaled="0"/>
          </a:gradFill>
        </p:spPr>
        <p:txBody>
          <a:bodyPr>
            <a:normAutofit fontScale="90000"/>
          </a:bodyPr>
          <a:lstStyle/>
          <a:p>
            <a:r>
              <a:rPr lang="en-GB" smtClean="0"/>
              <a:t>My websites </a:t>
            </a:r>
            <a:br>
              <a:rPr lang="en-GB" smtClean="0"/>
            </a:br>
            <a:endParaRPr lang="en-GB"/>
          </a:p>
        </p:txBody>
      </p:sp>
      <p:sp>
        <p:nvSpPr>
          <p:cNvPr id="3" name="Content Placeholder 2"/>
          <p:cNvSpPr>
            <a:spLocks noGrp="1"/>
          </p:cNvSpPr>
          <p:nvPr>
            <p:ph idx="1"/>
          </p:nvPr>
        </p:nvSpPr>
        <p:spPr>
          <a:gradFill>
            <a:gsLst>
              <a:gs pos="0">
                <a:schemeClr val="accent1">
                  <a:tint val="66000"/>
                  <a:satMod val="160000"/>
                </a:schemeClr>
              </a:gs>
              <a:gs pos="50000">
                <a:srgbClr val="25D5FF"/>
              </a:gs>
              <a:gs pos="100000">
                <a:srgbClr val="EC94DB"/>
              </a:gs>
            </a:gsLst>
            <a:lin ang="5400000" scaled="0"/>
          </a:gradFill>
        </p:spPr>
        <p:txBody>
          <a:bodyPr/>
          <a:lstStyle/>
          <a:p>
            <a:r>
              <a:rPr lang="en-GB" smtClean="0"/>
              <a:t>Wiki </a:t>
            </a:r>
          </a:p>
          <a:p>
            <a:r>
              <a:rPr lang="en-GB" smtClean="0"/>
              <a:t>Understanding italy</a:t>
            </a:r>
          </a:p>
          <a:p>
            <a:r>
              <a:rPr lang="en-GB" smtClean="0"/>
              <a:t>Travel italy</a:t>
            </a:r>
          </a:p>
          <a:p>
            <a:r>
              <a:rPr lang="en-GB" smtClean="0"/>
              <a:t>Fun facts for kids italy </a:t>
            </a:r>
          </a:p>
          <a:p>
            <a:r>
              <a:rPr lang="en-GB" smtClean="0"/>
              <a:t> </a:t>
            </a:r>
          </a:p>
          <a:p>
            <a:endParaRPr lang="en-GB"/>
          </a:p>
        </p:txBody>
      </p:sp>
    </p:spTree>
    <p:extLst>
      <p:ext uri="{BB962C8B-B14F-4D97-AF65-F5344CB8AC3E}">
        <p14:creationId xmlns:p14="http://schemas.microsoft.com/office/powerpoint/2010/main" val="377925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Any questions </a:t>
            </a:r>
            <a:endParaRPr lang="en-GB"/>
          </a:p>
        </p:txBody>
      </p:sp>
      <p:sp>
        <p:nvSpPr>
          <p:cNvPr id="3" name="Content Placeholder 2"/>
          <p:cNvSpPr>
            <a:spLocks noGrp="1"/>
          </p:cNvSpPr>
          <p:nvPr>
            <p:ph idx="1"/>
          </p:nvPr>
        </p:nvSpPr>
        <p:spPr>
          <a:xfrm>
            <a:off x="467544" y="1916833"/>
            <a:ext cx="8229600" cy="4525963"/>
          </a:xfrm>
        </p:spPr>
        <p:txBody>
          <a:bodyPr/>
          <a:lstStyle/>
          <a:p>
            <a:r>
              <a:rPr lang="en-GB" smtClean="0"/>
              <a:t>Does anyone have questions . </a:t>
            </a:r>
            <a:endParaRPr lang="en-GB"/>
          </a:p>
        </p:txBody>
      </p:sp>
    </p:spTree>
    <p:extLst>
      <p:ext uri="{BB962C8B-B14F-4D97-AF65-F5344CB8AC3E}">
        <p14:creationId xmlns:p14="http://schemas.microsoft.com/office/powerpoint/2010/main" val="8470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1153" y="1628800"/>
            <a:ext cx="8686800" cy="6005264"/>
          </a:xfrm>
        </p:spPr>
        <p:txBody>
          <a:bodyPr>
            <a:normAutofit/>
          </a:bodyPr>
          <a:lstStyle/>
          <a:p>
            <a:pPr marL="0" indent="0">
              <a:buNone/>
            </a:pPr>
            <a:r>
              <a:rPr lang="en-GB" dirty="0" smtClean="0"/>
              <a:t>    HISTORY                                                    ECONOMY</a:t>
            </a:r>
          </a:p>
          <a:p>
            <a:pPr marL="0" indent="0">
              <a:buNone/>
            </a:pPr>
            <a:r>
              <a:rPr lang="en-GB" dirty="0"/>
              <a:t> </a:t>
            </a:r>
            <a:r>
              <a:rPr lang="en-GB" dirty="0" smtClean="0"/>
              <a:t>                                                                                    </a:t>
            </a:r>
          </a:p>
          <a:p>
            <a:endParaRPr lang="en-GB" dirty="0" smtClean="0"/>
          </a:p>
          <a:p>
            <a:pPr marL="0" indent="0">
              <a:buNone/>
            </a:pPr>
            <a:r>
              <a:rPr lang="en-GB" dirty="0" smtClean="0"/>
              <a:t>                                         FOOD</a:t>
            </a:r>
          </a:p>
          <a:p>
            <a:pPr marL="0" indent="0">
              <a:buNone/>
            </a:pPr>
            <a:r>
              <a:rPr lang="en-GB" dirty="0"/>
              <a:t> </a:t>
            </a:r>
            <a:r>
              <a:rPr lang="en-GB" dirty="0" smtClean="0"/>
              <a:t>                                        </a:t>
            </a:r>
          </a:p>
          <a:p>
            <a:endParaRPr lang="en-GB" dirty="0"/>
          </a:p>
          <a:p>
            <a:pPr marL="0" indent="0">
              <a:buNone/>
            </a:pPr>
            <a:r>
              <a:rPr lang="en-GB" dirty="0" smtClean="0"/>
              <a:t>     GEOGRAPHY                                                CULTURE                           </a:t>
            </a:r>
          </a:p>
          <a:p>
            <a:endParaRPr lang="en-GB"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2132857"/>
            <a:ext cx="2304256" cy="1352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257" y="5589241"/>
            <a:ext cx="2304256" cy="1203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589240"/>
            <a:ext cx="2304256" cy="119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3" y="2129398"/>
            <a:ext cx="2270001" cy="1352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6" y="384616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810" y="332657"/>
            <a:ext cx="3744415" cy="101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80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additive="base">
                                        <p:cTn id="25" dur="500" fill="hold"/>
                                        <p:tgtEl>
                                          <p:spTgt spid="2051"/>
                                        </p:tgtEl>
                                        <p:attrNameLst>
                                          <p:attrName>ppt_x</p:attrName>
                                        </p:attrNameLst>
                                      </p:cBhvr>
                                      <p:tavLst>
                                        <p:tav tm="0">
                                          <p:val>
                                            <p:strVal val="#ppt_x"/>
                                          </p:val>
                                        </p:tav>
                                        <p:tav tm="100000">
                                          <p:val>
                                            <p:strVal val="#ppt_x"/>
                                          </p:val>
                                        </p:tav>
                                      </p:tavLst>
                                    </p:anim>
                                    <p:anim calcmode="lin" valueType="num">
                                      <p:cBhvr additive="base">
                                        <p:cTn id="26"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additive="base">
                                        <p:cTn id="31" dur="500" fill="hold"/>
                                        <p:tgtEl>
                                          <p:spTgt spid="2054"/>
                                        </p:tgtEl>
                                        <p:attrNameLst>
                                          <p:attrName>ppt_x</p:attrName>
                                        </p:attrNameLst>
                                      </p:cBhvr>
                                      <p:tavLst>
                                        <p:tav tm="0">
                                          <p:val>
                                            <p:strVal val="#ppt_x"/>
                                          </p:val>
                                        </p:tav>
                                        <p:tav tm="100000">
                                          <p:val>
                                            <p:strVal val="#ppt_x"/>
                                          </p:val>
                                        </p:tav>
                                      </p:tavLst>
                                    </p:anim>
                                    <p:anim calcmode="lin" valueType="num">
                                      <p:cBhvr additive="base">
                                        <p:cTn id="32"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95536" y="1484784"/>
            <a:ext cx="8219256" cy="4637112"/>
          </a:xfrm>
        </p:spPr>
        <p:txBody>
          <a:bodyPr>
            <a:normAutofit fontScale="70000" lnSpcReduction="20000"/>
          </a:bodyPr>
          <a:lstStyle/>
          <a:p>
            <a:r>
              <a:rPr lang="en-GB" dirty="0" smtClean="0"/>
              <a:t>ITALY HAS A LONG </a:t>
            </a:r>
            <a:r>
              <a:rPr lang="en-GB" err="1" smtClean="0"/>
              <a:t>LONG</a:t>
            </a:r>
            <a:r>
              <a:rPr lang="en-GB" smtClean="0"/>
              <a:t> HISTORY, GOING BACK 2,100 YEARS .</a:t>
            </a:r>
            <a:endParaRPr lang="en-GB" dirty="0" smtClean="0"/>
          </a:p>
          <a:p>
            <a:r>
              <a:rPr lang="en-GB" dirty="0" smtClean="0"/>
              <a:t>THE CAPITAL ROME WAS FOUNDED IN 753BC AND IT HELPED SHAPE THE MODERN WORLD WITH </a:t>
            </a:r>
            <a:r>
              <a:rPr lang="en-GB" smtClean="0"/>
              <a:t>MANY INVENTIONS LIKE SCIENCE</a:t>
            </a:r>
            <a:r>
              <a:rPr lang="en-GB" dirty="0" smtClean="0"/>
              <a:t>, GOVERMENT AND LAW.</a:t>
            </a:r>
          </a:p>
          <a:p>
            <a:r>
              <a:rPr lang="en-GB" dirty="0" smtClean="0"/>
              <a:t>AFTER THE FALL OF THE ROMAN EMPRE IN 395AD ITALY BROKE INTO SEVERAL SEPARATE KINGDOMS AND STATES.</a:t>
            </a:r>
          </a:p>
          <a:p>
            <a:r>
              <a:rPr lang="en-GB" dirty="0" smtClean="0"/>
              <a:t>ITALY BECAME ONE SINGLE NATION STATE  IN 1861 </a:t>
            </a:r>
          </a:p>
          <a:p>
            <a:r>
              <a:rPr lang="en-GB" dirty="0" smtClean="0"/>
              <a:t>THE ITALIAN FLAG IS CALLED ‘IL TRICOLORE’ WHICH MEANS THE 3 COLOURS AND WAS FIRST USED IN 1948 WHEN ITALY WAS DECLARED A REPUBLIC, IT REPRESENTS HOPE-GREEN, FAITH -WHITE AND CHARITY - RED.</a:t>
            </a:r>
          </a:p>
          <a:p>
            <a:r>
              <a:rPr lang="en-GB" dirty="0" smtClean="0"/>
              <a:t>ITALY FOUGHT BESIDE THE ALLIES IN WW1 AND BESIDE GERMANY IN WW2.</a:t>
            </a:r>
          </a:p>
          <a:p>
            <a:r>
              <a:rPr lang="en-GB" dirty="0" smtClean="0"/>
              <a:t>ITS GOVERNMENT BETWEEN  1922 – 1946 WAS A FASCIST DICTATORSHIP LED BY BENITTO MUSOLINI, NOW IT IS A DEMOCRACY WITH A CO-ALITION GOVERNMENT.</a:t>
            </a:r>
          </a:p>
          <a:p>
            <a:r>
              <a:rPr lang="en-GB" dirty="0" smtClean="0"/>
              <a:t>ITALY WAS A  FOUNDING MEMBER OF THE EUROPEAN UNION IN 1993 AND  A MEMBER OF NATO (North Atlantic Treaty Organization) FROM 1948.</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05264"/>
            <a:ext cx="2232248" cy="83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732" y="5805264"/>
            <a:ext cx="2222960" cy="85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60649"/>
            <a:ext cx="381642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284" y="5767350"/>
            <a:ext cx="22193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609" y="5765822"/>
            <a:ext cx="247289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01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endParaRPr lang="en-GB" dirty="0"/>
          </a:p>
        </p:txBody>
      </p:sp>
      <p:sp>
        <p:nvSpPr>
          <p:cNvPr id="3" name="Content Placeholder 2"/>
          <p:cNvSpPr>
            <a:spLocks noGrp="1"/>
          </p:cNvSpPr>
          <p:nvPr>
            <p:ph idx="1"/>
          </p:nvPr>
        </p:nvSpPr>
        <p:spPr>
          <a:xfrm>
            <a:off x="457201" y="1600200"/>
            <a:ext cx="8560831" cy="5069160"/>
          </a:xfrm>
        </p:spPr>
        <p:txBody>
          <a:bodyPr>
            <a:normAutofit/>
          </a:bodyPr>
          <a:lstStyle/>
          <a:p>
            <a:r>
              <a:rPr lang="en-GB" sz="2000" dirty="0" smtClean="0"/>
              <a:t>ITALYS ECONOMY IS A MIX OF AGRICULTURE, MANUFACTURING AND TOURISM. THE ECONOMY IS CURRENTLY IN RECESION. </a:t>
            </a:r>
          </a:p>
          <a:p>
            <a:r>
              <a:rPr lang="en-GB" sz="2000" dirty="0" smtClean="0"/>
              <a:t>THE MAIN EXPORTS ARE ENGINEERING PRODUCTS LIKE SHIP BUILDING, CARS, AND CHEMICALS. AS WELL AS AGRICULTURAL PRODUCTS LIKE FRUIT, VEGETABLES, OLIVE OIL AND WINE. </a:t>
            </a:r>
          </a:p>
          <a:p>
            <a:r>
              <a:rPr lang="en-GB" sz="2000" dirty="0" smtClean="0"/>
              <a:t>ITALY ALSO EXPORTS AND IS HOME TO SOME OF THE MOST FAMOUS LUXURY BRANDS IN THE WORLD EG; GUCCI, ARMANI, FERRARI, D&amp;G, ALFA ROMEO, VERSACE AND PRADA</a:t>
            </a:r>
          </a:p>
          <a:p>
            <a:r>
              <a:rPr lang="en-GB" sz="2000" dirty="0" smtClean="0"/>
              <a:t>THE MAIN IMPORTS ARE METALS,  PETROLEUM, CLOTHING AND RAW FOODSTUFFS.</a:t>
            </a:r>
          </a:p>
          <a:p>
            <a:r>
              <a:rPr lang="en-GB" sz="2000" dirty="0" smtClean="0"/>
              <a:t>ITALYS MAIN TRADING PARTNERS ARE THE EU EG; GERMANY, FRANCE AND BRITAIN.</a:t>
            </a:r>
          </a:p>
          <a:p>
            <a:endParaRPr lang="en-GB" sz="2000" dirty="0" smtClean="0"/>
          </a:p>
          <a:p>
            <a:pPr marL="0" indent="0">
              <a:buNone/>
            </a:pPr>
            <a:r>
              <a:rPr lang="en-GB" dirty="0" smtClean="0"/>
              <a:t>                                        </a:t>
            </a:r>
            <a:endParaRPr lang="en-GB" dirty="0"/>
          </a:p>
          <a:p>
            <a:endParaRPr lang="en-GB" dirty="0" smtClean="0"/>
          </a:p>
          <a:p>
            <a:endParaRPr lang="en-GB" dirty="0" smtClean="0"/>
          </a:p>
          <a:p>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89" b="9718"/>
          <a:stretch/>
        </p:blipFill>
        <p:spPr bwMode="auto">
          <a:xfrm>
            <a:off x="298494" y="5661248"/>
            <a:ext cx="1189484" cy="94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60476"/>
          <a:stretch/>
        </p:blipFill>
        <p:spPr bwMode="auto">
          <a:xfrm>
            <a:off x="1487978" y="5655338"/>
            <a:ext cx="2088232" cy="94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9144" b="69585"/>
          <a:stretch/>
        </p:blipFill>
        <p:spPr bwMode="auto">
          <a:xfrm>
            <a:off x="4118208" y="5806233"/>
            <a:ext cx="3943608" cy="804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021" y="260648"/>
            <a:ext cx="338380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88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sz="2000" dirty="0" smtClean="0"/>
              <a:t>ITALY IS CONSIDERED THE BIRTHPLACE OF WESTERN CIVILISATION AND IS EXTREMLEY RICH IN CULTURE.</a:t>
            </a:r>
          </a:p>
          <a:p>
            <a:r>
              <a:rPr lang="en-GB" sz="2000" dirty="0" smtClean="0"/>
              <a:t> ITALY HAS BEEN RESPOSIBLE FOR SOME OF THE MOST IMPORTANT CULTURAL CHANGES IN THE HISTORY OF THE WORLD FROM THE ANCIENT ROMAN EMPIRE AND THE RENAISSANCE TO THE ROMAN CATHOLIC CHURCH.</a:t>
            </a:r>
          </a:p>
          <a:p>
            <a:r>
              <a:rPr lang="en-GB" sz="2000" dirty="0" smtClean="0"/>
              <a:t>DURING ITS HISTORY IT GAVE BIRTH TO SEVERAL FAMOUS PEOPLE.</a:t>
            </a:r>
          </a:p>
          <a:p>
            <a:r>
              <a:rPr lang="en-GB" sz="2000" dirty="0" smtClean="0"/>
              <a:t>THE MOST FAMOUS PARTS OF ITALIAN CULTURE ARE ITS PAINTINGS, ARCHITECTURE, SCUPTURE, FASHION, MUSIC AND FOOD. OPERA WAS INVENTED IN ITALY.</a:t>
            </a:r>
          </a:p>
          <a:p>
            <a:endParaRPr lang="en-GB" sz="2000" dirty="0" smtClean="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5111" y="5229200"/>
            <a:ext cx="1309887" cy="1700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348" y="5229200"/>
            <a:ext cx="1337747" cy="1474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5229199"/>
            <a:ext cx="1477939" cy="1172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5523" y="5229201"/>
            <a:ext cx="1792825" cy="117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332656"/>
            <a:ext cx="4536504"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32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3">
                                            <p:txEl>
                                              <p:pRg st="0" end="0"/>
                                            </p:tx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childTnLst>
                                    <p:animRot by="21600000">
                                      <p:cBhvr>
                                        <p:cTn id="17" dur="2000" fill="hold"/>
                                        <p:tgtEl>
                                          <p:spTgt spid="3">
                                            <p:txEl>
                                              <p:pRg st="1" end="1"/>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grpId="0" nodeType="clickEffect">
                                  <p:stCondLst>
                                    <p:cond delay="0"/>
                                  </p:stCondLst>
                                  <p:childTnLst>
                                    <p:animRot by="21600000">
                                      <p:cBhvr>
                                        <p:cTn id="21" dur="2000" fill="hold"/>
                                        <p:tgtEl>
                                          <p:spTgt spid="3">
                                            <p:txEl>
                                              <p:pRg st="2" end="2"/>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grpId="0" nodeType="clickEffect">
                                  <p:stCondLst>
                                    <p:cond delay="0"/>
                                  </p:stCondLst>
                                  <p:childTnLst>
                                    <p:animRot by="21600000">
                                      <p:cBhvr>
                                        <p:cTn id="25" dur="2000" fill="hold"/>
                                        <p:tgtEl>
                                          <p:spTgt spid="3">
                                            <p:txEl>
                                              <p:pRg st="3" end="3"/>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125"/>
                                        </p:tgtEl>
                                        <p:attrNameLst>
                                          <p:attrName>style.visibility</p:attrName>
                                        </p:attrNameLst>
                                      </p:cBhvr>
                                      <p:to>
                                        <p:strVal val="visible"/>
                                      </p:to>
                                    </p:set>
                                    <p:anim calcmode="lin" valueType="num">
                                      <p:cBhvr>
                                        <p:cTn id="30" dur="1000" fill="hold"/>
                                        <p:tgtEl>
                                          <p:spTgt spid="5125"/>
                                        </p:tgtEl>
                                        <p:attrNameLst>
                                          <p:attrName>ppt_w</p:attrName>
                                        </p:attrNameLst>
                                      </p:cBhvr>
                                      <p:tavLst>
                                        <p:tav tm="0">
                                          <p:val>
                                            <p:fltVal val="0"/>
                                          </p:val>
                                        </p:tav>
                                        <p:tav tm="100000">
                                          <p:val>
                                            <p:strVal val="#ppt_w"/>
                                          </p:val>
                                        </p:tav>
                                      </p:tavLst>
                                    </p:anim>
                                    <p:anim calcmode="lin" valueType="num">
                                      <p:cBhvr>
                                        <p:cTn id="31" dur="1000" fill="hold"/>
                                        <p:tgtEl>
                                          <p:spTgt spid="5125"/>
                                        </p:tgtEl>
                                        <p:attrNameLst>
                                          <p:attrName>ppt_h</p:attrName>
                                        </p:attrNameLst>
                                      </p:cBhvr>
                                      <p:tavLst>
                                        <p:tav tm="0">
                                          <p:val>
                                            <p:fltVal val="0"/>
                                          </p:val>
                                        </p:tav>
                                        <p:tav tm="100000">
                                          <p:val>
                                            <p:strVal val="#ppt_h"/>
                                          </p:val>
                                        </p:tav>
                                      </p:tavLst>
                                    </p:anim>
                                    <p:anim calcmode="lin" valueType="num">
                                      <p:cBhvr>
                                        <p:cTn id="32" dur="1000" fill="hold"/>
                                        <p:tgtEl>
                                          <p:spTgt spid="5125"/>
                                        </p:tgtEl>
                                        <p:attrNameLst>
                                          <p:attrName>style.rotation</p:attrName>
                                        </p:attrNameLst>
                                      </p:cBhvr>
                                      <p:tavLst>
                                        <p:tav tm="0">
                                          <p:val>
                                            <p:fltVal val="90"/>
                                          </p:val>
                                        </p:tav>
                                        <p:tav tm="100000">
                                          <p:val>
                                            <p:fltVal val="0"/>
                                          </p:val>
                                        </p:tav>
                                      </p:tavLst>
                                    </p:anim>
                                    <p:animEffect transition="in" filter="fade">
                                      <p:cBhvr>
                                        <p:cTn id="33" dur="1000"/>
                                        <p:tgtEl>
                                          <p:spTgt spid="5125"/>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p:cTn id="38" dur="1000" fill="hold"/>
                                        <p:tgtEl>
                                          <p:spTgt spid="1026"/>
                                        </p:tgtEl>
                                        <p:attrNameLst>
                                          <p:attrName>ppt_w</p:attrName>
                                        </p:attrNameLst>
                                      </p:cBhvr>
                                      <p:tavLst>
                                        <p:tav tm="0">
                                          <p:val>
                                            <p:fltVal val="0"/>
                                          </p:val>
                                        </p:tav>
                                        <p:tav tm="100000">
                                          <p:val>
                                            <p:strVal val="#ppt_w"/>
                                          </p:val>
                                        </p:tav>
                                      </p:tavLst>
                                    </p:anim>
                                    <p:anim calcmode="lin" valueType="num">
                                      <p:cBhvr>
                                        <p:cTn id="39" dur="1000" fill="hold"/>
                                        <p:tgtEl>
                                          <p:spTgt spid="1026"/>
                                        </p:tgtEl>
                                        <p:attrNameLst>
                                          <p:attrName>ppt_h</p:attrName>
                                        </p:attrNameLst>
                                      </p:cBhvr>
                                      <p:tavLst>
                                        <p:tav tm="0">
                                          <p:val>
                                            <p:fltVal val="0"/>
                                          </p:val>
                                        </p:tav>
                                        <p:tav tm="100000">
                                          <p:val>
                                            <p:strVal val="#ppt_h"/>
                                          </p:val>
                                        </p:tav>
                                      </p:tavLst>
                                    </p:anim>
                                    <p:anim calcmode="lin" valueType="num">
                                      <p:cBhvr>
                                        <p:cTn id="40" dur="1000" fill="hold"/>
                                        <p:tgtEl>
                                          <p:spTgt spid="1026"/>
                                        </p:tgtEl>
                                        <p:attrNameLst>
                                          <p:attrName>style.rotation</p:attrName>
                                        </p:attrNameLst>
                                      </p:cBhvr>
                                      <p:tavLst>
                                        <p:tav tm="0">
                                          <p:val>
                                            <p:fltVal val="90"/>
                                          </p:val>
                                        </p:tav>
                                        <p:tav tm="100000">
                                          <p:val>
                                            <p:fltVal val="0"/>
                                          </p:val>
                                        </p:tav>
                                      </p:tavLst>
                                    </p:anim>
                                    <p:animEffect transition="in" filter="fade">
                                      <p:cBhvr>
                                        <p:cTn id="41" dur="10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5123"/>
                                        </p:tgtEl>
                                        <p:attrNameLst>
                                          <p:attrName>style.visibility</p:attrName>
                                        </p:attrNameLst>
                                      </p:cBhvr>
                                      <p:to>
                                        <p:strVal val="visible"/>
                                      </p:to>
                                    </p:set>
                                    <p:anim calcmode="lin" valueType="num">
                                      <p:cBhvr>
                                        <p:cTn id="46" dur="1000" fill="hold"/>
                                        <p:tgtEl>
                                          <p:spTgt spid="5123"/>
                                        </p:tgtEl>
                                        <p:attrNameLst>
                                          <p:attrName>ppt_w</p:attrName>
                                        </p:attrNameLst>
                                      </p:cBhvr>
                                      <p:tavLst>
                                        <p:tav tm="0">
                                          <p:val>
                                            <p:fltVal val="0"/>
                                          </p:val>
                                        </p:tav>
                                        <p:tav tm="100000">
                                          <p:val>
                                            <p:strVal val="#ppt_w"/>
                                          </p:val>
                                        </p:tav>
                                      </p:tavLst>
                                    </p:anim>
                                    <p:anim calcmode="lin" valueType="num">
                                      <p:cBhvr>
                                        <p:cTn id="47" dur="1000" fill="hold"/>
                                        <p:tgtEl>
                                          <p:spTgt spid="5123"/>
                                        </p:tgtEl>
                                        <p:attrNameLst>
                                          <p:attrName>ppt_h</p:attrName>
                                        </p:attrNameLst>
                                      </p:cBhvr>
                                      <p:tavLst>
                                        <p:tav tm="0">
                                          <p:val>
                                            <p:fltVal val="0"/>
                                          </p:val>
                                        </p:tav>
                                        <p:tav tm="100000">
                                          <p:val>
                                            <p:strVal val="#ppt_h"/>
                                          </p:val>
                                        </p:tav>
                                      </p:tavLst>
                                    </p:anim>
                                    <p:anim calcmode="lin" valueType="num">
                                      <p:cBhvr>
                                        <p:cTn id="48" dur="1000" fill="hold"/>
                                        <p:tgtEl>
                                          <p:spTgt spid="5123"/>
                                        </p:tgtEl>
                                        <p:attrNameLst>
                                          <p:attrName>style.rotation</p:attrName>
                                        </p:attrNameLst>
                                      </p:cBhvr>
                                      <p:tavLst>
                                        <p:tav tm="0">
                                          <p:val>
                                            <p:fltVal val="90"/>
                                          </p:val>
                                        </p:tav>
                                        <p:tav tm="100000">
                                          <p:val>
                                            <p:fltVal val="0"/>
                                          </p:val>
                                        </p:tav>
                                      </p:tavLst>
                                    </p:anim>
                                    <p:animEffect transition="in" filter="fade">
                                      <p:cBhvr>
                                        <p:cTn id="49" dur="1000"/>
                                        <p:tgtEl>
                                          <p:spTgt spid="5123"/>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5122"/>
                                        </p:tgtEl>
                                        <p:attrNameLst>
                                          <p:attrName>style.visibility</p:attrName>
                                        </p:attrNameLst>
                                      </p:cBhvr>
                                      <p:to>
                                        <p:strVal val="visible"/>
                                      </p:to>
                                    </p:set>
                                    <p:anim calcmode="lin" valueType="num">
                                      <p:cBhvr>
                                        <p:cTn id="54" dur="1000" fill="hold"/>
                                        <p:tgtEl>
                                          <p:spTgt spid="5122"/>
                                        </p:tgtEl>
                                        <p:attrNameLst>
                                          <p:attrName>ppt_w</p:attrName>
                                        </p:attrNameLst>
                                      </p:cBhvr>
                                      <p:tavLst>
                                        <p:tav tm="0">
                                          <p:val>
                                            <p:fltVal val="0"/>
                                          </p:val>
                                        </p:tav>
                                        <p:tav tm="100000">
                                          <p:val>
                                            <p:strVal val="#ppt_w"/>
                                          </p:val>
                                        </p:tav>
                                      </p:tavLst>
                                    </p:anim>
                                    <p:anim calcmode="lin" valueType="num">
                                      <p:cBhvr>
                                        <p:cTn id="55" dur="1000" fill="hold"/>
                                        <p:tgtEl>
                                          <p:spTgt spid="5122"/>
                                        </p:tgtEl>
                                        <p:attrNameLst>
                                          <p:attrName>ppt_h</p:attrName>
                                        </p:attrNameLst>
                                      </p:cBhvr>
                                      <p:tavLst>
                                        <p:tav tm="0">
                                          <p:val>
                                            <p:fltVal val="0"/>
                                          </p:val>
                                        </p:tav>
                                        <p:tav tm="100000">
                                          <p:val>
                                            <p:strVal val="#ppt_h"/>
                                          </p:val>
                                        </p:tav>
                                      </p:tavLst>
                                    </p:anim>
                                    <p:anim calcmode="lin" valueType="num">
                                      <p:cBhvr>
                                        <p:cTn id="56" dur="1000" fill="hold"/>
                                        <p:tgtEl>
                                          <p:spTgt spid="5122"/>
                                        </p:tgtEl>
                                        <p:attrNameLst>
                                          <p:attrName>style.rotation</p:attrName>
                                        </p:attrNameLst>
                                      </p:cBhvr>
                                      <p:tavLst>
                                        <p:tav tm="0">
                                          <p:val>
                                            <p:fltVal val="90"/>
                                          </p:val>
                                        </p:tav>
                                        <p:tav tm="100000">
                                          <p:val>
                                            <p:fltVal val="0"/>
                                          </p:val>
                                        </p:tav>
                                      </p:tavLst>
                                    </p:anim>
                                    <p:animEffect transition="in" filter="fade">
                                      <p:cBhvr>
                                        <p:cTn id="5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412777"/>
            <a:ext cx="8229600" cy="4713387"/>
          </a:xfrm>
        </p:spPr>
        <p:txBody>
          <a:bodyPr>
            <a:normAutofit fontScale="85000" lnSpcReduction="20000"/>
          </a:bodyPr>
          <a:lstStyle/>
          <a:p>
            <a:r>
              <a:rPr lang="en-GB" sz="2100" dirty="0" smtClean="0"/>
              <a:t>ITALY IS A LONG BOOT SHAPED PENINSULA IN SOUTHERN EUROPE AND IS SURRONDED BY THE MEDITERRANEAN SEA AND THE ADRIATIC SEA </a:t>
            </a:r>
          </a:p>
          <a:p>
            <a:r>
              <a:rPr lang="en-GB" sz="2100" dirty="0" smtClean="0"/>
              <a:t>THE MAJORITY OF ITALYS 60 MILLION POPULATION LIVE IN AND AROUND THE MANI CITIES.</a:t>
            </a:r>
          </a:p>
          <a:p>
            <a:r>
              <a:rPr lang="en-GB" sz="2100" dirty="0" smtClean="0"/>
              <a:t>IT IS MAINLY A MOUNTANOUS COUNTRY WITH THE ALPS IN THE NORTH WHICH IS GREEN AND FERTILE TO THE SOUTH WHICH IS HOT AND DRY WITH ACTIVE VOLCANOES AND EARTHQUAKES.</a:t>
            </a:r>
          </a:p>
          <a:p>
            <a:r>
              <a:rPr lang="en-GB" sz="2100" dirty="0" smtClean="0"/>
              <a:t>ITALY ALSO INCLUDES 2 LARGE ISLANDS, SCICILY IN THE VERY SOUTH AND SARDINIA THE BIGGEST ISLAND IN THE MEDITERRANEAN SEA. </a:t>
            </a:r>
          </a:p>
          <a:p>
            <a:r>
              <a:rPr lang="en-GB" sz="2100" dirty="0" smtClean="0"/>
              <a:t>ITALY ALSO HAS TWO INDEPENDENT COUNTRIES WITHIN ITS BORDERS, THE VATICAN CITY IS THE HOME OF THE CATHOLIC CHURCH IN THE CENTER OF ROME AND SAN MARINO AN INDEPENDENT REPUBLIC.</a:t>
            </a:r>
          </a:p>
          <a:p>
            <a:r>
              <a:rPr lang="en-GB" sz="2100" dirty="0" smtClean="0"/>
              <a:t>THE MAIN CITIES ARE ROME THE CAPITAL, MILAN THE CENTRE FOR ITALIAN INDUSTRY, FLORENCE WHICH IS FAMOUS FOR ITS GALLERIES AND ARCHITECTURE AND VENICE AND VENICE WHICH IS BUILT ON A SYSTEM OF CANALS. </a:t>
            </a:r>
          </a:p>
          <a:p>
            <a:endParaRPr lang="en-GB" sz="2100" dirty="0" smtClean="0"/>
          </a:p>
          <a:p>
            <a:pPr marL="0" indent="0">
              <a:buNone/>
            </a:pPr>
            <a:r>
              <a:rPr lang="en-GB" sz="2400" dirty="0" smtClean="0"/>
              <a:t>                                                                                 </a:t>
            </a:r>
            <a:endParaRPr lang="en-GB" sz="2400" dirty="0"/>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5157193"/>
            <a:ext cx="5256584" cy="1113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76672"/>
            <a:ext cx="3456384" cy="82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262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additive="base">
                                        <p:cTn id="12" dur="500" fill="hold"/>
                                        <p:tgtEl>
                                          <p:spTgt spid="7170"/>
                                        </p:tgtEl>
                                        <p:attrNameLst>
                                          <p:attrName>ppt_x</p:attrName>
                                        </p:attrNameLst>
                                      </p:cBhvr>
                                      <p:tavLst>
                                        <p:tav tm="0">
                                          <p:val>
                                            <p:strVal val="#ppt_x"/>
                                          </p:val>
                                        </p:tav>
                                        <p:tav tm="100000">
                                          <p:val>
                                            <p:strVal val="#ppt_x"/>
                                          </p:val>
                                        </p:tav>
                                      </p:tavLst>
                                    </p:anim>
                                    <p:anim calcmode="lin" valueType="num">
                                      <p:cBhvr additive="base">
                                        <p:cTn id="1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7"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8"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196753"/>
            <a:ext cx="8229600" cy="4929411"/>
          </a:xfrm>
        </p:spPr>
        <p:txBody>
          <a:bodyPr>
            <a:normAutofit/>
          </a:bodyPr>
          <a:lstStyle/>
          <a:p>
            <a:r>
              <a:rPr lang="en-GB" sz="1700" dirty="0" smtClean="0"/>
              <a:t>ITALIANS TAKE THEY’RE FOOD VERY SERIOUSLY AND IT IS FAMOUS ALL AROUND THE WORLD. </a:t>
            </a:r>
          </a:p>
          <a:p>
            <a:r>
              <a:rPr lang="en-GB" sz="1700" dirty="0" smtClean="0"/>
              <a:t>THE MAIN MEAL OF THE DAY IS LUNCH AND CAN LAST AS LONG AS 4 HOURS. </a:t>
            </a:r>
          </a:p>
          <a:p>
            <a:r>
              <a:rPr lang="en-GB" sz="1700" dirty="0" smtClean="0"/>
              <a:t>YOU START A MEAL WITH ANTIPASTI WHICH ARE NIBBLES LIKE OLIVES SALAMI, SALADS AND BREAD, FOLLOWED BY IL PRIMO WHICH IS PASTA, RISOTTO OR SOUP, THEN IL SECONDO WHICH IS MEAT OR FISH, THEN THERE IS FRUIT FOR PUDDING.</a:t>
            </a:r>
          </a:p>
          <a:p>
            <a:r>
              <a:rPr lang="en-GB" sz="1700" dirty="0" smtClean="0"/>
              <a:t>PASTA IS THE MOST IMPORTANT FOOD IN ITALY. IT TRANSLATES AS PASTE BECAUSE IT IS A PASTE OF EGGS AND FLOUR OR SOMETIME JUST FLOUR AND WATER. IT CAN BE EITHER FRESH OR DRIED IN A PACKET. THERE ARE HUNDREDS OF DIFFERENT SHAPES AND TYPES OF PAST.</a:t>
            </a:r>
          </a:p>
          <a:p>
            <a:r>
              <a:rPr lang="en-GB" sz="1700" dirty="0" smtClean="0"/>
              <a:t>ITALY IS ALSO FAMOUS FOR ITS VARIETIES OF ICE-CREAM OR GELATOS.</a:t>
            </a:r>
          </a:p>
          <a:p>
            <a:r>
              <a:rPr lang="en-GB" sz="1700" dirty="0" smtClean="0"/>
              <a:t>THE PIZZA WAS INVENTED IN NAPLES 200 YEARS AGO, IT WAS AT FIRST A DRY, FLAT BREAD AND WAS CONSIDERED FOOD FOR POOR PEOPLE UNTIL QUEEN ‘MARGHERITA’ ASKED FOR SOME TOMATO SAUCE AND CHEESE TO BE ADDED</a:t>
            </a:r>
            <a:r>
              <a:rPr lang="en-GB" sz="2000" dirty="0" smtClean="0"/>
              <a:t>.</a:t>
            </a:r>
          </a:p>
          <a:p>
            <a:endParaRPr lang="en-GB" sz="2000" dirty="0" smtClean="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278" b="16741"/>
          <a:stretch/>
        </p:blipFill>
        <p:spPr bwMode="auto">
          <a:xfrm>
            <a:off x="1259632" y="5403124"/>
            <a:ext cx="2232248" cy="1270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1717"/>
          <a:stretch/>
        </p:blipFill>
        <p:spPr bwMode="auto">
          <a:xfrm>
            <a:off x="3504570" y="5263699"/>
            <a:ext cx="2939639" cy="1410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398" b="9398"/>
          <a:stretch/>
        </p:blipFill>
        <p:spPr bwMode="auto">
          <a:xfrm>
            <a:off x="6920408" y="5289979"/>
            <a:ext cx="1005134" cy="142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332656"/>
            <a:ext cx="4392488"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485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cap="none"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Dictionary for food </a:t>
            </a:r>
            <a:endParaRPr lang="en-GB" cap="none">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GB" b="1" smtClean="0">
                <a:ln/>
                <a:solidFill>
                  <a:schemeClr val="accent3"/>
                </a:solidFill>
              </a:rPr>
              <a:t>Pizza :the most famous italian dish, it was invented around 1860.</a:t>
            </a:r>
          </a:p>
          <a:p>
            <a:r>
              <a:rPr lang="en-GB" b="1" smtClean="0">
                <a:ln/>
                <a:solidFill>
                  <a:schemeClr val="accent3"/>
                </a:solidFill>
              </a:rPr>
              <a:t>Calzone :folded up pizza bread filled with tomatoes, Ham,cheese and all kinds of filling.</a:t>
            </a:r>
          </a:p>
          <a:p>
            <a:r>
              <a:rPr lang="en-GB" b="1" smtClean="0">
                <a:ln/>
                <a:solidFill>
                  <a:schemeClr val="accent3"/>
                </a:solidFill>
              </a:rPr>
              <a:t>Pesto : thick green sauce with olives , herbs and olive oil , pine kernals and parmiggiano cheese.</a:t>
            </a:r>
          </a:p>
          <a:p>
            <a:r>
              <a:rPr lang="en-GB" b="1" smtClean="0">
                <a:ln/>
                <a:solidFill>
                  <a:schemeClr val="accent3"/>
                </a:solidFill>
              </a:rPr>
              <a:t>Gelato : ice cream is an italian invention.</a:t>
            </a:r>
          </a:p>
          <a:p>
            <a:r>
              <a:rPr lang="en-GB" b="1" smtClean="0">
                <a:ln/>
                <a:solidFill>
                  <a:schemeClr val="accent3"/>
                </a:solidFill>
              </a:rPr>
              <a:t>Mozzarella : italian cheese balls originally made from buffalo milk. </a:t>
            </a:r>
            <a:endParaRPr lang="en-GB" b="1">
              <a:ln/>
              <a:solidFill>
                <a:schemeClr val="accent3"/>
              </a:solidFill>
            </a:endParaRPr>
          </a:p>
        </p:txBody>
      </p:sp>
    </p:spTree>
    <p:extLst>
      <p:ext uri="{BB962C8B-B14F-4D97-AF65-F5344CB8AC3E}">
        <p14:creationId xmlns:p14="http://schemas.microsoft.com/office/powerpoint/2010/main" val="22307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t>
            </a:r>
            <a:br>
              <a:rPr lang="en-GB" dirty="0" smtClean="0"/>
            </a:br>
            <a:endParaRPr lang="en-GB" dirty="0"/>
          </a:p>
        </p:txBody>
      </p:sp>
      <p:sp>
        <p:nvSpPr>
          <p:cNvPr id="3" name="Content Placeholder 2"/>
          <p:cNvSpPr>
            <a:spLocks noGrp="1"/>
          </p:cNvSpPr>
          <p:nvPr>
            <p:ph idx="1"/>
          </p:nvPr>
        </p:nvSpPr>
        <p:spPr/>
        <p:txBody>
          <a:bodyPr>
            <a:normAutofit/>
          </a:bodyPr>
          <a:lstStyle/>
          <a:p>
            <a:endParaRPr lang="en-GB" dirty="0" smtClean="0"/>
          </a:p>
          <a:p>
            <a:r>
              <a:rPr lang="en-GB" dirty="0" smtClean="0"/>
              <a:t>ITALY HAS WON THE WORLD </a:t>
            </a:r>
            <a:r>
              <a:rPr lang="en-GB" smtClean="0"/>
              <a:t>CUP </a:t>
            </a:r>
            <a:r>
              <a:rPr lang="en-GB"/>
              <a:t>4</a:t>
            </a:r>
            <a:r>
              <a:rPr lang="en-GB" smtClean="0"/>
              <a:t>  </a:t>
            </a:r>
            <a:r>
              <a:rPr lang="en-GB" dirty="0" smtClean="0"/>
              <a:t>TIMES .</a:t>
            </a:r>
          </a:p>
          <a:p>
            <a:r>
              <a:rPr lang="en-GB" dirty="0" smtClean="0"/>
              <a:t>ONE MAJOR FESTIVAL IN ITALY IS BASED ON VENETIAN MASKS.</a:t>
            </a:r>
          </a:p>
          <a:p>
            <a:r>
              <a:rPr lang="en-GB" dirty="0" smtClean="0"/>
              <a:t>ITALIANS  DO NOT USE A SPOON WHEN EATING SPAGHETTI .</a:t>
            </a:r>
          </a:p>
          <a:p>
            <a:r>
              <a:rPr lang="en-GB" dirty="0" smtClean="0"/>
              <a:t>ALL THE NAMES OF THE TEENAGE MUTANT NINJA TURTELS ARE NAMES OF FAMOUS ARTISTS WHO LIVED IN ITALY </a:t>
            </a:r>
            <a:r>
              <a:rPr lang="en-GB" smtClean="0"/>
              <a:t>. </a:t>
            </a:r>
          </a:p>
          <a:p>
            <a:r>
              <a:rPr lang="en-GB" smtClean="0"/>
              <a:t>KINDER IS AN ITALIAN PRODUCT.</a:t>
            </a:r>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8640"/>
            <a:ext cx="635354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283599"/>
            <a:ext cx="1296144" cy="1355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0" y="283599"/>
            <a:ext cx="129222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1491" y="5301208"/>
            <a:ext cx="129222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1" y="6004298"/>
            <a:ext cx="1292225" cy="83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12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fltVal val="0"/>
                                          </p:val>
                                        </p:tav>
                                        <p:tav tm="100000">
                                          <p:val>
                                            <p:strVal val="#ppt_w"/>
                                          </p:val>
                                        </p:tav>
                                      </p:tavLst>
                                    </p:anim>
                                    <p:anim calcmode="lin" valueType="num">
                                      <p:cBhvr>
                                        <p:cTn id="8" dur="500" fill="hold"/>
                                        <p:tgtEl>
                                          <p:spTgt spid="1029"/>
                                        </p:tgtEl>
                                        <p:attrNameLst>
                                          <p:attrName>ppt_h</p:attrName>
                                        </p:attrNameLst>
                                      </p:cBhvr>
                                      <p:tavLst>
                                        <p:tav tm="0">
                                          <p:val>
                                            <p:fltVal val="0"/>
                                          </p:val>
                                        </p:tav>
                                        <p:tav tm="100000">
                                          <p:val>
                                            <p:strVal val="#ppt_h"/>
                                          </p:val>
                                        </p:tav>
                                      </p:tavLst>
                                    </p:anim>
                                    <p:animEffect transition="in" filter="fade">
                                      <p:cBhvr>
                                        <p:cTn id="9" dur="500"/>
                                        <p:tgtEl>
                                          <p:spTgt spid="1029"/>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2000"/>
                                        <p:tgtEl>
                                          <p:spTgt spid="1027"/>
                                        </p:tgtEl>
                                      </p:cBhvr>
                                    </p:animEffect>
                                    <p:anim calcmode="lin" valueType="num">
                                      <p:cBhvr>
                                        <p:cTn id="15" dur="2000" fill="hold"/>
                                        <p:tgtEl>
                                          <p:spTgt spid="1027"/>
                                        </p:tgtEl>
                                        <p:attrNameLst>
                                          <p:attrName>ppt_w</p:attrName>
                                        </p:attrNameLst>
                                      </p:cBhvr>
                                      <p:tavLst>
                                        <p:tav tm="0" fmla="#ppt_w*sin(2.5*pi*$)">
                                          <p:val>
                                            <p:fltVal val="0"/>
                                          </p:val>
                                        </p:tav>
                                        <p:tav tm="100000">
                                          <p:val>
                                            <p:fltVal val="1"/>
                                          </p:val>
                                        </p:tav>
                                      </p:tavLst>
                                    </p:anim>
                                    <p:anim calcmode="lin" valueType="num">
                                      <p:cBhvr>
                                        <p:cTn id="16" dur="2000" fill="hold"/>
                                        <p:tgtEl>
                                          <p:spTgt spid="102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026"/>
                                        </p:tgtEl>
                                      </p:cBhvr>
                                    </p:animEffect>
                                    <p:animScale>
                                      <p:cBhvr>
                                        <p:cTn id="21" dur="250" autoRev="1" fill="hold"/>
                                        <p:tgtEl>
                                          <p:spTgt spid="1026"/>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2000"/>
                                        <p:tgtEl>
                                          <p:spTgt spid="1028"/>
                                        </p:tgtEl>
                                      </p:cBhvr>
                                    </p:animEffect>
                                    <p:anim calcmode="lin" valueType="num">
                                      <p:cBhvr>
                                        <p:cTn id="27" dur="2000" fill="hold"/>
                                        <p:tgtEl>
                                          <p:spTgt spid="1028"/>
                                        </p:tgtEl>
                                        <p:attrNameLst>
                                          <p:attrName>ppt_w</p:attrName>
                                        </p:attrNameLst>
                                      </p:cBhvr>
                                      <p:tavLst>
                                        <p:tav tm="0" fmla="#ppt_w*sin(2.5*pi*$)">
                                          <p:val>
                                            <p:fltVal val="0"/>
                                          </p:val>
                                        </p:tav>
                                        <p:tav tm="100000">
                                          <p:val>
                                            <p:fltVal val="1"/>
                                          </p:val>
                                        </p:tav>
                                      </p:tavLst>
                                    </p:anim>
                                    <p:anim calcmode="lin" valueType="num">
                                      <p:cBhvr>
                                        <p:cTn id="28"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heel(1)">
                                      <p:cBhvr>
                                        <p:cTn id="33" dur="20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heel(1)">
                                      <p:cBhvr>
                                        <p:cTn id="38" dur="20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heel(1)">
                                      <p:cBhvr>
                                        <p:cTn id="43" dur="20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wheel(1)">
                                      <p:cBhvr>
                                        <p:cTn id="48" dur="20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wheel(1)">
                                      <p:cBhvr>
                                        <p:cTn id="5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1736</TotalTime>
  <Words>868</Words>
  <Application>Microsoft Office PowerPoint</Application>
  <PresentationFormat>On-screen Show (4:3)</PresentationFormat>
  <Paragraphs>70</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Opulent</vt:lpstr>
      <vt:lpstr>                                                                             </vt:lpstr>
      <vt:lpstr>PowerPoint Presentation</vt:lpstr>
      <vt:lpstr>PowerPoint Presentation</vt:lpstr>
      <vt:lpstr> </vt:lpstr>
      <vt:lpstr>PowerPoint Presentation</vt:lpstr>
      <vt:lpstr>PowerPoint Presentation</vt:lpstr>
      <vt:lpstr>PowerPoint Presentation</vt:lpstr>
      <vt:lpstr>Dictionary for food </vt:lpstr>
      <vt:lpstr>  </vt:lpstr>
      <vt:lpstr>My websites  </vt:lpstr>
      <vt:lpstr>Any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ITALY BY AMY</dc:title>
  <dc:creator>RedOnion2</dc:creator>
  <cp:lastModifiedBy>Gillian Abercrombie</cp:lastModifiedBy>
  <cp:revision>47</cp:revision>
  <dcterms:created xsi:type="dcterms:W3CDTF">2015-02-13T15:32:32Z</dcterms:created>
  <dcterms:modified xsi:type="dcterms:W3CDTF">2015-04-17T08:39:13Z</dcterms:modified>
</cp:coreProperties>
</file>