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C4867D-F030-468F-B883-A06AB9439895}" type="datetimeFigureOut">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2742088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4867D-F030-468F-B883-A06AB9439895}" type="datetimeFigureOut">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9273439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4867D-F030-468F-B883-A06AB9439895}" type="datetimeFigureOut">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2465103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4867D-F030-468F-B883-A06AB9439895}" type="datetimeFigureOut">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4118178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4867D-F030-468F-B883-A06AB9439895}" type="datetimeFigureOut">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1699764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C4867D-F030-468F-B883-A06AB9439895}" type="datetimeFigureOut">
              <a:rPr lang="en-GB" smtClean="0"/>
              <a:t>15/02/2015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2881819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C4867D-F030-468F-B883-A06AB9439895}" type="datetimeFigureOut">
              <a:rPr lang="en-GB" smtClean="0"/>
              <a:t>15/02/2015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1845565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C4867D-F030-468F-B883-A06AB9439895}" type="datetimeFigureOut">
              <a:rPr lang="en-GB" smtClean="0"/>
              <a:t>15/02/2015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3129113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4867D-F030-468F-B883-A06AB9439895}" type="datetimeFigureOut">
              <a:rPr lang="en-GB" smtClean="0"/>
              <a:t>15/02/2015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922020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4867D-F030-468F-B883-A06AB9439895}" type="datetimeFigureOut">
              <a:rPr lang="en-GB" smtClean="0"/>
              <a:t>15/02/2015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9385407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4867D-F030-468F-B883-A06AB9439895}" type="datetimeFigureOut">
              <a:rPr lang="en-GB" smtClean="0"/>
              <a:t>15/02/2015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03058-E08C-4EA1-9305-0EB3B1161B59}" type="slidenum">
              <a:rPr lang="en-GB" smtClean="0"/>
              <a:t>‹#›</a:t>
            </a:fld>
            <a:endParaRPr lang="en-GB"/>
          </a:p>
        </p:txBody>
      </p:sp>
    </p:spTree>
    <p:extLst>
      <p:ext uri="{BB962C8B-B14F-4D97-AF65-F5344CB8AC3E}">
        <p14:creationId xmlns:p14="http://schemas.microsoft.com/office/powerpoint/2010/main" val="1973605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4867D-F030-468F-B883-A06AB9439895}" type="datetimeFigureOut">
              <a:rPr lang="en-GB" smtClean="0"/>
              <a:t>15/02/2015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3058-E08C-4EA1-9305-0EB3B1161B59}" type="slidenum">
              <a:rPr lang="en-GB" smtClean="0"/>
              <a:t>‹#›</a:t>
            </a:fld>
            <a:endParaRPr lang="en-GB"/>
          </a:p>
        </p:txBody>
      </p:sp>
    </p:spTree>
    <p:extLst>
      <p:ext uri="{BB962C8B-B14F-4D97-AF65-F5344CB8AC3E}">
        <p14:creationId xmlns:p14="http://schemas.microsoft.com/office/powerpoint/2010/main" val="256775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1" y="0"/>
            <a:ext cx="9118137" cy="6858000"/>
          </a:xfrm>
          <a:prstGeom prst="rect">
            <a:avLst/>
          </a:prstGeom>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547664" y="4509120"/>
            <a:ext cx="6400800" cy="1752600"/>
          </a:xfrm>
        </p:spPr>
        <p:txBody>
          <a:bodyPr>
            <a:normAutofit/>
          </a:bodyPr>
          <a:lstStyle/>
          <a:p>
            <a:r>
              <a:rPr lang="en-GB" sz="3600" dirty="0" smtClean="0">
                <a:solidFill>
                  <a:schemeClr val="tx1"/>
                </a:solidFill>
                <a:latin typeface="Aharoni" panose="02010803020104030203" pitchFamily="2" charset="-79"/>
                <a:cs typeface="Aharoni" panose="02010803020104030203" pitchFamily="2" charset="-79"/>
              </a:rPr>
              <a:t>By Susie </a:t>
            </a:r>
            <a:endParaRPr lang="en-GB" sz="3600" dirty="0">
              <a:solidFill>
                <a:schemeClr val="tx1"/>
              </a:solidFill>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01" y="2825462"/>
            <a:ext cx="708710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7681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Important people</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853" y="0"/>
            <a:ext cx="1743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 y="5457825"/>
            <a:ext cx="32766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fontScale="92500" lnSpcReduction="10000"/>
          </a:bodyPr>
          <a:lstStyle/>
          <a:p>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Jaan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Kross is an Estonian writer his work has been made into 20 different languages. He was a poet and he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was born on the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a:t>
            </a:r>
            <a:r>
              <a:rPr lang="en-GB"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of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February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1920 and he died on the  27</a:t>
            </a:r>
            <a:r>
              <a:rPr lang="en-GB"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December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2007 he died when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was at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age of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87.</a:t>
            </a:r>
          </a:p>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Kerli</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Kõiv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famous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singer. she was born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 Estonia but lives in another country and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sings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 English not Estonian.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She was born on February 7</a:t>
            </a:r>
            <a:r>
              <a:rPr lang="en-GB"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1987 she’s age 28. Kerli</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Kõiv is mostly popular In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stonia </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368510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Currency </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currency of Estonia is Estonian kroon's but you may also use euro’s.</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000138"/>
            <a:ext cx="6756765" cy="381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2751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4849"/>
          <a:stretch/>
        </p:blipFill>
        <p:spPr bwMode="auto">
          <a:xfrm>
            <a:off x="0" y="0"/>
            <a:ext cx="916737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Map </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14033" y="-6036"/>
            <a:ext cx="1993745" cy="4525963"/>
          </a:xfrm>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Who can find Estonia</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cxnSp>
        <p:nvCxnSpPr>
          <p:cNvPr id="5" name="Straight Arrow Connector 4"/>
          <p:cNvCxnSpPr/>
          <p:nvPr/>
        </p:nvCxnSpPr>
        <p:spPr>
          <a:xfrm flipH="1">
            <a:off x="6804248" y="1844824"/>
            <a:ext cx="3024336" cy="216024"/>
          </a:xfrm>
          <a:prstGeom prst="straightConnector1">
            <a:avLst/>
          </a:prstGeom>
          <a:ln>
            <a:solidFill>
              <a:schemeClr val="bg1"/>
            </a:solidFill>
            <a:tailEnd type="arrow"/>
          </a:ln>
          <a:effectLst>
            <a:glow rad="228600">
              <a:schemeClr val="accent5">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923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4"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Famous landmarks</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Tallinn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Old City</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5154149" cy="386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0152" y="1484784"/>
            <a:ext cx="2160240" cy="2585323"/>
          </a:xfrm>
          <a:prstGeom prst="rect">
            <a:avLst/>
          </a:prstGeom>
          <a:noFill/>
        </p:spPr>
        <p:txBody>
          <a:bodyPr wrap="square" rtlCol="0">
            <a:spAutoFit/>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This is were the people of Estonia had wars that they have won so people like to come because of all the old cannons and weapons that they used for the war.</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19253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EU</a:t>
            </a:r>
            <a:endParaRPr lang="en-GB" dirty="0"/>
          </a:p>
        </p:txBody>
      </p:sp>
      <p:sp>
        <p:nvSpPr>
          <p:cNvPr id="3" name="Content Placeholder 2"/>
          <p:cNvSpPr>
            <a:spLocks noGrp="1"/>
          </p:cNvSpPr>
          <p:nvPr>
            <p:ph idx="1"/>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Estonia joined the Eu in 2004 along with 7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other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places Cyprus</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the Czech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Republic, Hungary</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Latvia, Lithuania, Malta, Poland, Slovakia, and Slovenia.</a:t>
            </a:r>
          </a:p>
        </p:txBody>
      </p:sp>
    </p:spTree>
    <p:extLst>
      <p:ext uri="{BB962C8B-B14F-4D97-AF65-F5344CB8AC3E}">
        <p14:creationId xmlns:p14="http://schemas.microsoft.com/office/powerpoint/2010/main" val="524426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Some quick facts</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p:txBody>
          <a:bodyPr>
            <a:normAutofit lnSpcReduction="10000"/>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Almost 50% of Estonia is covered by forest.</a:t>
            </a:r>
          </a:p>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total size of Estonia is 45,226 squared kilometres.</a:t>
            </a:r>
          </a:p>
          <a:p>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Estonia has land borders in the other two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places with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Russia to the east and with Latvia to the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a:t>
            </a:r>
          </a:p>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Estonia invented a new sport or game which is for kids to swing on monkey bars and try and see who can leap the furthest.</a:t>
            </a:r>
          </a:p>
          <a:p>
            <a:endPar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en-GB" dirty="0"/>
          </a:p>
        </p:txBody>
      </p:sp>
    </p:spTree>
    <p:extLst>
      <p:ext uri="{BB962C8B-B14F-4D97-AF65-F5344CB8AC3E}">
        <p14:creationId xmlns:p14="http://schemas.microsoft.com/office/powerpoint/2010/main" val="833712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Quiz</a:t>
            </a:r>
            <a:r>
              <a:rPr lang="en-GB" dirty="0" smtClean="0"/>
              <a:t> </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 What place is on the south to Estonia on the map. </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 Latvia</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 Where is Parnu  </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Southwest</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East</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northwest</a:t>
            </a:r>
          </a:p>
          <a:p>
            <a:pPr marL="514350" indent="-514350">
              <a:buAutoNum type="alphaUcPeriod"/>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Southwest</a:t>
            </a:r>
          </a:p>
          <a:p>
            <a:pPr marL="514350" indent="-514350">
              <a:buAutoNum type="alphaUcPeriod"/>
            </a:pPr>
            <a:endPar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 How do you say hello or hi in Estonian</a:t>
            </a:r>
          </a:p>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Tere</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651867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66CCFF"/>
            </a:gs>
            <a:gs pos="0">
              <a:schemeClr val="bg1"/>
            </a:gs>
            <a:gs pos="39999">
              <a:schemeClr val="bg1"/>
            </a:gs>
            <a:gs pos="7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1"/>
            <a:ext cx="2038350" cy="151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237" y="2605188"/>
            <a:ext cx="20367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Render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55281"/>
            <a:ext cx="84201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028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3175"/>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C:\Users\Tenby\AppData\Local\Microsoft\Windows\Temporary Internet Files\Content.IE5\2A0684WN\Question_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928" t="14416" r="30318" b="12607"/>
          <a:stretch/>
        </p:blipFill>
        <p:spPr bwMode="auto">
          <a:xfrm>
            <a:off x="3660420" y="4653136"/>
            <a:ext cx="1843505" cy="2092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548680"/>
            <a:ext cx="6408712" cy="1323439"/>
          </a:xfrm>
          <a:prstGeom prst="rect">
            <a:avLst/>
          </a:prstGeom>
          <a:noFill/>
        </p:spPr>
        <p:txBody>
          <a:bodyPr wrap="square" rtlCol="0">
            <a:spAutoFit/>
          </a:bodyPr>
          <a:lstStyle/>
          <a:p>
            <a:r>
              <a:rPr lang="en-GB"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Any questions</a:t>
            </a:r>
            <a:endParaRPr lang="en-GB"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772872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0"/>
            <a:ext cx="8229600" cy="1143000"/>
          </a:xfrm>
        </p:spPr>
        <p:txBody>
          <a:bodyPr>
            <a:scene3d>
              <a:camera prst="obliqueBottomRight"/>
              <a:lightRig rig="threePt" dir="t"/>
            </a:scene3d>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Contents</a:t>
            </a:r>
            <a:r>
              <a:rPr lang="en-GB" dirty="0" smtClean="0"/>
              <a:t> </a:t>
            </a:r>
            <a:endParaRPr lang="en-GB" dirty="0"/>
          </a:p>
        </p:txBody>
      </p:sp>
      <p:sp>
        <p:nvSpPr>
          <p:cNvPr id="3" name="Content Placeholder 2"/>
          <p:cNvSpPr>
            <a:spLocks noGrp="1"/>
          </p:cNvSpPr>
          <p:nvPr>
            <p:ph idx="1"/>
          </p:nvPr>
        </p:nvSpPr>
        <p:spPr>
          <a:xfrm>
            <a:off x="11112" y="831595"/>
            <a:ext cx="9025384" cy="6026405"/>
          </a:xfrm>
        </p:spPr>
        <p:txBody>
          <a:bodyPr>
            <a:noAutofit/>
          </a:bodyPr>
          <a:lstStyle/>
          <a:p>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Population</a:t>
            </a:r>
          </a:p>
          <a:p>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Language</a:t>
            </a:r>
          </a:p>
          <a:p>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Flag</a:t>
            </a:r>
          </a:p>
          <a:p>
            <a:r>
              <a:rPr lang="en-GB" sz="36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Cities</a:t>
            </a:r>
            <a:endPar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National food</a:t>
            </a:r>
          </a:p>
          <a:p>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Festivals </a:t>
            </a:r>
          </a:p>
          <a:p>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Important people</a:t>
            </a:r>
            <a:endParaRPr lang="en-GB"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p:cNvSpPr txBox="1"/>
          <p:nvPr/>
        </p:nvSpPr>
        <p:spPr>
          <a:xfrm>
            <a:off x="-34489" y="5589240"/>
            <a:ext cx="4177258" cy="646331"/>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GB" sz="3600" b="1"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Currency</a:t>
            </a:r>
            <a:endParaRPr lang="en-GB" dirty="0"/>
          </a:p>
        </p:txBody>
      </p:sp>
      <p:sp>
        <p:nvSpPr>
          <p:cNvPr id="5" name="TextBox 4"/>
          <p:cNvSpPr txBox="1"/>
          <p:nvPr/>
        </p:nvSpPr>
        <p:spPr>
          <a:xfrm>
            <a:off x="3145130" y="908720"/>
            <a:ext cx="4739238" cy="2308324"/>
          </a:xfrm>
          <a:prstGeom prst="rect">
            <a:avLst/>
          </a:prstGeom>
          <a:noFill/>
        </p:spPr>
        <p:txBody>
          <a:bodyPr wrap="square" rtlCol="0">
            <a:spAutoFit/>
          </a:bodyPr>
          <a:lstStyle/>
          <a:p>
            <a:pPr marL="571500" indent="-571500">
              <a:buFont typeface="Arial" panose="020B0604020202020204" pitchFamily="34" charset="0"/>
              <a:buChar char="•"/>
            </a:pP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Map</a:t>
            </a:r>
          </a:p>
          <a:p>
            <a:pPr marL="571500" indent="-571500">
              <a:buFont typeface="Arial" panose="020B0604020202020204" pitchFamily="34" charset="0"/>
              <a:buChar char="•"/>
            </a:pP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Famous landmarks</a:t>
            </a:r>
          </a:p>
          <a:p>
            <a:pPr marL="571500" indent="-571500">
              <a:buFont typeface="Arial" panose="020B0604020202020204" pitchFamily="34" charset="0"/>
              <a:buChar char="•"/>
            </a:pP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EU</a:t>
            </a:r>
          </a:p>
          <a:p>
            <a:pPr marL="571500" indent="-571500">
              <a:buFont typeface="Arial" panose="020B0604020202020204" pitchFamily="34" charset="0"/>
              <a:buChar char="•"/>
            </a:pP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And a quiz</a:t>
            </a:r>
            <a:endParaRPr lang="en-GB"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679588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Population</a:t>
            </a:r>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population of Estonia is almost 1.4 million the real population is 1.3 million also known as 1,315,819.</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488247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Language </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p:txBody>
          <a:bodyPr>
            <a:noAutofit/>
          </a:bodyPr>
          <a:lstStyle/>
          <a:p>
            <a:r>
              <a:rPr lang="en-GB"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official language for Estonia is Estonian here are a few different and common words in Estonian.</a:t>
            </a:r>
            <a:endParaRPr lang="en-GB"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643763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6782190"/>
              </p:ext>
            </p:extLst>
          </p:nvPr>
        </p:nvGraphicFramePr>
        <p:xfrm>
          <a:off x="20216" y="0"/>
          <a:ext cx="3039616" cy="3192257"/>
        </p:xfrm>
        <a:graphic>
          <a:graphicData uri="http://schemas.openxmlformats.org/drawingml/2006/table">
            <a:tbl>
              <a:tblPr>
                <a:tableStyleId>{2D5ABB26-0587-4C30-8999-92F81FD0307C}</a:tableStyleId>
              </a:tblPr>
              <a:tblGrid>
                <a:gridCol w="1519808"/>
                <a:gridCol w="1519808"/>
              </a:tblGrid>
              <a:tr h="510761">
                <a:tc gridSpan="2">
                  <a:txBody>
                    <a:bodyPr/>
                    <a:lstStyle/>
                    <a:p>
                      <a:r>
                        <a:rPr lang="en-GB" dirty="0" smtClean="0"/>
                        <a:t> </a:t>
                      </a:r>
                      <a:endParaRPr lang="en-GB" dirty="0"/>
                    </a:p>
                  </a:txBody>
                  <a:tcPr anchor="ctr"/>
                </a:tc>
                <a:tc hMerge="1">
                  <a:txBody>
                    <a:bodyPr/>
                    <a:lstStyle/>
                    <a:p>
                      <a:endParaRPr lang="en-GB"/>
                    </a:p>
                  </a:txBody>
                  <a:tcPr/>
                </a:tc>
              </a:tr>
              <a:tr h="1276903">
                <a:tc>
                  <a:txBody>
                    <a:bodyPr/>
                    <a:lstStyle/>
                    <a:p>
                      <a:r>
                        <a:rPr lang="et-EE" dirty="0">
                          <a:solidFill>
                            <a:schemeClr val="bg1"/>
                          </a:solidFill>
                        </a:rPr>
                        <a:t>vabanda </a:t>
                      </a:r>
                    </a:p>
                  </a:txBody>
                  <a:tcPr anchor="ctr"/>
                </a:tc>
                <a:tc>
                  <a:txBody>
                    <a:bodyPr/>
                    <a:lstStyle/>
                    <a:p>
                      <a:r>
                        <a:rPr lang="en-GB" dirty="0">
                          <a:solidFill>
                            <a:schemeClr val="bg1"/>
                          </a:solidFill>
                        </a:rPr>
                        <a:t>excuse </a:t>
                      </a:r>
                      <a:r>
                        <a:rPr lang="en-GB" dirty="0" smtClean="0">
                          <a:solidFill>
                            <a:schemeClr val="bg1"/>
                          </a:solidFill>
                        </a:rPr>
                        <a:t>me</a:t>
                      </a:r>
                      <a:r>
                        <a:rPr lang="en-GB" dirty="0">
                          <a:solidFill>
                            <a:schemeClr val="bg1"/>
                          </a:solidFill>
                        </a:rPr>
                        <a:t/>
                      </a:r>
                      <a:br>
                        <a:rPr lang="en-GB" dirty="0">
                          <a:solidFill>
                            <a:schemeClr val="bg1"/>
                          </a:solidFill>
                        </a:rPr>
                      </a:br>
                      <a:endParaRPr lang="en-GB" dirty="0">
                        <a:solidFill>
                          <a:schemeClr val="bg1"/>
                        </a:solidFill>
                      </a:endParaRPr>
                    </a:p>
                  </a:txBody>
                  <a:tcPr anchor="ctr"/>
                </a:tc>
              </a:tr>
              <a:tr h="893832">
                <a:tc>
                  <a:txBody>
                    <a:bodyPr/>
                    <a:lstStyle/>
                    <a:p>
                      <a:r>
                        <a:rPr lang="en-GB" smtClean="0">
                          <a:solidFill>
                            <a:schemeClr val="bg1"/>
                          </a:solidFill>
                        </a:rPr>
                        <a:t> </a:t>
                      </a:r>
                      <a:r>
                        <a:rPr lang="et-EE" smtClean="0">
                          <a:solidFill>
                            <a:schemeClr val="bg1"/>
                          </a:solidFill>
                        </a:rPr>
                        <a:t>vabandust</a:t>
                      </a:r>
                      <a:endParaRPr lang="et-EE">
                        <a:solidFill>
                          <a:schemeClr val="bg1"/>
                        </a:solidFill>
                      </a:endParaRPr>
                    </a:p>
                  </a:txBody>
                  <a:tcPr anchor="ctr"/>
                </a:tc>
                <a:tc>
                  <a:txBody>
                    <a:bodyPr/>
                    <a:lstStyle/>
                    <a:p>
                      <a:r>
                        <a:rPr lang="en-GB" dirty="0">
                          <a:solidFill>
                            <a:schemeClr val="bg1"/>
                          </a:solidFill>
                        </a:rPr>
                        <a:t>sorry</a:t>
                      </a:r>
                      <a:br>
                        <a:rPr lang="en-GB" dirty="0">
                          <a:solidFill>
                            <a:schemeClr val="bg1"/>
                          </a:solidFill>
                        </a:rPr>
                      </a:br>
                      <a:endParaRPr lang="en-GB" dirty="0">
                        <a:solidFill>
                          <a:schemeClr val="bg1"/>
                        </a:solidFill>
                      </a:endParaRPr>
                    </a:p>
                  </a:txBody>
                  <a:tcPr anchor="ctr"/>
                </a:tc>
              </a:tr>
              <a:tr h="510761">
                <a:tc>
                  <a:txBody>
                    <a:bodyPr/>
                    <a:lstStyle/>
                    <a:p>
                      <a:r>
                        <a:rPr lang="et-EE" dirty="0">
                          <a:solidFill>
                            <a:schemeClr val="bg1"/>
                          </a:solidFill>
                        </a:rPr>
                        <a:t>pole viga</a:t>
                      </a:r>
                    </a:p>
                  </a:txBody>
                  <a:tcPr anchor="ctr"/>
                </a:tc>
                <a:tc>
                  <a:txBody>
                    <a:bodyPr/>
                    <a:lstStyle/>
                    <a:p>
                      <a:r>
                        <a:rPr lang="en-GB" dirty="0">
                          <a:solidFill>
                            <a:schemeClr val="bg1"/>
                          </a:solidFill>
                        </a:rPr>
                        <a:t>no problem</a:t>
                      </a: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68425695"/>
              </p:ext>
            </p:extLst>
          </p:nvPr>
        </p:nvGraphicFramePr>
        <p:xfrm>
          <a:off x="11113" y="4221729"/>
          <a:ext cx="4115594" cy="2651760"/>
        </p:xfrm>
        <a:graphic>
          <a:graphicData uri="http://schemas.openxmlformats.org/drawingml/2006/table">
            <a:tbl>
              <a:tblPr/>
              <a:tblGrid>
                <a:gridCol w="2057797"/>
                <a:gridCol w="2057797"/>
              </a:tblGrid>
              <a:tr h="0">
                <a:tc gridSpan="2">
                  <a:txBody>
                    <a:bodyPr/>
                    <a:lstStyle/>
                    <a:p>
                      <a:endParaRPr lang="en-GB" dirty="0">
                        <a:solidFill>
                          <a:schemeClr val="tx1"/>
                        </a:solidFill>
                      </a:endParaRPr>
                    </a:p>
                  </a:txBody>
                  <a:tcPr anchor="ctr">
                    <a:lnL>
                      <a:noFill/>
                    </a:lnL>
                    <a:lnR>
                      <a:noFill/>
                    </a:lnR>
                    <a:lnT>
                      <a:noFill/>
                    </a:lnT>
                    <a:lnB>
                      <a:noFill/>
                    </a:lnB>
                  </a:tcPr>
                </a:tc>
                <a:tc hMerge="1">
                  <a:txBody>
                    <a:bodyPr/>
                    <a:lstStyle/>
                    <a:p>
                      <a:endParaRPr lang="en-GB"/>
                    </a:p>
                  </a:txBody>
                  <a:tcPr/>
                </a:tc>
              </a:tr>
              <a:tr h="0">
                <a:tc>
                  <a:txBody>
                    <a:bodyPr/>
                    <a:lstStyle/>
                    <a:p>
                      <a:r>
                        <a:rPr lang="et-EE">
                          <a:solidFill>
                            <a:schemeClr val="tx1"/>
                          </a:solidFill>
                        </a:rPr>
                        <a:t>head aega</a:t>
                      </a:r>
                    </a:p>
                  </a:txBody>
                  <a:tcPr anchor="ctr">
                    <a:lnL>
                      <a:noFill/>
                    </a:lnL>
                    <a:lnR>
                      <a:noFill/>
                    </a:lnR>
                    <a:lnT>
                      <a:noFill/>
                    </a:lnT>
                    <a:lnB>
                      <a:noFill/>
                    </a:lnB>
                  </a:tcPr>
                </a:tc>
                <a:tc>
                  <a:txBody>
                    <a:bodyPr/>
                    <a:lstStyle/>
                    <a:p>
                      <a:r>
                        <a:rPr lang="en-GB">
                          <a:solidFill>
                            <a:schemeClr val="tx1"/>
                          </a:solidFill>
                        </a:rPr>
                        <a:t>goodbye</a:t>
                      </a:r>
                      <a:br>
                        <a:rPr lang="en-GB">
                          <a:solidFill>
                            <a:schemeClr val="tx1"/>
                          </a:solidFill>
                        </a:rPr>
                      </a:br>
                      <a:endParaRPr lang="en-GB">
                        <a:solidFill>
                          <a:schemeClr val="tx1"/>
                        </a:solidFill>
                      </a:endParaRPr>
                    </a:p>
                  </a:txBody>
                  <a:tcPr anchor="ctr">
                    <a:lnL>
                      <a:noFill/>
                    </a:lnL>
                    <a:lnR>
                      <a:noFill/>
                    </a:lnR>
                    <a:lnT>
                      <a:noFill/>
                    </a:lnT>
                    <a:lnB>
                      <a:noFill/>
                    </a:lnB>
                  </a:tcPr>
                </a:tc>
              </a:tr>
              <a:tr h="0">
                <a:tc>
                  <a:txBody>
                    <a:bodyPr/>
                    <a:lstStyle/>
                    <a:p>
                      <a:r>
                        <a:rPr lang="et-EE">
                          <a:solidFill>
                            <a:schemeClr val="tx1"/>
                          </a:solidFill>
                        </a:rPr>
                        <a:t>head ööd</a:t>
                      </a:r>
                    </a:p>
                  </a:txBody>
                  <a:tcPr anchor="ctr">
                    <a:lnL>
                      <a:noFill/>
                    </a:lnL>
                    <a:lnR>
                      <a:noFill/>
                    </a:lnR>
                    <a:lnT>
                      <a:noFill/>
                    </a:lnT>
                    <a:lnB>
                      <a:noFill/>
                    </a:lnB>
                  </a:tcPr>
                </a:tc>
                <a:tc>
                  <a:txBody>
                    <a:bodyPr/>
                    <a:lstStyle/>
                    <a:p>
                      <a:r>
                        <a:rPr lang="en-GB">
                          <a:solidFill>
                            <a:schemeClr val="tx1"/>
                          </a:solidFill>
                        </a:rPr>
                        <a:t>goodnight</a:t>
                      </a:r>
                      <a:br>
                        <a:rPr lang="en-GB">
                          <a:solidFill>
                            <a:schemeClr val="tx1"/>
                          </a:solidFill>
                        </a:rPr>
                      </a:br>
                      <a:endParaRPr lang="en-GB">
                        <a:solidFill>
                          <a:schemeClr val="tx1"/>
                        </a:solidFill>
                      </a:endParaRPr>
                    </a:p>
                  </a:txBody>
                  <a:tcPr anchor="ctr">
                    <a:lnL>
                      <a:noFill/>
                    </a:lnL>
                    <a:lnR>
                      <a:noFill/>
                    </a:lnR>
                    <a:lnT>
                      <a:noFill/>
                    </a:lnT>
                    <a:lnB>
                      <a:noFill/>
                    </a:lnB>
                  </a:tcPr>
                </a:tc>
              </a:tr>
              <a:tr h="0">
                <a:tc>
                  <a:txBody>
                    <a:bodyPr/>
                    <a:lstStyle/>
                    <a:p>
                      <a:r>
                        <a:rPr lang="et-EE">
                          <a:solidFill>
                            <a:schemeClr val="tx1"/>
                          </a:solidFill>
                        </a:rPr>
                        <a:t>nägemist!</a:t>
                      </a:r>
                    </a:p>
                  </a:txBody>
                  <a:tcPr anchor="ctr">
                    <a:lnL>
                      <a:noFill/>
                    </a:lnL>
                    <a:lnR>
                      <a:noFill/>
                    </a:lnR>
                    <a:lnT>
                      <a:noFill/>
                    </a:lnT>
                    <a:lnB>
                      <a:noFill/>
                    </a:lnB>
                  </a:tcPr>
                </a:tc>
                <a:tc>
                  <a:txBody>
                    <a:bodyPr/>
                    <a:lstStyle/>
                    <a:p>
                      <a:r>
                        <a:rPr lang="en-GB" dirty="0">
                          <a:solidFill>
                            <a:schemeClr val="tx1"/>
                          </a:solidFill>
                        </a:rPr>
                        <a:t>bye, see you!</a:t>
                      </a:r>
                      <a:br>
                        <a:rPr lang="en-GB" dirty="0">
                          <a:solidFill>
                            <a:schemeClr val="tx1"/>
                          </a:solidFill>
                        </a:rPr>
                      </a:br>
                      <a:endParaRPr lang="en-GB" dirty="0">
                        <a:solidFill>
                          <a:schemeClr val="tx1"/>
                        </a:solidFill>
                      </a:endParaRPr>
                    </a:p>
                  </a:txBody>
                  <a:tcPr anchor="ctr">
                    <a:lnL>
                      <a:noFill/>
                    </a:lnL>
                    <a:lnR>
                      <a:noFill/>
                    </a:lnR>
                    <a:lnT>
                      <a:noFill/>
                    </a:lnT>
                    <a:lnB>
                      <a:noFill/>
                    </a:lnB>
                  </a:tcPr>
                </a:tc>
              </a:tr>
              <a:tr h="0">
                <a:tc>
                  <a:txBody>
                    <a:bodyPr/>
                    <a:lstStyle/>
                    <a:p>
                      <a:r>
                        <a:rPr lang="et-EE">
                          <a:solidFill>
                            <a:schemeClr val="bg1"/>
                          </a:solidFill>
                        </a:rPr>
                        <a:t>ilusat päeva!</a:t>
                      </a:r>
                    </a:p>
                  </a:txBody>
                  <a:tcPr anchor="ctr">
                    <a:lnL>
                      <a:noFill/>
                    </a:lnL>
                    <a:lnR>
                      <a:noFill/>
                    </a:lnR>
                    <a:lnT>
                      <a:noFill/>
                    </a:lnT>
                    <a:lnB>
                      <a:noFill/>
                    </a:lnB>
                  </a:tcPr>
                </a:tc>
                <a:tc>
                  <a:txBody>
                    <a:bodyPr/>
                    <a:lstStyle/>
                    <a:p>
                      <a:r>
                        <a:rPr lang="en-GB" dirty="0">
                          <a:solidFill>
                            <a:schemeClr val="bg1"/>
                          </a:solidFill>
                        </a:rPr>
                        <a:t>have a nice day!</a:t>
                      </a:r>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96969702"/>
              </p:ext>
            </p:extLst>
          </p:nvPr>
        </p:nvGraphicFramePr>
        <p:xfrm>
          <a:off x="5461248" y="45720"/>
          <a:ext cx="3682752" cy="3383280"/>
        </p:xfrm>
        <a:graphic>
          <a:graphicData uri="http://schemas.openxmlformats.org/drawingml/2006/table">
            <a:tbl>
              <a:tblPr/>
              <a:tblGrid>
                <a:gridCol w="1841376"/>
                <a:gridCol w="1841376"/>
              </a:tblGrid>
              <a:tr h="0">
                <a:tc>
                  <a:txBody>
                    <a:bodyPr/>
                    <a:lstStyle/>
                    <a:p>
                      <a:r>
                        <a:rPr lang="et-EE" dirty="0">
                          <a:solidFill>
                            <a:schemeClr val="bg1"/>
                          </a:solidFill>
                        </a:rPr>
                        <a:t>tere</a:t>
                      </a:r>
                    </a:p>
                  </a:txBody>
                  <a:tcPr anchor="ctr">
                    <a:lnL>
                      <a:noFill/>
                    </a:lnL>
                    <a:lnR>
                      <a:noFill/>
                    </a:lnR>
                    <a:lnT>
                      <a:noFill/>
                    </a:lnT>
                    <a:lnB>
                      <a:noFill/>
                    </a:lnB>
                  </a:tcPr>
                </a:tc>
                <a:tc>
                  <a:txBody>
                    <a:bodyPr/>
                    <a:lstStyle/>
                    <a:p>
                      <a:r>
                        <a:rPr lang="en-GB">
                          <a:solidFill>
                            <a:schemeClr val="bg1"/>
                          </a:solidFill>
                        </a:rPr>
                        <a:t>hi, hello</a:t>
                      </a:r>
                      <a:br>
                        <a:rPr lang="en-GB">
                          <a:solidFill>
                            <a:schemeClr val="bg1"/>
                          </a:solidFill>
                        </a:rPr>
                      </a:br>
                      <a:endParaRPr lang="en-GB">
                        <a:solidFill>
                          <a:schemeClr val="bg1"/>
                        </a:solidFill>
                      </a:endParaRPr>
                    </a:p>
                  </a:txBody>
                  <a:tcPr anchor="ctr">
                    <a:lnL>
                      <a:noFill/>
                    </a:lnL>
                    <a:lnR>
                      <a:noFill/>
                    </a:lnR>
                    <a:lnT>
                      <a:noFill/>
                    </a:lnT>
                    <a:lnB>
                      <a:noFill/>
                    </a:lnB>
                  </a:tcPr>
                </a:tc>
              </a:tr>
              <a:tr h="0">
                <a:tc>
                  <a:txBody>
                    <a:bodyPr/>
                    <a:lstStyle/>
                    <a:p>
                      <a:r>
                        <a:rPr lang="et-EE">
                          <a:solidFill>
                            <a:schemeClr val="bg1"/>
                          </a:solidFill>
                        </a:rPr>
                        <a:t>tervist</a:t>
                      </a:r>
                    </a:p>
                  </a:txBody>
                  <a:tcPr anchor="ctr">
                    <a:lnL>
                      <a:noFill/>
                    </a:lnL>
                    <a:lnR>
                      <a:noFill/>
                    </a:lnR>
                    <a:lnT>
                      <a:noFill/>
                    </a:lnT>
                    <a:lnB>
                      <a:noFill/>
                    </a:lnB>
                  </a:tcPr>
                </a:tc>
                <a:tc>
                  <a:txBody>
                    <a:bodyPr/>
                    <a:lstStyle/>
                    <a:p>
                      <a:r>
                        <a:rPr lang="en-GB">
                          <a:solidFill>
                            <a:schemeClr val="bg1"/>
                          </a:solidFill>
                        </a:rPr>
                        <a:t>hello</a:t>
                      </a:r>
                    </a:p>
                  </a:txBody>
                  <a:tcPr anchor="ctr">
                    <a:lnL>
                      <a:noFill/>
                    </a:lnL>
                    <a:lnR>
                      <a:noFill/>
                    </a:lnR>
                    <a:lnT>
                      <a:noFill/>
                    </a:lnT>
                    <a:lnB>
                      <a:noFill/>
                    </a:lnB>
                  </a:tcPr>
                </a:tc>
              </a:tr>
              <a:tr h="0">
                <a:tc>
                  <a:txBody>
                    <a:bodyPr/>
                    <a:lstStyle/>
                    <a:p>
                      <a:r>
                        <a:rPr lang="et-EE">
                          <a:solidFill>
                            <a:schemeClr val="bg1"/>
                          </a:solidFill>
                        </a:rPr>
                        <a:t>tere hommikust</a:t>
                      </a:r>
                    </a:p>
                  </a:txBody>
                  <a:tcPr anchor="ctr">
                    <a:lnL>
                      <a:noFill/>
                    </a:lnL>
                    <a:lnR>
                      <a:noFill/>
                    </a:lnR>
                    <a:lnT>
                      <a:noFill/>
                    </a:lnT>
                    <a:lnB>
                      <a:noFill/>
                    </a:lnB>
                  </a:tcPr>
                </a:tc>
                <a:tc>
                  <a:txBody>
                    <a:bodyPr/>
                    <a:lstStyle/>
                    <a:p>
                      <a:r>
                        <a:rPr lang="en-GB">
                          <a:solidFill>
                            <a:schemeClr val="bg1"/>
                          </a:solidFill>
                        </a:rPr>
                        <a:t>good morning</a:t>
                      </a:r>
                      <a:br>
                        <a:rPr lang="en-GB">
                          <a:solidFill>
                            <a:schemeClr val="bg1"/>
                          </a:solidFill>
                        </a:rPr>
                      </a:br>
                      <a:endParaRPr lang="en-GB">
                        <a:solidFill>
                          <a:schemeClr val="bg1"/>
                        </a:solidFill>
                      </a:endParaRPr>
                    </a:p>
                  </a:txBody>
                  <a:tcPr anchor="ctr">
                    <a:lnL>
                      <a:noFill/>
                    </a:lnL>
                    <a:lnR>
                      <a:noFill/>
                    </a:lnR>
                    <a:lnT>
                      <a:noFill/>
                    </a:lnT>
                    <a:lnB>
                      <a:noFill/>
                    </a:lnB>
                  </a:tcPr>
                </a:tc>
              </a:tr>
              <a:tr h="0">
                <a:tc>
                  <a:txBody>
                    <a:bodyPr/>
                    <a:lstStyle/>
                    <a:p>
                      <a:r>
                        <a:rPr lang="et-EE">
                          <a:solidFill>
                            <a:schemeClr val="bg1"/>
                          </a:solidFill>
                        </a:rPr>
                        <a:t>tere päevast</a:t>
                      </a:r>
                    </a:p>
                  </a:txBody>
                  <a:tcPr anchor="ctr">
                    <a:lnL>
                      <a:noFill/>
                    </a:lnL>
                    <a:lnR>
                      <a:noFill/>
                    </a:lnR>
                    <a:lnT>
                      <a:noFill/>
                    </a:lnT>
                    <a:lnB>
                      <a:noFill/>
                    </a:lnB>
                  </a:tcPr>
                </a:tc>
                <a:tc>
                  <a:txBody>
                    <a:bodyPr/>
                    <a:lstStyle/>
                    <a:p>
                      <a:r>
                        <a:rPr lang="en-GB">
                          <a:solidFill>
                            <a:schemeClr val="bg1"/>
                          </a:solidFill>
                        </a:rPr>
                        <a:t>good afternoon</a:t>
                      </a:r>
                      <a:br>
                        <a:rPr lang="en-GB">
                          <a:solidFill>
                            <a:schemeClr val="bg1"/>
                          </a:solidFill>
                        </a:rPr>
                      </a:br>
                      <a:endParaRPr lang="en-GB">
                        <a:solidFill>
                          <a:schemeClr val="bg1"/>
                        </a:solidFill>
                      </a:endParaRPr>
                    </a:p>
                  </a:txBody>
                  <a:tcPr anchor="ctr">
                    <a:lnL>
                      <a:noFill/>
                    </a:lnL>
                    <a:lnR>
                      <a:noFill/>
                    </a:lnR>
                    <a:lnT>
                      <a:noFill/>
                    </a:lnT>
                    <a:lnB>
                      <a:noFill/>
                    </a:lnB>
                  </a:tcPr>
                </a:tc>
              </a:tr>
              <a:tr h="0">
                <a:tc>
                  <a:txBody>
                    <a:bodyPr/>
                    <a:lstStyle/>
                    <a:p>
                      <a:r>
                        <a:rPr lang="et-EE">
                          <a:solidFill>
                            <a:schemeClr val="bg1"/>
                          </a:solidFill>
                        </a:rPr>
                        <a:t>tere õhtust</a:t>
                      </a:r>
                    </a:p>
                  </a:txBody>
                  <a:tcPr anchor="ctr">
                    <a:lnL>
                      <a:noFill/>
                    </a:lnL>
                    <a:lnR>
                      <a:noFill/>
                    </a:lnR>
                    <a:lnT>
                      <a:noFill/>
                    </a:lnT>
                    <a:lnB>
                      <a:noFill/>
                    </a:lnB>
                  </a:tcPr>
                </a:tc>
                <a:tc>
                  <a:txBody>
                    <a:bodyPr/>
                    <a:lstStyle/>
                    <a:p>
                      <a:r>
                        <a:rPr lang="en-GB">
                          <a:solidFill>
                            <a:schemeClr val="bg1"/>
                          </a:solidFill>
                        </a:rPr>
                        <a:t>good evening</a:t>
                      </a:r>
                    </a:p>
                  </a:txBody>
                  <a:tcPr anchor="ctr">
                    <a:lnL>
                      <a:noFill/>
                    </a:lnL>
                    <a:lnR>
                      <a:noFill/>
                    </a:lnR>
                    <a:lnT>
                      <a:noFill/>
                    </a:lnT>
                    <a:lnB>
                      <a:noFill/>
                    </a:lnB>
                  </a:tcPr>
                </a:tc>
              </a:tr>
              <a:tr h="0">
                <a:tc gridSpan="2">
                  <a:txBody>
                    <a:bodyPr/>
                    <a:lstStyle/>
                    <a:p>
                      <a:r>
                        <a:rPr lang="en-GB" dirty="0">
                          <a:solidFill>
                            <a:schemeClr val="bg1"/>
                          </a:solidFill>
                        </a:rPr>
                        <a:t> </a:t>
                      </a:r>
                    </a:p>
                  </a:txBody>
                  <a:tcPr anchor="ctr">
                    <a:lnL>
                      <a:noFill/>
                    </a:lnL>
                    <a:lnR>
                      <a:noFill/>
                    </a:lnR>
                    <a:lnT>
                      <a:noFill/>
                    </a:lnT>
                    <a:lnB>
                      <a:noFill/>
                    </a:lnB>
                  </a:tcPr>
                </a:tc>
                <a:tc hMerge="1">
                  <a:txBody>
                    <a:bodyPr/>
                    <a:lstStyle/>
                    <a:p>
                      <a:endParaRPr lang="en-GB"/>
                    </a:p>
                  </a:txBody>
                  <a:tcPr/>
                </a:tc>
              </a:tr>
              <a:tr h="0">
                <a:tc>
                  <a:txBody>
                    <a:bodyPr/>
                    <a:lstStyle/>
                    <a:p>
                      <a:r>
                        <a:rPr lang="et-EE">
                          <a:solidFill>
                            <a:schemeClr val="bg1"/>
                          </a:solidFill>
                        </a:rPr>
                        <a:t>tere tulemast</a:t>
                      </a:r>
                    </a:p>
                  </a:txBody>
                  <a:tcPr anchor="ctr">
                    <a:lnL>
                      <a:noFill/>
                    </a:lnL>
                    <a:lnR>
                      <a:noFill/>
                    </a:lnR>
                    <a:lnT>
                      <a:noFill/>
                    </a:lnT>
                    <a:lnB>
                      <a:noFill/>
                    </a:lnB>
                  </a:tcPr>
                </a:tc>
                <a:tc>
                  <a:txBody>
                    <a:bodyPr/>
                    <a:lstStyle/>
                    <a:p>
                      <a:r>
                        <a:rPr lang="en-GB" dirty="0">
                          <a:solidFill>
                            <a:schemeClr val="bg1"/>
                          </a:solidFill>
                        </a:rPr>
                        <a:t>welcome</a:t>
                      </a:r>
                    </a:p>
                  </a:txBody>
                  <a:tcPr anchor="ctr">
                    <a:lnL>
                      <a:noFill/>
                    </a:lnL>
                    <a:lnR>
                      <a:noFill/>
                    </a:lnR>
                    <a:lnT>
                      <a:noFill/>
                    </a:lnT>
                    <a:lnB>
                      <a:noFill/>
                    </a:lnB>
                  </a:tcPr>
                </a:tc>
              </a:tr>
            </a:tbl>
          </a:graphicData>
        </a:graphic>
      </p:graphicFrame>
      <p:sp>
        <p:nvSpPr>
          <p:cNvPr id="9" name="Rectangle 8"/>
          <p:cNvSpPr/>
          <p:nvPr/>
        </p:nvSpPr>
        <p:spPr>
          <a:xfrm>
            <a:off x="5436096" y="3573016"/>
            <a:ext cx="3695204" cy="3139321"/>
          </a:xfrm>
          <a:prstGeom prst="rect">
            <a:avLst/>
          </a:prstGeom>
        </p:spPr>
        <p:txBody>
          <a:bodyPr wrap="square">
            <a:spAutoFit/>
          </a:bodyPr>
          <a:lstStyle/>
          <a:p>
            <a:r>
              <a:rPr lang="en-GB" dirty="0" err="1" smtClean="0">
                <a:solidFill>
                  <a:schemeClr val="bg1"/>
                </a:solidFill>
              </a:rPr>
              <a:t>Jah</a:t>
            </a:r>
            <a:r>
              <a:rPr lang="en-GB" dirty="0" smtClean="0">
                <a:solidFill>
                  <a:schemeClr val="bg1"/>
                </a:solidFill>
              </a:rPr>
              <a:t>          yes</a:t>
            </a:r>
          </a:p>
          <a:p>
            <a:r>
              <a:rPr lang="en-GB" dirty="0" smtClean="0">
                <a:solidFill>
                  <a:schemeClr val="bg1"/>
                </a:solidFill>
              </a:rPr>
              <a:t> </a:t>
            </a:r>
          </a:p>
          <a:p>
            <a:r>
              <a:rPr lang="en-GB" dirty="0" err="1" smtClean="0">
                <a:solidFill>
                  <a:schemeClr val="bg1"/>
                </a:solidFill>
              </a:rPr>
              <a:t>Ei</a:t>
            </a:r>
            <a:r>
              <a:rPr lang="en-GB" dirty="0" smtClean="0">
                <a:solidFill>
                  <a:schemeClr val="bg1"/>
                </a:solidFill>
              </a:rPr>
              <a:t>              no </a:t>
            </a:r>
          </a:p>
          <a:p>
            <a:r>
              <a:rPr lang="en-GB" dirty="0" smtClean="0">
                <a:solidFill>
                  <a:schemeClr val="bg1"/>
                </a:solidFill>
              </a:rPr>
              <a:t>  </a:t>
            </a:r>
          </a:p>
          <a:p>
            <a:r>
              <a:rPr lang="en-GB" dirty="0" err="1" smtClean="0"/>
              <a:t>palun</a:t>
            </a:r>
            <a:r>
              <a:rPr lang="en-GB" dirty="0" smtClean="0"/>
              <a:t>       please; you're welcome</a:t>
            </a:r>
          </a:p>
          <a:p>
            <a:r>
              <a:rPr lang="en-GB" dirty="0" smtClean="0"/>
              <a:t> </a:t>
            </a:r>
          </a:p>
          <a:p>
            <a:r>
              <a:rPr lang="en-GB" dirty="0" err="1" smtClean="0"/>
              <a:t>Aitäh</a:t>
            </a:r>
            <a:r>
              <a:rPr lang="en-GB" dirty="0" smtClean="0"/>
              <a:t>         thanks</a:t>
            </a:r>
          </a:p>
          <a:p>
            <a:r>
              <a:rPr lang="en-GB" dirty="0" smtClean="0"/>
              <a:t> </a:t>
            </a:r>
          </a:p>
          <a:p>
            <a:r>
              <a:rPr lang="en-GB" dirty="0" err="1" smtClean="0"/>
              <a:t>Tänan</a:t>
            </a:r>
            <a:r>
              <a:rPr lang="en-GB" dirty="0" smtClean="0"/>
              <a:t>        thank you</a:t>
            </a:r>
          </a:p>
          <a:p>
            <a:r>
              <a:rPr lang="en-GB" dirty="0" smtClean="0"/>
              <a:t> </a:t>
            </a:r>
          </a:p>
          <a:p>
            <a:r>
              <a:rPr lang="en-GB" dirty="0" err="1" smtClean="0"/>
              <a:t>tänan</a:t>
            </a:r>
            <a:r>
              <a:rPr lang="en-GB" dirty="0" smtClean="0"/>
              <a:t> </a:t>
            </a:r>
            <a:r>
              <a:rPr lang="en-GB" dirty="0" err="1" smtClean="0"/>
              <a:t>väga</a:t>
            </a:r>
            <a:r>
              <a:rPr lang="en-GB" dirty="0" smtClean="0"/>
              <a:t>    thank </a:t>
            </a:r>
            <a:r>
              <a:rPr lang="en-GB" dirty="0" smtClean="0">
                <a:solidFill>
                  <a:schemeClr val="bg1"/>
                </a:solidFill>
              </a:rPr>
              <a:t>you very much </a:t>
            </a:r>
            <a:endParaRPr lang="en-GB" dirty="0">
              <a:solidFill>
                <a:schemeClr val="bg1"/>
              </a:solidFill>
            </a:endParaRPr>
          </a:p>
        </p:txBody>
      </p:sp>
      <p:sp>
        <p:nvSpPr>
          <p:cNvPr id="10" name="Rectangle 9"/>
          <p:cNvSpPr/>
          <p:nvPr/>
        </p:nvSpPr>
        <p:spPr>
          <a:xfrm>
            <a:off x="2699792" y="54152"/>
            <a:ext cx="2912025" cy="3170099"/>
          </a:xfrm>
          <a:prstGeom prst="rect">
            <a:avLst/>
          </a:prstGeom>
          <a:noFill/>
        </p:spPr>
        <p:txBody>
          <a:bodyPr wrap="square" lIns="91440" tIns="45720" rIns="91440" bIns="45720">
            <a:spAutoFit/>
          </a:bodyPr>
          <a:lstStyle/>
          <a:p>
            <a:pPr algn="ct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Can 2 people </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come up and have a conversation</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948568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686" y="1484784"/>
            <a:ext cx="6017548" cy="452596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635896" y="260648"/>
            <a:ext cx="1499128"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Flag </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cxnSp>
        <p:nvCxnSpPr>
          <p:cNvPr id="7" name="Straight Arrow Connector 6"/>
          <p:cNvCxnSpPr/>
          <p:nvPr/>
        </p:nvCxnSpPr>
        <p:spPr>
          <a:xfrm>
            <a:off x="395536" y="1772816"/>
            <a:ext cx="2376264"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Rectangle 2"/>
          <p:cNvSpPr/>
          <p:nvPr/>
        </p:nvSpPr>
        <p:spPr>
          <a:xfrm>
            <a:off x="4570396" y="5226784"/>
            <a:ext cx="4572000" cy="1631216"/>
          </a:xfrm>
          <a:prstGeom prst="rect">
            <a:avLst/>
          </a:prstGeom>
        </p:spPr>
        <p:txBody>
          <a:bodyPr>
            <a:spAutoFit/>
          </a:bodyPr>
          <a:lstStyle/>
          <a:p>
            <a:r>
              <a:rPr lang="en-GB"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blue to represent the sky above the native </a:t>
            </a:r>
            <a:r>
              <a:rPr lang="en-GB"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land. </a:t>
            </a:r>
            <a:r>
              <a:rPr lang="en-GB"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black to symbolize the soil of the homeland and the fate of Estonians </a:t>
            </a:r>
            <a:r>
              <a:rPr lang="en-GB"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and </a:t>
            </a:r>
            <a:r>
              <a:rPr lang="en-GB"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white for purity, hard work and commitment.</a:t>
            </a:r>
          </a:p>
        </p:txBody>
      </p:sp>
    </p:spTree>
    <p:extLst>
      <p:ext uri="{BB962C8B-B14F-4D97-AF65-F5344CB8AC3E}">
        <p14:creationId xmlns:p14="http://schemas.microsoft.com/office/powerpoint/2010/main" val="34224400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capital city of Estonia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 Tallinn. Officially, there are slightly over 400,000 people living in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Tallinn. Tallinn is very busy and is filled with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shops.</a:t>
            </a:r>
          </a:p>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Parnu is a little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town of 50 000 people in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southwest.</a:t>
            </a:r>
          </a:p>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Tartu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 the second largest city in Estonia and the centre of Southern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Estonia .</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en-GB" dirty="0" smtClean="0">
              <a:solidFill>
                <a:srgbClr val="66CCFF"/>
              </a:solidFill>
            </a:endParaRPr>
          </a:p>
          <a:p>
            <a:endParaRPr lang="en-GB" dirty="0">
              <a:solidFill>
                <a:srgbClr val="66CCFF"/>
              </a:solidFill>
            </a:endParaRPr>
          </a:p>
        </p:txBody>
      </p:sp>
      <p:sp>
        <p:nvSpPr>
          <p:cNvPr id="4" name="Rectangle 3"/>
          <p:cNvSpPr/>
          <p:nvPr/>
        </p:nvSpPr>
        <p:spPr>
          <a:xfrm>
            <a:off x="3261813" y="116632"/>
            <a:ext cx="1912704"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Cities </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98105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NATIONAL FOOD</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p:txBody>
          <a:bodyPr>
            <a:normAutofit/>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National food of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Estonia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 Black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sausage with oven roasted potatoes, stewed sauerkraut and lingonberry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jam.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black sausage is made of fresh pig's blood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smoked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bacon ,salt, 2 onions, black pepper and more.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87" y="4509120"/>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01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0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606" y="0"/>
            <a:ext cx="2983259"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Festivals </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p:txBody>
          <a:bodyPr>
            <a:normAutofit/>
          </a:bodyPr>
          <a:lstStyle/>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Laulupidu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Estonia Song and Dance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Celebration is in July . the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first song celebration took place in 1869 and the first dance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celebration took place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1934.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his festival is to thank the peoples ancestors for there history they have made .</a:t>
            </a:r>
          </a:p>
          <a:p>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national day 24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February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is the day Estonia got  </a:t>
            </a:r>
            <a:r>
              <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independence from </a:t>
            </a:r>
            <a:r>
              <a:rPr lang="en-GB"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Russia.</a:t>
            </a:r>
            <a:endParaRPr lang="en-GB"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en-GB" dirty="0"/>
          </a:p>
        </p:txBody>
      </p:sp>
    </p:spTree>
    <p:extLst>
      <p:ext uri="{BB962C8B-B14F-4D97-AF65-F5344CB8AC3E}">
        <p14:creationId xmlns:p14="http://schemas.microsoft.com/office/powerpoint/2010/main" val="38354614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TotalTime>
  <Words>638</Words>
  <Application>Microsoft Office PowerPoint</Application>
  <PresentationFormat>On-screen Show (4:3)</PresentationFormat>
  <Paragraphs>100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Contents </vt:lpstr>
      <vt:lpstr>Population </vt:lpstr>
      <vt:lpstr>Language </vt:lpstr>
      <vt:lpstr>PowerPoint Presentation</vt:lpstr>
      <vt:lpstr>PowerPoint Presentation</vt:lpstr>
      <vt:lpstr>PowerPoint Presentation</vt:lpstr>
      <vt:lpstr>NATIONAL FOOD</vt:lpstr>
      <vt:lpstr>Festivals </vt:lpstr>
      <vt:lpstr>Important people</vt:lpstr>
      <vt:lpstr>Currency </vt:lpstr>
      <vt:lpstr>Map </vt:lpstr>
      <vt:lpstr>Famous landmarks</vt:lpstr>
      <vt:lpstr>EU</vt:lpstr>
      <vt:lpstr>Some quick facts</vt:lpstr>
      <vt:lpstr>Quiz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Tenby</dc:creator>
  <cp:lastModifiedBy>Tenby</cp:lastModifiedBy>
  <cp:revision>26</cp:revision>
  <dcterms:created xsi:type="dcterms:W3CDTF">2015-01-28T16:19:02Z</dcterms:created>
  <dcterms:modified xsi:type="dcterms:W3CDTF">2015-02-15T19:39:55Z</dcterms:modified>
</cp:coreProperties>
</file>