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BA1B3-0F6E-4239-8E3A-8B1A204D8C2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93D26-2078-4319-B723-F1E47AAA0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4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Ca(NO</a:t>
            </a:r>
            <a:r>
              <a:rPr lang="en-US" altLang="en-US" baseline="-25000" smtClean="0"/>
              <a:t>3</a:t>
            </a:r>
            <a:r>
              <a:rPr lang="en-US" altLang="en-US" smtClean="0"/>
              <a:t>)</a:t>
            </a:r>
            <a:r>
              <a:rPr lang="en-US" altLang="en-US" baseline="-25000" smtClean="0"/>
              <a:t>2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4F08ED-90E1-47CE-8EE3-BE21678A5ABD}" type="slidenum">
              <a:rPr lang="en-US" altLang="en-US" smtClean="0">
                <a:latin typeface="Comic Sans MS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latin typeface="Comic Sans M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71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89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55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F24E2-D128-4C7F-8486-DC405516AC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657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4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25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8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8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7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72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34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7149-FDEB-4255-BE97-9CEE6190E8CB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CD63-2224-4399-AD5A-A8DC1BEF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5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mtClean="0">
                <a:latin typeface="Century Gothic" pitchFamily="34" charset="0"/>
              </a:rPr>
              <a:t>Formula for Compounds</a:t>
            </a:r>
            <a:br>
              <a:rPr lang="en-GB" altLang="en-US" smtClean="0">
                <a:latin typeface="Century Gothic" pitchFamily="34" charset="0"/>
              </a:rPr>
            </a:br>
            <a:r>
              <a:rPr lang="en-GB" altLang="en-US" smtClean="0">
                <a:latin typeface="Century Gothic" pitchFamily="34" charset="0"/>
              </a:rPr>
              <a:t>(ending in –ide)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39750" y="2420938"/>
            <a:ext cx="82804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latin typeface="Century Gothic" pitchFamily="34" charset="0"/>
              </a:rPr>
              <a:t>Compounds who’s names end in –ide contain only 2 elements.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>
              <a:latin typeface="Century Gothic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latin typeface="Century Gothic" pitchFamily="34" charset="0"/>
              </a:rPr>
              <a:t>Their chemical formula can easily be worked out by considering the </a:t>
            </a:r>
            <a:r>
              <a:rPr lang="en-GB" altLang="en-US" sz="2800" u="sng">
                <a:latin typeface="Century Gothic" pitchFamily="34" charset="0"/>
              </a:rPr>
              <a:t>valency</a:t>
            </a:r>
            <a:r>
              <a:rPr lang="en-GB" altLang="en-US" sz="2800">
                <a:latin typeface="Century Gothic" pitchFamily="34" charset="0"/>
              </a:rPr>
              <a:t> of each element. </a:t>
            </a:r>
          </a:p>
        </p:txBody>
      </p:sp>
    </p:spTree>
    <p:extLst>
      <p:ext uri="{BB962C8B-B14F-4D97-AF65-F5344CB8AC3E}">
        <p14:creationId xmlns:p14="http://schemas.microsoft.com/office/powerpoint/2010/main" val="380451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Group 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Ions containing 2 or more different types of atom are known as group ions. </a:t>
            </a:r>
          </a:p>
          <a:p>
            <a:pPr eaLnBrk="1" hangingPunct="1"/>
            <a:r>
              <a:rPr lang="en-GB" altLang="en-US" smtClean="0">
                <a:latin typeface="Comic Sans MS" charset="0"/>
              </a:rPr>
              <a:t>The formula for these can be found on page 8 of the data booklet. </a:t>
            </a:r>
          </a:p>
          <a:p>
            <a:pPr eaLnBrk="1" hangingPunct="1"/>
            <a:r>
              <a:rPr lang="en-GB" altLang="en-US" smtClean="0">
                <a:solidFill>
                  <a:srgbClr val="FF5050"/>
                </a:solidFill>
                <a:latin typeface="Comic Sans MS" charset="0"/>
              </a:rPr>
              <a:t>N.B. The charge is on the WHOLE GROUP of atoms</a:t>
            </a:r>
          </a:p>
          <a:p>
            <a:pPr eaLnBrk="1" hangingPunct="1"/>
            <a:r>
              <a:rPr lang="en-GB" altLang="en-US" smtClean="0">
                <a:latin typeface="Comic Sans MS" charset="0"/>
              </a:rPr>
              <a:t>The valency is equal to the number of charges.</a:t>
            </a:r>
          </a:p>
          <a:p>
            <a:pPr eaLnBrk="1" hangingPunct="1"/>
            <a:r>
              <a:rPr lang="en-GB" altLang="en-US" smtClean="0">
                <a:latin typeface="Comic Sans MS" charset="0"/>
              </a:rPr>
              <a:t>Always place the formula for the group ion in brackets. </a:t>
            </a:r>
          </a:p>
        </p:txBody>
      </p:sp>
    </p:spTree>
    <p:extLst>
      <p:ext uri="{BB962C8B-B14F-4D97-AF65-F5344CB8AC3E}">
        <p14:creationId xmlns:p14="http://schemas.microsoft.com/office/powerpoint/2010/main" val="138882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Comic Sans MS" charset="0"/>
              </a:rPr>
              <a:t>Worked Example 1: Calcium Nitrate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541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Comic Sans MS" charset="0"/>
              </a:rPr>
              <a:t>Symbol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Comic Sans MS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Comic Sans MS" charset="0"/>
              </a:rPr>
              <a:t>Valency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Comic Sans MS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Comic Sans MS" charset="0"/>
              </a:rPr>
              <a:t>Swap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Comic Sans MS" charset="0"/>
              </a:rPr>
              <a:t>Example 2: Ammonium carbonate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Comic Sans MS" charset="0"/>
              </a:rPr>
              <a:t>			NH</a:t>
            </a:r>
            <a:r>
              <a:rPr lang="en-US" altLang="en-US" baseline="-25000" smtClean="0">
                <a:latin typeface="Comic Sans MS" charset="0"/>
              </a:rPr>
              <a:t>4</a:t>
            </a:r>
            <a:r>
              <a:rPr lang="en-US" altLang="en-US" smtClean="0">
                <a:latin typeface="Comic Sans MS" charset="0"/>
              </a:rPr>
              <a:t>			CO</a:t>
            </a:r>
            <a:r>
              <a:rPr lang="en-US" altLang="en-US" baseline="-25000" smtClean="0">
                <a:latin typeface="Comic Sans MS" charset="0"/>
              </a:rPr>
              <a:t>3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Comic Sans MS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Comic Sans MS" charset="0"/>
              </a:rPr>
              <a:t>			1			2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Comic Sans MS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Comic Sans MS" charset="0"/>
              </a:rPr>
              <a:t>			(NH</a:t>
            </a:r>
            <a:r>
              <a:rPr lang="en-US" altLang="en-US" baseline="-25000" smtClean="0">
                <a:latin typeface="Comic Sans MS" charset="0"/>
              </a:rPr>
              <a:t>4</a:t>
            </a:r>
            <a:r>
              <a:rPr lang="en-US" altLang="en-US" smtClean="0">
                <a:latin typeface="Comic Sans MS" charset="0"/>
              </a:rPr>
              <a:t>)</a:t>
            </a:r>
            <a:r>
              <a:rPr lang="en-US" altLang="en-US" baseline="-25000" smtClean="0">
                <a:latin typeface="Comic Sans MS" charset="0"/>
              </a:rPr>
              <a:t>2</a:t>
            </a:r>
            <a:r>
              <a:rPr lang="en-US" altLang="en-US" smtClean="0">
                <a:latin typeface="Comic Sans MS" charset="0"/>
              </a:rPr>
              <a:t>(CO</a:t>
            </a:r>
            <a:r>
              <a:rPr lang="en-US" altLang="en-US" baseline="-25000" smtClean="0">
                <a:latin typeface="Comic Sans MS" charset="0"/>
              </a:rPr>
              <a:t>3</a:t>
            </a:r>
            <a:r>
              <a:rPr lang="en-US" altLang="en-US" smtClean="0">
                <a:latin typeface="Comic Sans MS" charset="0"/>
              </a:rPr>
              <a:t>)</a:t>
            </a:r>
            <a:r>
              <a:rPr lang="en-US" altLang="en-US" baseline="-25000" smtClean="0">
                <a:latin typeface="Comic Sans MS" charset="0"/>
              </a:rPr>
              <a:t>1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Comic Sans MS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Comic Sans MS" charset="0"/>
              </a:rPr>
              <a:t>			(NH</a:t>
            </a:r>
            <a:r>
              <a:rPr lang="en-US" altLang="en-US" baseline="-25000" smtClean="0">
                <a:latin typeface="Comic Sans MS" charset="0"/>
              </a:rPr>
              <a:t>4</a:t>
            </a:r>
            <a:r>
              <a:rPr lang="en-US" altLang="en-US" smtClean="0">
                <a:latin typeface="Comic Sans MS" charset="0"/>
              </a:rPr>
              <a:t>)</a:t>
            </a:r>
            <a:r>
              <a:rPr lang="en-US" altLang="en-US" baseline="-25000" smtClean="0">
                <a:latin typeface="Comic Sans MS" charset="0"/>
              </a:rPr>
              <a:t>2</a:t>
            </a:r>
            <a:r>
              <a:rPr lang="en-US" altLang="en-US" smtClean="0">
                <a:latin typeface="Comic Sans MS" charset="0"/>
              </a:rPr>
              <a:t>CO</a:t>
            </a:r>
            <a:r>
              <a:rPr lang="en-US" altLang="en-US" baseline="-25000" smtClean="0">
                <a:latin typeface="Comic Sans MS" charset="0"/>
              </a:rPr>
              <a:t>3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43600" y="3810000"/>
            <a:ext cx="3048000" cy="2667000"/>
          </a:xfrm>
          <a:prstGeom prst="rect">
            <a:avLst/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6096000" y="4038600"/>
            <a:ext cx="2743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mic Sans MS" charset="0"/>
              </a:rPr>
              <a:t>Brackets can be removed ONLY if the subscript is 1</a:t>
            </a:r>
          </a:p>
        </p:txBody>
      </p:sp>
    </p:spTree>
    <p:extLst>
      <p:ext uri="{BB962C8B-B14F-4D97-AF65-F5344CB8AC3E}">
        <p14:creationId xmlns:p14="http://schemas.microsoft.com/office/powerpoint/2010/main" val="192526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charset="0"/>
              </a:rPr>
              <a:t>Further Examples: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835150" y="1484313"/>
            <a:ext cx="5638800" cy="304800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mtClean="0">
                <a:latin typeface="Comic Sans MS" charset="0"/>
              </a:rPr>
              <a:t>Magnesium hydroxide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mtClean="0">
                <a:latin typeface="Comic Sans MS" charset="0"/>
              </a:rPr>
              <a:t>Ammonium phosphate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mtClean="0">
                <a:latin typeface="Comic Sans MS" charset="0"/>
              </a:rPr>
              <a:t>Potassium chromate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mtClean="0">
                <a:latin typeface="Comic Sans MS" charset="0"/>
              </a:rPr>
              <a:t>Aluminium sulphate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mtClean="0">
                <a:latin typeface="Comic Sans MS" charset="0"/>
              </a:rPr>
              <a:t>Calcium hydrogensulphite </a:t>
            </a:r>
          </a:p>
        </p:txBody>
      </p:sp>
      <p:sp>
        <p:nvSpPr>
          <p:cNvPr id="21508" name="SMARTInkAnnotation0"/>
          <p:cNvSpPr>
            <a:spLocks/>
          </p:cNvSpPr>
          <p:nvPr/>
        </p:nvSpPr>
        <p:spPr bwMode="auto">
          <a:xfrm>
            <a:off x="728663" y="3295650"/>
            <a:ext cx="3175" cy="1588"/>
          </a:xfrm>
          <a:custGeom>
            <a:avLst/>
            <a:gdLst>
              <a:gd name="T0" fmla="*/ 0 w 2"/>
              <a:gd name="T1" fmla="*/ 0 h 1"/>
              <a:gd name="T2" fmla="*/ 2147483647 w 2"/>
              <a:gd name="T3" fmla="*/ 0 h 1"/>
              <a:gd name="T4" fmla="*/ 0 w 2"/>
              <a:gd name="T5" fmla="*/ 0 h 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">
                <a:moveTo>
                  <a:pt x="0" y="0"/>
                </a:moveTo>
                <a:lnTo>
                  <a:pt x="1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9750" y="4724400"/>
            <a:ext cx="81359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Mg(OH)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		2. (NH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4</a:t>
            </a: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)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3</a:t>
            </a: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PO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4</a:t>
            </a: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		3. K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CrO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4. 	Al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(SO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4</a:t>
            </a: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)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3</a:t>
            </a: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		5. Ca(HSO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3</a:t>
            </a:r>
            <a:r>
              <a:rPr lang="en-GB" altLang="en-US" sz="2400">
                <a:solidFill>
                  <a:srgbClr val="FF6600"/>
                </a:solidFill>
                <a:latin typeface="Comic Sans MS" charset="0"/>
              </a:rPr>
              <a:t>)</a:t>
            </a:r>
            <a:r>
              <a:rPr lang="en-GB" altLang="en-US" sz="2400" baseline="-25000">
                <a:solidFill>
                  <a:srgbClr val="FF6600"/>
                </a:solidFill>
                <a:latin typeface="Comic Sans MS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859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39750" y="620713"/>
            <a:ext cx="8229600" cy="7493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FontTx/>
              <a:buNone/>
            </a:pPr>
            <a:r>
              <a:rPr lang="en-GB" altLang="en-US" smtClean="0">
                <a:latin typeface="Century Gothic" pitchFamily="34" charset="0"/>
              </a:rPr>
              <a:t>Group ion Practice:</a:t>
            </a:r>
          </a:p>
          <a:p>
            <a:pPr marL="0" indent="0" algn="ctr">
              <a:buFontTx/>
              <a:buNone/>
            </a:pPr>
            <a:r>
              <a:rPr lang="en-GB" altLang="en-US" smtClean="0">
                <a:latin typeface="Century Gothic" pitchFamily="34" charset="0"/>
              </a:rPr>
              <a:t>Yellow Book Page 29 Q 11</a:t>
            </a:r>
          </a:p>
          <a:p>
            <a:pPr marL="0" indent="0" algn="ctr">
              <a:buFontTx/>
              <a:buNone/>
            </a:pPr>
            <a:r>
              <a:rPr lang="en-GB" altLang="en-US" smtClean="0">
                <a:latin typeface="Century Gothic" pitchFamily="34" charset="0"/>
              </a:rPr>
              <a:t>Int 2 Textbook Page 61 Q5&amp;6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850" y="3836988"/>
            <a:ext cx="82296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GB" kern="0" dirty="0" smtClean="0">
                <a:latin typeface="Century Gothic" panose="020B0502020202020204" pitchFamily="34" charset="0"/>
              </a:rPr>
              <a:t>Mixed Questions:</a:t>
            </a:r>
          </a:p>
          <a:p>
            <a:pPr marL="0" indent="0" algn="ctr">
              <a:buFontTx/>
              <a:buNone/>
              <a:defRPr/>
            </a:pPr>
            <a:r>
              <a:rPr lang="en-GB" kern="0" dirty="0" smtClean="0">
                <a:latin typeface="Century Gothic" panose="020B0502020202020204" pitchFamily="34" charset="0"/>
              </a:rPr>
              <a:t>Yellow Book Page 29 Q 12</a:t>
            </a:r>
          </a:p>
          <a:p>
            <a:pPr marL="0" indent="0" algn="ctr">
              <a:buFontTx/>
              <a:buNone/>
              <a:defRPr/>
            </a:pPr>
            <a:r>
              <a:rPr lang="en-GB" kern="0" dirty="0" err="1" smtClean="0">
                <a:latin typeface="Century Gothic" panose="020B0502020202020204" pitchFamily="34" charset="0"/>
              </a:rPr>
              <a:t>Int</a:t>
            </a:r>
            <a:r>
              <a:rPr lang="en-GB" kern="0" dirty="0" smtClean="0">
                <a:latin typeface="Century Gothic" panose="020B0502020202020204" pitchFamily="34" charset="0"/>
              </a:rPr>
              <a:t> 2 Textbook Page 64 Q11 </a:t>
            </a:r>
            <a:endParaRPr lang="en-GB" kern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9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Formula from Prefixes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8229600" cy="3816350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latin typeface="Comic Sans MS" charset="0"/>
              </a:rPr>
              <a:t>In some cases the name of the compound tells us its chemical formula. This information is given in the form of a </a:t>
            </a:r>
            <a:r>
              <a:rPr lang="en-GB" altLang="en-US" sz="2800" b="1" smtClean="0">
                <a:latin typeface="Comic Sans MS" charset="0"/>
              </a:rPr>
              <a:t>prefix.</a:t>
            </a:r>
            <a:r>
              <a:rPr lang="en-GB" altLang="en-US" sz="2800" smtClean="0">
                <a:latin typeface="Comic Sans MS" charset="0"/>
              </a:rPr>
              <a:t> </a:t>
            </a:r>
          </a:p>
          <a:p>
            <a:pPr eaLnBrk="1" hangingPunct="1"/>
            <a:r>
              <a:rPr lang="en-GB" altLang="en-US" sz="2800" smtClean="0">
                <a:latin typeface="Comic Sans MS" charset="0"/>
              </a:rPr>
              <a:t>If only one prefix is given it can be assumed that only one atom of the other element is present. </a:t>
            </a:r>
          </a:p>
          <a:p>
            <a:pPr eaLnBrk="1" hangingPunct="1"/>
            <a:r>
              <a:rPr lang="en-GB" altLang="en-US" sz="2800" smtClean="0">
                <a:solidFill>
                  <a:srgbClr val="FF5050"/>
                </a:solidFill>
                <a:latin typeface="Comic Sans MS" charset="0"/>
              </a:rPr>
              <a:t>N.B. You do not need to ‘cross over’ if a prefix is given.</a:t>
            </a:r>
          </a:p>
        </p:txBody>
      </p:sp>
    </p:spTree>
    <p:extLst>
      <p:ext uri="{BB962C8B-B14F-4D97-AF65-F5344CB8AC3E}">
        <p14:creationId xmlns:p14="http://schemas.microsoft.com/office/powerpoint/2010/main" val="29279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7" name="Group 57"/>
          <p:cNvGraphicFramePr>
            <a:graphicFrameLocks noGrp="1"/>
          </p:cNvGraphicFramePr>
          <p:nvPr>
            <p:ph idx="4294967295"/>
          </p:nvPr>
        </p:nvGraphicFramePr>
        <p:xfrm>
          <a:off x="468313" y="620713"/>
          <a:ext cx="8229600" cy="55308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Prefix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Meaning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Mono-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Di-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Tri-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Tetra-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Penta-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Hexa-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Hepta-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" charset="0"/>
                          <a:ea typeface="Arial" pitchFamily="-1" charset="0"/>
                          <a:cs typeface="Arial" pitchFamily="-1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3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Worked Examples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276475"/>
            <a:ext cx="8229600" cy="2620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Carbon </a:t>
            </a:r>
            <a:r>
              <a:rPr lang="en-GB" altLang="en-US" u="sng" smtClean="0">
                <a:latin typeface="Comic Sans MS" charset="0"/>
              </a:rPr>
              <a:t>mon</a:t>
            </a:r>
            <a:r>
              <a:rPr lang="en-GB" altLang="en-US" smtClean="0">
                <a:latin typeface="Comic Sans MS" charset="0"/>
              </a:rPr>
              <a:t>oxide: CO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Carbon </a:t>
            </a:r>
            <a:r>
              <a:rPr lang="en-GB" altLang="en-US" u="sng" smtClean="0">
                <a:latin typeface="Comic Sans MS" charset="0"/>
              </a:rPr>
              <a:t>di</a:t>
            </a:r>
            <a:r>
              <a:rPr lang="en-GB" altLang="en-US" smtClean="0">
                <a:latin typeface="Comic Sans MS" charset="0"/>
              </a:rPr>
              <a:t>oxide: CO</a:t>
            </a:r>
            <a:r>
              <a:rPr lang="en-GB" altLang="en-US" baseline="-25000" smtClean="0">
                <a:latin typeface="Comic Sans MS" charset="0"/>
              </a:rPr>
              <a:t>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u="sng" smtClean="0">
                <a:latin typeface="Comic Sans MS" charset="0"/>
              </a:rPr>
              <a:t>Di</a:t>
            </a:r>
            <a:r>
              <a:rPr lang="en-GB" altLang="en-US" smtClean="0">
                <a:latin typeface="Comic Sans MS" charset="0"/>
              </a:rPr>
              <a:t>nitrogen </a:t>
            </a:r>
            <a:r>
              <a:rPr lang="en-GB" altLang="en-US" u="sng" smtClean="0">
                <a:latin typeface="Comic Sans MS" charset="0"/>
              </a:rPr>
              <a:t>mon</a:t>
            </a:r>
            <a:r>
              <a:rPr lang="en-GB" altLang="en-US" smtClean="0">
                <a:latin typeface="Comic Sans MS" charset="0"/>
              </a:rPr>
              <a:t>oxide: N</a:t>
            </a:r>
            <a:r>
              <a:rPr lang="en-GB" altLang="en-US" baseline="-25000" smtClean="0">
                <a:latin typeface="Comic Sans MS" charset="0"/>
              </a:rPr>
              <a:t>2</a:t>
            </a:r>
            <a:r>
              <a:rPr lang="en-GB" altLang="en-US" smtClean="0">
                <a:latin typeface="Comic Sans MS" charset="0"/>
              </a:rPr>
              <a:t>O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Phosphorus</a:t>
            </a:r>
            <a:r>
              <a:rPr lang="en-GB" altLang="en-US" u="sng" smtClean="0">
                <a:latin typeface="Comic Sans MS" charset="0"/>
              </a:rPr>
              <a:t> tri</a:t>
            </a:r>
            <a:r>
              <a:rPr lang="en-GB" altLang="en-US" smtClean="0">
                <a:latin typeface="Comic Sans MS" charset="0"/>
              </a:rPr>
              <a:t>chloride: PCl</a:t>
            </a:r>
            <a:r>
              <a:rPr lang="en-GB" altLang="en-US" baseline="-25000" smtClean="0">
                <a:latin typeface="Comic Sans MS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385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Further Examples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229600" cy="31972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Diphosphorus trioxide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Silicon tetrachloride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Divanadium pentoxide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Tetraarsenic hexaoxide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Uranium hexafluoride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443663" y="1916113"/>
            <a:ext cx="1944687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P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O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3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SiCl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4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V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O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5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As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4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O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6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UF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301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291513" cy="2333625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latin typeface="Comic Sans MS" charset="0"/>
              </a:rPr>
              <a:t>The </a:t>
            </a:r>
            <a:r>
              <a:rPr lang="en-GB" altLang="en-US" sz="2800" b="1" smtClean="0">
                <a:latin typeface="Comic Sans MS" charset="0"/>
              </a:rPr>
              <a:t>valency </a:t>
            </a:r>
            <a:r>
              <a:rPr lang="en-GB" altLang="en-US" sz="2800" smtClean="0">
                <a:latin typeface="Comic Sans MS" charset="0"/>
              </a:rPr>
              <a:t>(combining power) of an element, is the number of single covalent bonds it can form. </a:t>
            </a:r>
          </a:p>
          <a:p>
            <a:pPr eaLnBrk="1" hangingPunct="1"/>
            <a:r>
              <a:rPr lang="en-GB" altLang="en-US" sz="2800" smtClean="0">
                <a:latin typeface="Comic Sans MS" charset="0"/>
              </a:rPr>
              <a:t>The valency can be deduced from the group number: </a:t>
            </a:r>
          </a:p>
        </p:txBody>
      </p:sp>
      <p:graphicFrame>
        <p:nvGraphicFramePr>
          <p:cNvPr id="3112" name="Group 40"/>
          <p:cNvGraphicFramePr>
            <a:graphicFrameLocks noGrp="1"/>
          </p:cNvGraphicFramePr>
          <p:nvPr>
            <p:ph sz="half" idx="2"/>
          </p:nvPr>
        </p:nvGraphicFramePr>
        <p:xfrm>
          <a:off x="762000" y="4343400"/>
          <a:ext cx="7783513" cy="2116138"/>
        </p:xfrm>
        <a:graphic>
          <a:graphicData uri="http://schemas.openxmlformats.org/drawingml/2006/table">
            <a:tbl>
              <a:tblPr/>
              <a:tblGrid>
                <a:gridCol w="1890713"/>
                <a:gridCol w="735012"/>
                <a:gridCol w="736600"/>
                <a:gridCol w="738188"/>
                <a:gridCol w="735012"/>
                <a:gridCol w="738188"/>
                <a:gridCol w="736600"/>
                <a:gridCol w="735012"/>
                <a:gridCol w="738188"/>
              </a:tblGrid>
              <a:tr h="1120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Group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Valency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295400" y="457200"/>
            <a:ext cx="63397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2226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-1" charset="0"/>
                <a:cs typeface="Arial" pitchFamily="-1" charset="0"/>
              </a:rPr>
              <a:t>Chemical Formulae</a:t>
            </a:r>
          </a:p>
        </p:txBody>
      </p:sp>
    </p:spTree>
    <p:extLst>
      <p:ext uri="{BB962C8B-B14F-4D97-AF65-F5344CB8AC3E}">
        <p14:creationId xmlns:p14="http://schemas.microsoft.com/office/powerpoint/2010/main" val="27670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Writing Formula - Steps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Write the symbols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Underneath, write the valency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Swap them over and write numbers as a subscript.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Cancel out any common factor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Leave out ‘1’ if present. </a:t>
            </a:r>
          </a:p>
        </p:txBody>
      </p:sp>
    </p:spTree>
    <p:extLst>
      <p:ext uri="{BB962C8B-B14F-4D97-AF65-F5344CB8AC3E}">
        <p14:creationId xmlns:p14="http://schemas.microsoft.com/office/powerpoint/2010/main" val="22749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Worked Example 2: </a:t>
            </a:r>
            <a:br>
              <a:rPr lang="en-GB" altLang="en-US" sz="2800" smtClean="0"/>
            </a:br>
            <a:r>
              <a:rPr lang="en-GB" altLang="en-US" sz="2800" smtClean="0"/>
              <a:t>Work out the formula for calcium chloride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>
                <a:latin typeface="Comic Sans MS" charset="0"/>
              </a:rPr>
              <a:t>			Ca			Cl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charset="0"/>
              </a:rPr>
              <a:t>			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charset="0"/>
              </a:rPr>
              <a:t>			2			1	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charset="0"/>
              </a:rPr>
              <a:t>			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charset="0"/>
              </a:rPr>
              <a:t>			Ca</a:t>
            </a:r>
            <a:r>
              <a:rPr lang="en-GB" altLang="en-US" baseline="-25000" smtClean="0">
                <a:latin typeface="Comic Sans MS" charset="0"/>
              </a:rPr>
              <a:t>1</a:t>
            </a:r>
            <a:r>
              <a:rPr lang="en-GB" altLang="en-US" smtClean="0">
                <a:latin typeface="Comic Sans MS" charset="0"/>
              </a:rPr>
              <a:t>			Cl</a:t>
            </a:r>
            <a:r>
              <a:rPr lang="en-GB" altLang="en-US" baseline="-25000" smtClean="0">
                <a:latin typeface="Comic Sans MS" charset="0"/>
              </a:rPr>
              <a:t>2</a:t>
            </a:r>
            <a:r>
              <a:rPr lang="en-GB" altLang="en-US" smtClean="0">
                <a:latin typeface="Comic Sans MS" charset="0"/>
              </a:rPr>
              <a:t>					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charset="0"/>
              </a:rPr>
              <a:t>				CaCl</a:t>
            </a:r>
            <a:r>
              <a:rPr lang="en-GB" altLang="en-US" baseline="-25000" smtClean="0">
                <a:latin typeface="Comic Sans MS" charset="0"/>
              </a:rPr>
              <a:t>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771775" y="3284538"/>
            <a:ext cx="26638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059113" y="3213100"/>
            <a:ext cx="208915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8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latin typeface="Comic Sans MS" charset="0"/>
              </a:rPr>
              <a:t>Further Examples:		Pg28 Q9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4032250" cy="525621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Boron fluoride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Carbon sulphide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Hydrogen fluoride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Sodium sulphide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Aluminium oxide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mtClean="0">
              <a:latin typeface="Comic Sans MS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en-GB" altLang="en-US" smtClean="0">
              <a:latin typeface="Comic Sans MS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95738" y="981075"/>
            <a:ext cx="4859337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>
                <a:latin typeface="Comic Sans MS" charset="0"/>
              </a:rPr>
              <a:t>6. Magnesium phosphide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>
                <a:latin typeface="Comic Sans MS" charset="0"/>
              </a:rPr>
              <a:t>7. Hydrogen sulphide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>
                <a:latin typeface="Comic Sans MS" charset="0"/>
              </a:rPr>
              <a:t>8. Potassium oxide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>
                <a:latin typeface="Comic Sans MS" charset="0"/>
              </a:rPr>
              <a:t>9. Carbon chloride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>
                <a:latin typeface="Comic Sans MS" charset="0"/>
              </a:rPr>
              <a:t>10. Calcium hydride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11188" y="4632325"/>
            <a:ext cx="266541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BF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3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CS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HF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Na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Al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O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3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500563" y="4632325"/>
            <a:ext cx="30241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6. Mg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3</a:t>
            </a: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P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7. H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8. K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9. CCl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10. CaH</a:t>
            </a:r>
            <a:r>
              <a:rPr lang="en-GB" altLang="en-US" sz="20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000">
                <a:solidFill>
                  <a:srgbClr val="FF6600"/>
                </a:solidFill>
                <a:latin typeface="Comic Sans M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573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altLang="en-US" smtClean="0">
                <a:latin typeface="Century Gothic" pitchFamily="34" charset="0"/>
              </a:rPr>
              <a:t>Lesson Starter </a:t>
            </a:r>
            <a:br>
              <a:rPr lang="en-GB" altLang="en-US" smtClean="0">
                <a:latin typeface="Century Gothic" pitchFamily="34" charset="0"/>
              </a:rPr>
            </a:br>
            <a:r>
              <a:rPr lang="en-GB" altLang="en-US" sz="3600" smtClean="0">
                <a:solidFill>
                  <a:srgbClr val="FF0000"/>
                </a:solidFill>
                <a:latin typeface="Century Gothic" pitchFamily="34" charset="0"/>
              </a:rPr>
              <a:t>Write the formula for the following: </a:t>
            </a:r>
            <a:endParaRPr lang="en-GB" altLang="en-US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Lithium sulphide </a:t>
            </a:r>
          </a:p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Calcium nitride </a:t>
            </a:r>
          </a:p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nitrogen oxide  </a:t>
            </a:r>
          </a:p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Magnesium hydride </a:t>
            </a:r>
          </a:p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Sodium iodide </a:t>
            </a:r>
          </a:p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phosphorous chloride </a:t>
            </a:r>
          </a:p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Aluminium sulphide </a:t>
            </a:r>
          </a:p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Carbon hydride</a:t>
            </a:r>
          </a:p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Magnesium oxide </a:t>
            </a:r>
          </a:p>
          <a:p>
            <a:pPr marL="514350" indent="-514350">
              <a:buFontTx/>
              <a:buAutoNum type="arabicParenR"/>
            </a:pPr>
            <a:r>
              <a:rPr lang="en-GB" altLang="en-US" sz="3000" smtClean="0">
                <a:latin typeface="Century Gothic" pitchFamily="34" charset="0"/>
              </a:rPr>
              <a:t> Hydrogen oxide</a:t>
            </a:r>
          </a:p>
          <a:p>
            <a:pPr marL="514350" indent="-514350">
              <a:buFontTx/>
              <a:buAutoNum type="arabicParenR"/>
            </a:pPr>
            <a:endParaRPr lang="en-GB" altLang="en-US" sz="3000" smtClean="0"/>
          </a:p>
          <a:p>
            <a:pPr marL="514350" indent="-514350">
              <a:buFontTx/>
              <a:buAutoNum type="arabicParenR"/>
            </a:pPr>
            <a:endParaRPr lang="en-GB" altLang="en-US" sz="30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83200" y="1484313"/>
            <a:ext cx="35274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Li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S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Ca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N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N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O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3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MgH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NaI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PCl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Al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CH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MgO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 H</a:t>
            </a:r>
            <a:r>
              <a:rPr lang="en-GB" altLang="en-US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entury Gothic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80753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Ionic Substances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29813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In an ionic substance the valency is given by the charge on the ion. </a:t>
            </a:r>
          </a:p>
          <a:p>
            <a:pPr eaLnBrk="1" hangingPunct="1"/>
            <a:r>
              <a:rPr lang="en-GB" altLang="en-US" smtClean="0">
                <a:latin typeface="Comic Sans MS" charset="0"/>
              </a:rPr>
              <a:t>Transition metals can form a number of different ions, and so their valency is given by roman numerals.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84888" y="4221163"/>
            <a:ext cx="2519362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56325" y="4365625"/>
            <a:ext cx="10795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Comic Sans MS" charset="0"/>
              </a:rPr>
              <a:t>I 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Comic Sans MS" charset="0"/>
              </a:rPr>
              <a:t>II =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Comic Sans MS" charset="0"/>
              </a:rPr>
              <a:t>III =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Comic Sans MS" charset="0"/>
              </a:rPr>
              <a:t>IV = 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2000">
              <a:latin typeface="Comic Sans MS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380288" y="4437063"/>
            <a:ext cx="11525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Comic Sans MS" charset="0"/>
              </a:rPr>
              <a:t>V = 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Comic Sans MS" charset="0"/>
              </a:rPr>
              <a:t>VI = 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Comic Sans MS" charset="0"/>
              </a:rPr>
              <a:t>VII = 7</a:t>
            </a:r>
          </a:p>
        </p:txBody>
      </p:sp>
    </p:spTree>
    <p:extLst>
      <p:ext uri="{BB962C8B-B14F-4D97-AF65-F5344CB8AC3E}">
        <p14:creationId xmlns:p14="http://schemas.microsoft.com/office/powerpoint/2010/main" val="4687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Worked example: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75"/>
            <a:ext cx="8229600" cy="38449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Work out the formula for iron(III)oxide</a:t>
            </a:r>
          </a:p>
          <a:p>
            <a:pPr eaLnBrk="1" hangingPunct="1"/>
            <a:endParaRPr lang="en-GB" altLang="en-US" smtClean="0">
              <a:latin typeface="Comic Sans MS" charset="0"/>
            </a:endParaRP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charset="0"/>
              </a:rPr>
              <a:t>			Fe			O		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charset="0"/>
              </a:rPr>
              <a:t>			3			2					Fe</a:t>
            </a:r>
            <a:r>
              <a:rPr lang="en-GB" altLang="en-US" baseline="-25000" smtClean="0">
                <a:latin typeface="Comic Sans MS" charset="0"/>
              </a:rPr>
              <a:t>2</a:t>
            </a:r>
            <a:r>
              <a:rPr lang="en-GB" altLang="en-US" smtClean="0">
                <a:latin typeface="Comic Sans MS" charset="0"/>
              </a:rPr>
              <a:t>			O</a:t>
            </a:r>
            <a:r>
              <a:rPr lang="en-GB" altLang="en-US" baseline="-25000" smtClean="0">
                <a:latin typeface="Comic Sans MS" charset="0"/>
              </a:rPr>
              <a:t>3</a:t>
            </a:r>
            <a:r>
              <a:rPr lang="en-GB" altLang="en-US" smtClean="0">
                <a:latin typeface="Comic Sans MS" charset="0"/>
              </a:rPr>
              <a:t>						   Fe</a:t>
            </a:r>
            <a:r>
              <a:rPr lang="en-GB" altLang="en-US" baseline="-25000" smtClean="0">
                <a:latin typeface="Comic Sans MS" charset="0"/>
              </a:rPr>
              <a:t>2</a:t>
            </a:r>
            <a:r>
              <a:rPr lang="en-GB" altLang="en-US" smtClean="0">
                <a:latin typeface="Comic Sans MS" charset="0"/>
              </a:rPr>
              <a:t>O</a:t>
            </a:r>
            <a:r>
              <a:rPr lang="en-GB" altLang="en-US" baseline="-25000" smtClean="0">
                <a:latin typeface="Comic Sans MS" charset="0"/>
              </a:rPr>
              <a:t>3</a:t>
            </a:r>
            <a:r>
              <a:rPr lang="en-GB" altLang="en-US" smtClean="0">
                <a:latin typeface="Comic Sans MS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9278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charset="0"/>
              </a:rPr>
              <a:t>Further Examples: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412875"/>
            <a:ext cx="4835525" cy="32686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Iron(II) chloride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Manganese(IV) oxide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Lead(II) iodide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Silver(II) fluoride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omic Sans MS" charset="0"/>
              </a:rPr>
              <a:t>Copper(I) oxide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11188" y="4797425"/>
            <a:ext cx="81375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FeCl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 		2. MnO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 	3. PbI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2 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4. 	AgF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 		5.  Cu</a:t>
            </a:r>
            <a:r>
              <a:rPr lang="en-GB" altLang="en-US" sz="2800" baseline="-25000">
                <a:solidFill>
                  <a:srgbClr val="FF6600"/>
                </a:solidFill>
                <a:latin typeface="Comic Sans MS" charset="0"/>
              </a:rPr>
              <a:t>2</a:t>
            </a:r>
            <a:r>
              <a:rPr lang="en-GB" altLang="en-US" sz="2800">
                <a:solidFill>
                  <a:srgbClr val="FF6600"/>
                </a:solidFill>
                <a:latin typeface="Comic Sans MS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27162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547</Words>
  <Application>Microsoft Office PowerPoint</Application>
  <PresentationFormat>On-screen Show (4:3)</PresentationFormat>
  <Paragraphs>176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Formula for Compounds (ending in –ide)</vt:lpstr>
      <vt:lpstr>PowerPoint Presentation</vt:lpstr>
      <vt:lpstr>Writing Formula - Steps</vt:lpstr>
      <vt:lpstr>Worked Example 2:  Work out the formula for calcium chloride</vt:lpstr>
      <vt:lpstr>Further Examples:  Pg28 Q9</vt:lpstr>
      <vt:lpstr>Lesson Starter  Write the formula for the following: </vt:lpstr>
      <vt:lpstr>Ionic Substances</vt:lpstr>
      <vt:lpstr>Worked example: </vt:lpstr>
      <vt:lpstr>Further Examples:</vt:lpstr>
      <vt:lpstr>Group Ions</vt:lpstr>
      <vt:lpstr>Worked Example 1: Calcium Nitrate</vt:lpstr>
      <vt:lpstr>Example 2: Ammonium carbonate</vt:lpstr>
      <vt:lpstr>Further Examples:</vt:lpstr>
      <vt:lpstr>PowerPoint Presentation</vt:lpstr>
      <vt:lpstr>Formula from Prefixes</vt:lpstr>
      <vt:lpstr>PowerPoint Presentation</vt:lpstr>
      <vt:lpstr>Worked Examples</vt:lpstr>
      <vt:lpstr>Further Examples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 for Compounds (ending in –ide)</dc:title>
  <dc:creator>Jennifer Stephen</dc:creator>
  <cp:lastModifiedBy>Jennifer Stephen</cp:lastModifiedBy>
  <cp:revision>1</cp:revision>
  <dcterms:created xsi:type="dcterms:W3CDTF">2015-11-17T09:28:54Z</dcterms:created>
  <dcterms:modified xsi:type="dcterms:W3CDTF">2015-11-17T09:32:03Z</dcterms:modified>
</cp:coreProperties>
</file>