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3" r:id="rId6"/>
    <p:sldId id="259" r:id="rId7"/>
    <p:sldId id="260" r:id="rId8"/>
    <p:sldId id="264" r:id="rId9"/>
    <p:sldId id="265"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07D8426-40BD-4BAD-8364-1ADBBF77EDD3}"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48419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7D8426-40BD-4BAD-8364-1ADBBF77EDD3}"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6647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7D8426-40BD-4BAD-8364-1ADBBF77EDD3}"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296624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7D8426-40BD-4BAD-8364-1ADBBF77EDD3}"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179048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7D8426-40BD-4BAD-8364-1ADBBF77EDD3}"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288076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07D8426-40BD-4BAD-8364-1ADBBF77EDD3}"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420755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07D8426-40BD-4BAD-8364-1ADBBF77EDD3}" type="datetimeFigureOut">
              <a:rPr lang="en-GB" smtClean="0"/>
              <a:t>24/03/2017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599976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07D8426-40BD-4BAD-8364-1ADBBF77EDD3}" type="datetimeFigureOut">
              <a:rPr lang="en-GB" smtClean="0"/>
              <a:t>24/03/2017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543553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D8426-40BD-4BAD-8364-1ADBBF77EDD3}" type="datetimeFigureOut">
              <a:rPr lang="en-GB" smtClean="0"/>
              <a:t>24/03/2017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306774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7D8426-40BD-4BAD-8364-1ADBBF77EDD3}"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9740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7D8426-40BD-4BAD-8364-1ADBBF77EDD3}"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3E9019-FE03-48DD-868A-38706159028F}" type="slidenum">
              <a:rPr lang="en-GB" smtClean="0"/>
              <a:t>‹#›</a:t>
            </a:fld>
            <a:endParaRPr lang="en-GB"/>
          </a:p>
        </p:txBody>
      </p:sp>
    </p:spTree>
    <p:extLst>
      <p:ext uri="{BB962C8B-B14F-4D97-AF65-F5344CB8AC3E}">
        <p14:creationId xmlns:p14="http://schemas.microsoft.com/office/powerpoint/2010/main" val="1126522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D8426-40BD-4BAD-8364-1ADBBF77EDD3}" type="datetimeFigureOut">
              <a:rPr lang="en-GB" smtClean="0"/>
              <a:t>24/03/2017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E9019-FE03-48DD-868A-38706159028F}" type="slidenum">
              <a:rPr lang="en-GB" smtClean="0"/>
              <a:t>‹#›</a:t>
            </a:fld>
            <a:endParaRPr lang="en-GB"/>
          </a:p>
        </p:txBody>
      </p:sp>
    </p:spTree>
    <p:extLst>
      <p:ext uri="{BB962C8B-B14F-4D97-AF65-F5344CB8AC3E}">
        <p14:creationId xmlns:p14="http://schemas.microsoft.com/office/powerpoint/2010/main" val="2395851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ourses.interactiveuniversity.net/vle/scholar/session.controller?action=viewContent&amp;contentGUID=625447db-9d32-41a3-5725-2fa6030353b3"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Higher Revision Slides</a:t>
            </a:r>
            <a:endParaRPr lang="en-GB" dirty="0"/>
          </a:p>
        </p:txBody>
      </p:sp>
      <p:sp>
        <p:nvSpPr>
          <p:cNvPr id="3" name="Subtitle 2"/>
          <p:cNvSpPr>
            <a:spLocks noGrp="1"/>
          </p:cNvSpPr>
          <p:nvPr>
            <p:ph type="subTitle" idx="1"/>
          </p:nvPr>
        </p:nvSpPr>
        <p:spPr/>
        <p:txBody>
          <a:bodyPr/>
          <a:lstStyle/>
          <a:p>
            <a:r>
              <a:rPr lang="en-GB" dirty="0" smtClean="0"/>
              <a:t>Dr Stephen - March 2017</a:t>
            </a:r>
            <a:endParaRPr lang="en-GB" dirty="0"/>
          </a:p>
        </p:txBody>
      </p:sp>
    </p:spTree>
    <p:extLst>
      <p:ext uri="{BB962C8B-B14F-4D97-AF65-F5344CB8AC3E}">
        <p14:creationId xmlns:p14="http://schemas.microsoft.com/office/powerpoint/2010/main" val="857239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695" y="1273968"/>
            <a:ext cx="8229600" cy="4525963"/>
          </a:xfrm>
        </p:spPr>
        <p:txBody>
          <a:bodyPr>
            <a:normAutofit/>
          </a:bodyPr>
          <a:lstStyle/>
          <a:p>
            <a:r>
              <a:rPr lang="en-GB" sz="2800" dirty="0" smtClean="0"/>
              <a:t>Catalysts allow us to </a:t>
            </a:r>
            <a:r>
              <a:rPr lang="en-GB" sz="2800" dirty="0" smtClean="0">
                <a:solidFill>
                  <a:schemeClr val="accent3">
                    <a:lumMod val="75000"/>
                  </a:schemeClr>
                </a:solidFill>
              </a:rPr>
              <a:t>LOWER THE ACTIVATION ENERGY</a:t>
            </a:r>
            <a:r>
              <a:rPr lang="en-GB" sz="2800" dirty="0" smtClean="0"/>
              <a:t> of a reaction.</a:t>
            </a:r>
            <a:br>
              <a:rPr lang="en-GB" sz="2800" dirty="0" smtClean="0"/>
            </a:br>
            <a:endParaRPr lang="en-GB" sz="2800" dirty="0" smtClean="0"/>
          </a:p>
          <a:p>
            <a:r>
              <a:rPr lang="en-GB" sz="2800" dirty="0" smtClean="0"/>
              <a:t>By doing this, catalysts speed up a chemical reaction.</a:t>
            </a:r>
          </a:p>
          <a:p>
            <a:endParaRPr lang="en-GB" sz="2800" dirty="0"/>
          </a:p>
          <a:p>
            <a:r>
              <a:rPr lang="en-GB" sz="2800" dirty="0" smtClean="0"/>
              <a:t>Catalysts are not </a:t>
            </a:r>
            <a:br>
              <a:rPr lang="en-GB" sz="2800" dirty="0" smtClean="0"/>
            </a:br>
            <a:r>
              <a:rPr lang="en-GB" sz="2800" dirty="0" smtClean="0"/>
              <a:t>used up in this</a:t>
            </a:r>
            <a:br>
              <a:rPr lang="en-GB" sz="2800" dirty="0" smtClean="0"/>
            </a:br>
            <a:r>
              <a:rPr lang="en-GB" sz="2800" dirty="0" smtClean="0"/>
              <a:t>process.</a:t>
            </a:r>
            <a:endParaRPr lang="en-GB" sz="2800" dirty="0"/>
          </a:p>
        </p:txBody>
      </p:sp>
      <p:sp>
        <p:nvSpPr>
          <p:cNvPr id="4" name="Title 3"/>
          <p:cNvSpPr txBox="1">
            <a:spLocks noGrp="1"/>
          </p:cNvSpPr>
          <p:nvPr>
            <p:ph type="title"/>
          </p:nvPr>
        </p:nvSpPr>
        <p:spPr>
          <a:xfrm>
            <a:off x="2616753" y="332656"/>
            <a:ext cx="3910494" cy="769441"/>
          </a:xfrm>
          <a:prstGeom prst="rect">
            <a:avLst/>
          </a:prstGeom>
          <a:noFill/>
        </p:spPr>
        <p:txBody>
          <a:bodyPr wrap="none" rtlCol="0">
            <a:spAutoFit/>
          </a:bodyPr>
          <a:lstStyle/>
          <a:p>
            <a:r>
              <a:rPr lang="en-GB" altLang="en-US" dirty="0" smtClean="0">
                <a:solidFill>
                  <a:schemeClr val="accent3">
                    <a:lumMod val="75000"/>
                  </a:schemeClr>
                </a:solidFill>
              </a:rPr>
              <a:t>Use of a catalyst</a:t>
            </a:r>
          </a:p>
        </p:txBody>
      </p:sp>
      <p:sp>
        <p:nvSpPr>
          <p:cNvPr id="25" name="Rectangle 24"/>
          <p:cNvSpPr/>
          <p:nvPr/>
        </p:nvSpPr>
        <p:spPr>
          <a:xfrm>
            <a:off x="3675698" y="3090862"/>
            <a:ext cx="5014912" cy="371475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grpSp>
        <p:nvGrpSpPr>
          <p:cNvPr id="26" name="Group 100"/>
          <p:cNvGrpSpPr>
            <a:grpSpLocks/>
          </p:cNvGrpSpPr>
          <p:nvPr/>
        </p:nvGrpSpPr>
        <p:grpSpPr bwMode="auto">
          <a:xfrm>
            <a:off x="3686810" y="3195637"/>
            <a:ext cx="5364163" cy="3252787"/>
            <a:chOff x="0" y="1071"/>
            <a:chExt cx="3379" cy="2049"/>
          </a:xfrm>
        </p:grpSpPr>
        <p:sp>
          <p:nvSpPr>
            <p:cNvPr id="27" name="Line 71"/>
            <p:cNvSpPr>
              <a:spLocks noChangeShapeType="1"/>
            </p:cNvSpPr>
            <p:nvPr/>
          </p:nvSpPr>
          <p:spPr bwMode="auto">
            <a:xfrm flipH="1">
              <a:off x="594" y="1253"/>
              <a:ext cx="18" cy="155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8" name="Line 72"/>
            <p:cNvSpPr>
              <a:spLocks noChangeShapeType="1"/>
            </p:cNvSpPr>
            <p:nvPr/>
          </p:nvSpPr>
          <p:spPr bwMode="auto">
            <a:xfrm>
              <a:off x="594" y="2808"/>
              <a:ext cx="196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9" name="Freeform 73"/>
            <p:cNvSpPr>
              <a:spLocks/>
            </p:cNvSpPr>
            <p:nvPr/>
          </p:nvSpPr>
          <p:spPr bwMode="auto">
            <a:xfrm rot="-7238128">
              <a:off x="931" y="1415"/>
              <a:ext cx="736" cy="713"/>
            </a:xfrm>
            <a:custGeom>
              <a:avLst/>
              <a:gdLst>
                <a:gd name="T0" fmla="*/ 0 w 736"/>
                <a:gd name="T1" fmla="*/ 62673 h 712"/>
                <a:gd name="T2" fmla="*/ 65625 w 736"/>
                <a:gd name="T3" fmla="*/ 62673 h 712"/>
                <a:gd name="T4" fmla="*/ 37500 w 736"/>
                <a:gd name="T5" fmla="*/ 9636 h 712"/>
                <a:gd name="T6" fmla="*/ 32812 w 736"/>
                <a:gd name="T7" fmla="*/ 4827 h 712"/>
                <a:gd name="T8" fmla="*/ 0 60000 65536"/>
                <a:gd name="T9" fmla="*/ 0 60000 65536"/>
                <a:gd name="T10" fmla="*/ 0 60000 65536"/>
                <a:gd name="T11" fmla="*/ 0 60000 65536"/>
                <a:gd name="T12" fmla="*/ 0 w 736"/>
                <a:gd name="T13" fmla="*/ 0 h 712"/>
                <a:gd name="T14" fmla="*/ 736 w 736"/>
                <a:gd name="T15" fmla="*/ 712 h 712"/>
              </a:gdLst>
              <a:ahLst/>
              <a:cxnLst>
                <a:cxn ang="T8">
                  <a:pos x="T0" y="T1"/>
                </a:cxn>
                <a:cxn ang="T9">
                  <a:pos x="T2" y="T3"/>
                </a:cxn>
                <a:cxn ang="T10">
                  <a:pos x="T4" y="T5"/>
                </a:cxn>
                <a:cxn ang="T11">
                  <a:pos x="T6" y="T7"/>
                </a:cxn>
              </a:cxnLst>
              <a:rect l="T12" t="T13" r="T14" b="T15"/>
              <a:pathLst>
                <a:path w="736" h="712">
                  <a:moveTo>
                    <a:pt x="0" y="624"/>
                  </a:moveTo>
                  <a:cubicBezTo>
                    <a:pt x="304" y="668"/>
                    <a:pt x="608" y="712"/>
                    <a:pt x="672" y="624"/>
                  </a:cubicBezTo>
                  <a:cubicBezTo>
                    <a:pt x="736" y="536"/>
                    <a:pt x="440" y="192"/>
                    <a:pt x="384" y="96"/>
                  </a:cubicBezTo>
                  <a:cubicBezTo>
                    <a:pt x="328" y="0"/>
                    <a:pt x="344" y="56"/>
                    <a:pt x="336" y="4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 name="Line 74"/>
            <p:cNvSpPr>
              <a:spLocks noChangeShapeType="1"/>
            </p:cNvSpPr>
            <p:nvPr/>
          </p:nvSpPr>
          <p:spPr bwMode="auto">
            <a:xfrm flipH="1">
              <a:off x="594" y="1944"/>
              <a:ext cx="43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1" name="Freeform 75"/>
            <p:cNvSpPr>
              <a:spLocks/>
            </p:cNvSpPr>
            <p:nvPr/>
          </p:nvSpPr>
          <p:spPr bwMode="auto">
            <a:xfrm>
              <a:off x="1708" y="1926"/>
              <a:ext cx="816" cy="528"/>
            </a:xfrm>
            <a:custGeom>
              <a:avLst/>
              <a:gdLst>
                <a:gd name="T0" fmla="*/ 0 w 816"/>
                <a:gd name="T1" fmla="*/ 0 h 528"/>
                <a:gd name="T2" fmla="*/ 32812 w 816"/>
                <a:gd name="T3" fmla="*/ 42188 h 528"/>
                <a:gd name="T4" fmla="*/ 79687 w 816"/>
                <a:gd name="T5" fmla="*/ 51562 h 528"/>
                <a:gd name="T6" fmla="*/ 0 60000 65536"/>
                <a:gd name="T7" fmla="*/ 0 60000 65536"/>
                <a:gd name="T8" fmla="*/ 0 60000 65536"/>
                <a:gd name="T9" fmla="*/ 0 w 816"/>
                <a:gd name="T10" fmla="*/ 0 h 528"/>
                <a:gd name="T11" fmla="*/ 816 w 816"/>
                <a:gd name="T12" fmla="*/ 528 h 528"/>
              </a:gdLst>
              <a:ahLst/>
              <a:cxnLst>
                <a:cxn ang="T6">
                  <a:pos x="T0" y="T1"/>
                </a:cxn>
                <a:cxn ang="T7">
                  <a:pos x="T2" y="T3"/>
                </a:cxn>
                <a:cxn ang="T8">
                  <a:pos x="T4" y="T5"/>
                </a:cxn>
              </a:cxnLst>
              <a:rect l="T9" t="T10" r="T11" b="T12"/>
              <a:pathLst>
                <a:path w="816" h="528">
                  <a:moveTo>
                    <a:pt x="0" y="0"/>
                  </a:moveTo>
                  <a:cubicBezTo>
                    <a:pt x="100" y="172"/>
                    <a:pt x="200" y="344"/>
                    <a:pt x="336" y="432"/>
                  </a:cubicBezTo>
                  <a:cubicBezTo>
                    <a:pt x="472" y="520"/>
                    <a:pt x="644" y="524"/>
                    <a:pt x="816" y="52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2" name="Text Box 79"/>
            <p:cNvSpPr txBox="1">
              <a:spLocks noChangeArrowheads="1"/>
            </p:cNvSpPr>
            <p:nvPr/>
          </p:nvSpPr>
          <p:spPr bwMode="auto">
            <a:xfrm>
              <a:off x="0" y="2069"/>
              <a:ext cx="37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cs typeface="Arial" charset="0"/>
                </a:rPr>
                <a:t>P.E.</a:t>
              </a:r>
            </a:p>
          </p:txBody>
        </p:sp>
        <p:sp>
          <p:nvSpPr>
            <p:cNvPr id="33" name="Text Box 81"/>
            <p:cNvSpPr txBox="1">
              <a:spLocks noChangeArrowheads="1"/>
            </p:cNvSpPr>
            <p:nvPr/>
          </p:nvSpPr>
          <p:spPr bwMode="auto">
            <a:xfrm>
              <a:off x="340" y="1870"/>
              <a:ext cx="29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000" b="1">
                  <a:solidFill>
                    <a:srgbClr val="000000"/>
                  </a:solidFill>
                  <a:latin typeface="Comic Sans MS" pitchFamily="66" charset="0"/>
                  <a:cs typeface="Arial" charset="0"/>
                </a:rPr>
                <a:t>50 -</a:t>
              </a:r>
            </a:p>
          </p:txBody>
        </p:sp>
        <p:sp>
          <p:nvSpPr>
            <p:cNvPr id="34" name="Text Box 83"/>
            <p:cNvSpPr txBox="1">
              <a:spLocks noChangeArrowheads="1"/>
            </p:cNvSpPr>
            <p:nvPr/>
          </p:nvSpPr>
          <p:spPr bwMode="auto">
            <a:xfrm>
              <a:off x="340" y="2341"/>
              <a:ext cx="29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000" b="1">
                  <a:solidFill>
                    <a:srgbClr val="000000"/>
                  </a:solidFill>
                  <a:latin typeface="Comic Sans MS" pitchFamily="66" charset="0"/>
                  <a:cs typeface="Arial" charset="0"/>
                </a:rPr>
                <a:t>25 -</a:t>
              </a:r>
            </a:p>
          </p:txBody>
        </p:sp>
        <p:sp>
          <p:nvSpPr>
            <p:cNvPr id="35" name="Freeform 85"/>
            <p:cNvSpPr>
              <a:spLocks/>
            </p:cNvSpPr>
            <p:nvPr/>
          </p:nvSpPr>
          <p:spPr bwMode="auto">
            <a:xfrm>
              <a:off x="1035" y="1681"/>
              <a:ext cx="673" cy="272"/>
            </a:xfrm>
            <a:custGeom>
              <a:avLst/>
              <a:gdLst>
                <a:gd name="T0" fmla="*/ 0 w 672"/>
                <a:gd name="T1" fmla="*/ 26366 h 272"/>
                <a:gd name="T2" fmla="*/ 24205 w 672"/>
                <a:gd name="T3" fmla="*/ 3110 h 272"/>
                <a:gd name="T4" fmla="*/ 53279 w 672"/>
                <a:gd name="T5" fmla="*/ 7764 h 272"/>
                <a:gd name="T6" fmla="*/ 67809 w 672"/>
                <a:gd name="T7" fmla="*/ 26366 h 272"/>
                <a:gd name="T8" fmla="*/ 0 60000 65536"/>
                <a:gd name="T9" fmla="*/ 0 60000 65536"/>
                <a:gd name="T10" fmla="*/ 0 60000 65536"/>
                <a:gd name="T11" fmla="*/ 0 60000 65536"/>
                <a:gd name="T12" fmla="*/ 0 w 672"/>
                <a:gd name="T13" fmla="*/ 0 h 272"/>
                <a:gd name="T14" fmla="*/ 672 w 672"/>
                <a:gd name="T15" fmla="*/ 272 h 272"/>
              </a:gdLst>
              <a:ahLst/>
              <a:cxnLst>
                <a:cxn ang="T8">
                  <a:pos x="T0" y="T1"/>
                </a:cxn>
                <a:cxn ang="T9">
                  <a:pos x="T2" y="T3"/>
                </a:cxn>
                <a:cxn ang="T10">
                  <a:pos x="T4" y="T5"/>
                </a:cxn>
                <a:cxn ang="T11">
                  <a:pos x="T6" y="T7"/>
                </a:cxn>
              </a:cxnLst>
              <a:rect l="T12" t="T13" r="T14" b="T15"/>
              <a:pathLst>
                <a:path w="672" h="272">
                  <a:moveTo>
                    <a:pt x="0" y="272"/>
                  </a:moveTo>
                  <a:cubicBezTo>
                    <a:pt x="76" y="168"/>
                    <a:pt x="152" y="64"/>
                    <a:pt x="240" y="32"/>
                  </a:cubicBezTo>
                  <a:cubicBezTo>
                    <a:pt x="328" y="0"/>
                    <a:pt x="456" y="40"/>
                    <a:pt x="528" y="80"/>
                  </a:cubicBezTo>
                  <a:cubicBezTo>
                    <a:pt x="600" y="120"/>
                    <a:pt x="648" y="240"/>
                    <a:pt x="672" y="272"/>
                  </a:cubicBezTo>
                </a:path>
              </a:pathLst>
            </a:custGeom>
            <a:noFill/>
            <a:ln w="9525" cap="flat">
              <a:solidFill>
                <a:srgbClr val="FF0066"/>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6" name="Text Box 87"/>
            <p:cNvSpPr txBox="1">
              <a:spLocks noChangeArrowheads="1"/>
            </p:cNvSpPr>
            <p:nvPr/>
          </p:nvSpPr>
          <p:spPr bwMode="auto">
            <a:xfrm>
              <a:off x="968" y="2889"/>
              <a:ext cx="103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800">
                  <a:solidFill>
                    <a:srgbClr val="000000"/>
                  </a:solidFill>
                  <a:latin typeface="Comic Sans MS" pitchFamily="66" charset="0"/>
                  <a:cs typeface="Arial" charset="0"/>
                </a:rPr>
                <a:t>Reaction path</a:t>
              </a:r>
            </a:p>
          </p:txBody>
        </p:sp>
        <p:sp>
          <p:nvSpPr>
            <p:cNvPr id="37" name="Text Box 81"/>
            <p:cNvSpPr txBox="1">
              <a:spLocks noChangeArrowheads="1"/>
            </p:cNvSpPr>
            <p:nvPr/>
          </p:nvSpPr>
          <p:spPr bwMode="auto">
            <a:xfrm>
              <a:off x="359" y="1280"/>
              <a:ext cx="29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000" b="1">
                  <a:solidFill>
                    <a:srgbClr val="000000"/>
                  </a:solidFill>
                  <a:latin typeface="Comic Sans MS" pitchFamily="66" charset="0"/>
                  <a:cs typeface="Arial" charset="0"/>
                </a:rPr>
                <a:t>75 -</a:t>
              </a:r>
            </a:p>
          </p:txBody>
        </p:sp>
        <p:sp>
          <p:nvSpPr>
            <p:cNvPr id="38" name="Text Box 81"/>
            <p:cNvSpPr txBox="1">
              <a:spLocks noChangeArrowheads="1"/>
            </p:cNvSpPr>
            <p:nvPr/>
          </p:nvSpPr>
          <p:spPr bwMode="auto">
            <a:xfrm>
              <a:off x="359" y="1643"/>
              <a:ext cx="29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000" b="1">
                  <a:solidFill>
                    <a:srgbClr val="000000"/>
                  </a:solidFill>
                  <a:latin typeface="Comic Sans MS" pitchFamily="66" charset="0"/>
                  <a:cs typeface="Arial" charset="0"/>
                </a:rPr>
                <a:t>60 -</a:t>
              </a:r>
            </a:p>
          </p:txBody>
        </p:sp>
        <p:sp>
          <p:nvSpPr>
            <p:cNvPr id="39" name="Text Box 81"/>
            <p:cNvSpPr txBox="1">
              <a:spLocks noChangeArrowheads="1"/>
            </p:cNvSpPr>
            <p:nvPr/>
          </p:nvSpPr>
          <p:spPr bwMode="auto">
            <a:xfrm>
              <a:off x="567" y="1797"/>
              <a:ext cx="49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000" b="1">
                  <a:solidFill>
                    <a:srgbClr val="000000"/>
                  </a:solidFill>
                  <a:latin typeface="Comic Sans MS" pitchFamily="66" charset="0"/>
                  <a:cs typeface="Arial" charset="0"/>
                </a:rPr>
                <a:t>Reactants</a:t>
              </a:r>
            </a:p>
          </p:txBody>
        </p:sp>
        <p:sp>
          <p:nvSpPr>
            <p:cNvPr id="40" name="Text Box 83"/>
            <p:cNvSpPr txBox="1">
              <a:spLocks noChangeArrowheads="1"/>
            </p:cNvSpPr>
            <p:nvPr/>
          </p:nvSpPr>
          <p:spPr bwMode="auto">
            <a:xfrm>
              <a:off x="2336" y="2296"/>
              <a:ext cx="51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200" b="1">
                  <a:solidFill>
                    <a:srgbClr val="000000"/>
                  </a:solidFill>
                  <a:latin typeface="Comic Sans MS" pitchFamily="66" charset="0"/>
                  <a:cs typeface="Arial" charset="0"/>
                </a:rPr>
                <a:t>Products</a:t>
              </a:r>
            </a:p>
          </p:txBody>
        </p:sp>
        <p:sp>
          <p:nvSpPr>
            <p:cNvPr id="41" name="Text Box 36"/>
            <p:cNvSpPr txBox="1">
              <a:spLocks noChangeArrowheads="1"/>
            </p:cNvSpPr>
            <p:nvPr/>
          </p:nvSpPr>
          <p:spPr bwMode="auto">
            <a:xfrm>
              <a:off x="2064" y="1071"/>
              <a:ext cx="1315" cy="97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r>
                <a:rPr lang="en-GB" sz="2400"/>
                <a:t>Uncatalysed</a:t>
              </a:r>
            </a:p>
            <a:p>
              <a:pPr>
                <a:spcBef>
                  <a:spcPct val="50000"/>
                </a:spcBef>
                <a:defRPr/>
              </a:pPr>
              <a:endParaRPr lang="en-GB" sz="2400"/>
            </a:p>
            <a:p>
              <a:pPr>
                <a:spcBef>
                  <a:spcPct val="50000"/>
                </a:spcBef>
                <a:defRPr/>
              </a:pPr>
              <a:r>
                <a:rPr lang="en-GB" sz="2400"/>
                <a:t>Catalysed</a:t>
              </a:r>
            </a:p>
          </p:txBody>
        </p:sp>
        <p:sp>
          <p:nvSpPr>
            <p:cNvPr id="42" name="Line 37"/>
            <p:cNvSpPr>
              <a:spLocks noChangeShapeType="1"/>
            </p:cNvSpPr>
            <p:nvPr/>
          </p:nvSpPr>
          <p:spPr bwMode="auto">
            <a:xfrm flipH="1">
              <a:off x="1474" y="1253"/>
              <a:ext cx="590" cy="181"/>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en-GB" sz="2400"/>
            </a:p>
          </p:txBody>
        </p:sp>
        <p:sp>
          <p:nvSpPr>
            <p:cNvPr id="43" name="Line 38"/>
            <p:cNvSpPr>
              <a:spLocks noChangeShapeType="1"/>
            </p:cNvSpPr>
            <p:nvPr/>
          </p:nvSpPr>
          <p:spPr bwMode="auto">
            <a:xfrm flipH="1" flipV="1">
              <a:off x="1429" y="1752"/>
              <a:ext cx="680" cy="181"/>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en-GB" sz="2400"/>
            </a:p>
          </p:txBody>
        </p:sp>
      </p:grpSp>
    </p:spTree>
    <p:extLst>
      <p:ext uri="{BB962C8B-B14F-4D97-AF65-F5344CB8AC3E}">
        <p14:creationId xmlns:p14="http://schemas.microsoft.com/office/powerpoint/2010/main" val="4111798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Unit 1 : Rates of Reaction</a:t>
            </a:r>
            <a:br>
              <a:rPr lang="en-GB" dirty="0" smtClean="0"/>
            </a:br>
            <a:r>
              <a:rPr lang="en-GB" dirty="0" smtClean="0"/>
              <a:t>Collision Theory</a:t>
            </a:r>
            <a:endParaRPr lang="en-GB" dirty="0"/>
          </a:p>
        </p:txBody>
      </p:sp>
      <p:sp>
        <p:nvSpPr>
          <p:cNvPr id="4" name="Content Placeholder 2"/>
          <p:cNvSpPr>
            <a:spLocks noGrp="1"/>
          </p:cNvSpPr>
          <p:nvPr>
            <p:ph idx="1"/>
          </p:nvPr>
        </p:nvSpPr>
        <p:spPr/>
        <p:txBody>
          <a:bodyPr>
            <a:normAutofit/>
          </a:bodyPr>
          <a:lstStyle/>
          <a:p>
            <a:pPr marL="0" indent="0">
              <a:buNone/>
            </a:pPr>
            <a:endParaRPr lang="en-GB" altLang="en-US" sz="2800" dirty="0" smtClean="0"/>
          </a:p>
          <a:p>
            <a:pPr marL="0" indent="0">
              <a:buNone/>
            </a:pPr>
            <a:r>
              <a:rPr lang="en-GB" altLang="en-US" sz="2800" dirty="0" smtClean="0"/>
              <a:t>For a chemical reaction to take place, particles </a:t>
            </a:r>
            <a:r>
              <a:rPr lang="en-GB" altLang="en-US" sz="2800" b="1" dirty="0" smtClean="0"/>
              <a:t>must</a:t>
            </a:r>
            <a:r>
              <a:rPr lang="en-GB" altLang="en-US" sz="2800" dirty="0" smtClean="0"/>
              <a:t> collide with:</a:t>
            </a:r>
            <a:br>
              <a:rPr lang="en-GB" altLang="en-US" sz="2800" dirty="0" smtClean="0"/>
            </a:br>
            <a:r>
              <a:rPr lang="en-GB" altLang="en-US" sz="2800" dirty="0" smtClean="0"/>
              <a:t/>
            </a:r>
            <a:br>
              <a:rPr lang="en-GB" altLang="en-US" sz="2800" dirty="0" smtClean="0"/>
            </a:br>
            <a:r>
              <a:rPr lang="en-GB" altLang="en-US" sz="2800" dirty="0" smtClean="0">
                <a:solidFill>
                  <a:schemeClr val="accent4">
                    <a:lumMod val="75000"/>
                  </a:schemeClr>
                </a:solidFill>
              </a:rPr>
              <a:t>- Energy greater than or equal to the </a:t>
            </a:r>
            <a:br>
              <a:rPr lang="en-GB" altLang="en-US" sz="2800" dirty="0" smtClean="0">
                <a:solidFill>
                  <a:schemeClr val="accent4">
                    <a:lumMod val="75000"/>
                  </a:schemeClr>
                </a:solidFill>
              </a:rPr>
            </a:br>
            <a:r>
              <a:rPr lang="en-GB" altLang="en-US" sz="2800" dirty="0" smtClean="0">
                <a:solidFill>
                  <a:schemeClr val="accent4">
                    <a:lumMod val="75000"/>
                  </a:schemeClr>
                </a:solidFill>
              </a:rPr>
              <a:t>  activation energy.</a:t>
            </a:r>
          </a:p>
          <a:p>
            <a:pPr marL="0" indent="0">
              <a:buNone/>
            </a:pPr>
            <a:endParaRPr lang="en-GB" altLang="en-US" sz="2800" dirty="0"/>
          </a:p>
          <a:p>
            <a:pPr marL="0" indent="0">
              <a:buNone/>
            </a:pPr>
            <a:r>
              <a:rPr lang="en-GB" altLang="en-US" sz="2800" dirty="0" smtClean="0">
                <a:solidFill>
                  <a:schemeClr val="accent5">
                    <a:lumMod val="75000"/>
                  </a:schemeClr>
                </a:solidFill>
              </a:rPr>
              <a:t>- The correct collision geometry. </a:t>
            </a:r>
          </a:p>
        </p:txBody>
      </p:sp>
    </p:spTree>
    <p:extLst>
      <p:ext uri="{BB962C8B-B14F-4D97-AF65-F5344CB8AC3E}">
        <p14:creationId xmlns:p14="http://schemas.microsoft.com/office/powerpoint/2010/main" val="2305370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Unit 1 : Rates of Reaction</a:t>
            </a:r>
            <a:endParaRPr lang="en-GB" dirty="0"/>
          </a:p>
        </p:txBody>
      </p:sp>
      <p:sp>
        <p:nvSpPr>
          <p:cNvPr id="4" name="Content Placeholder 2"/>
          <p:cNvSpPr>
            <a:spLocks noGrp="1"/>
          </p:cNvSpPr>
          <p:nvPr>
            <p:ph idx="1"/>
          </p:nvPr>
        </p:nvSpPr>
        <p:spPr/>
        <p:txBody>
          <a:bodyPr>
            <a:normAutofit/>
          </a:bodyPr>
          <a:lstStyle/>
          <a:p>
            <a:pPr marL="0" indent="0">
              <a:buNone/>
            </a:pPr>
            <a:r>
              <a:rPr lang="en-GB" altLang="en-US" sz="4000" dirty="0" smtClean="0"/>
              <a:t>Factors which increase the rate of reaction are:</a:t>
            </a:r>
            <a:br>
              <a:rPr lang="en-GB" altLang="en-US" sz="4000" dirty="0" smtClean="0"/>
            </a:br>
            <a:endParaRPr lang="en-GB" altLang="en-US" sz="4000" dirty="0" smtClean="0"/>
          </a:p>
        </p:txBody>
      </p:sp>
      <p:sp>
        <p:nvSpPr>
          <p:cNvPr id="5" name="TextBox 4"/>
          <p:cNvSpPr txBox="1"/>
          <p:nvPr/>
        </p:nvSpPr>
        <p:spPr>
          <a:xfrm>
            <a:off x="467544" y="3356992"/>
            <a:ext cx="3436325" cy="954107"/>
          </a:xfrm>
          <a:prstGeom prst="rect">
            <a:avLst/>
          </a:prstGeom>
          <a:noFill/>
        </p:spPr>
        <p:txBody>
          <a:bodyPr wrap="none" rtlCol="0">
            <a:spAutoFit/>
          </a:bodyPr>
          <a:lstStyle/>
          <a:p>
            <a:r>
              <a:rPr lang="en-GB" altLang="en-US" sz="2800" dirty="0" smtClean="0">
                <a:solidFill>
                  <a:srgbClr val="FF0000"/>
                </a:solidFill>
              </a:rPr>
              <a:t>Increase Temperature </a:t>
            </a:r>
          </a:p>
          <a:p>
            <a:endParaRPr lang="en-GB" sz="2800" dirty="0">
              <a:solidFill>
                <a:srgbClr val="FF0000"/>
              </a:solidFill>
            </a:endParaRPr>
          </a:p>
        </p:txBody>
      </p:sp>
      <p:sp>
        <p:nvSpPr>
          <p:cNvPr id="6" name="TextBox 5"/>
          <p:cNvSpPr txBox="1"/>
          <p:nvPr/>
        </p:nvSpPr>
        <p:spPr>
          <a:xfrm>
            <a:off x="467544" y="3790781"/>
            <a:ext cx="3639586" cy="954107"/>
          </a:xfrm>
          <a:prstGeom prst="rect">
            <a:avLst/>
          </a:prstGeom>
          <a:noFill/>
        </p:spPr>
        <p:txBody>
          <a:bodyPr wrap="none" rtlCol="0">
            <a:spAutoFit/>
          </a:bodyPr>
          <a:lstStyle/>
          <a:p>
            <a:r>
              <a:rPr lang="en-GB" altLang="en-US" sz="2800" dirty="0" smtClean="0">
                <a:solidFill>
                  <a:schemeClr val="accent4"/>
                </a:solidFill>
              </a:rPr>
              <a:t>Increase Concentration </a:t>
            </a:r>
          </a:p>
          <a:p>
            <a:endParaRPr lang="en-GB" sz="2800" dirty="0">
              <a:solidFill>
                <a:schemeClr val="accent4"/>
              </a:solidFill>
            </a:endParaRPr>
          </a:p>
        </p:txBody>
      </p:sp>
      <p:sp>
        <p:nvSpPr>
          <p:cNvPr id="7" name="TextBox 6"/>
          <p:cNvSpPr txBox="1"/>
          <p:nvPr/>
        </p:nvSpPr>
        <p:spPr>
          <a:xfrm>
            <a:off x="467544" y="4283804"/>
            <a:ext cx="6792116" cy="523220"/>
          </a:xfrm>
          <a:prstGeom prst="rect">
            <a:avLst/>
          </a:prstGeom>
          <a:noFill/>
        </p:spPr>
        <p:txBody>
          <a:bodyPr wrap="none" rtlCol="0">
            <a:spAutoFit/>
          </a:bodyPr>
          <a:lstStyle/>
          <a:p>
            <a:r>
              <a:rPr lang="en-GB" altLang="en-US" sz="2800" dirty="0" smtClean="0">
                <a:solidFill>
                  <a:schemeClr val="accent1">
                    <a:lumMod val="75000"/>
                  </a:schemeClr>
                </a:solidFill>
              </a:rPr>
              <a:t>Decrease Particle Size (increase surface area) </a:t>
            </a:r>
          </a:p>
        </p:txBody>
      </p:sp>
      <p:sp>
        <p:nvSpPr>
          <p:cNvPr id="8" name="TextBox 7"/>
          <p:cNvSpPr txBox="1"/>
          <p:nvPr/>
        </p:nvSpPr>
        <p:spPr>
          <a:xfrm>
            <a:off x="474796" y="4797152"/>
            <a:ext cx="2551917" cy="523220"/>
          </a:xfrm>
          <a:prstGeom prst="rect">
            <a:avLst/>
          </a:prstGeom>
          <a:noFill/>
        </p:spPr>
        <p:txBody>
          <a:bodyPr wrap="none" rtlCol="0">
            <a:spAutoFit/>
          </a:bodyPr>
          <a:lstStyle/>
          <a:p>
            <a:r>
              <a:rPr lang="en-GB" altLang="en-US" sz="2800" dirty="0" smtClean="0">
                <a:solidFill>
                  <a:schemeClr val="accent3">
                    <a:lumMod val="75000"/>
                  </a:schemeClr>
                </a:solidFill>
              </a:rPr>
              <a:t>Use of a catalyst</a:t>
            </a:r>
          </a:p>
        </p:txBody>
      </p:sp>
    </p:spTree>
    <p:extLst>
      <p:ext uri="{BB962C8B-B14F-4D97-AF65-F5344CB8AC3E}">
        <p14:creationId xmlns:p14="http://schemas.microsoft.com/office/powerpoint/2010/main" val="367659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643186" y="122863"/>
            <a:ext cx="5857629" cy="1446550"/>
          </a:xfrm>
          <a:prstGeom prst="rect">
            <a:avLst/>
          </a:prstGeom>
          <a:noFill/>
        </p:spPr>
        <p:txBody>
          <a:bodyPr wrap="none" rtlCol="0">
            <a:spAutoFit/>
          </a:bodyPr>
          <a:lstStyle/>
          <a:p>
            <a:r>
              <a:rPr lang="en-GB" altLang="en-US" dirty="0" smtClean="0">
                <a:solidFill>
                  <a:srgbClr val="FF0000"/>
                </a:solidFill>
              </a:rPr>
              <a:t>Increase in Temperature </a:t>
            </a:r>
          </a:p>
          <a:p>
            <a:endParaRPr lang="en-GB" dirty="0">
              <a:solidFill>
                <a:srgbClr val="FF000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2" y="2924944"/>
            <a:ext cx="3489546" cy="2088232"/>
          </a:xfrm>
        </p:spPr>
      </p:pic>
      <p:sp>
        <p:nvSpPr>
          <p:cNvPr id="7" name="TextBox 6"/>
          <p:cNvSpPr txBox="1"/>
          <p:nvPr/>
        </p:nvSpPr>
        <p:spPr>
          <a:xfrm>
            <a:off x="467544" y="980728"/>
            <a:ext cx="8669296" cy="1384995"/>
          </a:xfrm>
          <a:prstGeom prst="rect">
            <a:avLst/>
          </a:prstGeom>
          <a:noFill/>
        </p:spPr>
        <p:txBody>
          <a:bodyPr wrap="none" rtlCol="0">
            <a:spAutoFit/>
          </a:bodyPr>
          <a:lstStyle/>
          <a:p>
            <a:r>
              <a:rPr lang="en-GB" sz="2800" dirty="0" smtClean="0"/>
              <a:t>For collisions to be successful they need to have sufficient </a:t>
            </a:r>
            <a:br>
              <a:rPr lang="en-GB" sz="2800" dirty="0" smtClean="0"/>
            </a:br>
            <a:r>
              <a:rPr lang="en-GB" sz="2800" dirty="0" smtClean="0"/>
              <a:t>energy. Increasing the temperature increases the energy </a:t>
            </a:r>
            <a:br>
              <a:rPr lang="en-GB" sz="2800" dirty="0" smtClean="0"/>
            </a:br>
            <a:r>
              <a:rPr lang="en-GB" sz="2800" dirty="0" smtClean="0"/>
              <a:t>of the particles, allowing for more successful collisions.</a:t>
            </a:r>
            <a:endParaRPr lang="en-GB" sz="2800" dirty="0"/>
          </a:p>
        </p:txBody>
      </p:sp>
    </p:spTree>
    <p:extLst>
      <p:ext uri="{BB962C8B-B14F-4D97-AF65-F5344CB8AC3E}">
        <p14:creationId xmlns:p14="http://schemas.microsoft.com/office/powerpoint/2010/main" val="3041765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1643186" y="122863"/>
            <a:ext cx="5857629" cy="1446550"/>
          </a:xfrm>
          <a:prstGeom prst="rect">
            <a:avLst/>
          </a:prstGeom>
          <a:noFill/>
        </p:spPr>
        <p:txBody>
          <a:bodyPr vert="horz" wrap="non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en-US" smtClean="0">
                <a:solidFill>
                  <a:srgbClr val="FF0000"/>
                </a:solidFill>
              </a:rPr>
              <a:t>Increase in Temperature </a:t>
            </a:r>
          </a:p>
          <a:p>
            <a:endParaRPr lang="en-GB" dirty="0">
              <a:solidFill>
                <a:srgbClr val="FF0000"/>
              </a:solidFill>
            </a:endParaRPr>
          </a:p>
        </p:txBody>
      </p:sp>
      <p:pic>
        <p:nvPicPr>
          <p:cNvPr id="5" name="Picture 4" descr="w_KEdiagramtop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17" y="1268760"/>
            <a:ext cx="4027156" cy="2487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17" y="4149080"/>
            <a:ext cx="4410075" cy="250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567166" y="1569413"/>
            <a:ext cx="5584862" cy="954107"/>
          </a:xfrm>
          <a:prstGeom prst="rect">
            <a:avLst/>
          </a:prstGeom>
          <a:noFill/>
        </p:spPr>
        <p:txBody>
          <a:bodyPr wrap="none" rtlCol="0">
            <a:spAutoFit/>
          </a:bodyPr>
          <a:lstStyle/>
          <a:p>
            <a:r>
              <a:rPr lang="en-GB" sz="2800" dirty="0" smtClean="0"/>
              <a:t>At lower temperatures, few particles </a:t>
            </a:r>
            <a:br>
              <a:rPr lang="en-GB" sz="2800" dirty="0" smtClean="0"/>
            </a:br>
            <a:r>
              <a:rPr lang="en-GB" sz="2800" dirty="0" smtClean="0"/>
              <a:t>have energy greater than E</a:t>
            </a:r>
            <a:r>
              <a:rPr lang="en-GB" sz="2800" baseline="-25000" dirty="0" smtClean="0"/>
              <a:t>A</a:t>
            </a:r>
            <a:r>
              <a:rPr lang="en-GB" sz="2800" dirty="0" smtClean="0"/>
              <a:t>.</a:t>
            </a:r>
            <a:endParaRPr lang="en-GB" sz="2800" dirty="0"/>
          </a:p>
        </p:txBody>
      </p:sp>
      <p:sp>
        <p:nvSpPr>
          <p:cNvPr id="8" name="TextBox 7"/>
          <p:cNvSpPr txBox="1"/>
          <p:nvPr/>
        </p:nvSpPr>
        <p:spPr>
          <a:xfrm>
            <a:off x="3567166" y="4166414"/>
            <a:ext cx="5692392" cy="1815882"/>
          </a:xfrm>
          <a:prstGeom prst="rect">
            <a:avLst/>
          </a:prstGeom>
          <a:noFill/>
        </p:spPr>
        <p:txBody>
          <a:bodyPr wrap="none" rtlCol="0">
            <a:spAutoFit/>
          </a:bodyPr>
          <a:lstStyle/>
          <a:p>
            <a:r>
              <a:rPr lang="en-GB" sz="2800" dirty="0" smtClean="0"/>
              <a:t>At higher temperatures, the curve </a:t>
            </a:r>
            <a:br>
              <a:rPr lang="en-GB" sz="2800" dirty="0" smtClean="0"/>
            </a:br>
            <a:r>
              <a:rPr lang="en-GB" sz="2800" dirty="0" smtClean="0"/>
              <a:t>shifts to the right. More particles now</a:t>
            </a:r>
            <a:br>
              <a:rPr lang="en-GB" sz="2800" dirty="0" smtClean="0"/>
            </a:br>
            <a:r>
              <a:rPr lang="en-GB" sz="2800" dirty="0" smtClean="0"/>
              <a:t>have sufficient energy for a successful</a:t>
            </a:r>
            <a:br>
              <a:rPr lang="en-GB" sz="2800" dirty="0" smtClean="0"/>
            </a:br>
            <a:r>
              <a:rPr lang="en-GB" sz="2800" dirty="0" smtClean="0"/>
              <a:t>collision</a:t>
            </a:r>
            <a:endParaRPr lang="en-GB" sz="2800" dirty="0"/>
          </a:p>
        </p:txBody>
      </p:sp>
    </p:spTree>
    <p:extLst>
      <p:ext uri="{BB962C8B-B14F-4D97-AF65-F5344CB8AC3E}">
        <p14:creationId xmlns:p14="http://schemas.microsoft.com/office/powerpoint/2010/main" val="83036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483174" y="122863"/>
            <a:ext cx="6177653" cy="1446550"/>
          </a:xfrm>
          <a:prstGeom prst="rect">
            <a:avLst/>
          </a:prstGeom>
          <a:noFill/>
        </p:spPr>
        <p:txBody>
          <a:bodyPr wrap="none" rtlCol="0">
            <a:spAutoFit/>
          </a:bodyPr>
          <a:lstStyle/>
          <a:p>
            <a:r>
              <a:rPr lang="en-GB" altLang="en-US" dirty="0" smtClean="0">
                <a:solidFill>
                  <a:schemeClr val="accent4"/>
                </a:solidFill>
              </a:rPr>
              <a:t>Increase in Concentration </a:t>
            </a:r>
          </a:p>
          <a:p>
            <a:endParaRPr lang="en-GB" dirty="0">
              <a:solidFill>
                <a:schemeClr val="accent4"/>
              </a:solidFill>
            </a:endParaRPr>
          </a:p>
        </p:txBody>
      </p:sp>
      <p:sp>
        <p:nvSpPr>
          <p:cNvPr id="5" name="Content Placeholder 4"/>
          <p:cNvSpPr>
            <a:spLocks noGrp="1"/>
          </p:cNvSpPr>
          <p:nvPr>
            <p:ph idx="1"/>
          </p:nvPr>
        </p:nvSpPr>
        <p:spPr>
          <a:xfrm>
            <a:off x="492869" y="1226474"/>
            <a:ext cx="8229600" cy="5631526"/>
          </a:xfrm>
        </p:spPr>
        <p:txBody>
          <a:bodyPr>
            <a:normAutofit fontScale="92500" lnSpcReduction="10000"/>
          </a:bodyPr>
          <a:lstStyle/>
          <a:p>
            <a:r>
              <a:rPr lang="en-GB" sz="2800" dirty="0" smtClean="0"/>
              <a:t>As you increase the number of particles in a given volume, you increase the </a:t>
            </a:r>
            <a:r>
              <a:rPr lang="en-GB" sz="2800" dirty="0" smtClean="0">
                <a:solidFill>
                  <a:schemeClr val="accent4">
                    <a:lumMod val="75000"/>
                  </a:schemeClr>
                </a:solidFill>
              </a:rPr>
              <a:t>concentration</a:t>
            </a:r>
            <a:r>
              <a:rPr lang="en-GB" sz="2800" dirty="0" smtClean="0"/>
              <a:t>.</a:t>
            </a:r>
          </a:p>
          <a:p>
            <a:endParaRPr lang="en-GB" sz="2800" dirty="0" smtClean="0"/>
          </a:p>
          <a:p>
            <a:endParaRPr lang="en-GB" sz="2800" dirty="0"/>
          </a:p>
          <a:p>
            <a:endParaRPr lang="en-GB" sz="2800" dirty="0" smtClean="0"/>
          </a:p>
          <a:p>
            <a:endParaRPr lang="en-GB" sz="2800" dirty="0"/>
          </a:p>
          <a:p>
            <a:endParaRPr lang="en-GB" sz="2800" dirty="0" smtClean="0"/>
          </a:p>
          <a:p>
            <a:endParaRPr lang="en-GB" sz="2800" dirty="0"/>
          </a:p>
          <a:p>
            <a:r>
              <a:rPr lang="en-GB" sz="2800" dirty="0" smtClean="0"/>
              <a:t>Increasing concentration moves the particles closer together and make it more likely that they will collide.</a:t>
            </a:r>
          </a:p>
          <a:p>
            <a:endParaRPr lang="en-GB" sz="2800" dirty="0"/>
          </a:p>
          <a:p>
            <a:r>
              <a:rPr lang="en-GB" sz="2800" dirty="0" smtClean="0">
                <a:solidFill>
                  <a:srgbClr val="FF0000"/>
                </a:solidFill>
              </a:rPr>
              <a:t>More collisions = more successful collisions = faster rate </a:t>
            </a:r>
            <a:r>
              <a:rPr lang="en-GB" sz="2800" dirty="0">
                <a:solidFill>
                  <a:srgbClr val="FF0000"/>
                </a:solidFill>
              </a:rPr>
              <a:t>o</a:t>
            </a:r>
            <a:r>
              <a:rPr lang="en-GB" sz="2800" dirty="0" smtClean="0">
                <a:solidFill>
                  <a:srgbClr val="FF0000"/>
                </a:solidFill>
              </a:rPr>
              <a:t>f reaction.</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342487"/>
            <a:ext cx="6696075" cy="229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2868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81128"/>
          </a:xfrm>
        </p:spPr>
        <p:txBody>
          <a:bodyPr>
            <a:normAutofit fontScale="92500" lnSpcReduction="10000"/>
          </a:bodyPr>
          <a:lstStyle/>
          <a:p>
            <a:pPr marL="0" indent="0">
              <a:buNone/>
            </a:pPr>
            <a:r>
              <a:rPr lang="en-GB" sz="2800" dirty="0" smtClean="0"/>
              <a:t>Chemical reactions happen at the surface. If a particle is broken up into smaller particles, there is more surface available to react on.</a:t>
            </a:r>
          </a:p>
          <a:p>
            <a:pPr marL="0" indent="0">
              <a:buNone/>
            </a:pPr>
            <a:endParaRPr lang="en-GB" sz="2800" dirty="0"/>
          </a:p>
          <a:p>
            <a:pPr marL="0" indent="0">
              <a:buNone/>
            </a:pPr>
            <a:endParaRPr lang="en-GB" sz="2800" dirty="0" smtClean="0"/>
          </a:p>
          <a:p>
            <a:pPr marL="0" indent="0">
              <a:buNone/>
            </a:pPr>
            <a:endParaRPr lang="en-GB" sz="2800" dirty="0"/>
          </a:p>
          <a:p>
            <a:pPr marL="0" indent="0">
              <a:buNone/>
            </a:pPr>
            <a:endParaRPr lang="en-GB" sz="2800" dirty="0" smtClean="0"/>
          </a:p>
          <a:p>
            <a:pPr marL="0" indent="0">
              <a:buNone/>
            </a:pPr>
            <a:endParaRPr lang="en-GB" sz="2800" dirty="0"/>
          </a:p>
          <a:p>
            <a:pPr marL="0" indent="0">
              <a:buNone/>
            </a:pPr>
            <a:r>
              <a:rPr lang="en-GB" altLang="en-US" sz="2800" dirty="0" smtClean="0"/>
              <a:t>The </a:t>
            </a:r>
            <a:r>
              <a:rPr lang="en-GB" altLang="en-US" sz="2800" b="1" dirty="0" smtClean="0">
                <a:solidFill>
                  <a:schemeClr val="accent1">
                    <a:lumMod val="75000"/>
                  </a:schemeClr>
                </a:solidFill>
              </a:rPr>
              <a:t>greater</a:t>
            </a:r>
            <a:r>
              <a:rPr lang="en-GB" altLang="en-US" sz="2800" dirty="0" smtClean="0">
                <a:solidFill>
                  <a:schemeClr val="accent1">
                    <a:lumMod val="75000"/>
                  </a:schemeClr>
                </a:solidFill>
              </a:rPr>
              <a:t> the </a:t>
            </a:r>
            <a:r>
              <a:rPr lang="en-GB" altLang="en-US" sz="2800" b="1" dirty="0" smtClean="0">
                <a:solidFill>
                  <a:schemeClr val="accent1">
                    <a:lumMod val="75000"/>
                  </a:schemeClr>
                </a:solidFill>
              </a:rPr>
              <a:t>surface area</a:t>
            </a:r>
            <a:r>
              <a:rPr lang="en-GB" altLang="en-US" sz="2800" dirty="0" smtClean="0"/>
              <a:t>, the greater the number of collisions, the </a:t>
            </a:r>
            <a:r>
              <a:rPr lang="en-GB" altLang="en-US" sz="2800" b="1" dirty="0" smtClean="0">
                <a:solidFill>
                  <a:schemeClr val="accent1">
                    <a:lumMod val="75000"/>
                  </a:schemeClr>
                </a:solidFill>
              </a:rPr>
              <a:t>greater</a:t>
            </a:r>
            <a:r>
              <a:rPr lang="en-GB" altLang="en-US" sz="2800" dirty="0" smtClean="0"/>
              <a:t> the number of</a:t>
            </a:r>
            <a:r>
              <a:rPr lang="en-GB" altLang="en-US" sz="2800" b="1" dirty="0" smtClean="0"/>
              <a:t> </a:t>
            </a:r>
            <a:r>
              <a:rPr lang="en-GB" altLang="en-US" sz="2800" b="1" dirty="0" smtClean="0">
                <a:solidFill>
                  <a:schemeClr val="accent1">
                    <a:lumMod val="75000"/>
                  </a:schemeClr>
                </a:solidFill>
              </a:rPr>
              <a:t>successful collisions</a:t>
            </a:r>
            <a:r>
              <a:rPr lang="en-GB" altLang="en-US" sz="2800" dirty="0" smtClean="0"/>
              <a:t>, the </a:t>
            </a:r>
            <a:r>
              <a:rPr lang="en-GB" altLang="en-US" sz="2800" b="1" dirty="0" smtClean="0">
                <a:solidFill>
                  <a:schemeClr val="accent1">
                    <a:lumMod val="75000"/>
                  </a:schemeClr>
                </a:solidFill>
              </a:rPr>
              <a:t>faster the rate</a:t>
            </a:r>
            <a:r>
              <a:rPr lang="en-GB" altLang="en-US" sz="2800" dirty="0" smtClean="0"/>
              <a:t>.</a:t>
            </a:r>
            <a:endParaRPr lang="en-US" altLang="en-US" sz="2800" dirty="0" smtClean="0"/>
          </a:p>
          <a:p>
            <a:pPr marL="0" indent="0">
              <a:buNone/>
            </a:pPr>
            <a:endParaRPr lang="en-GB" sz="2800" dirty="0"/>
          </a:p>
        </p:txBody>
      </p:sp>
      <p:sp>
        <p:nvSpPr>
          <p:cNvPr id="4" name="Title 3"/>
          <p:cNvSpPr txBox="1">
            <a:spLocks noGrp="1"/>
          </p:cNvSpPr>
          <p:nvPr>
            <p:ph type="title"/>
          </p:nvPr>
        </p:nvSpPr>
        <p:spPr>
          <a:xfrm>
            <a:off x="1545500" y="122863"/>
            <a:ext cx="6053004" cy="1446550"/>
          </a:xfrm>
          <a:prstGeom prst="rect">
            <a:avLst/>
          </a:prstGeom>
          <a:noFill/>
        </p:spPr>
        <p:txBody>
          <a:bodyPr wrap="none" rtlCol="0">
            <a:spAutoFit/>
          </a:bodyPr>
          <a:lstStyle/>
          <a:p>
            <a:r>
              <a:rPr lang="en-GB" altLang="en-US" dirty="0" smtClean="0">
                <a:solidFill>
                  <a:schemeClr val="accent1">
                    <a:lumMod val="75000"/>
                  </a:schemeClr>
                </a:solidFill>
              </a:rPr>
              <a:t>Decrease in Particle Size </a:t>
            </a:r>
            <a:br>
              <a:rPr lang="en-GB" altLang="en-US" dirty="0" smtClean="0">
                <a:solidFill>
                  <a:schemeClr val="accent1">
                    <a:lumMod val="75000"/>
                  </a:schemeClr>
                </a:solidFill>
              </a:rPr>
            </a:br>
            <a:r>
              <a:rPr lang="en-GB" altLang="en-US" dirty="0" smtClean="0">
                <a:solidFill>
                  <a:schemeClr val="accent1">
                    <a:lumMod val="75000"/>
                  </a:schemeClr>
                </a:solidFill>
              </a:rPr>
              <a:t>(increase in surface area) </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t="22726" b="16261"/>
          <a:stretch>
            <a:fillRect/>
          </a:stretch>
        </p:blipFill>
        <p:spPr bwMode="auto">
          <a:xfrm>
            <a:off x="2304906" y="2708920"/>
            <a:ext cx="4572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8376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517232"/>
          </a:xfrm>
        </p:spPr>
        <p:txBody>
          <a:bodyPr>
            <a:normAutofit fontScale="92500" lnSpcReduction="10000"/>
          </a:bodyPr>
          <a:lstStyle/>
          <a:p>
            <a:r>
              <a:rPr lang="en-GB" sz="2800" dirty="0"/>
              <a:t>∆ </a:t>
            </a:r>
            <a:r>
              <a:rPr lang="en-GB" sz="2800" dirty="0" smtClean="0"/>
              <a:t>H = products – reactants.</a:t>
            </a:r>
          </a:p>
          <a:p>
            <a:pPr marL="0" indent="0">
              <a:buNone/>
            </a:pPr>
            <a:endParaRPr lang="en-GB" sz="2800" dirty="0" smtClean="0"/>
          </a:p>
          <a:p>
            <a:endParaRPr lang="en-GB" sz="2800" dirty="0"/>
          </a:p>
          <a:p>
            <a:endParaRPr lang="en-GB" sz="2800" dirty="0" smtClean="0"/>
          </a:p>
          <a:p>
            <a:endParaRPr lang="en-GB" sz="2800" dirty="0"/>
          </a:p>
          <a:p>
            <a:endParaRPr lang="en-GB" sz="2800" dirty="0" smtClean="0"/>
          </a:p>
          <a:p>
            <a:endParaRPr lang="en-GB" sz="2800" dirty="0"/>
          </a:p>
          <a:p>
            <a:endParaRPr lang="en-GB" sz="2800" dirty="0" smtClean="0"/>
          </a:p>
          <a:p>
            <a:endParaRPr lang="en-GB" sz="2800" dirty="0"/>
          </a:p>
          <a:p>
            <a:endParaRPr lang="en-GB" sz="2800" dirty="0" smtClean="0"/>
          </a:p>
          <a:p>
            <a:r>
              <a:rPr lang="en-GB" sz="2800" dirty="0" smtClean="0"/>
              <a:t>If </a:t>
            </a:r>
            <a:r>
              <a:rPr lang="en-GB" sz="2800" dirty="0"/>
              <a:t>∆ </a:t>
            </a:r>
            <a:r>
              <a:rPr lang="en-GB" sz="2800" dirty="0" smtClean="0"/>
              <a:t>H is negative, the reaction is </a:t>
            </a:r>
            <a:r>
              <a:rPr lang="en-GB" sz="2800" dirty="0" smtClean="0">
                <a:solidFill>
                  <a:srgbClr val="FF0000"/>
                </a:solidFill>
              </a:rPr>
              <a:t>EXOTHERMIC</a:t>
            </a:r>
            <a:r>
              <a:rPr lang="en-GB" sz="2800" dirty="0" smtClean="0"/>
              <a:t>.</a:t>
            </a:r>
          </a:p>
          <a:p>
            <a:r>
              <a:rPr lang="en-GB" sz="2800" dirty="0" smtClean="0"/>
              <a:t>If </a:t>
            </a:r>
            <a:r>
              <a:rPr lang="en-GB" sz="2800" dirty="0"/>
              <a:t>∆ </a:t>
            </a:r>
            <a:r>
              <a:rPr lang="en-GB" sz="2800" dirty="0" smtClean="0"/>
              <a:t>H is positive, the reaction is </a:t>
            </a:r>
            <a:r>
              <a:rPr lang="en-GB" sz="2800" dirty="0" smtClean="0">
                <a:solidFill>
                  <a:schemeClr val="tx2">
                    <a:lumMod val="60000"/>
                    <a:lumOff val="40000"/>
                  </a:schemeClr>
                </a:solidFill>
              </a:rPr>
              <a:t>ENDOTHERMIC</a:t>
            </a:r>
            <a:r>
              <a:rPr lang="en-GB" sz="2800" dirty="0" smtClean="0"/>
              <a:t>.</a:t>
            </a:r>
            <a:endParaRPr lang="en-GB" sz="2800" dirty="0"/>
          </a:p>
        </p:txBody>
      </p:sp>
      <p:sp>
        <p:nvSpPr>
          <p:cNvPr id="4" name="Title 3"/>
          <p:cNvSpPr txBox="1">
            <a:spLocks noGrp="1"/>
          </p:cNvSpPr>
          <p:nvPr>
            <p:ph type="title"/>
          </p:nvPr>
        </p:nvSpPr>
        <p:spPr>
          <a:xfrm>
            <a:off x="2445396" y="116632"/>
            <a:ext cx="4253216" cy="769441"/>
          </a:xfrm>
          <a:prstGeom prst="rect">
            <a:avLst/>
          </a:prstGeom>
          <a:noFill/>
        </p:spPr>
        <p:txBody>
          <a:bodyPr wrap="none" rtlCol="0">
            <a:spAutoFit/>
          </a:bodyPr>
          <a:lstStyle/>
          <a:p>
            <a:r>
              <a:rPr lang="en-GB" altLang="en-US" dirty="0" smtClean="0">
                <a:solidFill>
                  <a:schemeClr val="accent6">
                    <a:lumMod val="75000"/>
                  </a:schemeClr>
                </a:solidFill>
              </a:rPr>
              <a:t>Reaction Pathway</a:t>
            </a:r>
          </a:p>
        </p:txBody>
      </p:sp>
      <p:sp>
        <p:nvSpPr>
          <p:cNvPr id="7" name="Rectangle 6"/>
          <p:cNvSpPr/>
          <p:nvPr/>
        </p:nvSpPr>
        <p:spPr>
          <a:xfrm>
            <a:off x="179388" y="2103090"/>
            <a:ext cx="8856662" cy="348615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8" name="Rectangle 86"/>
          <p:cNvSpPr>
            <a:spLocks noChangeArrowheads="1"/>
          </p:cNvSpPr>
          <p:nvPr/>
        </p:nvSpPr>
        <p:spPr bwMode="auto">
          <a:xfrm>
            <a:off x="5867400" y="3311177"/>
            <a:ext cx="3889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rPr>
              <a:t>E</a:t>
            </a:r>
            <a:r>
              <a:rPr lang="en-US" altLang="en-US" sz="1600" b="1" baseline="-25000">
                <a:solidFill>
                  <a:srgbClr val="000000"/>
                </a:solidFill>
                <a:latin typeface="Comic Sans MS" pitchFamily="66" charset="0"/>
              </a:rPr>
              <a:t>a</a:t>
            </a:r>
            <a:endParaRPr lang="en-GB" altLang="en-US" sz="1600" b="1" baseline="-25000">
              <a:solidFill>
                <a:srgbClr val="000000"/>
              </a:solidFill>
              <a:latin typeface="Comic Sans MS" pitchFamily="66" charset="0"/>
            </a:endParaRPr>
          </a:p>
        </p:txBody>
      </p:sp>
      <p:sp>
        <p:nvSpPr>
          <p:cNvPr id="9" name="Rectangle 89"/>
          <p:cNvSpPr>
            <a:spLocks noChangeArrowheads="1"/>
          </p:cNvSpPr>
          <p:nvPr/>
        </p:nvSpPr>
        <p:spPr bwMode="auto">
          <a:xfrm>
            <a:off x="6753225" y="3454052"/>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rPr>
              <a:t> +</a:t>
            </a:r>
            <a:r>
              <a:rPr lang="en-US" altLang="en-US" sz="1600" b="1">
                <a:solidFill>
                  <a:srgbClr val="000000"/>
                </a:solidFill>
                <a:latin typeface="Comic Sans MS" pitchFamily="66" charset="0"/>
                <a:sym typeface="Symbol" pitchFamily="18" charset="2"/>
              </a:rPr>
              <a:t></a:t>
            </a:r>
            <a:r>
              <a:rPr lang="en-US" altLang="en-US" sz="1600" b="1">
                <a:solidFill>
                  <a:srgbClr val="000000"/>
                </a:solidFill>
                <a:latin typeface="Comic Sans MS" pitchFamily="66" charset="0"/>
              </a:rPr>
              <a:t>H</a:t>
            </a:r>
          </a:p>
        </p:txBody>
      </p:sp>
      <p:sp>
        <p:nvSpPr>
          <p:cNvPr id="10" name="Line 108"/>
          <p:cNvSpPr>
            <a:spLocks noChangeShapeType="1"/>
          </p:cNvSpPr>
          <p:nvPr/>
        </p:nvSpPr>
        <p:spPr bwMode="auto">
          <a:xfrm>
            <a:off x="4787900" y="3039715"/>
            <a:ext cx="0" cy="2133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 name="Line 109"/>
          <p:cNvSpPr>
            <a:spLocks noChangeShapeType="1"/>
          </p:cNvSpPr>
          <p:nvPr/>
        </p:nvSpPr>
        <p:spPr bwMode="auto">
          <a:xfrm>
            <a:off x="4787900" y="5173315"/>
            <a:ext cx="31242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2" name="Line 110"/>
          <p:cNvSpPr>
            <a:spLocks noChangeShapeType="1"/>
          </p:cNvSpPr>
          <p:nvPr/>
        </p:nvSpPr>
        <p:spPr bwMode="auto">
          <a:xfrm flipH="1">
            <a:off x="4787900" y="3801715"/>
            <a:ext cx="685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 name="Line 111"/>
          <p:cNvSpPr>
            <a:spLocks noChangeShapeType="1"/>
          </p:cNvSpPr>
          <p:nvPr/>
        </p:nvSpPr>
        <p:spPr bwMode="auto">
          <a:xfrm>
            <a:off x="5549900" y="3801715"/>
            <a:ext cx="1600200"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4" name="Line 113"/>
          <p:cNvSpPr>
            <a:spLocks noChangeShapeType="1"/>
          </p:cNvSpPr>
          <p:nvPr/>
        </p:nvSpPr>
        <p:spPr bwMode="auto">
          <a:xfrm flipV="1">
            <a:off x="4483100" y="3192115"/>
            <a:ext cx="0" cy="1828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5" name="Freeform 114"/>
          <p:cNvSpPr>
            <a:spLocks/>
          </p:cNvSpPr>
          <p:nvPr/>
        </p:nvSpPr>
        <p:spPr bwMode="auto">
          <a:xfrm>
            <a:off x="5473700" y="2811115"/>
            <a:ext cx="1752600" cy="990600"/>
          </a:xfrm>
          <a:custGeom>
            <a:avLst/>
            <a:gdLst>
              <a:gd name="T0" fmla="*/ 0 w 1104"/>
              <a:gd name="T1" fmla="*/ 2147483647 h 672"/>
              <a:gd name="T2" fmla="*/ 2147483647 w 1104"/>
              <a:gd name="T3" fmla="*/ 2147483647 h 672"/>
              <a:gd name="T4" fmla="*/ 2147483647 w 1104"/>
              <a:gd name="T5" fmla="*/ 2147483647 h 672"/>
              <a:gd name="T6" fmla="*/ 2147483647 w 1104"/>
              <a:gd name="T7" fmla="*/ 2147483647 h 672"/>
              <a:gd name="T8" fmla="*/ 2147483647 w 1104"/>
              <a:gd name="T9" fmla="*/ 2147483647 h 672"/>
              <a:gd name="T10" fmla="*/ 2147483647 w 1104"/>
              <a:gd name="T11" fmla="*/ 2147483647 h 672"/>
              <a:gd name="T12" fmla="*/ 0 60000 65536"/>
              <a:gd name="T13" fmla="*/ 0 60000 65536"/>
              <a:gd name="T14" fmla="*/ 0 60000 65536"/>
              <a:gd name="T15" fmla="*/ 0 60000 65536"/>
              <a:gd name="T16" fmla="*/ 0 60000 65536"/>
              <a:gd name="T17" fmla="*/ 0 60000 65536"/>
              <a:gd name="T18" fmla="*/ 0 w 1104"/>
              <a:gd name="T19" fmla="*/ 0 h 672"/>
              <a:gd name="T20" fmla="*/ 1104 w 1104"/>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104" h="672">
                <a:moveTo>
                  <a:pt x="0" y="672"/>
                </a:moveTo>
                <a:cubicBezTo>
                  <a:pt x="72" y="432"/>
                  <a:pt x="144" y="192"/>
                  <a:pt x="192" y="96"/>
                </a:cubicBezTo>
                <a:cubicBezTo>
                  <a:pt x="240" y="0"/>
                  <a:pt x="232" y="40"/>
                  <a:pt x="288" y="96"/>
                </a:cubicBezTo>
                <a:cubicBezTo>
                  <a:pt x="344" y="152"/>
                  <a:pt x="424" y="368"/>
                  <a:pt x="528" y="432"/>
                </a:cubicBezTo>
                <a:cubicBezTo>
                  <a:pt x="632" y="496"/>
                  <a:pt x="816" y="472"/>
                  <a:pt x="912" y="480"/>
                </a:cubicBezTo>
                <a:cubicBezTo>
                  <a:pt x="1008" y="488"/>
                  <a:pt x="1056" y="484"/>
                  <a:pt x="1104" y="4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 name="Text Box 115"/>
          <p:cNvSpPr txBox="1">
            <a:spLocks noChangeArrowheads="1"/>
          </p:cNvSpPr>
          <p:nvPr/>
        </p:nvSpPr>
        <p:spPr bwMode="auto">
          <a:xfrm>
            <a:off x="7412038" y="2963515"/>
            <a:ext cx="8397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endParaRPr lang="en-US" altLang="en-US" sz="1600" b="1">
              <a:solidFill>
                <a:srgbClr val="000000"/>
              </a:solidFill>
              <a:latin typeface="Comic Sans MS" pitchFamily="66" charset="0"/>
            </a:endParaRPr>
          </a:p>
        </p:txBody>
      </p:sp>
      <p:sp>
        <p:nvSpPr>
          <p:cNvPr id="17" name="Text Box 116"/>
          <p:cNvSpPr txBox="1">
            <a:spLocks noChangeArrowheads="1"/>
          </p:cNvSpPr>
          <p:nvPr/>
        </p:nvSpPr>
        <p:spPr bwMode="auto">
          <a:xfrm rot="16200000">
            <a:off x="3798887" y="3698528"/>
            <a:ext cx="1019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rPr>
              <a:t>Enthalpy</a:t>
            </a:r>
          </a:p>
        </p:txBody>
      </p:sp>
      <p:sp>
        <p:nvSpPr>
          <p:cNvPr id="18" name="AutoShape 118"/>
          <p:cNvSpPr>
            <a:spLocks noChangeArrowheads="1"/>
          </p:cNvSpPr>
          <p:nvPr/>
        </p:nvSpPr>
        <p:spPr bwMode="auto">
          <a:xfrm>
            <a:off x="5789613" y="2861915"/>
            <a:ext cx="114300" cy="914400"/>
          </a:xfrm>
          <a:prstGeom prst="upDownArrow">
            <a:avLst>
              <a:gd name="adj1" fmla="val 50000"/>
              <a:gd name="adj2" fmla="val 160000"/>
            </a:avLst>
          </a:prstGeom>
          <a:solidFill>
            <a:srgbClr val="FFFFFF"/>
          </a:solidFill>
          <a:ln w="9525">
            <a:solidFill>
              <a:srgbClr val="000000"/>
            </a:solidFill>
            <a:miter lim="800000"/>
            <a:headEnd/>
            <a:tailEnd/>
          </a:ln>
        </p:spPr>
        <p:txBody>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algn="ctr" eaLnBrk="1" hangingPunct="1">
              <a:spcBef>
                <a:spcPct val="0"/>
              </a:spcBef>
              <a:buClrTx/>
              <a:buFontTx/>
              <a:buNone/>
            </a:pPr>
            <a:endParaRPr lang="en-US" altLang="en-US" sz="1600" b="1">
              <a:solidFill>
                <a:schemeClr val="tx2"/>
              </a:solidFill>
              <a:latin typeface="Comic Sans MS" pitchFamily="66" charset="0"/>
            </a:endParaRPr>
          </a:p>
        </p:txBody>
      </p:sp>
      <p:sp>
        <p:nvSpPr>
          <p:cNvPr id="19" name="AutoShape 119"/>
          <p:cNvSpPr>
            <a:spLocks noChangeArrowheads="1"/>
          </p:cNvSpPr>
          <p:nvPr/>
        </p:nvSpPr>
        <p:spPr bwMode="auto">
          <a:xfrm>
            <a:off x="6729413" y="3535015"/>
            <a:ext cx="114300" cy="228600"/>
          </a:xfrm>
          <a:prstGeom prst="upDownArrow">
            <a:avLst>
              <a:gd name="adj1" fmla="val 50000"/>
              <a:gd name="adj2" fmla="val 40000"/>
            </a:avLst>
          </a:prstGeom>
          <a:solidFill>
            <a:srgbClr val="FF0000"/>
          </a:solidFill>
          <a:ln w="9525">
            <a:solidFill>
              <a:srgbClr val="000000"/>
            </a:solidFill>
            <a:miter lim="800000"/>
            <a:headEnd/>
            <a:tailEnd/>
          </a:ln>
        </p:spPr>
        <p:txBody>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algn="ctr" eaLnBrk="1" hangingPunct="1">
              <a:spcBef>
                <a:spcPct val="0"/>
              </a:spcBef>
              <a:buClrTx/>
              <a:buFontTx/>
              <a:buNone/>
            </a:pPr>
            <a:endParaRPr lang="en-US" altLang="en-US" sz="1600" b="1">
              <a:solidFill>
                <a:schemeClr val="tx2"/>
              </a:solidFill>
              <a:latin typeface="Comic Sans MS" pitchFamily="66" charset="0"/>
            </a:endParaRPr>
          </a:p>
        </p:txBody>
      </p:sp>
      <p:sp>
        <p:nvSpPr>
          <p:cNvPr id="20" name="Line 122"/>
          <p:cNvSpPr>
            <a:spLocks noChangeShapeType="1"/>
          </p:cNvSpPr>
          <p:nvPr/>
        </p:nvSpPr>
        <p:spPr bwMode="auto">
          <a:xfrm>
            <a:off x="862013" y="3006377"/>
            <a:ext cx="0" cy="2133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 name="Line 123"/>
          <p:cNvSpPr>
            <a:spLocks noChangeShapeType="1"/>
          </p:cNvSpPr>
          <p:nvPr/>
        </p:nvSpPr>
        <p:spPr bwMode="auto">
          <a:xfrm>
            <a:off x="862013" y="5139977"/>
            <a:ext cx="31242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 name="Freeform 124"/>
          <p:cNvSpPr>
            <a:spLocks/>
          </p:cNvSpPr>
          <p:nvPr/>
        </p:nvSpPr>
        <p:spPr bwMode="auto">
          <a:xfrm rot="14361872">
            <a:off x="1370013" y="2930177"/>
            <a:ext cx="1168400" cy="1130300"/>
          </a:xfrm>
          <a:custGeom>
            <a:avLst/>
            <a:gdLst>
              <a:gd name="T0" fmla="*/ 0 w 736"/>
              <a:gd name="T1" fmla="*/ 2147483647 h 712"/>
              <a:gd name="T2" fmla="*/ 2147483647 w 736"/>
              <a:gd name="T3" fmla="*/ 2147483647 h 712"/>
              <a:gd name="T4" fmla="*/ 2147483647 w 736"/>
              <a:gd name="T5" fmla="*/ 2147483647 h 712"/>
              <a:gd name="T6" fmla="*/ 2147483647 w 736"/>
              <a:gd name="T7" fmla="*/ 2147483647 h 712"/>
              <a:gd name="T8" fmla="*/ 0 60000 65536"/>
              <a:gd name="T9" fmla="*/ 0 60000 65536"/>
              <a:gd name="T10" fmla="*/ 0 60000 65536"/>
              <a:gd name="T11" fmla="*/ 0 60000 65536"/>
              <a:gd name="T12" fmla="*/ 0 w 736"/>
              <a:gd name="T13" fmla="*/ 0 h 712"/>
              <a:gd name="T14" fmla="*/ 736 w 736"/>
              <a:gd name="T15" fmla="*/ 712 h 712"/>
            </a:gdLst>
            <a:ahLst/>
            <a:cxnLst>
              <a:cxn ang="T8">
                <a:pos x="T0" y="T1"/>
              </a:cxn>
              <a:cxn ang="T9">
                <a:pos x="T2" y="T3"/>
              </a:cxn>
              <a:cxn ang="T10">
                <a:pos x="T4" y="T5"/>
              </a:cxn>
              <a:cxn ang="T11">
                <a:pos x="T6" y="T7"/>
              </a:cxn>
            </a:cxnLst>
            <a:rect l="T12" t="T13" r="T14" b="T15"/>
            <a:pathLst>
              <a:path w="736" h="712">
                <a:moveTo>
                  <a:pt x="0" y="624"/>
                </a:moveTo>
                <a:cubicBezTo>
                  <a:pt x="304" y="668"/>
                  <a:pt x="608" y="712"/>
                  <a:pt x="672" y="624"/>
                </a:cubicBezTo>
                <a:cubicBezTo>
                  <a:pt x="736" y="536"/>
                  <a:pt x="440" y="192"/>
                  <a:pt x="384" y="96"/>
                </a:cubicBezTo>
                <a:cubicBezTo>
                  <a:pt x="328" y="0"/>
                  <a:pt x="344" y="56"/>
                  <a:pt x="336" y="4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eaVert"/>
          <a:lstStyle/>
          <a:p>
            <a:endParaRPr lang="en-GB"/>
          </a:p>
        </p:txBody>
      </p:sp>
      <p:sp>
        <p:nvSpPr>
          <p:cNvPr id="23" name="Line 125"/>
          <p:cNvSpPr>
            <a:spLocks noChangeShapeType="1"/>
          </p:cNvSpPr>
          <p:nvPr/>
        </p:nvSpPr>
        <p:spPr bwMode="auto">
          <a:xfrm flipH="1">
            <a:off x="849313" y="3768377"/>
            <a:ext cx="685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4" name="Freeform 126"/>
          <p:cNvSpPr>
            <a:spLocks/>
          </p:cNvSpPr>
          <p:nvPr/>
        </p:nvSpPr>
        <p:spPr bwMode="auto">
          <a:xfrm>
            <a:off x="2614613" y="3768377"/>
            <a:ext cx="1295400" cy="838200"/>
          </a:xfrm>
          <a:custGeom>
            <a:avLst/>
            <a:gdLst>
              <a:gd name="T0" fmla="*/ 0 w 816"/>
              <a:gd name="T1" fmla="*/ 0 h 528"/>
              <a:gd name="T2" fmla="*/ 2147483647 w 816"/>
              <a:gd name="T3" fmla="*/ 2147483647 h 528"/>
              <a:gd name="T4" fmla="*/ 2147483647 w 816"/>
              <a:gd name="T5" fmla="*/ 2147483647 h 528"/>
              <a:gd name="T6" fmla="*/ 0 60000 65536"/>
              <a:gd name="T7" fmla="*/ 0 60000 65536"/>
              <a:gd name="T8" fmla="*/ 0 60000 65536"/>
              <a:gd name="T9" fmla="*/ 0 w 816"/>
              <a:gd name="T10" fmla="*/ 0 h 528"/>
              <a:gd name="T11" fmla="*/ 816 w 816"/>
              <a:gd name="T12" fmla="*/ 528 h 528"/>
            </a:gdLst>
            <a:ahLst/>
            <a:cxnLst>
              <a:cxn ang="T6">
                <a:pos x="T0" y="T1"/>
              </a:cxn>
              <a:cxn ang="T7">
                <a:pos x="T2" y="T3"/>
              </a:cxn>
              <a:cxn ang="T8">
                <a:pos x="T4" y="T5"/>
              </a:cxn>
            </a:cxnLst>
            <a:rect l="T9" t="T10" r="T11" b="T12"/>
            <a:pathLst>
              <a:path w="816" h="528">
                <a:moveTo>
                  <a:pt x="0" y="0"/>
                </a:moveTo>
                <a:cubicBezTo>
                  <a:pt x="100" y="172"/>
                  <a:pt x="200" y="344"/>
                  <a:pt x="336" y="432"/>
                </a:cubicBezTo>
                <a:cubicBezTo>
                  <a:pt x="472" y="520"/>
                  <a:pt x="644" y="524"/>
                  <a:pt x="816" y="52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 name="Line 127"/>
          <p:cNvSpPr>
            <a:spLocks noChangeShapeType="1"/>
          </p:cNvSpPr>
          <p:nvPr/>
        </p:nvSpPr>
        <p:spPr bwMode="auto">
          <a:xfrm>
            <a:off x="1585913" y="3768377"/>
            <a:ext cx="838200"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26" name="Text Box 129"/>
          <p:cNvSpPr txBox="1">
            <a:spLocks noChangeArrowheads="1"/>
          </p:cNvSpPr>
          <p:nvPr/>
        </p:nvSpPr>
        <p:spPr bwMode="auto">
          <a:xfrm rot="16200000">
            <a:off x="-161925" y="3842990"/>
            <a:ext cx="1019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rPr>
              <a:t>Enthalpy</a:t>
            </a:r>
          </a:p>
        </p:txBody>
      </p:sp>
      <p:sp>
        <p:nvSpPr>
          <p:cNvPr id="27" name="Line 130"/>
          <p:cNvSpPr>
            <a:spLocks noChangeShapeType="1"/>
          </p:cNvSpPr>
          <p:nvPr/>
        </p:nvSpPr>
        <p:spPr bwMode="auto">
          <a:xfrm flipV="1">
            <a:off x="557213" y="3158777"/>
            <a:ext cx="0" cy="1828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8" name="Line 131"/>
          <p:cNvSpPr>
            <a:spLocks noChangeShapeType="1"/>
          </p:cNvSpPr>
          <p:nvPr/>
        </p:nvSpPr>
        <p:spPr bwMode="auto">
          <a:xfrm flipH="1">
            <a:off x="1090613" y="4606577"/>
            <a:ext cx="2667000"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29" name="Text Box 132"/>
          <p:cNvSpPr txBox="1">
            <a:spLocks noChangeArrowheads="1"/>
          </p:cNvSpPr>
          <p:nvPr/>
        </p:nvSpPr>
        <p:spPr bwMode="auto">
          <a:xfrm>
            <a:off x="1697038" y="3300065"/>
            <a:ext cx="388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rPr>
              <a:t>E</a:t>
            </a:r>
            <a:r>
              <a:rPr lang="en-US" altLang="en-US" sz="1600" b="1" baseline="-25000">
                <a:solidFill>
                  <a:srgbClr val="000000"/>
                </a:solidFill>
                <a:latin typeface="Comic Sans MS" pitchFamily="66" charset="0"/>
              </a:rPr>
              <a:t>a</a:t>
            </a:r>
          </a:p>
        </p:txBody>
      </p:sp>
      <p:sp>
        <p:nvSpPr>
          <p:cNvPr id="30" name="Text Box 133"/>
          <p:cNvSpPr txBox="1">
            <a:spLocks noChangeArrowheads="1"/>
          </p:cNvSpPr>
          <p:nvPr/>
        </p:nvSpPr>
        <p:spPr bwMode="auto">
          <a:xfrm>
            <a:off x="1395413" y="3996977"/>
            <a:ext cx="609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eaLnBrk="1" hangingPunct="1">
              <a:spcBef>
                <a:spcPct val="0"/>
              </a:spcBef>
              <a:buClrTx/>
              <a:buFontTx/>
              <a:buNone/>
            </a:pPr>
            <a:r>
              <a:rPr lang="en-US" altLang="en-US" sz="1600" b="1">
                <a:solidFill>
                  <a:srgbClr val="000000"/>
                </a:solidFill>
                <a:latin typeface="Comic Sans MS" pitchFamily="66" charset="0"/>
              </a:rPr>
              <a:t>-H</a:t>
            </a:r>
          </a:p>
        </p:txBody>
      </p:sp>
      <p:sp>
        <p:nvSpPr>
          <p:cNvPr id="31" name="AutoShape 134"/>
          <p:cNvSpPr>
            <a:spLocks noChangeArrowheads="1"/>
          </p:cNvSpPr>
          <p:nvPr/>
        </p:nvSpPr>
        <p:spPr bwMode="auto">
          <a:xfrm>
            <a:off x="2017713" y="2866677"/>
            <a:ext cx="114300" cy="914400"/>
          </a:xfrm>
          <a:prstGeom prst="upDownArrow">
            <a:avLst>
              <a:gd name="adj1" fmla="val 50000"/>
              <a:gd name="adj2" fmla="val 160000"/>
            </a:avLst>
          </a:prstGeom>
          <a:solidFill>
            <a:srgbClr val="FFFFFF"/>
          </a:solidFill>
          <a:ln w="9525">
            <a:solidFill>
              <a:srgbClr val="000000"/>
            </a:solidFill>
            <a:miter lim="800000"/>
            <a:headEnd/>
            <a:tailEnd/>
          </a:ln>
        </p:spPr>
        <p:txBody>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algn="ctr" eaLnBrk="1" hangingPunct="1">
              <a:spcBef>
                <a:spcPct val="0"/>
              </a:spcBef>
              <a:buClrTx/>
              <a:buFontTx/>
              <a:buNone/>
            </a:pPr>
            <a:endParaRPr lang="en-US" altLang="en-US" sz="1600" b="1">
              <a:solidFill>
                <a:schemeClr val="tx2"/>
              </a:solidFill>
              <a:latin typeface="Comic Sans MS" pitchFamily="66" charset="0"/>
            </a:endParaRPr>
          </a:p>
        </p:txBody>
      </p:sp>
      <p:sp>
        <p:nvSpPr>
          <p:cNvPr id="32" name="AutoShape 135"/>
          <p:cNvSpPr>
            <a:spLocks noChangeArrowheads="1"/>
          </p:cNvSpPr>
          <p:nvPr/>
        </p:nvSpPr>
        <p:spPr bwMode="auto">
          <a:xfrm>
            <a:off x="2017713" y="3806477"/>
            <a:ext cx="114300" cy="800100"/>
          </a:xfrm>
          <a:prstGeom prst="upDownArrow">
            <a:avLst>
              <a:gd name="adj1" fmla="val 50000"/>
              <a:gd name="adj2" fmla="val 140000"/>
            </a:avLst>
          </a:prstGeom>
          <a:solidFill>
            <a:srgbClr val="FF0000"/>
          </a:solidFill>
          <a:ln w="9525">
            <a:solidFill>
              <a:srgbClr val="0000FF"/>
            </a:solidFill>
            <a:miter lim="800000"/>
            <a:headEnd/>
            <a:tailEnd/>
          </a:ln>
        </p:spPr>
        <p:txBody>
          <a:bodyPr/>
          <a:lstStyle>
            <a:lvl1pPr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1pPr>
            <a:lvl2pPr marL="742950" indent="-28575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2pPr>
            <a:lvl3pPr marL="11430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3pPr>
            <a:lvl4pPr marL="16002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4pPr>
            <a:lvl5pPr marL="2057400" indent="-228600" eaLnBrk="0" hangingPunct="0">
              <a:spcBef>
                <a:spcPct val="20000"/>
              </a:spcBef>
              <a:buClr>
                <a:schemeClr val="tx2"/>
              </a:buClr>
              <a:buChar char="•"/>
              <a:defRPr sz="2400">
                <a:solidFill>
                  <a:schemeClr val="tx1"/>
                </a:solidFill>
                <a:latin typeface="Century Gothic" pitchFamily="-102" charset="0"/>
                <a:ea typeface="ＭＳ Ｐゴシック" pitchFamily="-102" charset="-128"/>
              </a:defRPr>
            </a:lvl5pPr>
            <a:lvl6pPr marL="25146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6pPr>
            <a:lvl7pPr marL="29718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7pPr>
            <a:lvl8pPr marL="34290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8pPr>
            <a:lvl9pPr marL="3886200" indent="-228600" eaLnBrk="0" fontAlgn="base" hangingPunct="0">
              <a:spcBef>
                <a:spcPct val="20000"/>
              </a:spcBef>
              <a:spcAft>
                <a:spcPct val="0"/>
              </a:spcAft>
              <a:buClr>
                <a:schemeClr val="tx2"/>
              </a:buClr>
              <a:buChar char="•"/>
              <a:defRPr sz="2400">
                <a:solidFill>
                  <a:schemeClr val="tx1"/>
                </a:solidFill>
                <a:latin typeface="Century Gothic" pitchFamily="-102" charset="0"/>
                <a:ea typeface="ＭＳ Ｐゴシック" pitchFamily="-102" charset="-128"/>
              </a:defRPr>
            </a:lvl9pPr>
          </a:lstStyle>
          <a:p>
            <a:pPr algn="ctr" eaLnBrk="1" hangingPunct="1">
              <a:spcBef>
                <a:spcPct val="0"/>
              </a:spcBef>
              <a:buClrTx/>
              <a:buFontTx/>
              <a:buNone/>
            </a:pPr>
            <a:endParaRPr lang="en-US" altLang="en-US" sz="1600" b="1">
              <a:solidFill>
                <a:schemeClr val="tx2"/>
              </a:solidFill>
              <a:latin typeface="Comic Sans MS" pitchFamily="66" charset="0"/>
            </a:endParaRPr>
          </a:p>
        </p:txBody>
      </p:sp>
    </p:spTree>
    <p:extLst>
      <p:ext uri="{BB962C8B-B14F-4D97-AF65-F5344CB8AC3E}">
        <p14:creationId xmlns:p14="http://schemas.microsoft.com/office/powerpoint/2010/main" val="3649612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otential energy diagram for an exothermic reaction showing the energy of the products being less than that of the reactants. The graph peaks at the activated complex. 'A' measures the potential energy between the reactants and activated complex, 'B' measures the potential energy between the products and the activated complex, and 'C' measures the potential energy between the reactants and produc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124744"/>
            <a:ext cx="6776789" cy="3810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3"/>
          <p:cNvSpPr txBox="1">
            <a:spLocks noGrp="1"/>
          </p:cNvSpPr>
          <p:nvPr>
            <p:ph type="title"/>
          </p:nvPr>
        </p:nvSpPr>
        <p:spPr>
          <a:xfrm>
            <a:off x="2340911" y="260648"/>
            <a:ext cx="4462184" cy="769441"/>
          </a:xfrm>
          <a:prstGeom prst="rect">
            <a:avLst/>
          </a:prstGeom>
          <a:noFill/>
        </p:spPr>
        <p:txBody>
          <a:bodyPr wrap="none" rtlCol="0">
            <a:spAutoFit/>
          </a:bodyPr>
          <a:lstStyle/>
          <a:p>
            <a:r>
              <a:rPr lang="en-GB" altLang="en-US" dirty="0" smtClean="0">
                <a:solidFill>
                  <a:schemeClr val="accent2">
                    <a:lumMod val="50000"/>
                  </a:schemeClr>
                </a:solidFill>
              </a:rPr>
              <a:t>Activated Complex</a:t>
            </a:r>
          </a:p>
        </p:txBody>
      </p:sp>
      <p:sp>
        <p:nvSpPr>
          <p:cNvPr id="6" name="TextBox 5"/>
          <p:cNvSpPr txBox="1"/>
          <p:nvPr/>
        </p:nvSpPr>
        <p:spPr>
          <a:xfrm>
            <a:off x="395536" y="4869160"/>
            <a:ext cx="8732455" cy="1384995"/>
          </a:xfrm>
          <a:prstGeom prst="rect">
            <a:avLst/>
          </a:prstGeom>
          <a:noFill/>
        </p:spPr>
        <p:txBody>
          <a:bodyPr wrap="none" rtlCol="0">
            <a:spAutoFit/>
          </a:bodyPr>
          <a:lstStyle/>
          <a:p>
            <a:pPr marL="285750" indent="-285750">
              <a:buFont typeface="Arial" panose="020B0604020202020204" pitchFamily="34" charset="0"/>
              <a:buChar char="•"/>
            </a:pPr>
            <a:r>
              <a:rPr lang="en-GB" sz="2800" dirty="0" smtClean="0"/>
              <a:t>Not all collisions are successful. Particles must have </a:t>
            </a:r>
            <a:br>
              <a:rPr lang="en-GB" sz="2800" dirty="0" smtClean="0"/>
            </a:br>
            <a:r>
              <a:rPr lang="en-GB" sz="2800" dirty="0" smtClean="0"/>
              <a:t>sufficient energy (activation energy, E</a:t>
            </a:r>
            <a:r>
              <a:rPr lang="en-GB" sz="2800" baseline="-25000" dirty="0" smtClean="0"/>
              <a:t>A</a:t>
            </a:r>
            <a:r>
              <a:rPr lang="en-GB" sz="2800" dirty="0" smtClean="0"/>
              <a:t>) in order to make </a:t>
            </a:r>
            <a:br>
              <a:rPr lang="en-GB" sz="2800" dirty="0" smtClean="0"/>
            </a:br>
            <a:r>
              <a:rPr lang="en-GB" sz="2800" dirty="0" smtClean="0"/>
              <a:t>the </a:t>
            </a:r>
            <a:r>
              <a:rPr lang="en-GB" sz="2800" dirty="0" smtClean="0">
                <a:solidFill>
                  <a:schemeClr val="accent2">
                    <a:lumMod val="50000"/>
                  </a:schemeClr>
                </a:solidFill>
              </a:rPr>
              <a:t>ACTIVATED COMPLEX</a:t>
            </a:r>
            <a:r>
              <a:rPr lang="en-GB" sz="2800" dirty="0" smtClean="0"/>
              <a:t>.</a:t>
            </a:r>
            <a:endParaRPr lang="en-GB" sz="2800" dirty="0"/>
          </a:p>
        </p:txBody>
      </p:sp>
    </p:spTree>
    <p:extLst>
      <p:ext uri="{BB962C8B-B14F-4D97-AF65-F5344CB8AC3E}">
        <p14:creationId xmlns:p14="http://schemas.microsoft.com/office/powerpoint/2010/main" val="2511875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247</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Higher Revision Slides</vt:lpstr>
      <vt:lpstr>Unit 1 : Rates of Reaction Collision Theory</vt:lpstr>
      <vt:lpstr>Unit 1 : Rates of Reaction</vt:lpstr>
      <vt:lpstr>Increase in Temperature  </vt:lpstr>
      <vt:lpstr>PowerPoint Presentation</vt:lpstr>
      <vt:lpstr>Increase in Concentration  </vt:lpstr>
      <vt:lpstr>Decrease in Particle Size  (increase in surface area) </vt:lpstr>
      <vt:lpstr>Reaction Pathway</vt:lpstr>
      <vt:lpstr>Activated Complex</vt:lpstr>
      <vt:lpstr>Use of a catalyst</vt:lpstr>
    </vt:vector>
  </TitlesOfParts>
  <Company>East Renfrewshire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Stephen</dc:creator>
  <cp:lastModifiedBy>Jennifer Stephen</cp:lastModifiedBy>
  <cp:revision>13</cp:revision>
  <dcterms:created xsi:type="dcterms:W3CDTF">2017-03-20T08:53:27Z</dcterms:created>
  <dcterms:modified xsi:type="dcterms:W3CDTF">2017-03-24T10:52:58Z</dcterms:modified>
</cp:coreProperties>
</file>