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3"/>
  </p:notesMasterIdLst>
  <p:handoutMasterIdLst>
    <p:handoutMasterId r:id="rId14"/>
  </p:handoutMasterIdLst>
  <p:sldIdLst>
    <p:sldId id="305" r:id="rId2"/>
    <p:sldId id="288" r:id="rId3"/>
    <p:sldId id="312" r:id="rId4"/>
    <p:sldId id="294" r:id="rId5"/>
    <p:sldId id="304" r:id="rId6"/>
    <p:sldId id="306" r:id="rId7"/>
    <p:sldId id="307" r:id="rId8"/>
    <p:sldId id="308" r:id="rId9"/>
    <p:sldId id="309" r:id="rId10"/>
    <p:sldId id="310" r:id="rId11"/>
    <p:sldId id="311" r:id="rId12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DA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4660"/>
  </p:normalViewPr>
  <p:slideViewPr>
    <p:cSldViewPr>
      <p:cViewPr varScale="1">
        <p:scale>
          <a:sx n="67" d="100"/>
          <a:sy n="67" d="100"/>
        </p:scale>
        <p:origin x="139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402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440609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 smtClean="0"/>
              <a:t>Lesson3		               1.5 - 2 Periods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5211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9DBEF-E7F9-43A9-AE87-E7E0C46BE106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Sidmouth College Computer Studies Department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27FFD-109F-4175-8055-DFA41E434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7992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27FFD-109F-4175-8055-DFA41E4343A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374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27FFD-109F-4175-8055-DFA41E4343A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0204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27FFD-109F-4175-8055-DFA41E4343A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561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27FFD-109F-4175-8055-DFA41E4343A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119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27FFD-109F-4175-8055-DFA41E4343A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431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27FFD-109F-4175-8055-DFA41E4343A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50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27FFD-109F-4175-8055-DFA41E4343A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119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27FFD-109F-4175-8055-DFA41E4343A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699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27FFD-109F-4175-8055-DFA41E4343A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755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27FFD-109F-4175-8055-DFA41E4343A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226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27FFD-109F-4175-8055-DFA41E4343A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710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40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3EEC-0D63-432B-B213-214F9A9D98D4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CD1AD-4CFA-41AE-B456-70CE516DA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59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B6ED-EB98-4AF3-B4AE-60ABF7A1258B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9D3-D3AB-46DF-A258-A2EC7AF6A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16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80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67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85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51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23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49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16D3-DCE8-CC45-8106-AE5DFCD073F9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19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22" y="0"/>
            <a:ext cx="323528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28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ndasecurity.com/mediacenter/panda-security/do-i-need-antivirus-for-android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RPkYx2XG50I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X1nM_p0m0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s://www.youtube.com/watch?v=28ENd0wOXOI" TargetMode="External"/><Relationship Id="rId4" Type="http://schemas.openxmlformats.org/officeDocument/2006/relationships/hyperlink" Target="https://www.youtube.com/watch?v=1Ec0t1lNmeU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nttechservices.com/media/27618/bluetooth-hacking-and-its-prevention-2014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onomictimes.indiatimes.com/tech/software/watch-how-easy-it-is-to-hack-your-android-phone/videoshow/65087069.cm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488" y="615012"/>
            <a:ext cx="8602512" cy="461005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Digital Literacy – Lesson Focus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83568" y="1196752"/>
            <a:ext cx="5760640" cy="0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388" y="1916832"/>
            <a:ext cx="7103971" cy="27463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488" y="4936753"/>
            <a:ext cx="8268854" cy="4477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488" y="5640305"/>
            <a:ext cx="8040222" cy="30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57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5544616" cy="1325563"/>
          </a:xfrm>
        </p:spPr>
        <p:txBody>
          <a:bodyPr>
            <a:normAutofit/>
          </a:bodyPr>
          <a:lstStyle/>
          <a:p>
            <a:pPr marL="0" indent="0"/>
            <a:r>
              <a:rPr lang="en-GB" sz="3200" dirty="0" smtClean="0"/>
              <a:t>Mobile Phone -- TARGET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755576" y="2276872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https://www.pandasecurity.com/mediacenter/panda-security/do-i-need-antivirus-for-android/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755576" y="1658219"/>
            <a:ext cx="3229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Do I Need Antivirus for Android?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880" y="3122922"/>
            <a:ext cx="317663" cy="3392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4409" y="2782944"/>
            <a:ext cx="1019190" cy="101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2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0272" y="1410416"/>
            <a:ext cx="2016224" cy="648072"/>
          </a:xfrm>
        </p:spPr>
        <p:txBody>
          <a:bodyPr>
            <a:normAutofit/>
          </a:bodyPr>
          <a:lstStyle/>
          <a:p>
            <a:r>
              <a:rPr lang="en-GB" sz="2400" b="1" dirty="0"/>
              <a:t>Task 1</a:t>
            </a:r>
          </a:p>
        </p:txBody>
      </p:sp>
      <p:sp>
        <p:nvSpPr>
          <p:cNvPr id="7" name="TextBox 6"/>
          <p:cNvSpPr txBox="1"/>
          <p:nvPr/>
        </p:nvSpPr>
        <p:spPr>
          <a:xfrm rot="608929">
            <a:off x="7318893" y="1961851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25 </a:t>
            </a:r>
            <a:r>
              <a:rPr lang="en-GB" sz="1600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minutes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579" y="1163183"/>
            <a:ext cx="769608" cy="769608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16DED6D-F4AA-41BF-972F-037F4E1D02EE}"/>
              </a:ext>
            </a:extLst>
          </p:cNvPr>
          <p:cNvSpPr txBox="1">
            <a:spLocks/>
          </p:cNvSpPr>
          <p:nvPr/>
        </p:nvSpPr>
        <p:spPr>
          <a:xfrm>
            <a:off x="890766" y="2298103"/>
            <a:ext cx="7857995" cy="4011217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/>
              <a:t>SUMMARY NOTES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 smtClean="0"/>
              <a:t>Think about today’s lesson. Identify what information would be useful to other pupils.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Using the information you think is important, create a Word document with </a:t>
            </a:r>
            <a:r>
              <a:rPr lang="en-GB" b="1" dirty="0" smtClean="0"/>
              <a:t>at least two paragraphs</a:t>
            </a:r>
            <a:r>
              <a:rPr lang="en-GB" dirty="0" smtClean="0"/>
              <a:t> – remember to save it with any new techniques you wish to use.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Please note </a:t>
            </a:r>
            <a:r>
              <a:rPr lang="en-GB" dirty="0"/>
              <a:t>- you will be using this resource later, so please spell-check and take your time to produce high quality work.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Print these notes </a:t>
            </a:r>
            <a:r>
              <a:rPr lang="en-GB" dirty="0" smtClean="0"/>
              <a:t>with your name on it and hand them into the teacher.</a:t>
            </a:r>
            <a:endParaRPr lang="en-GB" dirty="0"/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Font typeface="Arial" pitchFamily="34" charset="0"/>
              <a:buNone/>
            </a:pPr>
            <a:endParaRPr lang="en-GB" dirty="0" smtClean="0"/>
          </a:p>
          <a:p>
            <a:pPr marL="0" indent="0">
              <a:buFont typeface="Arial" pitchFamily="34" charset="0"/>
              <a:buNone/>
            </a:pPr>
            <a:endParaRPr lang="en-GB" dirty="0"/>
          </a:p>
          <a:p>
            <a:pPr marL="0" indent="0">
              <a:buFont typeface="Arial" pitchFamily="34" charset="0"/>
              <a:buNone/>
            </a:pPr>
            <a:endParaRPr lang="en-GB" dirty="0"/>
          </a:p>
          <a:p>
            <a:pPr marL="0" indent="0">
              <a:buFont typeface="Arial" pitchFamily="34" charset="0"/>
              <a:buNone/>
            </a:pPr>
            <a:endParaRPr lang="en-GB" dirty="0"/>
          </a:p>
          <a:p>
            <a:pPr marL="0" indent="0">
              <a:buFont typeface="Arial" pitchFamily="34" charset="0"/>
              <a:buNone/>
            </a:pPr>
            <a:endParaRPr lang="en-GB" dirty="0"/>
          </a:p>
          <a:p>
            <a:pPr marL="0" indent="0">
              <a:buFont typeface="Arial" pitchFamily="34" charset="0"/>
              <a:buNone/>
            </a:pP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84E3DA1-A3A2-4616-B025-D04D472E7D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56" y="1459110"/>
            <a:ext cx="444816" cy="47368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962774" y="1988840"/>
            <a:ext cx="6345530" cy="96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890766" y="512932"/>
            <a:ext cx="71376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/>
              <a:t>At the end of our four Cyber Security lessons there will be a </a:t>
            </a:r>
            <a:r>
              <a:rPr lang="en-GB" sz="2000" i="1" dirty="0" smtClean="0"/>
              <a:t>pupil project</a:t>
            </a:r>
            <a:r>
              <a:rPr lang="en-GB" sz="2000" i="1" dirty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07397" y="5229200"/>
            <a:ext cx="504353" cy="52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26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78" y="692696"/>
            <a:ext cx="6768753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+mn-lt"/>
              </a:rPr>
              <a:t>SECURE CONNECTIONS/DEVICES</a:t>
            </a:r>
            <a:endParaRPr lang="en-GB" sz="3600" dirty="0">
              <a:latin typeface="+mn-lt"/>
            </a:endParaRPr>
          </a:p>
        </p:txBody>
      </p:sp>
      <p:sp>
        <p:nvSpPr>
          <p:cNvPr id="3" name="AutoShape 2" descr="Image result for trust online p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1835696" y="1484784"/>
            <a:ext cx="6624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7B0A870-9EB0-4E95-BB73-305858AB3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8636" y="2226704"/>
            <a:ext cx="3439294" cy="802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Strategies 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Texturize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95736" y="3269018"/>
            <a:ext cx="1238423" cy="11622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Texturize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99916" y="3269018"/>
            <a:ext cx="1200318" cy="17718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Texturize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69820" y="3235676"/>
            <a:ext cx="970532" cy="104332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Texturize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65991" y="3281416"/>
            <a:ext cx="738073" cy="175642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917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332657"/>
            <a:ext cx="4824536" cy="1152128"/>
          </a:xfrm>
        </p:spPr>
        <p:txBody>
          <a:bodyPr>
            <a:normAutofit/>
          </a:bodyPr>
          <a:lstStyle/>
          <a:p>
            <a:pPr marL="0" indent="0"/>
            <a:r>
              <a:rPr lang="en-GB" sz="3200" dirty="0" smtClean="0"/>
              <a:t>SECURE USB STICKS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108407" y="2598031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Droid Sans Mono" panose="020B0609030804020204" pitchFamily="49" charset="0"/>
              </a:rPr>
              <a:t>My </a:t>
            </a:r>
            <a:r>
              <a:rPr lang="en-GB" dirty="0">
                <a:solidFill>
                  <a:srgbClr val="000000"/>
                </a:solidFill>
                <a:latin typeface="Droid Sans Mono" panose="020B0609030804020204" pitchFamily="49" charset="0"/>
              </a:rPr>
              <a:t>Computer --&gt; right click on your USB stick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021" y="3065183"/>
            <a:ext cx="2420517" cy="10398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1" y="4343568"/>
            <a:ext cx="2388938" cy="8136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3778" y="3217416"/>
            <a:ext cx="3803321" cy="1596642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2267744" y="3796304"/>
            <a:ext cx="0" cy="504056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360538" y="3767490"/>
            <a:ext cx="504056" cy="43204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295636" y="5373216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solidFill>
                  <a:srgbClr val="000000"/>
                </a:solidFill>
                <a:latin typeface="Droid Sans Mono" panose="020B0609030804020204" pitchFamily="49" charset="0"/>
              </a:rPr>
              <a:t>When you set up the encryption you will be given a text file – this can be used to recover your USB stick if you forget your password (make sure you save it somewhere safe </a:t>
            </a:r>
            <a:r>
              <a:rPr lang="en-GB" sz="1600" dirty="0" smtClean="0">
                <a:solidFill>
                  <a:srgbClr val="FF0000"/>
                </a:solidFill>
                <a:latin typeface="Droid Sans Mono" panose="020B0609030804020204" pitchFamily="49" charset="0"/>
              </a:rPr>
              <a:t>NOT ON YOUR USB STICK</a:t>
            </a:r>
            <a:r>
              <a:rPr lang="en-GB" sz="1600" dirty="0" smtClean="0">
                <a:solidFill>
                  <a:srgbClr val="000000"/>
                </a:solidFill>
                <a:latin typeface="Droid Sans Mono" panose="020B0609030804020204" pitchFamily="49" charset="0"/>
              </a:rPr>
              <a:t>) – Use VERA for Mac</a:t>
            </a:r>
            <a:endParaRPr lang="en-GB" sz="1600" dirty="0"/>
          </a:p>
        </p:txBody>
      </p:sp>
      <p:sp>
        <p:nvSpPr>
          <p:cNvPr id="16" name="Rectangle 15"/>
          <p:cNvSpPr/>
          <p:nvPr/>
        </p:nvSpPr>
        <p:spPr>
          <a:xfrm>
            <a:off x="1111361" y="1691516"/>
            <a:ext cx="6012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6"/>
              </a:rPr>
              <a:t>https://www.youtube.com/watch?v=RPkYx2XG50I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B3B996-E8BA-480E-AB4C-91FCA02B3652}"/>
              </a:ext>
            </a:extLst>
          </p:cNvPr>
          <p:cNvSpPr txBox="1"/>
          <p:nvPr/>
        </p:nvSpPr>
        <p:spPr>
          <a:xfrm>
            <a:off x="6943037" y="2287905"/>
            <a:ext cx="1028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3.46 </a:t>
            </a:r>
            <a:r>
              <a:rPr lang="en-GB" sz="1200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mins</a:t>
            </a:r>
          </a:p>
        </p:txBody>
      </p:sp>
      <p:pic>
        <p:nvPicPr>
          <p:cNvPr id="18" name="Picture 2" descr="Image result for video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501" y="1620489"/>
            <a:ext cx="869641" cy="62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29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361791"/>
            <a:ext cx="5527526" cy="1325563"/>
          </a:xfrm>
        </p:spPr>
        <p:txBody>
          <a:bodyPr>
            <a:normAutofit/>
          </a:bodyPr>
          <a:lstStyle/>
          <a:p>
            <a:pPr marL="0" indent="0"/>
            <a:r>
              <a:rPr lang="en-GB" sz="3200" dirty="0" smtClean="0"/>
              <a:t>VPNs – Virtual private Networks</a:t>
            </a:r>
            <a:endParaRPr lang="en-US" sz="3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B3B996-E8BA-480E-AB4C-91FCA02B3652}"/>
              </a:ext>
            </a:extLst>
          </p:cNvPr>
          <p:cNvSpPr txBox="1"/>
          <p:nvPr/>
        </p:nvSpPr>
        <p:spPr>
          <a:xfrm>
            <a:off x="7080950" y="2570629"/>
            <a:ext cx="1028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6</a:t>
            </a:r>
            <a:r>
              <a:rPr lang="en-GB" sz="1200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.00 </a:t>
            </a:r>
            <a:r>
              <a:rPr lang="en-GB" sz="1200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mins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B3B996-E8BA-480E-AB4C-91FCA02B3652}"/>
              </a:ext>
            </a:extLst>
          </p:cNvPr>
          <p:cNvSpPr txBox="1"/>
          <p:nvPr/>
        </p:nvSpPr>
        <p:spPr>
          <a:xfrm>
            <a:off x="7066676" y="4915483"/>
            <a:ext cx="1057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1.22 </a:t>
            </a:r>
            <a:r>
              <a:rPr lang="en-GB" sz="1200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mins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B3B996-E8BA-480E-AB4C-91FCA02B3652}"/>
              </a:ext>
            </a:extLst>
          </p:cNvPr>
          <p:cNvSpPr txBox="1"/>
          <p:nvPr/>
        </p:nvSpPr>
        <p:spPr>
          <a:xfrm>
            <a:off x="7066676" y="3675028"/>
            <a:ext cx="1057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3</a:t>
            </a:r>
            <a:r>
              <a:rPr lang="en-GB" sz="1200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.14 </a:t>
            </a:r>
            <a:r>
              <a:rPr lang="en-GB" sz="1200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mins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9592" y="1268760"/>
            <a:ext cx="6916942" cy="4513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en-GB" kern="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VPN? How it works and why you should get one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://www.youtube.com/watch?v=gX1nM_p0m0I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set up a VPN on Windows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www.youtube.com/watch?v=1Ec0t1lNmeU</a:t>
            </a:r>
            <a:endParaRPr lang="en-GB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set up a VPN on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Android phone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hlinkClick r:id="rId5"/>
              </a:rPr>
              <a:t>https</a:t>
            </a:r>
            <a:r>
              <a:rPr lang="en-GB" dirty="0">
                <a:hlinkClick r:id="rId5"/>
              </a:rPr>
              <a:t>://</a:t>
            </a:r>
            <a:r>
              <a:rPr lang="en-GB" dirty="0" smtClean="0">
                <a:hlinkClick r:id="rId5"/>
              </a:rPr>
              <a:t>www.youtube.com/watch?v=28ENd0wOXOI</a:t>
            </a:r>
            <a:endParaRPr lang="en-GB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video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414" y="1903213"/>
            <a:ext cx="869641" cy="62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mage result for video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414" y="3015992"/>
            <a:ext cx="869641" cy="62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mage result for video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414" y="4237547"/>
            <a:ext cx="869641" cy="62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95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4824536" cy="1325563"/>
          </a:xfrm>
        </p:spPr>
        <p:txBody>
          <a:bodyPr>
            <a:normAutofit/>
          </a:bodyPr>
          <a:lstStyle/>
          <a:p>
            <a:pPr marL="0" indent="0"/>
            <a:r>
              <a:rPr lang="en-GB" sz="3200" dirty="0" smtClean="0"/>
              <a:t>Bluetooth Security Issues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755576" y="1772816"/>
            <a:ext cx="7272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Can Someone Hack My Android’s Bluetooth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r>
              <a:rPr lang="en-GB" dirty="0"/>
              <a:t>Bluetooth hacking occurs when a hacker is able to connect to your phone using its Bluetooth connection. This hack can only occur if the hacker is within a potential hacked phone’s </a:t>
            </a:r>
            <a:r>
              <a:rPr lang="en-GB" dirty="0">
                <a:solidFill>
                  <a:srgbClr val="FF0000"/>
                </a:solidFill>
              </a:rPr>
              <a:t>Bluetooth range</a:t>
            </a:r>
            <a:r>
              <a:rPr lang="en-GB" dirty="0"/>
              <a:t>, which is roughly 30 feet. Once the hacker is connected, however, it opens up a hacked phone to all sorts of security vulnerabilities.</a:t>
            </a:r>
          </a:p>
          <a:p>
            <a:r>
              <a:rPr lang="en-GB" dirty="0"/>
              <a:t> 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38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4824536" cy="1325563"/>
          </a:xfrm>
        </p:spPr>
        <p:txBody>
          <a:bodyPr>
            <a:normAutofit/>
          </a:bodyPr>
          <a:lstStyle/>
          <a:p>
            <a:pPr marL="0" indent="0"/>
            <a:r>
              <a:rPr lang="en-GB" sz="3200" dirty="0" smtClean="0"/>
              <a:t>Bluetooth Security Issues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755576" y="1772816"/>
            <a:ext cx="72728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There are </a:t>
            </a:r>
            <a:r>
              <a:rPr lang="en-GB" dirty="0">
                <a:hlinkClick r:id="rId3"/>
              </a:rPr>
              <a:t>3 major types of Bluetooth hacking</a:t>
            </a:r>
            <a:r>
              <a:rPr lang="en-GB" dirty="0"/>
              <a:t>: </a:t>
            </a:r>
            <a:r>
              <a:rPr lang="en-GB" dirty="0" err="1">
                <a:solidFill>
                  <a:srgbClr val="FF0000"/>
                </a:solidFill>
              </a:rPr>
              <a:t>bluejacking</a:t>
            </a:r>
            <a:r>
              <a:rPr lang="en-GB" dirty="0"/>
              <a:t>, </a:t>
            </a:r>
            <a:r>
              <a:rPr lang="en-GB" dirty="0" err="1">
                <a:solidFill>
                  <a:srgbClr val="FF0000"/>
                </a:solidFill>
              </a:rPr>
              <a:t>bluesnarfing</a:t>
            </a:r>
            <a:r>
              <a:rPr lang="en-GB" dirty="0"/>
              <a:t>, and </a:t>
            </a:r>
            <a:r>
              <a:rPr lang="en-GB" dirty="0" err="1">
                <a:solidFill>
                  <a:srgbClr val="FF0000"/>
                </a:solidFill>
              </a:rPr>
              <a:t>bluebugging</a:t>
            </a:r>
            <a:r>
              <a:rPr lang="en-GB" dirty="0"/>
              <a:t>. 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>
                <a:solidFill>
                  <a:srgbClr val="FF0000"/>
                </a:solidFill>
              </a:rPr>
              <a:t>Bluejacking</a:t>
            </a:r>
            <a:r>
              <a:rPr lang="en-GB" dirty="0" smtClean="0"/>
              <a:t> </a:t>
            </a:r>
            <a:r>
              <a:rPr lang="en-GB" dirty="0"/>
              <a:t>allows a hacked phone to send anonymous messages to other phones in the vicinity. 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>
                <a:solidFill>
                  <a:srgbClr val="FF0000"/>
                </a:solidFill>
              </a:rPr>
              <a:t>Bluesnarfing</a:t>
            </a:r>
            <a:r>
              <a:rPr lang="en-GB" dirty="0" smtClean="0"/>
              <a:t> </a:t>
            </a:r>
            <a:r>
              <a:rPr lang="en-GB" dirty="0"/>
              <a:t>is the practice of taking information like calendars, call lists, emails, and text messages, as well as pictures and private videos away from your phone and transferring them to the hacker. 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>
                <a:solidFill>
                  <a:srgbClr val="FF0000"/>
                </a:solidFill>
              </a:rPr>
              <a:t>Bluebugging</a:t>
            </a:r>
            <a:r>
              <a:rPr lang="en-GB" dirty="0" smtClean="0"/>
              <a:t> </a:t>
            </a:r>
            <a:r>
              <a:rPr lang="en-GB" dirty="0"/>
              <a:t>allows the hacker to take complete control of the phone, giving them the ability to listen in on taking and receiving calls from a hacked phone as well as complete access to a hacked phones call records. 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47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4824536" cy="1325563"/>
          </a:xfrm>
        </p:spPr>
        <p:txBody>
          <a:bodyPr>
            <a:normAutofit/>
          </a:bodyPr>
          <a:lstStyle/>
          <a:p>
            <a:pPr marL="0" indent="0"/>
            <a:r>
              <a:rPr lang="en-GB" sz="3200" dirty="0" smtClean="0"/>
              <a:t>Bluetooth Security Issues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755576" y="1412776"/>
            <a:ext cx="7272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So what can you do to make sure your phone does not get hacked? Here are a couple solutions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Turn off your phone’s Bluetooth </a:t>
            </a:r>
            <a:r>
              <a:rPr lang="en-GB" dirty="0"/>
              <a:t>when you aren’t using it. Keeping your Bluetooth on for unnecessary amounts of time just exposes you to the threat of being Bluetooth hacked</a:t>
            </a:r>
            <a:r>
              <a:rPr lang="en-GB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Don’t </a:t>
            </a:r>
            <a:r>
              <a:rPr lang="en-GB" dirty="0"/>
              <a:t>accept </a:t>
            </a:r>
            <a:r>
              <a:rPr lang="en-GB" dirty="0">
                <a:solidFill>
                  <a:srgbClr val="FF0000"/>
                </a:solidFill>
              </a:rPr>
              <a:t>any</a:t>
            </a:r>
            <a:r>
              <a:rPr lang="en-GB" dirty="0"/>
              <a:t> Bluetooth requests unless you know where they are coming from.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The older your phone is, the more susceptible it is to Bluetooth hacking, so if you are able, try to </a:t>
            </a:r>
            <a:r>
              <a:rPr lang="en-GB" dirty="0">
                <a:solidFill>
                  <a:srgbClr val="FF0000"/>
                </a:solidFill>
              </a:rPr>
              <a:t>buy the most recent model of the phone </a:t>
            </a:r>
            <a:r>
              <a:rPr lang="en-GB" dirty="0"/>
              <a:t>of your choice.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Keeping your </a:t>
            </a:r>
            <a:r>
              <a:rPr lang="en-GB" dirty="0">
                <a:solidFill>
                  <a:srgbClr val="FF0000"/>
                </a:solidFill>
              </a:rPr>
              <a:t>phone firmware updated </a:t>
            </a:r>
            <a:r>
              <a:rPr lang="en-GB" dirty="0"/>
              <a:t>as well is a good way to prevent against Bluetooth hacking</a:t>
            </a:r>
            <a:r>
              <a:rPr lang="en-GB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endParaRPr lang="en-GB" dirty="0"/>
          </a:p>
          <a:p>
            <a:r>
              <a:rPr lang="en-GB" dirty="0"/>
              <a:t>Be constantly aware of your phone’s functions and how they can be used to exploit a vulnerability. Doing so can try to put you one step ahead of hackers.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34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5544616" cy="1325563"/>
          </a:xfrm>
        </p:spPr>
        <p:txBody>
          <a:bodyPr>
            <a:normAutofit/>
          </a:bodyPr>
          <a:lstStyle/>
          <a:p>
            <a:pPr marL="0" indent="0"/>
            <a:r>
              <a:rPr lang="en-GB" sz="3200" dirty="0" smtClean="0"/>
              <a:t>Mobile Phone Vulnerabilities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755576" y="1412776"/>
            <a:ext cx="7272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Hacking Android Phone</a:t>
            </a:r>
          </a:p>
          <a:p>
            <a:endParaRPr lang="en-GB" dirty="0"/>
          </a:p>
          <a:p>
            <a:endParaRPr lang="en-GB" dirty="0" smtClean="0">
              <a:hlinkClick r:id="rId3"/>
            </a:endParaRPr>
          </a:p>
          <a:p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economictimes.indiatimes.com/tech/software/watch-how-easy-it-is-to-hack-your-android-phone/videoshow/65087069.cms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B3B996-E8BA-480E-AB4C-91FCA02B3652}"/>
              </a:ext>
            </a:extLst>
          </p:cNvPr>
          <p:cNvSpPr txBox="1"/>
          <p:nvPr/>
        </p:nvSpPr>
        <p:spPr>
          <a:xfrm>
            <a:off x="3772456" y="3952400"/>
            <a:ext cx="1028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5.49 </a:t>
            </a:r>
            <a:r>
              <a:rPr lang="en-GB" sz="1200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mins</a:t>
            </a:r>
          </a:p>
        </p:txBody>
      </p:sp>
      <p:pic>
        <p:nvPicPr>
          <p:cNvPr id="5" name="Picture 2" descr="Image result for video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284984"/>
            <a:ext cx="869641" cy="62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23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5544616" cy="1325563"/>
          </a:xfrm>
        </p:spPr>
        <p:txBody>
          <a:bodyPr>
            <a:normAutofit/>
          </a:bodyPr>
          <a:lstStyle/>
          <a:p>
            <a:pPr marL="0" indent="0"/>
            <a:r>
              <a:rPr lang="en-GB" sz="3200" dirty="0" smtClean="0"/>
              <a:t>Mobile Phone -- TARGET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755576" y="1412776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Security researchers are seeing a shift where attackers would much </a:t>
            </a:r>
            <a:r>
              <a:rPr lang="en-GB" dirty="0">
                <a:solidFill>
                  <a:srgbClr val="FF0000"/>
                </a:solidFill>
              </a:rPr>
              <a:t>rather</a:t>
            </a:r>
            <a:r>
              <a:rPr lang="en-GB" dirty="0"/>
              <a:t> hit your smartphones than your computers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Your smartphone probably knows more about you than you do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It knows where you are at all times. 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It </a:t>
            </a:r>
            <a:r>
              <a:rPr lang="en-GB" dirty="0"/>
              <a:t>knows every person you talk to, and what you've said to them. 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It </a:t>
            </a:r>
            <a:r>
              <a:rPr lang="en-GB" dirty="0"/>
              <a:t>has your family photos, your pet's pictures, your passwords and more.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For </a:t>
            </a:r>
            <a:r>
              <a:rPr lang="en-GB" dirty="0"/>
              <a:t>attackers, it's a digital passport to access everything they would need to know about a </a:t>
            </a:r>
            <a:r>
              <a:rPr lang="en-GB" dirty="0" smtClean="0"/>
              <a:t>person, and </a:t>
            </a:r>
            <a:r>
              <a:rPr lang="en-GB" dirty="0"/>
              <a:t>that's why attacks on smartphones are on the rise, security researchers said.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33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1486</TotalTime>
  <Words>494</Words>
  <Application>Microsoft Office PowerPoint</Application>
  <PresentationFormat>On-screen Show (4:3)</PresentationFormat>
  <Paragraphs>99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Droid Sans Mono</vt:lpstr>
      <vt:lpstr>Times New Roman</vt:lpstr>
      <vt:lpstr>Office Theme</vt:lpstr>
      <vt:lpstr>PowerPoint Presentation</vt:lpstr>
      <vt:lpstr>SECURE CONNECTIONS/DEVICES</vt:lpstr>
      <vt:lpstr>SECURE USB STICKS</vt:lpstr>
      <vt:lpstr>VPNs – Virtual private Networks</vt:lpstr>
      <vt:lpstr>Bluetooth Security Issues</vt:lpstr>
      <vt:lpstr>Bluetooth Security Issues</vt:lpstr>
      <vt:lpstr>Bluetooth Security Issues</vt:lpstr>
      <vt:lpstr>Mobile Phone Vulnerabilities</vt:lpstr>
      <vt:lpstr>Mobile Phone -- TARGET</vt:lpstr>
      <vt:lpstr>Mobile Phone -- TARGET</vt:lpstr>
      <vt:lpstr>Task 1</vt:lpstr>
    </vt:vector>
  </TitlesOfParts>
  <Company>Sidmouth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S Wickins</dc:creator>
  <cp:lastModifiedBy>Alex Cardoo</cp:lastModifiedBy>
  <cp:revision>190</cp:revision>
  <cp:lastPrinted>2019-12-09T09:56:38Z</cp:lastPrinted>
  <dcterms:created xsi:type="dcterms:W3CDTF">2013-06-03T08:01:30Z</dcterms:created>
  <dcterms:modified xsi:type="dcterms:W3CDTF">2019-12-09T10:52:00Z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624313</vt:lpwstr>
  </property>
  <property fmtid="{D5CDD505-2E9C-101B-9397-08002B2CF9AE}" pid="3" name="NXPowerLiteSettings">
    <vt:lpwstr>C74006B004C800</vt:lpwstr>
  </property>
  <property fmtid="{D5CDD505-2E9C-101B-9397-08002B2CF9AE}" pid="4" name="NXPowerLiteVersion">
    <vt:lpwstr>S6.1.0</vt:lpwstr>
  </property>
</Properties>
</file>