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4"/>
  </p:sldMasterIdLst>
  <p:notesMasterIdLst>
    <p:notesMasterId r:id="rId27"/>
  </p:notesMasterIdLst>
  <p:handoutMasterIdLst>
    <p:handoutMasterId r:id="rId28"/>
  </p:handoutMasterIdLst>
  <p:sldIdLst>
    <p:sldId id="321" r:id="rId5"/>
    <p:sldId id="322" r:id="rId6"/>
    <p:sldId id="319" r:id="rId7"/>
    <p:sldId id="318" r:id="rId8"/>
    <p:sldId id="320" r:id="rId9"/>
    <p:sldId id="325" r:id="rId10"/>
    <p:sldId id="285" r:id="rId11"/>
    <p:sldId id="286" r:id="rId12"/>
    <p:sldId id="288" r:id="rId13"/>
    <p:sldId id="290" r:id="rId14"/>
    <p:sldId id="291" r:id="rId15"/>
    <p:sldId id="300" r:id="rId16"/>
    <p:sldId id="292" r:id="rId17"/>
    <p:sldId id="294" r:id="rId18"/>
    <p:sldId id="281" r:id="rId19"/>
    <p:sldId id="296" r:id="rId20"/>
    <p:sldId id="284" r:id="rId21"/>
    <p:sldId id="297" r:id="rId22"/>
    <p:sldId id="282" r:id="rId23"/>
    <p:sldId id="283" r:id="rId24"/>
    <p:sldId id="323" r:id="rId25"/>
    <p:sldId id="324" r:id="rId26"/>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DDDDDD"/>
    <a:srgbClr val="C0C0C0"/>
    <a:srgbClr val="5F5F5F"/>
    <a:srgbClr val="969696"/>
    <a:srgbClr val="3C605F"/>
    <a:srgbClr val="85BA6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76" autoAdjust="0"/>
    <p:restoredTop sz="86323" autoAdjust="0"/>
  </p:normalViewPr>
  <p:slideViewPr>
    <p:cSldViewPr>
      <p:cViewPr varScale="1">
        <p:scale>
          <a:sx n="51" d="100"/>
          <a:sy n="51" d="100"/>
        </p:scale>
        <p:origin x="1224"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70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3" Type="http://schemas.openxmlformats.org/officeDocument/2006/relationships/slide" Target="slides/slide7.xml"/><Relationship Id="rId7" Type="http://schemas.openxmlformats.org/officeDocument/2006/relationships/slide" Target="slides/slide11.xml"/><Relationship Id="rId12" Type="http://schemas.openxmlformats.org/officeDocument/2006/relationships/slide" Target="slides/slide16.xml"/><Relationship Id="rId2" Type="http://schemas.openxmlformats.org/officeDocument/2006/relationships/slide" Target="slides/slide4.xml"/><Relationship Id="rId16"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5.xml"/><Relationship Id="rId5" Type="http://schemas.openxmlformats.org/officeDocument/2006/relationships/slide" Target="slides/slide9.xml"/><Relationship Id="rId15" Type="http://schemas.openxmlformats.org/officeDocument/2006/relationships/slide" Target="slides/slide19.xml"/><Relationship Id="rId10" Type="http://schemas.openxmlformats.org/officeDocument/2006/relationships/slide" Target="slides/slide14.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65" cy="494186"/>
          </a:xfrm>
          <a:prstGeom prst="rect">
            <a:avLst/>
          </a:prstGeom>
        </p:spPr>
        <p:txBody>
          <a:bodyPr vert="horz" lIns="90763" tIns="45382" rIns="90763" bIns="45382" rtlCol="0"/>
          <a:lstStyle>
            <a:lvl1pPr algn="l">
              <a:defRPr sz="1200"/>
            </a:lvl1pPr>
          </a:lstStyle>
          <a:p>
            <a:r>
              <a:rPr lang="en-GB" dirty="0" smtClean="0"/>
              <a:t>Lesson 3</a:t>
            </a:r>
            <a:endParaRPr lang="en-GB" dirty="0"/>
          </a:p>
        </p:txBody>
      </p:sp>
      <p:sp>
        <p:nvSpPr>
          <p:cNvPr id="3" name="Date Placeholder 2"/>
          <p:cNvSpPr>
            <a:spLocks noGrp="1"/>
          </p:cNvSpPr>
          <p:nvPr>
            <p:ph type="dt" sz="quarter" idx="1"/>
          </p:nvPr>
        </p:nvSpPr>
        <p:spPr>
          <a:xfrm>
            <a:off x="3776867" y="0"/>
            <a:ext cx="2890665" cy="494186"/>
          </a:xfrm>
          <a:prstGeom prst="rect">
            <a:avLst/>
          </a:prstGeom>
        </p:spPr>
        <p:txBody>
          <a:bodyPr vert="horz" lIns="90763" tIns="45382" rIns="90763" bIns="45382" rtlCol="0"/>
          <a:lstStyle>
            <a:lvl1pPr algn="r">
              <a:defRPr sz="1200"/>
            </a:lvl1pPr>
          </a:lstStyle>
          <a:p>
            <a:fld id="{2CC1645B-2894-4FE9-8CDA-4D54E597F515}" type="datetimeFigureOut">
              <a:rPr lang="en-GB" smtClean="0"/>
              <a:t>19/12/2018</a:t>
            </a:fld>
            <a:endParaRPr lang="en-GB"/>
          </a:p>
        </p:txBody>
      </p:sp>
      <p:sp>
        <p:nvSpPr>
          <p:cNvPr id="4" name="Footer Placeholder 3"/>
          <p:cNvSpPr>
            <a:spLocks noGrp="1"/>
          </p:cNvSpPr>
          <p:nvPr>
            <p:ph type="ftr" sz="quarter" idx="2"/>
          </p:nvPr>
        </p:nvSpPr>
        <p:spPr>
          <a:xfrm>
            <a:off x="1" y="9376900"/>
            <a:ext cx="2890665" cy="494185"/>
          </a:xfrm>
          <a:prstGeom prst="rect">
            <a:avLst/>
          </a:prstGeom>
        </p:spPr>
        <p:txBody>
          <a:bodyPr vert="horz" lIns="90763" tIns="45382" rIns="90763" bIns="45382" rtlCol="0" anchor="b"/>
          <a:lstStyle>
            <a:lvl1pPr algn="l">
              <a:defRPr sz="1200"/>
            </a:lvl1pPr>
          </a:lstStyle>
          <a:p>
            <a:endParaRPr lang="en-GB"/>
          </a:p>
        </p:txBody>
      </p:sp>
      <p:sp>
        <p:nvSpPr>
          <p:cNvPr id="5" name="Slide Number Placeholder 4"/>
          <p:cNvSpPr>
            <a:spLocks noGrp="1"/>
          </p:cNvSpPr>
          <p:nvPr>
            <p:ph type="sldNum" sz="quarter" idx="3"/>
          </p:nvPr>
        </p:nvSpPr>
        <p:spPr>
          <a:xfrm>
            <a:off x="3776867" y="9376900"/>
            <a:ext cx="2890665" cy="494185"/>
          </a:xfrm>
          <a:prstGeom prst="rect">
            <a:avLst/>
          </a:prstGeom>
        </p:spPr>
        <p:txBody>
          <a:bodyPr vert="horz" lIns="90763" tIns="45382" rIns="90763" bIns="45382" rtlCol="0" anchor="b"/>
          <a:lstStyle>
            <a:lvl1pPr algn="r">
              <a:defRPr sz="1200"/>
            </a:lvl1pPr>
          </a:lstStyle>
          <a:p>
            <a:fld id="{28E1A130-BEDE-4C09-9C9F-93AD0721E72E}" type="slidenum">
              <a:rPr lang="en-GB" smtClean="0"/>
              <a:t>‹#›</a:t>
            </a:fld>
            <a:endParaRPr lang="en-GB"/>
          </a:p>
        </p:txBody>
      </p:sp>
    </p:spTree>
    <p:extLst>
      <p:ext uri="{BB962C8B-B14F-4D97-AF65-F5344CB8AC3E}">
        <p14:creationId xmlns:p14="http://schemas.microsoft.com/office/powerpoint/2010/main" val="1904741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65" cy="494186"/>
          </a:xfrm>
          <a:prstGeom prst="rect">
            <a:avLst/>
          </a:prstGeom>
        </p:spPr>
        <p:txBody>
          <a:bodyPr vert="horz" lIns="90763" tIns="45382" rIns="90763" bIns="45382" rtlCol="0"/>
          <a:lstStyle>
            <a:lvl1pPr algn="l">
              <a:defRPr sz="1200"/>
            </a:lvl1pPr>
          </a:lstStyle>
          <a:p>
            <a:endParaRPr lang="en-GB"/>
          </a:p>
        </p:txBody>
      </p:sp>
      <p:sp>
        <p:nvSpPr>
          <p:cNvPr id="3" name="Date Placeholder 2"/>
          <p:cNvSpPr>
            <a:spLocks noGrp="1"/>
          </p:cNvSpPr>
          <p:nvPr>
            <p:ph type="dt" idx="1"/>
          </p:nvPr>
        </p:nvSpPr>
        <p:spPr>
          <a:xfrm>
            <a:off x="3776867" y="0"/>
            <a:ext cx="2890665" cy="494186"/>
          </a:xfrm>
          <a:prstGeom prst="rect">
            <a:avLst/>
          </a:prstGeom>
        </p:spPr>
        <p:txBody>
          <a:bodyPr vert="horz" lIns="90763" tIns="45382" rIns="90763" bIns="45382" rtlCol="0"/>
          <a:lstStyle>
            <a:lvl1pPr algn="r">
              <a:defRPr sz="1200"/>
            </a:lvl1pPr>
          </a:lstStyle>
          <a:p>
            <a:fld id="{D4C8ABBA-28E5-4ACD-9341-7380102B5AB2}" type="datetimeFigureOut">
              <a:rPr lang="en-GB" smtClean="0"/>
              <a:t>19/12/2018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763" tIns="45382" rIns="90763" bIns="45382" rtlCol="0" anchor="ctr"/>
          <a:lstStyle/>
          <a:p>
            <a:endParaRPr lang="en-GB"/>
          </a:p>
        </p:txBody>
      </p:sp>
      <p:sp>
        <p:nvSpPr>
          <p:cNvPr id="5" name="Notes Placeholder 4"/>
          <p:cNvSpPr>
            <a:spLocks noGrp="1"/>
          </p:cNvSpPr>
          <p:nvPr>
            <p:ph type="body" sz="quarter" idx="3"/>
          </p:nvPr>
        </p:nvSpPr>
        <p:spPr>
          <a:xfrm>
            <a:off x="666597" y="4689239"/>
            <a:ext cx="5335894" cy="4442935"/>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6900"/>
            <a:ext cx="2890665" cy="494185"/>
          </a:xfrm>
          <a:prstGeom prst="rect">
            <a:avLst/>
          </a:prstGeom>
        </p:spPr>
        <p:txBody>
          <a:bodyPr vert="horz" lIns="90763" tIns="45382" rIns="90763" bIns="45382" rtlCol="0" anchor="b"/>
          <a:lstStyle>
            <a:lvl1pPr algn="l">
              <a:defRPr sz="1200"/>
            </a:lvl1pPr>
          </a:lstStyle>
          <a:p>
            <a:endParaRPr lang="en-GB"/>
          </a:p>
        </p:txBody>
      </p:sp>
      <p:sp>
        <p:nvSpPr>
          <p:cNvPr id="7" name="Slide Number Placeholder 6"/>
          <p:cNvSpPr>
            <a:spLocks noGrp="1"/>
          </p:cNvSpPr>
          <p:nvPr>
            <p:ph type="sldNum" sz="quarter" idx="5"/>
          </p:nvPr>
        </p:nvSpPr>
        <p:spPr>
          <a:xfrm>
            <a:off x="3776867" y="9376900"/>
            <a:ext cx="2890665" cy="494185"/>
          </a:xfrm>
          <a:prstGeom prst="rect">
            <a:avLst/>
          </a:prstGeom>
        </p:spPr>
        <p:txBody>
          <a:bodyPr vert="horz" lIns="90763" tIns="45382" rIns="90763" bIns="45382" rtlCol="0" anchor="b"/>
          <a:lstStyle>
            <a:lvl1pPr algn="r">
              <a:defRPr sz="1200"/>
            </a:lvl1pPr>
          </a:lstStyle>
          <a:p>
            <a:fld id="{E8499A81-7090-4659-A521-CEE453CB0305}" type="slidenum">
              <a:rPr lang="en-GB" smtClean="0"/>
              <a:t>‹#›</a:t>
            </a:fld>
            <a:endParaRPr lang="en-GB"/>
          </a:p>
        </p:txBody>
      </p:sp>
    </p:spTree>
    <p:extLst>
      <p:ext uri="{BB962C8B-B14F-4D97-AF65-F5344CB8AC3E}">
        <p14:creationId xmlns:p14="http://schemas.microsoft.com/office/powerpoint/2010/main" val="346740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the pupils visit the web site so</a:t>
            </a:r>
            <a:r>
              <a:rPr lang="en-GB" baseline="0" dirty="0"/>
              <a:t> they can become familiar with it </a:t>
            </a:r>
            <a:endParaRPr lang="en-GB" dirty="0"/>
          </a:p>
        </p:txBody>
      </p:sp>
      <p:sp>
        <p:nvSpPr>
          <p:cNvPr id="4" name="Slide Number Placeholder 3"/>
          <p:cNvSpPr>
            <a:spLocks noGrp="1"/>
          </p:cNvSpPr>
          <p:nvPr>
            <p:ph type="sldNum" sz="quarter" idx="10"/>
          </p:nvPr>
        </p:nvSpPr>
        <p:spPr/>
        <p:txBody>
          <a:bodyPr/>
          <a:lstStyle/>
          <a:p>
            <a:fld id="{E8499A81-7090-4659-A521-CEE453CB0305}" type="slidenum">
              <a:rPr lang="en-GB" smtClean="0"/>
              <a:t>12</a:t>
            </a:fld>
            <a:endParaRPr lang="en-GB"/>
          </a:p>
        </p:txBody>
      </p:sp>
    </p:spTree>
    <p:extLst>
      <p:ext uri="{BB962C8B-B14F-4D97-AF65-F5344CB8AC3E}">
        <p14:creationId xmlns:p14="http://schemas.microsoft.com/office/powerpoint/2010/main" val="183356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need to scroll down past the article and pictures to click on the video link.</a:t>
            </a:r>
            <a:endParaRPr lang="en-GB" dirty="0"/>
          </a:p>
        </p:txBody>
      </p:sp>
      <p:sp>
        <p:nvSpPr>
          <p:cNvPr id="4" name="Slide Number Placeholder 3"/>
          <p:cNvSpPr>
            <a:spLocks noGrp="1"/>
          </p:cNvSpPr>
          <p:nvPr>
            <p:ph type="sldNum" sz="quarter" idx="10"/>
          </p:nvPr>
        </p:nvSpPr>
        <p:spPr/>
        <p:txBody>
          <a:bodyPr/>
          <a:lstStyle/>
          <a:p>
            <a:fld id="{E8499A81-7090-4659-A521-CEE453CB0305}" type="slidenum">
              <a:rPr lang="en-GB" smtClean="0"/>
              <a:t>14</a:t>
            </a:fld>
            <a:endParaRPr lang="en-GB"/>
          </a:p>
        </p:txBody>
      </p:sp>
    </p:spTree>
    <p:extLst>
      <p:ext uri="{BB962C8B-B14F-4D97-AF65-F5344CB8AC3E}">
        <p14:creationId xmlns:p14="http://schemas.microsoft.com/office/powerpoint/2010/main" val="82637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99A81-7090-4659-A521-CEE453CB0305}" type="slidenum">
              <a:rPr lang="en-GB" smtClean="0"/>
              <a:t>20</a:t>
            </a:fld>
            <a:endParaRPr lang="en-GB"/>
          </a:p>
        </p:txBody>
      </p:sp>
    </p:spTree>
    <p:extLst>
      <p:ext uri="{BB962C8B-B14F-4D97-AF65-F5344CB8AC3E}">
        <p14:creationId xmlns:p14="http://schemas.microsoft.com/office/powerpoint/2010/main" val="64071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024FD2F-408F-4110-A971-200C02738D4C}" type="slidenum">
              <a:rPr lang="en-GB" smtClean="0"/>
              <a:pPr/>
              <a:t>‹#›</a:t>
            </a:fld>
            <a:endParaRPr lang="en-GB" dirty="0"/>
          </a:p>
        </p:txBody>
      </p:sp>
    </p:spTree>
    <p:extLst>
      <p:ext uri="{BB962C8B-B14F-4D97-AF65-F5344CB8AC3E}">
        <p14:creationId xmlns:p14="http://schemas.microsoft.com/office/powerpoint/2010/main" val="339076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7DCAD7-2A0C-4094-90C8-D969F1DC3621}" type="slidenum">
              <a:rPr lang="en-GB" smtClean="0"/>
              <a:pPr/>
              <a:t>‹#›</a:t>
            </a:fld>
            <a:endParaRPr lang="en-GB" dirty="0"/>
          </a:p>
        </p:txBody>
      </p:sp>
    </p:spTree>
    <p:extLst>
      <p:ext uri="{BB962C8B-B14F-4D97-AF65-F5344CB8AC3E}">
        <p14:creationId xmlns:p14="http://schemas.microsoft.com/office/powerpoint/2010/main" val="313525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EB064F-4E23-4860-BF04-9A65B317922D}" type="slidenum">
              <a:rPr lang="en-GB" smtClean="0"/>
              <a:pPr/>
              <a:t>‹#›</a:t>
            </a:fld>
            <a:endParaRPr lang="en-GB" dirty="0"/>
          </a:p>
        </p:txBody>
      </p:sp>
    </p:spTree>
    <p:extLst>
      <p:ext uri="{BB962C8B-B14F-4D97-AF65-F5344CB8AC3E}">
        <p14:creationId xmlns:p14="http://schemas.microsoft.com/office/powerpoint/2010/main" val="274101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a:t>
            </a:fld>
            <a:endParaRPr lang="en-GB" dirty="0"/>
          </a:p>
        </p:txBody>
      </p:sp>
    </p:spTree>
    <p:extLst>
      <p:ext uri="{BB962C8B-B14F-4D97-AF65-F5344CB8AC3E}">
        <p14:creationId xmlns:p14="http://schemas.microsoft.com/office/powerpoint/2010/main" val="211268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8FFD2B-8E19-4D04-8E89-B3C26332E699}" type="slidenum">
              <a:rPr lang="en-GB" smtClean="0"/>
              <a:pPr/>
              <a:t>‹#›</a:t>
            </a:fld>
            <a:endParaRPr lang="en-GB" dirty="0"/>
          </a:p>
        </p:txBody>
      </p:sp>
    </p:spTree>
    <p:extLst>
      <p:ext uri="{BB962C8B-B14F-4D97-AF65-F5344CB8AC3E}">
        <p14:creationId xmlns:p14="http://schemas.microsoft.com/office/powerpoint/2010/main" val="52848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506F9F-7EE0-4E24-A8C3-601966E209B7}" type="slidenum">
              <a:rPr lang="en-GB" smtClean="0"/>
              <a:pPr/>
              <a:t>‹#›</a:t>
            </a:fld>
            <a:endParaRPr lang="en-GB" dirty="0"/>
          </a:p>
        </p:txBody>
      </p:sp>
    </p:spTree>
    <p:extLst>
      <p:ext uri="{BB962C8B-B14F-4D97-AF65-F5344CB8AC3E}">
        <p14:creationId xmlns:p14="http://schemas.microsoft.com/office/powerpoint/2010/main" val="14665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B4CF6CB-6341-4C87-8683-37825C5FD051}" type="slidenum">
              <a:rPr lang="en-GB" smtClean="0"/>
              <a:pPr/>
              <a:t>‹#›</a:t>
            </a:fld>
            <a:endParaRPr lang="en-GB" dirty="0"/>
          </a:p>
        </p:txBody>
      </p:sp>
    </p:spTree>
    <p:extLst>
      <p:ext uri="{BB962C8B-B14F-4D97-AF65-F5344CB8AC3E}">
        <p14:creationId xmlns:p14="http://schemas.microsoft.com/office/powerpoint/2010/main" val="424516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0AF2EED-43A2-48F3-9C5D-5CC9234F3F36}" type="slidenum">
              <a:rPr lang="en-GB" smtClean="0"/>
              <a:pPr/>
              <a:t>‹#›</a:t>
            </a:fld>
            <a:endParaRPr lang="en-GB" dirty="0"/>
          </a:p>
        </p:txBody>
      </p:sp>
    </p:spTree>
    <p:extLst>
      <p:ext uri="{BB962C8B-B14F-4D97-AF65-F5344CB8AC3E}">
        <p14:creationId xmlns:p14="http://schemas.microsoft.com/office/powerpoint/2010/main" val="166611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8C160A-E45B-4B67-9B45-D0E65AEAA778}" type="slidenum">
              <a:rPr lang="en-GB" smtClean="0"/>
              <a:pPr/>
              <a:t>‹#›</a:t>
            </a:fld>
            <a:endParaRPr lang="en-GB" dirty="0"/>
          </a:p>
        </p:txBody>
      </p:sp>
    </p:spTree>
    <p:extLst>
      <p:ext uri="{BB962C8B-B14F-4D97-AF65-F5344CB8AC3E}">
        <p14:creationId xmlns:p14="http://schemas.microsoft.com/office/powerpoint/2010/main" val="200980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468F86-C8A6-4754-A352-42677368AC75}" type="slidenum">
              <a:rPr lang="en-GB" smtClean="0"/>
              <a:pPr/>
              <a:t>‹#›</a:t>
            </a:fld>
            <a:endParaRPr lang="en-GB" dirty="0"/>
          </a:p>
        </p:txBody>
      </p:sp>
    </p:spTree>
    <p:extLst>
      <p:ext uri="{BB962C8B-B14F-4D97-AF65-F5344CB8AC3E}">
        <p14:creationId xmlns:p14="http://schemas.microsoft.com/office/powerpoint/2010/main" val="25441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0F7113-7E90-4FAE-AFE9-B4463C6683A0}" type="slidenum">
              <a:rPr lang="en-GB" smtClean="0"/>
              <a:pPr/>
              <a:t>‹#›</a:t>
            </a:fld>
            <a:endParaRPr lang="en-GB" dirty="0"/>
          </a:p>
        </p:txBody>
      </p:sp>
    </p:spTree>
    <p:extLst>
      <p:ext uri="{BB962C8B-B14F-4D97-AF65-F5344CB8AC3E}">
        <p14:creationId xmlns:p14="http://schemas.microsoft.com/office/powerpoint/2010/main" val="25737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C4323C-BB59-41C8-98E8-A4414FE03E3B}" type="slidenum">
              <a:rPr lang="en-GB" smtClean="0"/>
              <a:pPr/>
              <a:t>‹#›</a:t>
            </a:fld>
            <a:endParaRPr lang="en-GB" dirty="0"/>
          </a:p>
        </p:txBody>
      </p:sp>
    </p:spTree>
    <p:extLst>
      <p:ext uri="{BB962C8B-B14F-4D97-AF65-F5344CB8AC3E}">
        <p14:creationId xmlns:p14="http://schemas.microsoft.com/office/powerpoint/2010/main" val="13024047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ceop.police.uk/safety-centre/"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bbc.co.uk/news/uk-scotland-edinburgh-east-fife-27251900"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CNGvL0g1g&amp;feature=youtu.b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1620" y="476672"/>
            <a:ext cx="6840760" cy="782580"/>
          </a:xfrm>
        </p:spPr>
        <p:txBody>
          <a:bodyPr/>
          <a:lstStyle/>
          <a:p>
            <a:pPr algn="ctr">
              <a:buNone/>
            </a:pPr>
            <a:r>
              <a:rPr lang="en-GB" sz="4000" dirty="0" smtClean="0"/>
              <a:t>Social </a:t>
            </a:r>
            <a:r>
              <a:rPr lang="en-GB" sz="4000" dirty="0" smtClean="0"/>
              <a:t>Networking</a:t>
            </a:r>
            <a:endParaRPr lang="en-GB" sz="4000"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A61087-7CAB-433C-B832-1E604C21A187}" type="slidenum">
              <a:rPr lang="en-GB" smtClean="0"/>
              <a:pPr/>
              <a:t>1</a:t>
            </a:fld>
            <a:endParaRPr lang="en-GB" dirty="0"/>
          </a:p>
        </p:txBody>
      </p:sp>
      <p:pic>
        <p:nvPicPr>
          <p:cNvPr id="1026" name="Picture 2" descr="Image result for social networking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700808"/>
            <a:ext cx="496138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52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886700" cy="1325563"/>
          </a:xfrm>
        </p:spPr>
        <p:txBody>
          <a:bodyPr/>
          <a:lstStyle/>
          <a:p>
            <a:r>
              <a:rPr lang="en-GB" sz="2400" dirty="0"/>
              <a:t>Security Precautions - Anti Catfishing Tips</a:t>
            </a:r>
          </a:p>
        </p:txBody>
      </p:sp>
      <p:sp>
        <p:nvSpPr>
          <p:cNvPr id="3" name="Content Placeholder 2"/>
          <p:cNvSpPr>
            <a:spLocks noGrp="1"/>
          </p:cNvSpPr>
          <p:nvPr>
            <p:ph idx="1"/>
          </p:nvPr>
        </p:nvSpPr>
        <p:spPr>
          <a:xfrm>
            <a:off x="1524000" y="1295400"/>
            <a:ext cx="7512496" cy="5257800"/>
          </a:xfrm>
        </p:spPr>
        <p:txBody>
          <a:bodyPr/>
          <a:lstStyle/>
          <a:p>
            <a:pPr marL="0" lvl="0" indent="0">
              <a:buNone/>
            </a:pPr>
            <a:r>
              <a:rPr lang="en-GB" sz="2000" dirty="0"/>
              <a:t>1. Inability to contact the other party "in person" they will not</a:t>
            </a:r>
          </a:p>
          <a:p>
            <a:pPr marL="0" lvl="0" indent="0">
              <a:buNone/>
            </a:pPr>
            <a:r>
              <a:rPr lang="en-GB" sz="2000" dirty="0"/>
              <a:t>Use Skype or </a:t>
            </a:r>
            <a:r>
              <a:rPr lang="en-GB" sz="2000" dirty="0" err="1"/>
              <a:t>SnapChat</a:t>
            </a:r>
            <a:r>
              <a:rPr lang="en-GB" sz="2000" dirty="0"/>
              <a:t>, they will not or cannot meet you in public despite the seriousness of your relationship.</a:t>
            </a:r>
          </a:p>
          <a:p>
            <a:pPr marL="514350" lvl="0" indent="-514350">
              <a:buNone/>
            </a:pPr>
            <a:r>
              <a:rPr lang="en-GB" sz="2000" dirty="0"/>
              <a:t>	</a:t>
            </a:r>
          </a:p>
          <a:p>
            <a:pPr marL="514350" lvl="0" indent="-514350">
              <a:buNone/>
            </a:pPr>
            <a:r>
              <a:rPr lang="en-GB" sz="2000" dirty="0"/>
              <a:t>2. Google search by image in order to determine whether the</a:t>
            </a:r>
          </a:p>
          <a:p>
            <a:pPr marL="514350" lvl="0" indent="-514350">
              <a:buNone/>
            </a:pPr>
            <a:r>
              <a:rPr lang="en-GB" sz="2000" dirty="0"/>
              <a:t>photos you've received are legitimate and authentic.</a:t>
            </a:r>
          </a:p>
          <a:p>
            <a:pPr lvl="0">
              <a:buNone/>
            </a:pPr>
            <a:endParaRPr lang="en-GB" sz="1000" dirty="0"/>
          </a:p>
          <a:p>
            <a:pPr lvl="0">
              <a:buNone/>
            </a:pPr>
            <a:r>
              <a:rPr lang="en-GB" sz="2000" dirty="0"/>
              <a:t>3. Details of their personal life consistently change or their life</a:t>
            </a:r>
          </a:p>
          <a:p>
            <a:pPr lvl="0">
              <a:buNone/>
            </a:pPr>
            <a:r>
              <a:rPr lang="en-GB" sz="2000" dirty="0"/>
              <a:t> story seems unbelievable or outlandish. </a:t>
            </a:r>
          </a:p>
          <a:p>
            <a:pPr lvl="0">
              <a:buNone/>
            </a:pPr>
            <a:endParaRPr lang="en-GB" sz="1000" dirty="0"/>
          </a:p>
          <a:p>
            <a:pPr marL="0" lvl="0">
              <a:spcBef>
                <a:spcPts val="0"/>
              </a:spcBef>
              <a:buNone/>
            </a:pPr>
            <a:r>
              <a:rPr lang="en-GB" sz="2000" dirty="0" smtClean="0"/>
              <a:t>If the relationship becomes too intense, they may develop a life</a:t>
            </a:r>
          </a:p>
          <a:p>
            <a:pPr marL="0" lvl="0">
              <a:spcBef>
                <a:spcPts val="0"/>
              </a:spcBef>
              <a:buNone/>
            </a:pPr>
            <a:r>
              <a:rPr lang="en-GB" sz="2000" dirty="0" smtClean="0"/>
              <a:t>threatening illness, or face another threat to their "life" that could terminate the relationship. Your best resource is your instinct for the truth, and to keep track of variations in their stories.</a:t>
            </a:r>
          </a:p>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10</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381875" cy="1530424"/>
          </a:xfrm>
        </p:spPr>
        <p:txBody>
          <a:bodyPr/>
          <a:lstStyle/>
          <a:p>
            <a:r>
              <a:rPr lang="en-GB" sz="2400" b="1" dirty="0"/>
              <a:t>Security Precautions – </a:t>
            </a:r>
            <a:br>
              <a:rPr lang="en-GB" sz="2400" b="1" dirty="0"/>
            </a:br>
            <a:r>
              <a:rPr lang="en-GB" sz="2400" b="1" dirty="0"/>
              <a:t>Top tips for safer social networking</a:t>
            </a:r>
            <a:r>
              <a:rPr lang="en-GB" dirty="0"/>
              <a:t/>
            </a:r>
            <a:br>
              <a:rPr lang="en-GB" dirty="0"/>
            </a:br>
            <a:endParaRPr lang="en-GB" dirty="0"/>
          </a:p>
        </p:txBody>
      </p:sp>
      <p:sp>
        <p:nvSpPr>
          <p:cNvPr id="3" name="Content Placeholder 2"/>
          <p:cNvSpPr>
            <a:spLocks noGrp="1"/>
          </p:cNvSpPr>
          <p:nvPr>
            <p:ph idx="1"/>
          </p:nvPr>
        </p:nvSpPr>
        <p:spPr>
          <a:xfrm>
            <a:off x="1524000" y="1295400"/>
            <a:ext cx="7620000" cy="5257800"/>
          </a:xfrm>
        </p:spPr>
        <p:txBody>
          <a:bodyPr/>
          <a:lstStyle/>
          <a:p>
            <a:pPr>
              <a:buNone/>
            </a:pPr>
            <a:r>
              <a:rPr lang="en-GB" sz="2000" dirty="0"/>
              <a:t>	If you use social networks always think about who can see the things you post and what they reveal about you.</a:t>
            </a:r>
          </a:p>
          <a:p>
            <a:pPr>
              <a:buNone/>
            </a:pPr>
            <a:endParaRPr lang="en-GB" sz="2800" dirty="0"/>
          </a:p>
          <a:p>
            <a:pPr marL="514350" indent="-514350">
              <a:buFont typeface="+mj-lt"/>
              <a:buAutoNum type="arabicPeriod"/>
            </a:pPr>
            <a:r>
              <a:rPr lang="en-GB" sz="2000" b="1" dirty="0"/>
              <a:t>Know who your friends are</a:t>
            </a:r>
            <a:endParaRPr lang="en-GB" sz="2000" dirty="0"/>
          </a:p>
          <a:p>
            <a:pPr marL="514350" indent="-514350">
              <a:buFont typeface="+mj-lt"/>
              <a:buAutoNum type="arabicPeriod"/>
            </a:pPr>
            <a:r>
              <a:rPr lang="en-GB" sz="2000" b="1" dirty="0"/>
              <a:t>Share with care</a:t>
            </a:r>
          </a:p>
          <a:p>
            <a:pPr marL="514350" indent="-514350">
              <a:buFont typeface="+mj-lt"/>
              <a:buAutoNum type="arabicPeriod"/>
            </a:pPr>
            <a:r>
              <a:rPr lang="en-GB" sz="2000" b="1" dirty="0"/>
              <a:t>Use privacy settings</a:t>
            </a:r>
          </a:p>
          <a:p>
            <a:pPr marL="514350" indent="-514350">
              <a:buFont typeface="+mj-lt"/>
              <a:buAutoNum type="arabicPeriod"/>
            </a:pPr>
            <a:r>
              <a:rPr lang="en-GB" sz="2000" b="1" dirty="0"/>
              <a:t>Know how to report</a:t>
            </a:r>
          </a:p>
          <a:p>
            <a:pPr marL="514350" indent="-514350">
              <a:buFont typeface="+mj-lt"/>
              <a:buAutoNum type="arabicPeriod"/>
            </a:pPr>
            <a:r>
              <a:rPr lang="en-GB" sz="2000" b="1" dirty="0"/>
              <a:t>Know how to get help</a:t>
            </a:r>
            <a:endParaRPr lang="en-GB" sz="2000"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11</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159" y="167618"/>
            <a:ext cx="7886700" cy="1325563"/>
          </a:xfrm>
        </p:spPr>
        <p:txBody>
          <a:bodyPr/>
          <a:lstStyle/>
          <a:p>
            <a:r>
              <a:rPr lang="en-GB" dirty="0"/>
              <a:t>How to report Abuse ?</a:t>
            </a:r>
          </a:p>
        </p:txBody>
      </p:sp>
      <p:sp>
        <p:nvSpPr>
          <p:cNvPr id="3" name="Content Placeholder 2"/>
          <p:cNvSpPr>
            <a:spLocks noGrp="1"/>
          </p:cNvSpPr>
          <p:nvPr>
            <p:ph idx="1"/>
          </p:nvPr>
        </p:nvSpPr>
        <p:spPr>
          <a:xfrm>
            <a:off x="1524000" y="1295400"/>
            <a:ext cx="7391400" cy="1197496"/>
          </a:xfrm>
        </p:spPr>
        <p:txBody>
          <a:bodyPr/>
          <a:lstStyle/>
          <a:p>
            <a:pPr marL="0" indent="0">
              <a:buNone/>
            </a:pPr>
            <a:endParaRPr lang="en-GB" dirty="0"/>
          </a:p>
          <a:p>
            <a:pPr marL="0" indent="0">
              <a:buNone/>
            </a:pPr>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12</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018167"/>
            <a:ext cx="1823727" cy="69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36660" y="1612614"/>
            <a:ext cx="7491699" cy="1508105"/>
          </a:xfrm>
          <a:prstGeom prst="rect">
            <a:avLst/>
          </a:prstGeom>
        </p:spPr>
        <p:txBody>
          <a:bodyPr wrap="square">
            <a:spAutoFit/>
          </a:bodyPr>
          <a:lstStyle/>
          <a:p>
            <a:r>
              <a:rPr lang="en-GB" b="1" dirty="0"/>
              <a:t>Pupil Task : Explore the content of the website:- Children Exploitation and Online Protection</a:t>
            </a:r>
          </a:p>
          <a:p>
            <a:r>
              <a:rPr lang="en-GB" sz="2000" dirty="0">
                <a:hlinkClick r:id="rId5"/>
              </a:rPr>
              <a:t>https://www.ceop.police.uk/safety-centre/</a:t>
            </a:r>
            <a:endParaRPr lang="en-GB" sz="2000" dirty="0"/>
          </a:p>
          <a:p>
            <a:endParaRPr lang="en-GB" dirty="0" smtClean="0">
              <a:solidFill>
                <a:srgbClr val="FF0000"/>
              </a:solidFill>
            </a:endParaRPr>
          </a:p>
          <a:p>
            <a:r>
              <a:rPr lang="en-GB" dirty="0" smtClean="0">
                <a:solidFill>
                  <a:srgbClr val="FF0000"/>
                </a:solidFill>
              </a:rPr>
              <a:t>Select </a:t>
            </a:r>
            <a:r>
              <a:rPr lang="en-GB" dirty="0">
                <a:solidFill>
                  <a:srgbClr val="FF0000"/>
                </a:solidFill>
              </a:rPr>
              <a:t>the link appropriate for your age</a:t>
            </a:r>
          </a:p>
        </p:txBody>
      </p:sp>
      <p:pic>
        <p:nvPicPr>
          <p:cNvPr id="8" name="Picture 7"/>
          <p:cNvPicPr>
            <a:picLocks noChangeAspect="1"/>
          </p:cNvPicPr>
          <p:nvPr/>
        </p:nvPicPr>
        <p:blipFill>
          <a:blip r:embed="rId6"/>
          <a:stretch>
            <a:fillRect/>
          </a:stretch>
        </p:blipFill>
        <p:spPr>
          <a:xfrm>
            <a:off x="1660038" y="3240152"/>
            <a:ext cx="5355301" cy="2273402"/>
          </a:xfrm>
          <a:prstGeom prst="rect">
            <a:avLst/>
          </a:prstGeom>
        </p:spPr>
      </p:pic>
      <p:sp>
        <p:nvSpPr>
          <p:cNvPr id="9" name="TextBox 8">
            <a:extLst>
              <a:ext uri="{FF2B5EF4-FFF2-40B4-BE49-F238E27FC236}">
                <a16:creationId xmlns:a16="http://schemas.microsoft.com/office/drawing/2014/main" id="{E4B3B996-E8BA-480E-AB4C-91FCA02B3652}"/>
              </a:ext>
            </a:extLst>
          </p:cNvPr>
          <p:cNvSpPr txBox="1"/>
          <p:nvPr/>
        </p:nvSpPr>
        <p:spPr>
          <a:xfrm>
            <a:off x="7485479" y="3767520"/>
            <a:ext cx="1394655" cy="400110"/>
          </a:xfrm>
          <a:prstGeom prst="rect">
            <a:avLst/>
          </a:prstGeom>
          <a:noFill/>
        </p:spPr>
        <p:txBody>
          <a:bodyPr wrap="square" rtlCol="0">
            <a:spAutoFit/>
          </a:bodyPr>
          <a:lstStyle/>
          <a:p>
            <a:r>
              <a:rPr lang="en-GB" sz="2000" dirty="0" smtClean="0">
                <a:latin typeface="Droid Sans Mono" panose="020B0609030804020204" pitchFamily="49" charset="0"/>
                <a:ea typeface="Droid Sans Mono" panose="020B0609030804020204" pitchFamily="49" charset="0"/>
                <a:cs typeface="Droid Sans Mono" panose="020B0609030804020204" pitchFamily="49" charset="0"/>
              </a:rPr>
              <a:t>10 </a:t>
            </a:r>
            <a:r>
              <a:rPr lang="en-GB" sz="2000" dirty="0">
                <a:latin typeface="Droid Sans Mono" panose="020B0609030804020204" pitchFamily="49" charset="0"/>
                <a:ea typeface="Droid Sans Mono" panose="020B0609030804020204" pitchFamily="49" charset="0"/>
                <a:cs typeface="Droid Sans Mono" panose="020B0609030804020204" pitchFamily="49" charset="0"/>
              </a:rPr>
              <a:t>mins</a:t>
            </a:r>
          </a:p>
        </p:txBody>
      </p:sp>
      <p:pic>
        <p:nvPicPr>
          <p:cNvPr id="10" name="Picture 9">
            <a:extLst>
              <a:ext uri="{FF2B5EF4-FFF2-40B4-BE49-F238E27FC236}">
                <a16:creationId xmlns:a16="http://schemas.microsoft.com/office/drawing/2014/main" id="{72CCBE82-9764-4100-A133-335A39B7AE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5479" y="3169954"/>
            <a:ext cx="576064" cy="576064"/>
          </a:xfrm>
          <a:prstGeom prst="rect">
            <a:avLst/>
          </a:prstGeom>
        </p:spPr>
      </p:pic>
    </p:spTree>
    <p:extLst>
      <p:ext uri="{BB962C8B-B14F-4D97-AF65-F5344CB8AC3E}">
        <p14:creationId xmlns:p14="http://schemas.microsoft.com/office/powerpoint/2010/main" val="2133218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402" y="320674"/>
            <a:ext cx="7886700" cy="1325563"/>
          </a:xfrm>
        </p:spPr>
        <p:txBody>
          <a:bodyPr/>
          <a:lstStyle/>
          <a:p>
            <a:r>
              <a:rPr lang="en-GB" sz="2400" dirty="0"/>
              <a:t>Personal Risks - Who will target you on Social Network sites</a:t>
            </a:r>
          </a:p>
        </p:txBody>
      </p:sp>
      <p:sp>
        <p:nvSpPr>
          <p:cNvPr id="3" name="Content Placeholder 2"/>
          <p:cNvSpPr>
            <a:spLocks noGrp="1"/>
          </p:cNvSpPr>
          <p:nvPr>
            <p:ph idx="1"/>
          </p:nvPr>
        </p:nvSpPr>
        <p:spPr/>
        <p:txBody>
          <a:bodyPr/>
          <a:lstStyle/>
          <a:p>
            <a:pPr>
              <a:buNone/>
            </a:pPr>
            <a:r>
              <a:rPr lang="en-GB" sz="2000" dirty="0"/>
              <a:t>	In 2013 a organized crime gang used a scam where they befriended and tricked victims into making explicit webcam recordings and then blackmailing them.</a:t>
            </a:r>
          </a:p>
          <a:p>
            <a:pPr>
              <a:buNone/>
            </a:pPr>
            <a:endParaRPr lang="en-GB" sz="2000" dirty="0"/>
          </a:p>
          <a:p>
            <a:pPr>
              <a:buNone/>
            </a:pPr>
            <a:r>
              <a:rPr lang="en-GB" sz="2000" dirty="0"/>
              <a:t>	The gang would get acquainted with victims by setting up online accounts with social networking sites, whilst posing as attractive American women. </a:t>
            </a:r>
          </a:p>
          <a:p>
            <a:pPr>
              <a:buNone/>
            </a:pPr>
            <a:r>
              <a:rPr lang="en-GB" sz="2000" dirty="0"/>
              <a:t>	</a:t>
            </a:r>
          </a:p>
          <a:p>
            <a:pPr>
              <a:buNone/>
            </a:pPr>
            <a:r>
              <a:rPr lang="en-GB" sz="2000" dirty="0"/>
              <a:t>	After a successful exchange of online chat conversations, they invite and entice their would-be victims to use video calls and this would be recorded, unknown to the victim. </a:t>
            </a:r>
          </a:p>
          <a:p>
            <a:pPr>
              <a:buNone/>
            </a:pPr>
            <a:endParaRPr lang="en-GB" sz="2000" dirty="0"/>
          </a:p>
          <a:p>
            <a:pPr>
              <a:buNone/>
            </a:pPr>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13</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72606"/>
            <a:ext cx="7886700" cy="1325563"/>
          </a:xfrm>
        </p:spPr>
        <p:txBody>
          <a:bodyPr/>
          <a:lstStyle/>
          <a:p>
            <a:r>
              <a:rPr lang="en-GB" sz="2400" dirty="0"/>
              <a:t>Personal Risks - Who will target you on Social Network sites</a:t>
            </a:r>
          </a:p>
        </p:txBody>
      </p:sp>
      <p:sp>
        <p:nvSpPr>
          <p:cNvPr id="3" name="Content Placeholder 2"/>
          <p:cNvSpPr>
            <a:spLocks noGrp="1"/>
          </p:cNvSpPr>
          <p:nvPr>
            <p:ph idx="1"/>
          </p:nvPr>
        </p:nvSpPr>
        <p:spPr>
          <a:xfrm>
            <a:off x="1209653" y="1218254"/>
            <a:ext cx="7391400" cy="2421632"/>
          </a:xfrm>
        </p:spPr>
        <p:txBody>
          <a:bodyPr/>
          <a:lstStyle/>
          <a:p>
            <a:pPr>
              <a:buNone/>
            </a:pPr>
            <a:r>
              <a:rPr lang="en-GB" dirty="0"/>
              <a:t>	</a:t>
            </a:r>
            <a:r>
              <a:rPr lang="en-GB" sz="2000" dirty="0"/>
              <a:t>The gang that carried out these attacks where from Philippines. They targeted young people all over the world including US, Hong Kong, Singapore, Australia and Scotland.</a:t>
            </a:r>
          </a:p>
        </p:txBody>
      </p:sp>
      <p:sp>
        <p:nvSpPr>
          <p:cNvPr id="7" name="Slide Number Placeholder 6"/>
          <p:cNvSpPr>
            <a:spLocks noGrp="1"/>
          </p:cNvSpPr>
          <p:nvPr>
            <p:ph type="sldNum" sz="quarter" idx="12"/>
          </p:nvPr>
        </p:nvSpPr>
        <p:spPr/>
        <p:txBody>
          <a:bodyPr/>
          <a:lstStyle/>
          <a:p>
            <a:fld id="{55A61087-7CAB-433C-B832-1E604C21A187}" type="slidenum">
              <a:rPr lang="en-GB" smtClean="0"/>
              <a:pPr/>
              <a:t>14</a:t>
            </a:fld>
            <a:endParaRPr lang="en-GB" dirty="0"/>
          </a:p>
        </p:txBody>
      </p:sp>
      <p:sp>
        <p:nvSpPr>
          <p:cNvPr id="5" name="TextBox 4"/>
          <p:cNvSpPr txBox="1"/>
          <p:nvPr/>
        </p:nvSpPr>
        <p:spPr>
          <a:xfrm>
            <a:off x="1340957" y="2391034"/>
            <a:ext cx="7128792" cy="1015663"/>
          </a:xfrm>
          <a:prstGeom prst="rect">
            <a:avLst/>
          </a:prstGeom>
          <a:noFill/>
        </p:spPr>
        <p:txBody>
          <a:bodyPr wrap="square" rtlCol="0">
            <a:spAutoFit/>
          </a:bodyPr>
          <a:lstStyle/>
          <a:p>
            <a:r>
              <a:rPr lang="en-GB" sz="2000" dirty="0">
                <a:latin typeface="+mn-lt"/>
              </a:rPr>
              <a:t>Organized crime gangs are targeting social networking sites as they can make more money through identity theft and blackmail than selling drugs</a:t>
            </a:r>
            <a:r>
              <a:rPr lang="en-GB" sz="2000"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pic>
        <p:nvPicPr>
          <p:cNvPr id="8" name="Picture 7" descr="Arrests"/>
          <p:cNvPicPr/>
          <p:nvPr/>
        </p:nvPicPr>
        <p:blipFill>
          <a:blip r:embed="rId4" cstate="print"/>
          <a:srcRect/>
          <a:stretch>
            <a:fillRect/>
          </a:stretch>
        </p:blipFill>
        <p:spPr bwMode="auto">
          <a:xfrm>
            <a:off x="1782180" y="4229304"/>
            <a:ext cx="2717812" cy="1653272"/>
          </a:xfrm>
          <a:prstGeom prst="rect">
            <a:avLst/>
          </a:prstGeom>
          <a:noFill/>
          <a:ln w="9525">
            <a:noFill/>
            <a:miter lim="800000"/>
            <a:headEnd/>
            <a:tailEnd/>
          </a:ln>
        </p:spPr>
      </p:pic>
      <p:pic>
        <p:nvPicPr>
          <p:cNvPr id="9" name="Picture 8" descr="Computer equipment"/>
          <p:cNvPicPr/>
          <p:nvPr/>
        </p:nvPicPr>
        <p:blipFill>
          <a:blip r:embed="rId5" cstate="print"/>
          <a:srcRect/>
          <a:stretch>
            <a:fillRect/>
          </a:stretch>
        </p:blipFill>
        <p:spPr bwMode="auto">
          <a:xfrm>
            <a:off x="4770760" y="4229304"/>
            <a:ext cx="1800200" cy="1653272"/>
          </a:xfrm>
          <a:prstGeom prst="rect">
            <a:avLst/>
          </a:prstGeom>
          <a:noFill/>
          <a:ln w="9525">
            <a:noFill/>
            <a:miter lim="800000"/>
            <a:headEnd/>
            <a:tailEnd/>
          </a:ln>
        </p:spPr>
      </p:pic>
      <p:sp>
        <p:nvSpPr>
          <p:cNvPr id="10" name="Rectangle 9"/>
          <p:cNvSpPr/>
          <p:nvPr/>
        </p:nvSpPr>
        <p:spPr>
          <a:xfrm>
            <a:off x="1831232" y="3574117"/>
            <a:ext cx="6855568" cy="461665"/>
          </a:xfrm>
          <a:prstGeom prst="rect">
            <a:avLst/>
          </a:prstGeom>
        </p:spPr>
        <p:txBody>
          <a:bodyPr wrap="square">
            <a:spAutoFit/>
          </a:bodyPr>
          <a:lstStyle/>
          <a:p>
            <a:r>
              <a:rPr lang="en-GB" dirty="0"/>
              <a:t>Police arrested 58 members of the gang. </a:t>
            </a:r>
            <a:r>
              <a:rPr lang="en-GB" dirty="0">
                <a:hlinkClick r:id="rId6"/>
              </a:rPr>
              <a:t>Video Link </a:t>
            </a:r>
            <a:endParaRPr lang="en-GB" dirty="0"/>
          </a:p>
        </p:txBody>
      </p:sp>
      <p:sp>
        <p:nvSpPr>
          <p:cNvPr id="11" name="TextBox 10">
            <a:extLst>
              <a:ext uri="{FF2B5EF4-FFF2-40B4-BE49-F238E27FC236}">
                <a16:creationId xmlns:a16="http://schemas.microsoft.com/office/drawing/2014/main" id="{CDB8C78B-3D16-4BAD-965C-1A6126B91E68}"/>
              </a:ext>
            </a:extLst>
          </p:cNvPr>
          <p:cNvSpPr txBox="1"/>
          <p:nvPr/>
        </p:nvSpPr>
        <p:spPr>
          <a:xfrm>
            <a:off x="7380009" y="4826364"/>
            <a:ext cx="1305759" cy="707886"/>
          </a:xfrm>
          <a:prstGeom prst="rect">
            <a:avLst/>
          </a:prstGeom>
          <a:noFill/>
        </p:spPr>
        <p:txBody>
          <a:bodyPr wrap="square" rtlCol="0">
            <a:spAutoFit/>
          </a:bodyPr>
          <a:lstStyle/>
          <a:p>
            <a:r>
              <a:rPr lang="en-GB" sz="2000" dirty="0">
                <a:latin typeface="Droid Sans Mono" panose="020B0609030804020204" pitchFamily="49" charset="0"/>
                <a:ea typeface="Droid Sans Mono" panose="020B0609030804020204" pitchFamily="49" charset="0"/>
                <a:cs typeface="Droid Sans Mono" panose="020B0609030804020204" pitchFamily="49" charset="0"/>
              </a:rPr>
              <a:t>10.00 mins</a:t>
            </a:r>
          </a:p>
        </p:txBody>
      </p:sp>
      <p:pic>
        <p:nvPicPr>
          <p:cNvPr id="12" name="Picture 11">
            <a:extLst>
              <a:ext uri="{FF2B5EF4-FFF2-40B4-BE49-F238E27FC236}">
                <a16:creationId xmlns:a16="http://schemas.microsoft.com/office/drawing/2014/main" id="{C6D713C8-85D4-47DF-A88E-9700C2A669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641" y="4228798"/>
            <a:ext cx="576064" cy="5760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218" y="227930"/>
            <a:ext cx="7886700" cy="1325563"/>
          </a:xfrm>
        </p:spPr>
        <p:txBody>
          <a:bodyPr/>
          <a:lstStyle/>
          <a:p>
            <a:r>
              <a:rPr lang="en-GB" sz="2400" dirty="0" smtClean="0"/>
              <a:t>Personal Risks - Chat-rooms</a:t>
            </a:r>
            <a:endParaRPr lang="en-GB" sz="2400" dirty="0"/>
          </a:p>
        </p:txBody>
      </p:sp>
      <p:sp>
        <p:nvSpPr>
          <p:cNvPr id="3" name="Content Placeholder 2"/>
          <p:cNvSpPr>
            <a:spLocks noGrp="1"/>
          </p:cNvSpPr>
          <p:nvPr>
            <p:ph idx="1"/>
          </p:nvPr>
        </p:nvSpPr>
        <p:spPr>
          <a:xfrm>
            <a:off x="1403648" y="1196752"/>
            <a:ext cx="7391400" cy="611062"/>
          </a:xfrm>
        </p:spPr>
        <p:txBody>
          <a:bodyPr>
            <a:normAutofit/>
          </a:bodyPr>
          <a:lstStyle/>
          <a:p>
            <a:pPr>
              <a:buNone/>
            </a:pPr>
            <a:r>
              <a:rPr lang="en-GB" sz="2400" dirty="0" smtClean="0"/>
              <a:t>What is a chat-room?</a:t>
            </a:r>
          </a:p>
          <a:p>
            <a:pPr>
              <a:buNone/>
            </a:pPr>
            <a:endParaRPr lang="en-GB" sz="7400" dirty="0" smtClean="0"/>
          </a:p>
          <a:p>
            <a:pPr>
              <a:buNone/>
            </a:pPr>
            <a:endParaRPr lang="en-GB" sz="2800"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pic>
        <p:nvPicPr>
          <p:cNvPr id="2050" name="Picture 2" descr="Image result for chat room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1541"/>
            <a:ext cx="4391025" cy="2371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680" y="4507588"/>
            <a:ext cx="6823670" cy="1754326"/>
          </a:xfrm>
          <a:prstGeom prst="rect">
            <a:avLst/>
          </a:prstGeom>
        </p:spPr>
        <p:txBody>
          <a:bodyPr wrap="square">
            <a:spAutoFit/>
          </a:bodyPr>
          <a:lstStyle/>
          <a:p>
            <a:pPr lvl="0">
              <a:spcBef>
                <a:spcPct val="0"/>
              </a:spcBef>
            </a:pPr>
            <a:r>
              <a:rPr lang="en-US" dirty="0">
                <a:ea typeface="Times New Roman" pitchFamily="18" charset="0"/>
                <a:cs typeface="Arial" pitchFamily="34" charset="0"/>
              </a:rPr>
              <a:t>Chat-rooms are used to share information via text with a group of other users. </a:t>
            </a:r>
          </a:p>
          <a:p>
            <a:pPr lvl="0">
              <a:spcBef>
                <a:spcPct val="0"/>
              </a:spcBef>
            </a:pPr>
            <a:endParaRPr lang="en-US" dirty="0">
              <a:ea typeface="Times New Roman" pitchFamily="18" charset="0"/>
              <a:cs typeface="Arial" pitchFamily="34" charset="0"/>
            </a:endParaRPr>
          </a:p>
          <a:p>
            <a:pPr marL="285750" indent="-285750">
              <a:spcBef>
                <a:spcPct val="0"/>
              </a:spcBef>
              <a:buFont typeface="Arial" panose="020B0604020202020204" pitchFamily="34" charset="0"/>
              <a:buChar char="•"/>
            </a:pPr>
            <a:r>
              <a:rPr lang="en-US" dirty="0">
                <a:ea typeface="Times New Roman" pitchFamily="18" charset="0"/>
                <a:cs typeface="Arial" pitchFamily="34" charset="0"/>
              </a:rPr>
              <a:t>have conversations with multiple people at the same.</a:t>
            </a:r>
          </a:p>
          <a:p>
            <a:pPr marL="285750" indent="-285750">
              <a:spcBef>
                <a:spcPct val="0"/>
              </a:spcBef>
              <a:buFont typeface="Arial" panose="020B0604020202020204" pitchFamily="34" charset="0"/>
              <a:buChar char="•"/>
            </a:pPr>
            <a:r>
              <a:rPr lang="en-US" dirty="0">
                <a:ea typeface="Times New Roman" pitchFamily="18" charset="0"/>
                <a:cs typeface="Arial" pitchFamily="34" charset="0"/>
              </a:rPr>
              <a:t>usually connected via a shared interest. e.g. Football team or computer game.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85625"/>
            <a:ext cx="7886700" cy="1325563"/>
          </a:xfrm>
        </p:spPr>
        <p:txBody>
          <a:bodyPr/>
          <a:lstStyle/>
          <a:p>
            <a:r>
              <a:rPr lang="en-GB" sz="2400" dirty="0"/>
              <a:t>Personal Risks - Dangers of Chat-rooms</a:t>
            </a:r>
          </a:p>
        </p:txBody>
      </p:sp>
      <p:sp>
        <p:nvSpPr>
          <p:cNvPr id="3" name="Content Placeholder 2"/>
          <p:cNvSpPr>
            <a:spLocks noGrp="1"/>
          </p:cNvSpPr>
          <p:nvPr>
            <p:ph idx="1"/>
          </p:nvPr>
        </p:nvSpPr>
        <p:spPr/>
        <p:txBody>
          <a:bodyPr/>
          <a:lstStyle/>
          <a:p>
            <a:pPr>
              <a:buNone/>
            </a:pPr>
            <a:r>
              <a:rPr lang="en-GB" sz="2800" dirty="0"/>
              <a:t>	Dangers you may face while using chat-rooms are :</a:t>
            </a:r>
          </a:p>
          <a:p>
            <a:pPr marL="0" indent="0">
              <a:buNone/>
            </a:pPr>
            <a:r>
              <a:rPr lang="en-GB" sz="2800" dirty="0"/>
              <a:t>			</a:t>
            </a:r>
            <a:endParaRPr lang="en-GB" sz="2800" dirty="0" smtClean="0"/>
          </a:p>
          <a:p>
            <a:pPr marL="0" indent="0">
              <a:buNone/>
            </a:pPr>
            <a:r>
              <a:rPr lang="en-GB" dirty="0"/>
              <a:t>	</a:t>
            </a:r>
            <a:r>
              <a:rPr lang="en-GB" dirty="0" smtClean="0"/>
              <a:t>		</a:t>
            </a:r>
            <a:r>
              <a:rPr lang="en-GB" sz="2800" dirty="0" smtClean="0"/>
              <a:t>Grooming</a:t>
            </a:r>
            <a:endParaRPr lang="en-GB" sz="2800" dirty="0"/>
          </a:p>
          <a:p>
            <a:pPr marL="0" indent="0">
              <a:buNone/>
            </a:pPr>
            <a:r>
              <a:rPr lang="en-GB" sz="2800" dirty="0"/>
              <a:t>			Bullying</a:t>
            </a:r>
          </a:p>
          <a:p>
            <a:pPr>
              <a:buNone/>
            </a:pPr>
            <a:endParaRPr lang="en-GB" sz="2800" dirty="0"/>
          </a:p>
          <a:p>
            <a:pPr>
              <a:buNone/>
            </a:pPr>
            <a:r>
              <a:rPr lang="en-GB" sz="2800" dirty="0"/>
              <a:t>	If you want to use a chat-room make sure </a:t>
            </a:r>
            <a:r>
              <a:rPr lang="en-GB" sz="2800" dirty="0" smtClean="0"/>
              <a:t>it has a </a:t>
            </a:r>
            <a:r>
              <a:rPr lang="en-GB" sz="2800" dirty="0">
                <a:solidFill>
                  <a:srgbClr val="FF0000"/>
                </a:solidFill>
              </a:rPr>
              <a:t>moderator</a:t>
            </a:r>
            <a:r>
              <a:rPr lang="en-GB" sz="2800" dirty="0"/>
              <a:t> </a:t>
            </a:r>
            <a:r>
              <a:rPr lang="en-GB" sz="2800" dirty="0" smtClean="0"/>
              <a:t>– someone who makes sure the chat is relevant and that the environment is safe for all users.</a:t>
            </a:r>
            <a:endParaRPr lang="en-GB" sz="2800"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16</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2690"/>
            <a:ext cx="7886700" cy="1325563"/>
          </a:xfrm>
        </p:spPr>
        <p:txBody>
          <a:bodyPr/>
          <a:lstStyle/>
          <a:p>
            <a:r>
              <a:rPr lang="en-GB" sz="2400" dirty="0"/>
              <a:t>Personal Risks -Cyberbullying</a:t>
            </a:r>
          </a:p>
        </p:txBody>
      </p:sp>
      <p:sp>
        <p:nvSpPr>
          <p:cNvPr id="3" name="Content Placeholder 2"/>
          <p:cNvSpPr>
            <a:spLocks noGrp="1"/>
          </p:cNvSpPr>
          <p:nvPr>
            <p:ph idx="1"/>
          </p:nvPr>
        </p:nvSpPr>
        <p:spPr/>
        <p:txBody>
          <a:bodyPr/>
          <a:lstStyle/>
          <a:p>
            <a:pPr>
              <a:buNone/>
            </a:pPr>
            <a:r>
              <a:rPr lang="en-GB" dirty="0"/>
              <a:t>	</a:t>
            </a:r>
            <a:r>
              <a:rPr lang="en-GB" sz="2800" dirty="0"/>
              <a:t>Cyberbullying takes place on </a:t>
            </a:r>
            <a:r>
              <a:rPr lang="en-GB" sz="2800" dirty="0" smtClean="0"/>
              <a:t>social</a:t>
            </a:r>
            <a:r>
              <a:rPr lang="en-GB" dirty="0"/>
              <a:t> </a:t>
            </a:r>
            <a:r>
              <a:rPr lang="en-GB" dirty="0" smtClean="0"/>
              <a:t>websites </a:t>
            </a:r>
            <a:r>
              <a:rPr lang="en-GB" sz="2800" dirty="0" smtClean="0"/>
              <a:t>or </a:t>
            </a:r>
            <a:r>
              <a:rPr lang="en-GB" sz="2800" dirty="0"/>
              <a:t>through mobile phones. </a:t>
            </a:r>
          </a:p>
          <a:p>
            <a:pPr>
              <a:buNone/>
            </a:pPr>
            <a:r>
              <a:rPr lang="en-GB" sz="2800" dirty="0"/>
              <a:t>	</a:t>
            </a:r>
          </a:p>
          <a:p>
            <a:pPr>
              <a:buNone/>
            </a:pPr>
            <a:r>
              <a:rPr lang="en-GB" sz="2800" dirty="0"/>
              <a:t>	It can happen 24 hours a day, seven days a week causing the victim to feel trapped and unable to escape. </a:t>
            </a:r>
          </a:p>
          <a:p>
            <a:pPr>
              <a:buNone/>
            </a:pPr>
            <a:r>
              <a:rPr lang="en-GB" sz="2800" dirty="0"/>
              <a:t>	</a:t>
            </a:r>
          </a:p>
          <a:p>
            <a:pPr>
              <a:buNone/>
            </a:pPr>
            <a:r>
              <a:rPr lang="en-GB" sz="2800" dirty="0"/>
              <a:t>	Children may be bullied by someone they know or someone using a fake account to remain anonymous.</a:t>
            </a:r>
          </a:p>
          <a:p>
            <a:pPr>
              <a:buNone/>
            </a:pP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17</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2705"/>
            <a:ext cx="7886700" cy="1325563"/>
          </a:xfrm>
        </p:spPr>
        <p:txBody>
          <a:bodyPr/>
          <a:lstStyle/>
          <a:p>
            <a:r>
              <a:rPr lang="en-GB" sz="2400" dirty="0"/>
              <a:t>Personal Risks - Cyberbullying</a:t>
            </a:r>
          </a:p>
        </p:txBody>
      </p:sp>
      <p:sp>
        <p:nvSpPr>
          <p:cNvPr id="3" name="Content Placeholder 2"/>
          <p:cNvSpPr>
            <a:spLocks noGrp="1"/>
          </p:cNvSpPr>
          <p:nvPr>
            <p:ph idx="1"/>
          </p:nvPr>
        </p:nvSpPr>
        <p:spPr>
          <a:xfrm>
            <a:off x="1475656" y="1052736"/>
            <a:ext cx="7391400" cy="6166048"/>
          </a:xfrm>
        </p:spPr>
        <p:txBody>
          <a:bodyPr/>
          <a:lstStyle/>
          <a:p>
            <a:pPr>
              <a:buNone/>
            </a:pPr>
            <a:r>
              <a:rPr lang="en-GB" dirty="0"/>
              <a:t>	</a:t>
            </a:r>
            <a:r>
              <a:rPr lang="en-GB" sz="2400" dirty="0"/>
              <a:t>Cyberbullying is a growing problem on social networking sites. </a:t>
            </a:r>
          </a:p>
          <a:p>
            <a:pPr>
              <a:buNone/>
            </a:pPr>
            <a:r>
              <a:rPr lang="en-GB" sz="2400" dirty="0"/>
              <a:t>	One social networking site has admitted that allowing users to stay anonymous can cause "problems and issues". </a:t>
            </a:r>
          </a:p>
          <a:p>
            <a:pPr>
              <a:buNone/>
            </a:pPr>
            <a:endParaRPr lang="en-GB" sz="2400" dirty="0"/>
          </a:p>
          <a:p>
            <a:pPr>
              <a:buNone/>
            </a:pPr>
            <a:r>
              <a:rPr lang="en-GB" sz="2400" dirty="0"/>
              <a:t>	The site's been linked to several teen suicides in the UK and abroad and has also been criticised for not taking cyber-bullying seriously.</a:t>
            </a:r>
          </a:p>
          <a:p>
            <a:pPr>
              <a:buNone/>
            </a:pPr>
            <a:endParaRPr lang="en-GB" sz="2400" dirty="0"/>
          </a:p>
          <a:p>
            <a:pPr>
              <a:buNone/>
            </a:pPr>
            <a:r>
              <a:rPr lang="en-GB" sz="2400" dirty="0"/>
              <a:t>	</a:t>
            </a:r>
            <a:r>
              <a:rPr lang="en-GB" sz="2400" dirty="0">
                <a:solidFill>
                  <a:srgbClr val="0070C0"/>
                </a:solidFill>
              </a:rPr>
              <a:t>In one case bullies made an account pretending to be a user’s mum and posted, 'Oh go kill yourself, I'll buy the pills for you to do it'. </a:t>
            </a:r>
          </a:p>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18</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08"/>
            <a:ext cx="7886700" cy="1325563"/>
          </a:xfrm>
        </p:spPr>
        <p:txBody>
          <a:bodyPr/>
          <a:lstStyle/>
          <a:p>
            <a:r>
              <a:rPr lang="en-GB" sz="2400" dirty="0"/>
              <a:t>Personal Risks - Grooming</a:t>
            </a:r>
          </a:p>
        </p:txBody>
      </p:sp>
      <p:sp>
        <p:nvSpPr>
          <p:cNvPr id="3" name="Content Placeholder 2"/>
          <p:cNvSpPr>
            <a:spLocks noGrp="1"/>
          </p:cNvSpPr>
          <p:nvPr>
            <p:ph idx="1"/>
          </p:nvPr>
        </p:nvSpPr>
        <p:spPr>
          <a:xfrm>
            <a:off x="1524000" y="1295400"/>
            <a:ext cx="7391400" cy="837456"/>
          </a:xfrm>
        </p:spPr>
        <p:txBody>
          <a:bodyPr/>
          <a:lstStyle/>
          <a:p>
            <a:pPr>
              <a:buNone/>
            </a:pPr>
            <a:r>
              <a:rPr lang="en-GB" dirty="0"/>
              <a:t>What is Grooming?</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A61087-7CAB-433C-B832-1E604C21A187}" type="slidenum">
              <a:rPr lang="en-GB" smtClean="0"/>
              <a:pPr/>
              <a:t>19</a:t>
            </a:fld>
            <a:endParaRPr lang="en-GB" dirty="0"/>
          </a:p>
        </p:txBody>
      </p:sp>
      <p:sp>
        <p:nvSpPr>
          <p:cNvPr id="4" name="TextBox 3"/>
          <p:cNvSpPr txBox="1"/>
          <p:nvPr/>
        </p:nvSpPr>
        <p:spPr>
          <a:xfrm>
            <a:off x="1619673" y="2348880"/>
            <a:ext cx="7128792" cy="2677656"/>
          </a:xfrm>
          <a:prstGeom prst="rect">
            <a:avLst/>
          </a:prstGeom>
          <a:noFill/>
        </p:spPr>
        <p:txBody>
          <a:bodyPr wrap="square" rtlCol="0">
            <a:spAutoFit/>
          </a:bodyPr>
          <a:lstStyle/>
          <a:p>
            <a:r>
              <a:rPr lang="en-GB" sz="2400" dirty="0"/>
              <a:t>Grooming is when an adult uses social networking websites to get to know  a young person and gain their trust.  </a:t>
            </a:r>
          </a:p>
          <a:p>
            <a:endParaRPr lang="en-GB" sz="2400" dirty="0"/>
          </a:p>
          <a:p>
            <a:r>
              <a:rPr lang="en-GB" sz="2400" dirty="0"/>
              <a:t>The adult will eventually try to meet the young person to carry out some type of illegal activity often of a sexual nature.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pic>
        <p:nvPicPr>
          <p:cNvPr id="5122" name="Picture 2" descr="Image result for pic groo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735917"/>
            <a:ext cx="2667000" cy="1504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BE09-8218-4AFA-A1D8-45EC353A9AB5}"/>
              </a:ext>
            </a:extLst>
          </p:cNvPr>
          <p:cNvSpPr>
            <a:spLocks noGrp="1"/>
          </p:cNvSpPr>
          <p:nvPr>
            <p:ph type="title"/>
          </p:nvPr>
        </p:nvSpPr>
        <p:spPr/>
        <p:txBody>
          <a:bodyPr>
            <a:normAutofit/>
          </a:bodyPr>
          <a:lstStyle/>
          <a:p>
            <a:r>
              <a:rPr lang="en-US" sz="3600" dirty="0">
                <a:latin typeface="+mn-lt"/>
              </a:rPr>
              <a:t>Pupil Voice</a:t>
            </a:r>
          </a:p>
        </p:txBody>
      </p:sp>
      <p:sp>
        <p:nvSpPr>
          <p:cNvPr id="3" name="Content Placeholder 2">
            <a:extLst>
              <a:ext uri="{FF2B5EF4-FFF2-40B4-BE49-F238E27FC236}">
                <a16:creationId xmlns:a16="http://schemas.microsoft.com/office/drawing/2014/main" id="{E7B0A870-9EB0-4E95-BB73-305858AB3932}"/>
              </a:ext>
            </a:extLst>
          </p:cNvPr>
          <p:cNvSpPr>
            <a:spLocks noGrp="1"/>
          </p:cNvSpPr>
          <p:nvPr>
            <p:ph idx="1"/>
          </p:nvPr>
        </p:nvSpPr>
        <p:spPr/>
        <p:txBody>
          <a:bodyPr>
            <a:normAutofit/>
          </a:bodyPr>
          <a:lstStyle/>
          <a:p>
            <a:pPr marL="0" indent="0">
              <a:buNone/>
            </a:pPr>
            <a:r>
              <a:rPr lang="en-US" sz="2800" dirty="0"/>
              <a:t>Complete </a:t>
            </a:r>
          </a:p>
          <a:p>
            <a:pPr marL="0" indent="0">
              <a:buNone/>
            </a:pPr>
            <a:endParaRPr lang="en-US" sz="2800" dirty="0"/>
          </a:p>
          <a:p>
            <a:pPr marL="0" indent="0">
              <a:buNone/>
            </a:pPr>
            <a:r>
              <a:rPr lang="en-US" sz="2800" dirty="0">
                <a:solidFill>
                  <a:srgbClr val="FF0000"/>
                </a:solidFill>
              </a:rPr>
              <a:t>Feedback </a:t>
            </a:r>
            <a:r>
              <a:rPr lang="en-US" dirty="0">
                <a:solidFill>
                  <a:srgbClr val="FF0000"/>
                </a:solidFill>
              </a:rPr>
              <a:t>8</a:t>
            </a:r>
            <a:r>
              <a:rPr lang="en-US" sz="2800" dirty="0" smtClean="0">
                <a:solidFill>
                  <a:srgbClr val="FF0000"/>
                </a:solidFill>
              </a:rPr>
              <a:t> </a:t>
            </a:r>
            <a:r>
              <a:rPr lang="en-US" sz="2800" dirty="0" smtClean="0"/>
              <a:t>in </a:t>
            </a:r>
            <a:r>
              <a:rPr lang="en-US" sz="2800" dirty="0"/>
              <a:t>the Lesson </a:t>
            </a:r>
            <a:r>
              <a:rPr lang="en-US" sz="2800" dirty="0" smtClean="0"/>
              <a:t>3 </a:t>
            </a:r>
            <a:r>
              <a:rPr lang="en-US" sz="2800" dirty="0"/>
              <a:t>- Pupil Voice Worksheet</a:t>
            </a:r>
          </a:p>
        </p:txBody>
      </p:sp>
      <p:sp>
        <p:nvSpPr>
          <p:cNvPr id="4" name="Thought Bubble: Cloud 3">
            <a:extLst>
              <a:ext uri="{FF2B5EF4-FFF2-40B4-BE49-F238E27FC236}">
                <a16:creationId xmlns:a16="http://schemas.microsoft.com/office/drawing/2014/main" id="{F8BC24E5-5BE0-43D2-93AE-BE3E17EE33BA}"/>
              </a:ext>
            </a:extLst>
          </p:cNvPr>
          <p:cNvSpPr/>
          <p:nvPr/>
        </p:nvSpPr>
        <p:spPr>
          <a:xfrm>
            <a:off x="5580112" y="4031580"/>
            <a:ext cx="1800200" cy="1180728"/>
          </a:xfrm>
          <a:prstGeom prst="cloudCallout">
            <a:avLst>
              <a:gd name="adj1" fmla="val -52761"/>
              <a:gd name="adj2" fmla="val 979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think …</a:t>
            </a:r>
          </a:p>
        </p:txBody>
      </p:sp>
      <p:sp>
        <p:nvSpPr>
          <p:cNvPr id="5" name="Thought Bubble: Cloud 4">
            <a:extLst>
              <a:ext uri="{FF2B5EF4-FFF2-40B4-BE49-F238E27FC236}">
                <a16:creationId xmlns:a16="http://schemas.microsoft.com/office/drawing/2014/main" id="{AAC20E0D-D5E0-42BC-AAC8-A373E20AE187}"/>
              </a:ext>
            </a:extLst>
          </p:cNvPr>
          <p:cNvSpPr/>
          <p:nvPr/>
        </p:nvSpPr>
        <p:spPr>
          <a:xfrm>
            <a:off x="2915816" y="4437112"/>
            <a:ext cx="1364920" cy="1070850"/>
          </a:xfrm>
          <a:prstGeom prst="cloudCallout">
            <a:avLst>
              <a:gd name="adj1" fmla="val 37943"/>
              <a:gd name="adj2" fmla="val 10343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think …</a:t>
            </a:r>
          </a:p>
        </p:txBody>
      </p:sp>
    </p:spTree>
    <p:extLst>
      <p:ext uri="{BB962C8B-B14F-4D97-AF65-F5344CB8AC3E}">
        <p14:creationId xmlns:p14="http://schemas.microsoft.com/office/powerpoint/2010/main" val="1357566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3" y="17206"/>
            <a:ext cx="7886700" cy="1325563"/>
          </a:xfrm>
        </p:spPr>
        <p:txBody>
          <a:bodyPr/>
          <a:lstStyle/>
          <a:p>
            <a:r>
              <a:rPr lang="en-GB" sz="2400" dirty="0"/>
              <a:t>Personal Precautions - Anti-grooming tips </a:t>
            </a:r>
          </a:p>
        </p:txBody>
      </p:sp>
      <p:sp>
        <p:nvSpPr>
          <p:cNvPr id="3" name="Content Placeholder 2"/>
          <p:cNvSpPr>
            <a:spLocks noGrp="1"/>
          </p:cNvSpPr>
          <p:nvPr>
            <p:ph idx="1"/>
          </p:nvPr>
        </p:nvSpPr>
        <p:spPr>
          <a:xfrm>
            <a:off x="1257300" y="1673891"/>
            <a:ext cx="7886700" cy="4351338"/>
          </a:xfrm>
        </p:spPr>
        <p:txBody>
          <a:bodyPr/>
          <a:lstStyle/>
          <a:p>
            <a:pPr marL="514350" indent="-514350">
              <a:buFont typeface="+mj-lt"/>
              <a:buAutoNum type="arabicPeriod"/>
            </a:pPr>
            <a:r>
              <a:rPr lang="en-GB" b="1" dirty="0"/>
              <a:t>Know who your friends are.</a:t>
            </a:r>
            <a:endParaRPr lang="en-GB" dirty="0"/>
          </a:p>
          <a:p>
            <a:pPr marL="514350" indent="-514350">
              <a:buFont typeface="+mj-lt"/>
              <a:buAutoNum type="arabicPeriod"/>
            </a:pPr>
            <a:r>
              <a:rPr lang="en-GB" b="1" dirty="0"/>
              <a:t>Share with care.</a:t>
            </a:r>
          </a:p>
          <a:p>
            <a:pPr marL="514350" indent="-514350">
              <a:buFont typeface="+mj-lt"/>
              <a:buAutoNum type="arabicPeriod"/>
            </a:pPr>
            <a:r>
              <a:rPr lang="en-GB" b="1" dirty="0"/>
              <a:t>Use privacy settings.</a:t>
            </a:r>
          </a:p>
          <a:p>
            <a:pPr marL="514350" indent="-514350">
              <a:buFont typeface="+mj-lt"/>
              <a:buAutoNum type="arabicPeriod"/>
            </a:pPr>
            <a:r>
              <a:rPr lang="en-GB" b="1" dirty="0"/>
              <a:t>Know how to report.</a:t>
            </a:r>
          </a:p>
          <a:p>
            <a:pPr marL="514350" indent="-514350">
              <a:buFont typeface="+mj-lt"/>
              <a:buAutoNum type="arabicPeriod"/>
            </a:pPr>
            <a:r>
              <a:rPr lang="en-GB" b="1" dirty="0"/>
              <a:t>Know how to get help.</a:t>
            </a:r>
          </a:p>
          <a:p>
            <a:pPr marL="514350" indent="-514350">
              <a:buFont typeface="+mj-lt"/>
              <a:buAutoNum type="arabicPeriod"/>
            </a:pPr>
            <a:r>
              <a:rPr lang="en-GB" b="1" dirty="0"/>
              <a:t>Only join chat-rooms with a moderator.</a:t>
            </a:r>
            <a:endParaRPr lang="en-GB" dirty="0"/>
          </a:p>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20</a:t>
            </a:fld>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BE09-8218-4AFA-A1D8-45EC353A9AB5}"/>
              </a:ext>
            </a:extLst>
          </p:cNvPr>
          <p:cNvSpPr>
            <a:spLocks noGrp="1"/>
          </p:cNvSpPr>
          <p:nvPr>
            <p:ph type="title"/>
          </p:nvPr>
        </p:nvSpPr>
        <p:spPr/>
        <p:txBody>
          <a:bodyPr>
            <a:normAutofit/>
          </a:bodyPr>
          <a:lstStyle/>
          <a:p>
            <a:r>
              <a:rPr lang="en-US" sz="3600" dirty="0">
                <a:latin typeface="+mn-lt"/>
              </a:rPr>
              <a:t>Pupil Voice</a:t>
            </a:r>
          </a:p>
        </p:txBody>
      </p:sp>
      <p:sp>
        <p:nvSpPr>
          <p:cNvPr id="3" name="Content Placeholder 2">
            <a:extLst>
              <a:ext uri="{FF2B5EF4-FFF2-40B4-BE49-F238E27FC236}">
                <a16:creationId xmlns:a16="http://schemas.microsoft.com/office/drawing/2014/main" id="{E7B0A870-9EB0-4E95-BB73-305858AB3932}"/>
              </a:ext>
            </a:extLst>
          </p:cNvPr>
          <p:cNvSpPr>
            <a:spLocks noGrp="1"/>
          </p:cNvSpPr>
          <p:nvPr>
            <p:ph idx="1"/>
          </p:nvPr>
        </p:nvSpPr>
        <p:spPr/>
        <p:txBody>
          <a:bodyPr>
            <a:normAutofit/>
          </a:bodyPr>
          <a:lstStyle/>
          <a:p>
            <a:pPr marL="0" indent="0">
              <a:buNone/>
            </a:pPr>
            <a:r>
              <a:rPr lang="en-US" sz="2800" dirty="0"/>
              <a:t>Complete </a:t>
            </a:r>
          </a:p>
          <a:p>
            <a:pPr marL="0" indent="0">
              <a:buNone/>
            </a:pPr>
            <a:endParaRPr lang="en-US" sz="2800" dirty="0"/>
          </a:p>
          <a:p>
            <a:pPr marL="0" indent="0">
              <a:buNone/>
            </a:pPr>
            <a:r>
              <a:rPr lang="en-US" sz="2800" dirty="0">
                <a:solidFill>
                  <a:srgbClr val="FF0000"/>
                </a:solidFill>
              </a:rPr>
              <a:t>Feedback </a:t>
            </a:r>
            <a:r>
              <a:rPr lang="en-US" dirty="0" smtClean="0">
                <a:solidFill>
                  <a:srgbClr val="FF0000"/>
                </a:solidFill>
              </a:rPr>
              <a:t>9, 10, 11 and 12 </a:t>
            </a:r>
            <a:r>
              <a:rPr lang="en-US" sz="2800" dirty="0" smtClean="0"/>
              <a:t>in </a:t>
            </a:r>
            <a:r>
              <a:rPr lang="en-US" sz="2800" dirty="0"/>
              <a:t>the Lesson </a:t>
            </a:r>
            <a:r>
              <a:rPr lang="en-US" sz="2800" dirty="0" smtClean="0"/>
              <a:t>3 </a:t>
            </a:r>
            <a:r>
              <a:rPr lang="en-US" sz="2800" dirty="0"/>
              <a:t>- Pupil Voice Worksheet</a:t>
            </a:r>
          </a:p>
        </p:txBody>
      </p:sp>
      <p:sp>
        <p:nvSpPr>
          <p:cNvPr id="4" name="Thought Bubble: Cloud 3">
            <a:extLst>
              <a:ext uri="{FF2B5EF4-FFF2-40B4-BE49-F238E27FC236}">
                <a16:creationId xmlns:a16="http://schemas.microsoft.com/office/drawing/2014/main" id="{F8BC24E5-5BE0-43D2-93AE-BE3E17EE33BA}"/>
              </a:ext>
            </a:extLst>
          </p:cNvPr>
          <p:cNvSpPr/>
          <p:nvPr/>
        </p:nvSpPr>
        <p:spPr>
          <a:xfrm>
            <a:off x="5486746" y="3957530"/>
            <a:ext cx="1800200" cy="1180728"/>
          </a:xfrm>
          <a:prstGeom prst="cloudCallout">
            <a:avLst>
              <a:gd name="adj1" fmla="val -52761"/>
              <a:gd name="adj2" fmla="val 979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think …</a:t>
            </a:r>
          </a:p>
        </p:txBody>
      </p:sp>
      <p:sp>
        <p:nvSpPr>
          <p:cNvPr id="5" name="Thought Bubble: Cloud 4">
            <a:extLst>
              <a:ext uri="{FF2B5EF4-FFF2-40B4-BE49-F238E27FC236}">
                <a16:creationId xmlns:a16="http://schemas.microsoft.com/office/drawing/2014/main" id="{AAC20E0D-D5E0-42BC-AAC8-A373E20AE187}"/>
              </a:ext>
            </a:extLst>
          </p:cNvPr>
          <p:cNvSpPr/>
          <p:nvPr/>
        </p:nvSpPr>
        <p:spPr>
          <a:xfrm>
            <a:off x="2915816" y="4221088"/>
            <a:ext cx="1364920" cy="1070850"/>
          </a:xfrm>
          <a:prstGeom prst="cloudCallout">
            <a:avLst>
              <a:gd name="adj1" fmla="val 37943"/>
              <a:gd name="adj2" fmla="val 10343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think …</a:t>
            </a:r>
          </a:p>
        </p:txBody>
      </p:sp>
    </p:spTree>
    <p:extLst>
      <p:ext uri="{BB962C8B-B14F-4D97-AF65-F5344CB8AC3E}">
        <p14:creationId xmlns:p14="http://schemas.microsoft.com/office/powerpoint/2010/main" val="1250886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00" y="269976"/>
            <a:ext cx="7632848" cy="854968"/>
          </a:xfrm>
        </p:spPr>
        <p:txBody>
          <a:bodyPr>
            <a:normAutofit/>
          </a:bodyPr>
          <a:lstStyle/>
          <a:p>
            <a:r>
              <a:rPr lang="en-GB" dirty="0"/>
              <a:t>Task </a:t>
            </a:r>
            <a:r>
              <a:rPr lang="en-GB" dirty="0" smtClean="0"/>
              <a:t>1 </a:t>
            </a:r>
            <a:r>
              <a:rPr lang="en-GB" dirty="0"/>
              <a:t>– </a:t>
            </a:r>
            <a:r>
              <a:rPr lang="en-GB" sz="3600" dirty="0"/>
              <a:t>share your knowledge</a:t>
            </a:r>
          </a:p>
        </p:txBody>
      </p:sp>
      <p:sp>
        <p:nvSpPr>
          <p:cNvPr id="3" name="Content Placeholder 2"/>
          <p:cNvSpPr>
            <a:spLocks noGrp="1"/>
          </p:cNvSpPr>
          <p:nvPr>
            <p:ph idx="1"/>
          </p:nvPr>
        </p:nvSpPr>
        <p:spPr>
          <a:xfrm>
            <a:off x="1043608" y="1686541"/>
            <a:ext cx="7504369" cy="4766795"/>
          </a:xfrm>
        </p:spPr>
        <p:txBody>
          <a:bodyPr>
            <a:normAutofit fontScale="85000" lnSpcReduction="10000"/>
          </a:bodyPr>
          <a:lstStyle/>
          <a:p>
            <a:pPr marL="0" indent="0">
              <a:buNone/>
            </a:pPr>
            <a:r>
              <a:rPr lang="en-GB" sz="3000" dirty="0"/>
              <a:t>Create a </a:t>
            </a:r>
            <a:r>
              <a:rPr lang="en-GB" sz="3000" dirty="0" smtClean="0">
                <a:solidFill>
                  <a:srgbClr val="FF0000"/>
                </a:solidFill>
              </a:rPr>
              <a:t>Poster</a:t>
            </a:r>
            <a:r>
              <a:rPr lang="en-GB" sz="3000" dirty="0" smtClean="0"/>
              <a:t> (Word or physical) that </a:t>
            </a:r>
            <a:r>
              <a:rPr lang="en-GB" sz="3000" dirty="0"/>
              <a:t>will </a:t>
            </a:r>
            <a:r>
              <a:rPr lang="en-GB" sz="3000" dirty="0" smtClean="0"/>
              <a:t>warn people of the dangers of Social Media.</a:t>
            </a:r>
            <a:endParaRPr lang="en-GB" sz="3000" dirty="0"/>
          </a:p>
          <a:p>
            <a:pPr marL="0" indent="0">
              <a:buNone/>
            </a:pPr>
            <a:endParaRPr lang="en-GB" sz="3000" dirty="0"/>
          </a:p>
          <a:p>
            <a:pPr marL="0" indent="0">
              <a:buNone/>
            </a:pPr>
            <a:endParaRPr lang="en-GB" sz="3000" dirty="0"/>
          </a:p>
          <a:p>
            <a:pPr marL="0" indent="0">
              <a:buNone/>
            </a:pPr>
            <a:endParaRPr lang="en-GB" sz="3000" dirty="0"/>
          </a:p>
          <a:p>
            <a:pPr marL="0" indent="0">
              <a:buNone/>
            </a:pPr>
            <a:endParaRPr lang="en-GB" sz="3000" dirty="0"/>
          </a:p>
          <a:p>
            <a:pPr marL="0" indent="0">
              <a:buNone/>
            </a:pPr>
            <a:endParaRPr lang="en-GB" sz="3000" dirty="0"/>
          </a:p>
          <a:p>
            <a:pPr marL="0" indent="0">
              <a:buNone/>
            </a:pPr>
            <a:r>
              <a:rPr lang="en-GB" sz="3000" dirty="0"/>
              <a:t>When you have finished ask at </a:t>
            </a:r>
            <a:r>
              <a:rPr lang="en-GB" sz="3000" b="1" dirty="0"/>
              <a:t>least two </a:t>
            </a:r>
            <a:r>
              <a:rPr lang="en-GB" sz="3000" dirty="0"/>
              <a:t>people to give you feedback on two good things and two things that can be improved. </a:t>
            </a:r>
          </a:p>
          <a:p>
            <a:pPr marL="0" indent="0">
              <a:buNone/>
            </a:pPr>
            <a:endParaRPr lang="en-GB" sz="3000" dirty="0"/>
          </a:p>
          <a:p>
            <a:pPr marL="0" indent="0">
              <a:buNone/>
            </a:pPr>
            <a:r>
              <a:rPr lang="en-GB" sz="3000" dirty="0"/>
              <a:t>If </a:t>
            </a:r>
            <a:r>
              <a:rPr lang="en-GB" sz="3000" dirty="0" smtClean="0"/>
              <a:t>required, </a:t>
            </a:r>
            <a:r>
              <a:rPr lang="en-GB" sz="3000" dirty="0"/>
              <a:t>update your work to reflect the feedback.</a:t>
            </a:r>
          </a:p>
          <a:p>
            <a:pPr marL="0" indent="0">
              <a:buNone/>
            </a:pP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7" y="269976"/>
            <a:ext cx="532200" cy="566736"/>
          </a:xfrm>
          <a:prstGeom prst="rect">
            <a:avLst/>
          </a:prstGeom>
        </p:spPr>
      </p:pic>
      <p:pic>
        <p:nvPicPr>
          <p:cNvPr id="6" name="Picture 5">
            <a:extLst>
              <a:ext uri="{FF2B5EF4-FFF2-40B4-BE49-F238E27FC236}">
                <a16:creationId xmlns:a16="http://schemas.microsoft.com/office/drawing/2014/main" id="{1B39826B-BCB6-4FB5-9CE1-6A2A60E405E4}"/>
              </a:ext>
            </a:extLst>
          </p:cNvPr>
          <p:cNvPicPr>
            <a:picLocks noChangeAspect="1"/>
          </p:cNvPicPr>
          <p:nvPr/>
        </p:nvPicPr>
        <p:blipFill rotWithShape="1">
          <a:blip r:embed="rId3">
            <a:extLst>
              <a:ext uri="{28A0092B-C50C-407E-A947-70E740481C1C}">
                <a14:useLocalDpi xmlns:a14="http://schemas.microsoft.com/office/drawing/2010/main" val="0"/>
              </a:ext>
            </a:extLst>
          </a:blip>
          <a:srcRect l="-3613" t="70623" r="-297" b="-2516"/>
          <a:stretch/>
        </p:blipFill>
        <p:spPr>
          <a:xfrm>
            <a:off x="2673385" y="2715003"/>
            <a:ext cx="3447852" cy="1123194"/>
          </a:xfrm>
          <a:prstGeom prst="rect">
            <a:avLst/>
          </a:prstGeom>
        </p:spPr>
      </p:pic>
    </p:spTree>
    <p:extLst>
      <p:ext uri="{BB962C8B-B14F-4D97-AF65-F5344CB8AC3E}">
        <p14:creationId xmlns:p14="http://schemas.microsoft.com/office/powerpoint/2010/main" val="238796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488" y="615012"/>
            <a:ext cx="8602512" cy="4610057"/>
          </a:xfrm>
        </p:spPr>
        <p:txBody>
          <a:bodyPr/>
          <a:lstStyle/>
          <a:p>
            <a:pPr marL="0" indent="0">
              <a:buNone/>
            </a:pPr>
            <a:r>
              <a:rPr lang="en-GB" dirty="0"/>
              <a:t>Digital Literacy – Lesson Focus</a:t>
            </a:r>
          </a:p>
        </p:txBody>
      </p:sp>
      <p:cxnSp>
        <p:nvCxnSpPr>
          <p:cNvPr id="6" name="Straight Connector 5"/>
          <p:cNvCxnSpPr/>
          <p:nvPr/>
        </p:nvCxnSpPr>
        <p:spPr>
          <a:xfrm>
            <a:off x="683568" y="1196752"/>
            <a:ext cx="5760640" cy="0"/>
          </a:xfrm>
          <a:prstGeom prst="line">
            <a:avLst/>
          </a:prstGeom>
          <a:ln w="19050"/>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a:blip r:embed="rId2"/>
          <a:stretch>
            <a:fillRect/>
          </a:stretch>
        </p:blipFill>
        <p:spPr>
          <a:xfrm>
            <a:off x="708388" y="1916832"/>
            <a:ext cx="7103971" cy="2746380"/>
          </a:xfrm>
          <a:prstGeom prst="rect">
            <a:avLst/>
          </a:prstGeom>
        </p:spPr>
      </p:pic>
      <p:pic>
        <p:nvPicPr>
          <p:cNvPr id="4" name="Picture 3"/>
          <p:cNvPicPr>
            <a:picLocks noChangeAspect="1"/>
          </p:cNvPicPr>
          <p:nvPr/>
        </p:nvPicPr>
        <p:blipFill>
          <a:blip r:embed="rId3"/>
          <a:stretch>
            <a:fillRect/>
          </a:stretch>
        </p:blipFill>
        <p:spPr>
          <a:xfrm>
            <a:off x="395536" y="5013191"/>
            <a:ext cx="7992888" cy="423756"/>
          </a:xfrm>
          <a:prstGeom prst="rect">
            <a:avLst/>
          </a:prstGeom>
        </p:spPr>
      </p:pic>
      <p:pic>
        <p:nvPicPr>
          <p:cNvPr id="2" name="Picture 1"/>
          <p:cNvPicPr>
            <a:picLocks noChangeAspect="1"/>
          </p:cNvPicPr>
          <p:nvPr/>
        </p:nvPicPr>
        <p:blipFill>
          <a:blip r:embed="rId4"/>
          <a:stretch>
            <a:fillRect/>
          </a:stretch>
        </p:blipFill>
        <p:spPr>
          <a:xfrm>
            <a:off x="512626" y="5600101"/>
            <a:ext cx="7875798" cy="493195"/>
          </a:xfrm>
          <a:prstGeom prst="rect">
            <a:avLst/>
          </a:prstGeom>
        </p:spPr>
      </p:pic>
    </p:spTree>
    <p:extLst>
      <p:ext uri="{BB962C8B-B14F-4D97-AF65-F5344CB8AC3E}">
        <p14:creationId xmlns:p14="http://schemas.microsoft.com/office/powerpoint/2010/main" val="16266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Security Risks - Social Networking </a:t>
            </a:r>
            <a:endParaRPr lang="en-GB" dirty="0"/>
          </a:p>
        </p:txBody>
      </p:sp>
      <p:sp>
        <p:nvSpPr>
          <p:cNvPr id="3" name="Content Placeholder 2"/>
          <p:cNvSpPr>
            <a:spLocks noGrp="1"/>
          </p:cNvSpPr>
          <p:nvPr>
            <p:ph idx="1"/>
          </p:nvPr>
        </p:nvSpPr>
        <p:spPr/>
        <p:txBody>
          <a:bodyPr/>
          <a:lstStyle/>
          <a:p>
            <a:pPr>
              <a:buNone/>
            </a:pPr>
            <a:r>
              <a:rPr lang="en-GB" sz="2400" dirty="0"/>
              <a:t>What is Social Networking?</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A61087-7CAB-433C-B832-1E604C21A187}" type="slidenum">
              <a:rPr lang="en-GB" smtClean="0"/>
              <a:pPr/>
              <a:t>4</a:t>
            </a:fld>
            <a:endParaRPr lang="en-GB" dirty="0"/>
          </a:p>
        </p:txBody>
      </p:sp>
      <p:pic>
        <p:nvPicPr>
          <p:cNvPr id="1026" name="Picture 2" descr="Image result for social networking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3068960"/>
            <a:ext cx="2911202" cy="218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0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i="1" dirty="0"/>
              <a:t>Video Internet Safety</a:t>
            </a:r>
          </a:p>
        </p:txBody>
      </p:sp>
      <p:sp>
        <p:nvSpPr>
          <p:cNvPr id="6" name="TextBox 5">
            <a:extLst>
              <a:ext uri="{FF2B5EF4-FFF2-40B4-BE49-F238E27FC236}">
                <a16:creationId xmlns:a16="http://schemas.microsoft.com/office/drawing/2014/main" id="{E4B3B996-E8BA-480E-AB4C-91FCA02B3652}"/>
              </a:ext>
            </a:extLst>
          </p:cNvPr>
          <p:cNvSpPr txBox="1"/>
          <p:nvPr/>
        </p:nvSpPr>
        <p:spPr>
          <a:xfrm>
            <a:off x="7370696" y="3450502"/>
            <a:ext cx="1305759" cy="707886"/>
          </a:xfrm>
          <a:prstGeom prst="rect">
            <a:avLst/>
          </a:prstGeom>
          <a:noFill/>
        </p:spPr>
        <p:txBody>
          <a:bodyPr wrap="square" rtlCol="0">
            <a:spAutoFit/>
          </a:bodyPr>
          <a:lstStyle/>
          <a:p>
            <a:r>
              <a:rPr lang="en-GB" sz="2000" dirty="0">
                <a:latin typeface="Droid Sans Mono" panose="020B0609030804020204" pitchFamily="49" charset="0"/>
                <a:ea typeface="Droid Sans Mono" panose="020B0609030804020204" pitchFamily="49" charset="0"/>
                <a:cs typeface="Droid Sans Mono" panose="020B0609030804020204" pitchFamily="49" charset="0"/>
              </a:rPr>
              <a:t>14.22 mins</a:t>
            </a:r>
          </a:p>
        </p:txBody>
      </p:sp>
      <p:pic>
        <p:nvPicPr>
          <p:cNvPr id="7" name="Picture 6">
            <a:extLst>
              <a:ext uri="{FF2B5EF4-FFF2-40B4-BE49-F238E27FC236}">
                <a16:creationId xmlns:a16="http://schemas.microsoft.com/office/drawing/2014/main" id="{72CCBE82-9764-4100-A133-335A39B7A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852936"/>
            <a:ext cx="576064" cy="576064"/>
          </a:xfrm>
          <a:prstGeom prst="rect">
            <a:avLst/>
          </a:prstGeom>
        </p:spPr>
      </p:pic>
      <p:pic>
        <p:nvPicPr>
          <p:cNvPr id="2052" name="Picture 4" descr="Image result for internet safety pi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1950443"/>
            <a:ext cx="2957113" cy="295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9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Discussion on Contents of Video</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A61087-7CAB-433C-B832-1E604C21A187}" type="slidenum">
              <a:rPr lang="en-GB" smtClean="0"/>
              <a:pPr/>
              <a:t>6</a:t>
            </a:fld>
            <a:endParaRPr lang="en-GB" dirty="0"/>
          </a:p>
        </p:txBody>
      </p:sp>
      <p:sp>
        <p:nvSpPr>
          <p:cNvPr id="6" name="Speech Bubble: Oval 2"/>
          <p:cNvSpPr>
            <a:spLocks noGrp="1"/>
          </p:cNvSpPr>
          <p:nvPr>
            <p:ph idx="1"/>
          </p:nvPr>
        </p:nvSpPr>
        <p:spPr>
          <a:xfrm>
            <a:off x="2123728" y="2348881"/>
            <a:ext cx="1656184" cy="1008112"/>
          </a:xfrm>
          <a:prstGeom prst="wedgeEllipseCallout">
            <a:avLst>
              <a:gd name="adj1" fmla="val -55163"/>
              <a:gd name="adj2" fmla="val 70177"/>
            </a:avLst>
          </a:prstGeom>
          <a:solidFill>
            <a:srgbClr val="00B05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07000"/>
              </a:lnSpc>
              <a:spcAft>
                <a:spcPts val="800"/>
              </a:spcAft>
              <a:buNone/>
            </a:pPr>
            <a:r>
              <a:rPr lang="en-GB" sz="1100" dirty="0">
                <a:effectLst/>
                <a:ea typeface="Calibri" panose="020F0502020204030204" pitchFamily="34" charset="0"/>
                <a:cs typeface="Times New Roman" panose="02020603050405020304" pitchFamily="18" charset="0"/>
              </a:rPr>
              <a:t>I think this …</a:t>
            </a:r>
          </a:p>
        </p:txBody>
      </p:sp>
      <p:sp>
        <p:nvSpPr>
          <p:cNvPr id="7" name="Speech Bubble: Oval 2"/>
          <p:cNvSpPr txBox="1">
            <a:spLocks/>
          </p:cNvSpPr>
          <p:nvPr/>
        </p:nvSpPr>
        <p:spPr>
          <a:xfrm>
            <a:off x="5286958" y="2852937"/>
            <a:ext cx="1656184" cy="1008112"/>
          </a:xfrm>
          <a:prstGeom prst="wedgeEllipseCallout">
            <a:avLst>
              <a:gd name="adj1" fmla="val 61011"/>
              <a:gd name="adj2" fmla="val 109860"/>
            </a:avLst>
          </a:prstGeom>
          <a:solidFill>
            <a:schemeClr val="accent1">
              <a:lumMod val="60000"/>
              <a:lumOff val="40000"/>
            </a:schemeClr>
          </a:solidFill>
          <a:ln w="12700" cap="flat" cmpd="sng" algn="ctr">
            <a:solidFill>
              <a:schemeClr val="accent1">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lnSpc>
                <a:spcPct val="107000"/>
              </a:lnSpc>
              <a:spcAft>
                <a:spcPts val="800"/>
              </a:spcAft>
              <a:buNone/>
            </a:pPr>
            <a:r>
              <a:rPr lang="en-GB" sz="1100" dirty="0" smtClean="0">
                <a:solidFill>
                  <a:schemeClr val="tx1"/>
                </a:solidFill>
                <a:ea typeface="Calibri" panose="020F0502020204030204" pitchFamily="34" charset="0"/>
                <a:cs typeface="Times New Roman" panose="02020603050405020304" pitchFamily="18" charset="0"/>
              </a:rPr>
              <a:t>I think this …</a:t>
            </a:r>
            <a:endParaRPr lang="en-GB" sz="1100" dirty="0">
              <a:solidFill>
                <a:schemeClr val="tx1"/>
              </a:solidFill>
              <a:ea typeface="Calibri" panose="020F0502020204030204" pitchFamily="34" charset="0"/>
              <a:cs typeface="Times New Roman" panose="02020603050405020304" pitchFamily="18" charset="0"/>
            </a:endParaRPr>
          </a:p>
        </p:txBody>
      </p:sp>
      <p:sp>
        <p:nvSpPr>
          <p:cNvPr id="8" name="Speech Bubble: Oval 2"/>
          <p:cNvSpPr txBox="1">
            <a:spLocks/>
          </p:cNvSpPr>
          <p:nvPr/>
        </p:nvSpPr>
        <p:spPr>
          <a:xfrm>
            <a:off x="3630774" y="3395553"/>
            <a:ext cx="1656184" cy="1008112"/>
          </a:xfrm>
          <a:prstGeom prst="wedgeEllipseCallout">
            <a:avLst>
              <a:gd name="adj1" fmla="val -35609"/>
              <a:gd name="adj2" fmla="val 119308"/>
            </a:avLst>
          </a:prstGeom>
          <a:solidFill>
            <a:schemeClr val="accent6">
              <a:lumMod val="60000"/>
              <a:lumOff val="40000"/>
            </a:schemeClr>
          </a:solidFill>
          <a:ln w="12700" cap="flat" cmpd="sng" algn="ctr">
            <a:solidFill>
              <a:schemeClr val="accent1">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lnSpc>
                <a:spcPct val="107000"/>
              </a:lnSpc>
              <a:spcAft>
                <a:spcPts val="800"/>
              </a:spcAft>
              <a:buNone/>
            </a:pPr>
            <a:r>
              <a:rPr lang="en-GB" sz="1100" dirty="0" smtClean="0">
                <a:solidFill>
                  <a:schemeClr val="tx1"/>
                </a:solidFill>
                <a:ea typeface="Calibri" panose="020F0502020204030204" pitchFamily="34" charset="0"/>
                <a:cs typeface="Times New Roman" panose="02020603050405020304" pitchFamily="18" charset="0"/>
              </a:rPr>
              <a:t>We think this …</a:t>
            </a:r>
            <a:endParaRPr lang="en-GB" sz="1100" dirty="0">
              <a:solidFill>
                <a:schemeClr val="tx1"/>
              </a:solidFil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4B3B996-E8BA-480E-AB4C-91FCA02B3652}"/>
              </a:ext>
            </a:extLst>
          </p:cNvPr>
          <p:cNvSpPr txBox="1"/>
          <p:nvPr/>
        </p:nvSpPr>
        <p:spPr>
          <a:xfrm>
            <a:off x="7596336" y="2370383"/>
            <a:ext cx="1394655" cy="707886"/>
          </a:xfrm>
          <a:prstGeom prst="rect">
            <a:avLst/>
          </a:prstGeom>
          <a:noFill/>
        </p:spPr>
        <p:txBody>
          <a:bodyPr wrap="square" rtlCol="0">
            <a:spAutoFit/>
          </a:bodyPr>
          <a:lstStyle/>
          <a:p>
            <a:r>
              <a:rPr lang="en-GB" sz="2000" dirty="0" smtClean="0">
                <a:latin typeface="Droid Sans Mono" panose="020B0609030804020204" pitchFamily="49" charset="0"/>
                <a:ea typeface="Droid Sans Mono" panose="020B0609030804020204" pitchFamily="49" charset="0"/>
                <a:cs typeface="Droid Sans Mono" panose="020B0609030804020204" pitchFamily="49" charset="0"/>
              </a:rPr>
              <a:t>5-10 </a:t>
            </a:r>
            <a:r>
              <a:rPr lang="en-GB" sz="2000" dirty="0">
                <a:latin typeface="Droid Sans Mono" panose="020B0609030804020204" pitchFamily="49" charset="0"/>
                <a:ea typeface="Droid Sans Mono" panose="020B0609030804020204" pitchFamily="49" charset="0"/>
                <a:cs typeface="Droid Sans Mono" panose="020B0609030804020204" pitchFamily="49" charset="0"/>
              </a:rPr>
              <a:t>mins</a:t>
            </a:r>
          </a:p>
        </p:txBody>
      </p:sp>
      <p:pic>
        <p:nvPicPr>
          <p:cNvPr id="10" name="Picture 9">
            <a:extLst>
              <a:ext uri="{FF2B5EF4-FFF2-40B4-BE49-F238E27FC236}">
                <a16:creationId xmlns:a16="http://schemas.microsoft.com/office/drawing/2014/main" id="{72CCBE82-9764-4100-A133-335A39B7A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772817"/>
            <a:ext cx="576064" cy="576064"/>
          </a:xfrm>
          <a:prstGeom prst="rect">
            <a:avLst/>
          </a:prstGeom>
        </p:spPr>
      </p:pic>
    </p:spTree>
    <p:extLst>
      <p:ext uri="{BB962C8B-B14F-4D97-AF65-F5344CB8AC3E}">
        <p14:creationId xmlns:p14="http://schemas.microsoft.com/office/powerpoint/2010/main" val="208513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94" y="320674"/>
            <a:ext cx="7886700" cy="1325563"/>
          </a:xfrm>
        </p:spPr>
        <p:txBody>
          <a:bodyPr/>
          <a:lstStyle/>
          <a:p>
            <a:r>
              <a:rPr lang="en-GB" sz="2400" dirty="0"/>
              <a:t>Security Risks - Social Networking </a:t>
            </a:r>
          </a:p>
        </p:txBody>
      </p:sp>
      <p:sp>
        <p:nvSpPr>
          <p:cNvPr id="3" name="Content Placeholder 2"/>
          <p:cNvSpPr>
            <a:spLocks noGrp="1"/>
          </p:cNvSpPr>
          <p:nvPr>
            <p:ph idx="1"/>
          </p:nvPr>
        </p:nvSpPr>
        <p:spPr/>
        <p:txBody>
          <a:bodyPr/>
          <a:lstStyle/>
          <a:p>
            <a:pPr>
              <a:buNone/>
            </a:pPr>
            <a:r>
              <a:rPr lang="en-GB" sz="2000" dirty="0"/>
              <a:t>	Dangers you can face while social networking are:</a:t>
            </a:r>
          </a:p>
          <a:p>
            <a:pPr>
              <a:buNone/>
            </a:pPr>
            <a:endParaRPr lang="en-GB" sz="2000" dirty="0"/>
          </a:p>
          <a:p>
            <a:pPr marL="514350" indent="-514350">
              <a:buFont typeface="+mj-lt"/>
              <a:buAutoNum type="arabicPeriod"/>
            </a:pPr>
            <a:r>
              <a:rPr lang="en-GB" sz="2000" dirty="0"/>
              <a:t>Stalking</a:t>
            </a:r>
          </a:p>
          <a:p>
            <a:pPr marL="514350" indent="-514350">
              <a:buFont typeface="+mj-lt"/>
              <a:buAutoNum type="arabicPeriod"/>
            </a:pPr>
            <a:r>
              <a:rPr lang="en-GB" sz="2000" dirty="0"/>
              <a:t>Identity theft</a:t>
            </a:r>
          </a:p>
          <a:p>
            <a:pPr marL="514350" indent="-514350">
              <a:buFont typeface="+mj-lt"/>
              <a:buAutoNum type="arabicPeriod"/>
            </a:pPr>
            <a:r>
              <a:rPr lang="en-GB" sz="2000" dirty="0"/>
              <a:t>Catfishing</a:t>
            </a:r>
          </a:p>
          <a:p>
            <a:pPr marL="0" indent="0">
              <a:buNone/>
            </a:pPr>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7</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
        <p:nvSpPr>
          <p:cNvPr id="7" name="Rectangle 6"/>
          <p:cNvSpPr/>
          <p:nvPr/>
        </p:nvSpPr>
        <p:spPr>
          <a:xfrm>
            <a:off x="809836" y="4149080"/>
            <a:ext cx="7524328" cy="1569660"/>
          </a:xfrm>
          <a:prstGeom prst="rect">
            <a:avLst/>
          </a:prstGeom>
        </p:spPr>
        <p:txBody>
          <a:bodyPr wrap="square">
            <a:spAutoFit/>
          </a:bodyPr>
          <a:lstStyle/>
          <a:p>
            <a:pPr>
              <a:buNone/>
            </a:pPr>
            <a:r>
              <a:rPr lang="en-GB" b="1" dirty="0"/>
              <a:t>1. Stalking: </a:t>
            </a:r>
            <a:r>
              <a:rPr lang="en-GB" dirty="0"/>
              <a:t>- People often post detailed and specific information on </a:t>
            </a:r>
            <a:r>
              <a:rPr lang="en-GB" u="sng" dirty="0"/>
              <a:t>Facebook </a:t>
            </a:r>
            <a:r>
              <a:rPr lang="en-GB" dirty="0"/>
              <a:t>including phone numbers, addresses and social plans.   In doing so you can be more easily stalked by strangers or even acquaintances.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5625"/>
            <a:ext cx="7886700" cy="1325563"/>
          </a:xfrm>
        </p:spPr>
        <p:txBody>
          <a:bodyPr/>
          <a:lstStyle/>
          <a:p>
            <a:r>
              <a:rPr lang="en-GB" sz="2400" dirty="0"/>
              <a:t>Security Risks - Social Networking </a:t>
            </a:r>
          </a:p>
        </p:txBody>
      </p:sp>
      <p:sp>
        <p:nvSpPr>
          <p:cNvPr id="3" name="Content Placeholder 2"/>
          <p:cNvSpPr>
            <a:spLocks noGrp="1"/>
          </p:cNvSpPr>
          <p:nvPr>
            <p:ph idx="1"/>
          </p:nvPr>
        </p:nvSpPr>
        <p:spPr>
          <a:xfrm>
            <a:off x="611277" y="1222040"/>
            <a:ext cx="7886700" cy="4351338"/>
          </a:xfrm>
        </p:spPr>
        <p:txBody>
          <a:bodyPr>
            <a:normAutofit fontScale="92500" lnSpcReduction="20000"/>
          </a:bodyPr>
          <a:lstStyle/>
          <a:p>
            <a:pPr>
              <a:buNone/>
            </a:pPr>
            <a:endParaRPr lang="en-GB" dirty="0"/>
          </a:p>
          <a:p>
            <a:pPr>
              <a:buNone/>
            </a:pPr>
            <a:r>
              <a:rPr lang="en-GB" sz="2000" b="1" dirty="0"/>
              <a:t>2. Identity Theft:-</a:t>
            </a:r>
            <a:r>
              <a:rPr lang="en-GB" sz="2000" dirty="0"/>
              <a:t> </a:t>
            </a:r>
            <a:endParaRPr lang="en-GB" sz="2000" dirty="0" smtClean="0"/>
          </a:p>
          <a:p>
            <a:pPr>
              <a:buNone/>
            </a:pPr>
            <a:endParaRPr lang="en-GB" sz="2000" dirty="0"/>
          </a:p>
          <a:p>
            <a:pPr marL="0" indent="0">
              <a:buNone/>
            </a:pPr>
            <a:r>
              <a:rPr lang="en-GB" sz="2000" dirty="0" smtClean="0"/>
              <a:t>Information posted on Social Media that can be </a:t>
            </a:r>
            <a:r>
              <a:rPr lang="en-GB" sz="2000" dirty="0"/>
              <a:t>used </a:t>
            </a:r>
            <a:r>
              <a:rPr lang="en-GB" sz="2000" dirty="0" smtClean="0"/>
              <a:t>by Identity thieves include :-</a:t>
            </a:r>
          </a:p>
          <a:p>
            <a:pPr>
              <a:buNone/>
            </a:pPr>
            <a:endParaRPr lang="en-GB" sz="2000" dirty="0" smtClean="0"/>
          </a:p>
          <a:p>
            <a:r>
              <a:rPr lang="en-GB" sz="2000" dirty="0"/>
              <a:t>Full name, </a:t>
            </a:r>
          </a:p>
          <a:p>
            <a:r>
              <a:rPr lang="en-GB" sz="2000" dirty="0" smtClean="0"/>
              <a:t>Names </a:t>
            </a:r>
            <a:r>
              <a:rPr lang="en-GB" sz="2000" dirty="0"/>
              <a:t>of your family members</a:t>
            </a:r>
          </a:p>
          <a:p>
            <a:r>
              <a:rPr lang="en-GB" sz="2000" dirty="0" smtClean="0"/>
              <a:t>Phone </a:t>
            </a:r>
            <a:r>
              <a:rPr lang="en-GB" sz="2000" dirty="0"/>
              <a:t>number</a:t>
            </a:r>
          </a:p>
          <a:p>
            <a:r>
              <a:rPr lang="en-GB" sz="2000" dirty="0" smtClean="0"/>
              <a:t>Birthday</a:t>
            </a:r>
            <a:endParaRPr lang="en-GB" sz="2000" dirty="0"/>
          </a:p>
          <a:p>
            <a:r>
              <a:rPr lang="en-GB" sz="2000" dirty="0"/>
              <a:t>Address</a:t>
            </a:r>
          </a:p>
          <a:p>
            <a:r>
              <a:rPr lang="en-GB" sz="2000" dirty="0" smtClean="0"/>
              <a:t>Relationship </a:t>
            </a:r>
            <a:r>
              <a:rPr lang="en-GB" sz="2000" dirty="0"/>
              <a:t>status</a:t>
            </a:r>
          </a:p>
          <a:p>
            <a:r>
              <a:rPr lang="en-GB" sz="2000" dirty="0"/>
              <a:t>Passport-style profile photos</a:t>
            </a:r>
          </a:p>
          <a:p>
            <a:r>
              <a:rPr lang="en-GB" sz="2000" dirty="0" smtClean="0"/>
              <a:t>Place </a:t>
            </a:r>
            <a:r>
              <a:rPr lang="en-GB" sz="2000" dirty="0"/>
              <a:t>of employment   </a:t>
            </a:r>
          </a:p>
          <a:p>
            <a:pPr>
              <a:buNone/>
            </a:pPr>
            <a:endParaRPr lang="en-GB" sz="2000" dirty="0" smtClean="0"/>
          </a:p>
        </p:txBody>
      </p:sp>
      <p:sp>
        <p:nvSpPr>
          <p:cNvPr id="6" name="Slide Number Placeholder 5"/>
          <p:cNvSpPr>
            <a:spLocks noGrp="1"/>
          </p:cNvSpPr>
          <p:nvPr>
            <p:ph type="sldNum" sz="quarter" idx="12"/>
          </p:nvPr>
        </p:nvSpPr>
        <p:spPr/>
        <p:txBody>
          <a:bodyPr/>
          <a:lstStyle/>
          <a:p>
            <a:fld id="{55A61087-7CAB-433C-B832-1E604C21A187}" type="slidenum">
              <a:rPr lang="en-GB" smtClean="0"/>
              <a:pPr/>
              <a:t>8</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
        <p:nvSpPr>
          <p:cNvPr id="5" name="Rectangle 4"/>
          <p:cNvSpPr/>
          <p:nvPr/>
        </p:nvSpPr>
        <p:spPr>
          <a:xfrm>
            <a:off x="5346998" y="5046110"/>
            <a:ext cx="3275856" cy="1200329"/>
          </a:xfrm>
          <a:prstGeom prst="rect">
            <a:avLst/>
          </a:prstGeom>
        </p:spPr>
        <p:txBody>
          <a:bodyPr wrap="square">
            <a:spAutoFit/>
          </a:bodyPr>
          <a:lstStyle/>
          <a:p>
            <a:pPr>
              <a:buNone/>
            </a:pPr>
            <a:r>
              <a:rPr lang="en-GB" dirty="0">
                <a:solidFill>
                  <a:srgbClr val="FF0000"/>
                </a:solidFill>
              </a:rPr>
              <a:t>Identity thieves use </a:t>
            </a:r>
            <a:r>
              <a:rPr lang="en-GB" dirty="0" smtClean="0">
                <a:solidFill>
                  <a:srgbClr val="FF0000"/>
                </a:solidFill>
              </a:rPr>
              <a:t>this information </a:t>
            </a:r>
            <a:r>
              <a:rPr lang="en-GB" dirty="0">
                <a:solidFill>
                  <a:srgbClr val="FF0000"/>
                </a:solidFill>
              </a:rPr>
              <a:t>to replicate your online presence and </a:t>
            </a:r>
            <a:r>
              <a:rPr lang="en-GB" dirty="0" smtClean="0">
                <a:solidFill>
                  <a:srgbClr val="FF0000"/>
                </a:solidFill>
              </a:rPr>
              <a:t>potentially </a:t>
            </a:r>
            <a:r>
              <a:rPr lang="en-GB" dirty="0">
                <a:solidFill>
                  <a:srgbClr val="FF0000"/>
                </a:solidFill>
              </a:rPr>
              <a:t>for criminal purposes.</a:t>
            </a:r>
          </a:p>
        </p:txBody>
      </p:sp>
      <p:pic>
        <p:nvPicPr>
          <p:cNvPr id="4098" name="Picture 2" descr="Image result for pic thief internet ident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168202"/>
            <a:ext cx="2672753" cy="1723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5625"/>
            <a:ext cx="7886700" cy="1325563"/>
          </a:xfrm>
        </p:spPr>
        <p:txBody>
          <a:bodyPr/>
          <a:lstStyle/>
          <a:p>
            <a:r>
              <a:rPr lang="en-GB" sz="2400" dirty="0"/>
              <a:t>Security Risks - Catfishing </a:t>
            </a:r>
          </a:p>
        </p:txBody>
      </p:sp>
      <p:sp>
        <p:nvSpPr>
          <p:cNvPr id="3" name="Content Placeholder 2"/>
          <p:cNvSpPr>
            <a:spLocks noGrp="1"/>
          </p:cNvSpPr>
          <p:nvPr>
            <p:ph idx="1"/>
          </p:nvPr>
        </p:nvSpPr>
        <p:spPr/>
        <p:txBody>
          <a:bodyPr/>
          <a:lstStyle/>
          <a:p>
            <a:pPr>
              <a:buNone/>
            </a:pPr>
            <a:endParaRPr lang="en-GB" dirty="0"/>
          </a:p>
          <a:p>
            <a:pPr>
              <a:buNone/>
            </a:pPr>
            <a:r>
              <a:rPr lang="en-GB" sz="2000" b="1" dirty="0"/>
              <a:t>3. Catfishing:-  </a:t>
            </a:r>
            <a:r>
              <a:rPr lang="en-GB" sz="2000" dirty="0"/>
              <a:t>Occurs when a user creates a false or highly</a:t>
            </a:r>
          </a:p>
          <a:p>
            <a:pPr>
              <a:buNone/>
            </a:pPr>
            <a:r>
              <a:rPr lang="en-GB" sz="2000" dirty="0"/>
              <a:t>exaggerated profile for the purposes of conducting a</a:t>
            </a:r>
          </a:p>
          <a:p>
            <a:pPr>
              <a:buNone/>
            </a:pPr>
            <a:r>
              <a:rPr lang="en-GB" sz="2000" dirty="0"/>
              <a:t>relationship online. Some profiles are created to exact revenge,</a:t>
            </a:r>
          </a:p>
          <a:p>
            <a:pPr>
              <a:buNone/>
            </a:pPr>
            <a:r>
              <a:rPr lang="en-GB" sz="2000" dirty="0"/>
              <a:t>blackmail or cause embarrassment.</a:t>
            </a:r>
          </a:p>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A61087-7CAB-433C-B832-1E604C21A187}" type="slidenum">
              <a:rPr lang="en-GB" smtClean="0"/>
              <a:pPr/>
              <a:t>9</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1" y="0"/>
            <a:ext cx="1196752" cy="11967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5027CAB5BBA34B944A0B154E4930C5" ma:contentTypeVersion="" ma:contentTypeDescription="Create a new document." ma:contentTypeScope="" ma:versionID="be3bc03ad2fe2ade979e420b4f3c2736">
  <xsd:schema xmlns:xsd="http://www.w3.org/2001/XMLSchema" xmlns:xs="http://www.w3.org/2001/XMLSchema" xmlns:p="http://schemas.microsoft.com/office/2006/metadata/properties" xmlns:ns2="81cafa03-b9fa-4519-a5ee-23457128fbf7" xmlns:ns3="6af00132-374d-4ddc-b861-edf11223f115" targetNamespace="http://schemas.microsoft.com/office/2006/metadata/properties" ma:root="true" ma:fieldsID="a31ef8312b898544e189d624cd7bdc11" ns2:_="" ns3:_="">
    <xsd:import namespace="81cafa03-b9fa-4519-a5ee-23457128fbf7"/>
    <xsd:import namespace="6af00132-374d-4ddc-b861-edf11223f115"/>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afa03-b9fa-4519-a5ee-23457128fb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f00132-374d-4ddc-b861-edf11223f115"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BD980-B2D6-4E40-A414-4D2CF8992ED9}">
  <ds:schemaRefs>
    <ds:schemaRef ds:uri="http://schemas.microsoft.com/sharepoint/v3/contenttype/forms"/>
  </ds:schemaRefs>
</ds:datastoreItem>
</file>

<file path=customXml/itemProps2.xml><?xml version="1.0" encoding="utf-8"?>
<ds:datastoreItem xmlns:ds="http://schemas.openxmlformats.org/officeDocument/2006/customXml" ds:itemID="{6450B080-43EB-49B7-9800-C955EDD5A4F5}">
  <ds:schemaRefs>
    <ds:schemaRef ds:uri="http://schemas.microsoft.com/office/2006/documentManagement/types"/>
    <ds:schemaRef ds:uri="http://purl.org/dc/terms/"/>
    <ds:schemaRef ds:uri="http://schemas.openxmlformats.org/package/2006/metadata/core-properties"/>
    <ds:schemaRef ds:uri="http://purl.org/dc/dcmitype/"/>
    <ds:schemaRef ds:uri="81cafa03-b9fa-4519-a5ee-23457128fbf7"/>
    <ds:schemaRef ds:uri="http://purl.org/dc/elements/1.1/"/>
    <ds:schemaRef ds:uri="http://schemas.microsoft.com/office/2006/metadata/properties"/>
    <ds:schemaRef ds:uri="http://schemas.microsoft.com/office/infopath/2007/PartnerControls"/>
    <ds:schemaRef ds:uri="6af00132-374d-4ddc-b861-edf11223f115"/>
    <ds:schemaRef ds:uri="http://www.w3.org/XML/1998/namespace"/>
  </ds:schemaRefs>
</ds:datastoreItem>
</file>

<file path=customXml/itemProps3.xml><?xml version="1.0" encoding="utf-8"?>
<ds:datastoreItem xmlns:ds="http://schemas.openxmlformats.org/officeDocument/2006/customXml" ds:itemID="{307BEFFF-33BC-4AD6-A120-B3F4BBB97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afa03-b9fa-4519-a5ee-23457128fbf7"/>
    <ds:schemaRef ds:uri="6af00132-374d-4ddc-b861-edf11223f1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2833</TotalTime>
  <Words>629</Words>
  <Application>Microsoft Office PowerPoint</Application>
  <PresentationFormat>On-screen Show (4:3)</PresentationFormat>
  <Paragraphs>158</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Droid Sans Mono</vt:lpstr>
      <vt:lpstr>Times New Roman</vt:lpstr>
      <vt:lpstr>Office Theme</vt:lpstr>
      <vt:lpstr>PowerPoint Presentation</vt:lpstr>
      <vt:lpstr>Pupil Voice</vt:lpstr>
      <vt:lpstr>PowerPoint Presentation</vt:lpstr>
      <vt:lpstr>Security Risks - Social Networking </vt:lpstr>
      <vt:lpstr>Video Internet Safety</vt:lpstr>
      <vt:lpstr>Class Discussion on Contents of Video</vt:lpstr>
      <vt:lpstr>Security Risks - Social Networking </vt:lpstr>
      <vt:lpstr>Security Risks - Social Networking </vt:lpstr>
      <vt:lpstr>Security Risks - Catfishing </vt:lpstr>
      <vt:lpstr>Security Precautions - Anti Catfishing Tips</vt:lpstr>
      <vt:lpstr>Security Precautions –  Top tips for safer social networking </vt:lpstr>
      <vt:lpstr>How to report Abuse ?</vt:lpstr>
      <vt:lpstr>Personal Risks - Who will target you on Social Network sites</vt:lpstr>
      <vt:lpstr>Personal Risks - Who will target you on Social Network sites</vt:lpstr>
      <vt:lpstr>Personal Risks - Chat-rooms</vt:lpstr>
      <vt:lpstr>Personal Risks - Dangers of Chat-rooms</vt:lpstr>
      <vt:lpstr>Personal Risks -Cyberbullying</vt:lpstr>
      <vt:lpstr>Personal Risks - Cyberbullying</vt:lpstr>
      <vt:lpstr>Personal Risks - Grooming</vt:lpstr>
      <vt:lpstr>Personal Precautions - Anti-grooming tips </vt:lpstr>
      <vt:lpstr>Pupil Voice</vt:lpstr>
      <vt:lpstr>Task 1 – share your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Badge</dc:title>
  <dc:creator>Owner</dc:creator>
  <cp:lastModifiedBy>Alex Cardoo</cp:lastModifiedBy>
  <cp:revision>201</cp:revision>
  <cp:lastPrinted>2018-11-26T12:54:48Z</cp:lastPrinted>
  <dcterms:created xsi:type="dcterms:W3CDTF">2014-07-09T11:34:17Z</dcterms:created>
  <dcterms:modified xsi:type="dcterms:W3CDTF">2018-12-19T13:24:04Z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TC011813281033</vt:lpwstr>
  </property>
  <property fmtid="{D5CDD505-2E9C-101B-9397-08002B2CF9AE}" pid="3" name="ContentTypeId">
    <vt:lpwstr>0x010100CF5027CAB5BBA34B944A0B154E4930C5</vt:lpwstr>
  </property>
</Properties>
</file>