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91" r:id="rId3"/>
    <p:sldId id="283" r:id="rId4"/>
    <p:sldId id="285" r:id="rId5"/>
    <p:sldId id="265" r:id="rId6"/>
    <p:sldId id="294" r:id="rId7"/>
    <p:sldId id="257" r:id="rId8"/>
    <p:sldId id="267" r:id="rId9"/>
    <p:sldId id="268" r:id="rId10"/>
    <p:sldId id="286" r:id="rId11"/>
    <p:sldId id="277" r:id="rId12"/>
    <p:sldId id="270" r:id="rId13"/>
    <p:sldId id="276" r:id="rId14"/>
    <p:sldId id="271" r:id="rId15"/>
    <p:sldId id="272" r:id="rId16"/>
    <p:sldId id="273" r:id="rId17"/>
    <p:sldId id="274" r:id="rId18"/>
    <p:sldId id="287" r:id="rId19"/>
    <p:sldId id="292" r:id="rId20"/>
    <p:sldId id="258" r:id="rId21"/>
    <p:sldId id="259" r:id="rId22"/>
    <p:sldId id="293" r:id="rId23"/>
  </p:sldIdLst>
  <p:sldSz cx="9144000" cy="6858000" type="screen4x3"/>
  <p:notesSz cx="6669088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2" autoAdjust="0"/>
    <p:restoredTop sz="94660"/>
  </p:normalViewPr>
  <p:slideViewPr>
    <p:cSldViewPr>
      <p:cViewPr varScale="1">
        <p:scale>
          <a:sx n="72" d="100"/>
          <a:sy n="72" d="100"/>
        </p:scale>
        <p:origin x="390" y="5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51" d="100"/>
          <a:sy n="51" d="100"/>
        </p:scale>
        <p:origin x="271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GB" dirty="0" smtClean="0"/>
              <a:t>Lesson 2       		1-2 Periods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9E99A9-B99E-420F-9021-5490202BBDB4}" type="datetimeFigureOut">
              <a:rPr lang="en-GB" smtClean="0"/>
              <a:t>20/12/2018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377316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0C6AB2-E972-471A-8A00-AEA8AD547B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252110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29DBEF-E7F9-43A9-AE87-E7E0C46BE106}" type="datetimeFigureOut">
              <a:rPr lang="en-GB" smtClean="0"/>
              <a:t>20/12/2018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66775" y="739775"/>
            <a:ext cx="4935538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689515"/>
            <a:ext cx="533527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Sidmouth College Computer Studies Department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377316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827FFD-109F-4175-8055-DFA41E4343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879926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99592" y="634897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82CD1AD-4CFA-41AE-B456-70CE516DA6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4498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5536" y="6377280"/>
            <a:ext cx="4258816" cy="365125"/>
          </a:xfrm>
          <a:prstGeom prst="rect">
            <a:avLst/>
          </a:prstGeom>
        </p:spPr>
        <p:txBody>
          <a:bodyPr/>
          <a:lstStyle/>
          <a:p>
            <a:fld id="{58923EEC-0D63-432B-B213-214F9A9D98D4}" type="datetimeFigureOut">
              <a:rPr lang="en-GB" smtClean="0"/>
              <a:t>20/12/2018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82CD1AD-4CFA-41AE-B456-70CE516DA6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9267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5536" y="6377280"/>
            <a:ext cx="4258816" cy="365125"/>
          </a:xfrm>
          <a:prstGeom prst="rect">
            <a:avLst/>
          </a:prstGeom>
        </p:spPr>
        <p:txBody>
          <a:bodyPr/>
          <a:lstStyle/>
          <a:p>
            <a:fld id="{58923EEC-0D63-432B-B213-214F9A9D98D4}" type="datetimeFigureOut">
              <a:rPr lang="en-GB" smtClean="0"/>
              <a:t>20/12/2018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82CD1AD-4CFA-41AE-B456-70CE516DA6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3641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82CD1AD-4CFA-41AE-B456-70CE516DA6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7302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82CD1AD-4CFA-41AE-B456-70CE516DA6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2861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95536" y="6377280"/>
            <a:ext cx="4258816" cy="365125"/>
          </a:xfrm>
          <a:prstGeom prst="rect">
            <a:avLst/>
          </a:prstGeom>
        </p:spPr>
        <p:txBody>
          <a:bodyPr/>
          <a:lstStyle/>
          <a:p>
            <a:fld id="{58923EEC-0D63-432B-B213-214F9A9D98D4}" type="datetimeFigureOut">
              <a:rPr lang="en-GB" smtClean="0"/>
              <a:t>20/12/2018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82CD1AD-4CFA-41AE-B456-70CE516DA6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4579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95536" y="6377280"/>
            <a:ext cx="4258816" cy="365125"/>
          </a:xfrm>
          <a:prstGeom prst="rect">
            <a:avLst/>
          </a:prstGeom>
        </p:spPr>
        <p:txBody>
          <a:bodyPr/>
          <a:lstStyle/>
          <a:p>
            <a:fld id="{58923EEC-0D63-432B-B213-214F9A9D98D4}" type="datetimeFigureOut">
              <a:rPr lang="en-GB" smtClean="0"/>
              <a:t>20/12/2018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82CD1AD-4CFA-41AE-B456-70CE516DA6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5155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95536" y="6377280"/>
            <a:ext cx="4258816" cy="365125"/>
          </a:xfrm>
          <a:prstGeom prst="rect">
            <a:avLst/>
          </a:prstGeom>
        </p:spPr>
        <p:txBody>
          <a:bodyPr/>
          <a:lstStyle/>
          <a:p>
            <a:fld id="{58923EEC-0D63-432B-B213-214F9A9D98D4}" type="datetimeFigureOut">
              <a:rPr lang="en-GB" smtClean="0"/>
              <a:t>20/12/2018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82CD1AD-4CFA-41AE-B456-70CE516DA6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6659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95536" y="6377280"/>
            <a:ext cx="4258816" cy="365125"/>
          </a:xfrm>
          <a:prstGeom prst="rect">
            <a:avLst/>
          </a:prstGeom>
        </p:spPr>
        <p:txBody>
          <a:bodyPr/>
          <a:lstStyle/>
          <a:p>
            <a:fld id="{58923EEC-0D63-432B-B213-214F9A9D98D4}" type="datetimeFigureOut">
              <a:rPr lang="en-GB" smtClean="0"/>
              <a:t>20/12/2018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82CD1AD-4CFA-41AE-B456-70CE516DA6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3358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95536" y="6377280"/>
            <a:ext cx="4258816" cy="365125"/>
          </a:xfrm>
          <a:prstGeom prst="rect">
            <a:avLst/>
          </a:prstGeom>
        </p:spPr>
        <p:txBody>
          <a:bodyPr/>
          <a:lstStyle/>
          <a:p>
            <a:fld id="{58923EEC-0D63-432B-B213-214F9A9D98D4}" type="datetimeFigureOut">
              <a:rPr lang="en-GB" smtClean="0"/>
              <a:t>20/12/2018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82CD1AD-4CFA-41AE-B456-70CE516DA6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8657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95536" y="6377280"/>
            <a:ext cx="4258816" cy="365125"/>
          </a:xfrm>
          <a:prstGeom prst="rect">
            <a:avLst/>
          </a:prstGeom>
        </p:spPr>
        <p:txBody>
          <a:bodyPr/>
          <a:lstStyle/>
          <a:p>
            <a:fld id="{58923EEC-0D63-432B-B213-214F9A9D98D4}" type="datetimeFigureOut">
              <a:rPr lang="en-GB" smtClean="0"/>
              <a:t>20/12/2018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82CD1AD-4CFA-41AE-B456-70CE516DA6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6492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59216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602512" cy="46100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-322" y="0"/>
            <a:ext cx="323528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6312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jpeg"/><Relationship Id="rId7" Type="http://schemas.openxmlformats.org/officeDocument/2006/relationships/image" Target="../media/image1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c6ssZnCyuA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BNHR6IQJGZs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7526" y="307787"/>
            <a:ext cx="7772400" cy="1470025"/>
          </a:xfrm>
        </p:spPr>
        <p:txBody>
          <a:bodyPr/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How to Search Smart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2040" y="1574237"/>
            <a:ext cx="2581635" cy="31913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2877542" y="3090111"/>
            <a:ext cx="1656184" cy="20473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7164" y="4729175"/>
            <a:ext cx="1014301" cy="125384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3947372" y="5633546"/>
            <a:ext cx="565411" cy="698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825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2C7B7-103C-4E28-AB92-B6F3D65BC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Search Results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4CE2D39-B616-4900-AC44-5DC5F45D10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3736" y="1268760"/>
            <a:ext cx="7319783" cy="46101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2FEE724F-B07A-4C97-8298-04EA70EFCC3F}"/>
              </a:ext>
            </a:extLst>
          </p:cNvPr>
          <p:cNvSpPr txBox="1">
            <a:spLocks/>
          </p:cNvSpPr>
          <p:nvPr/>
        </p:nvSpPr>
        <p:spPr>
          <a:xfrm>
            <a:off x="551832" y="5693905"/>
            <a:ext cx="859216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>
                <a:solidFill>
                  <a:srgbClr val="FF0000"/>
                </a:solidFill>
              </a:rPr>
              <a:t>Results point to 4.93 billion </a:t>
            </a:r>
            <a:r>
              <a:rPr lang="en-US" sz="1800" b="1" dirty="0" smtClean="0">
                <a:solidFill>
                  <a:srgbClr val="FF0000"/>
                </a:solidFill>
              </a:rPr>
              <a:t>websites</a:t>
            </a:r>
            <a:endParaRPr lang="en-US" sz="1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461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1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30 Trillion Web Pages Tracked By Google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So we have just seen that there are billions of websites listed on Google’s Database.</a:t>
            </a:r>
          </a:p>
          <a:p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Searching for the 1 website we need can be a difficult job.</a:t>
            </a:r>
          </a:p>
          <a:p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But there some advanced techniques that we can use….lets learn the tips!</a:t>
            </a:r>
          </a:p>
        </p:txBody>
      </p:sp>
    </p:spTree>
    <p:extLst>
      <p:ext uri="{BB962C8B-B14F-4D97-AF65-F5344CB8AC3E}">
        <p14:creationId xmlns:p14="http://schemas.microsoft.com/office/powerpoint/2010/main" val="2545749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90355"/>
            <a:ext cx="8592168" cy="720080"/>
          </a:xfrm>
        </p:spPr>
        <p:txBody>
          <a:bodyPr>
            <a:normAutofit fontScale="90000"/>
          </a:bodyPr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Advanced Search Tips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3971"/>
            <a:ext cx="8602512" cy="4610057"/>
          </a:xfrm>
        </p:spPr>
        <p:txBody>
          <a:bodyPr/>
          <a:lstStyle/>
          <a:p>
            <a:pPr marL="0" indent="0">
              <a:buNone/>
            </a:pPr>
            <a:r>
              <a:rPr lang="en-GB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Using Boolean Operators</a:t>
            </a:r>
          </a:p>
          <a:p>
            <a:pPr marL="0" indent="0">
              <a:buNone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You can use Boolean operators…</a:t>
            </a:r>
          </a:p>
          <a:p>
            <a:pPr marL="0" indent="0" algn="ctr">
              <a:buNone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…(special words and symbols)…</a:t>
            </a:r>
          </a:p>
          <a:p>
            <a:pPr marL="0" indent="0" algn="r">
              <a:buNone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…to drill down and find the information you need.</a:t>
            </a:r>
          </a:p>
        </p:txBody>
      </p:sp>
      <p:sp>
        <p:nvSpPr>
          <p:cNvPr id="4" name="Rectangle 3"/>
          <p:cNvSpPr/>
          <p:nvPr/>
        </p:nvSpPr>
        <p:spPr>
          <a:xfrm rot="21300882">
            <a:off x="1595591" y="4530438"/>
            <a:ext cx="7409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OR</a:t>
            </a:r>
          </a:p>
        </p:txBody>
      </p:sp>
      <p:sp>
        <p:nvSpPr>
          <p:cNvPr id="5" name="Rectangle 4"/>
          <p:cNvSpPr/>
          <p:nvPr/>
        </p:nvSpPr>
        <p:spPr>
          <a:xfrm rot="238191">
            <a:off x="6603566" y="4417381"/>
            <a:ext cx="1390509" cy="12618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Quotes</a:t>
            </a:r>
          </a:p>
          <a:p>
            <a:pPr algn="ctr"/>
            <a:r>
              <a:rPr lang="en-GB" sz="4400" dirty="0">
                <a:latin typeface="Calibri" panose="020F0502020204030204" pitchFamily="34" charset="0"/>
                <a:cs typeface="Calibri" panose="020F0502020204030204" pitchFamily="34" charset="0"/>
              </a:rPr>
              <a:t>“   ”</a:t>
            </a:r>
          </a:p>
        </p:txBody>
      </p:sp>
      <p:sp>
        <p:nvSpPr>
          <p:cNvPr id="6" name="TextBox 5"/>
          <p:cNvSpPr txBox="1"/>
          <p:nvPr/>
        </p:nvSpPr>
        <p:spPr>
          <a:xfrm rot="21401203">
            <a:off x="3622947" y="5164640"/>
            <a:ext cx="2010487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Minus Sign</a:t>
            </a:r>
          </a:p>
          <a:p>
            <a:pPr algn="ctr"/>
            <a:endParaRPr lang="en-GB" sz="36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384A5D8-33AB-4A0E-B58F-E2132D2DCF4A}"/>
              </a:ext>
            </a:extLst>
          </p:cNvPr>
          <p:cNvSpPr/>
          <p:nvPr/>
        </p:nvSpPr>
        <p:spPr>
          <a:xfrm rot="21300882">
            <a:off x="3609695" y="3868658"/>
            <a:ext cx="10342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</a:p>
        </p:txBody>
      </p:sp>
    </p:spTree>
    <p:extLst>
      <p:ext uri="{BB962C8B-B14F-4D97-AF65-F5344CB8AC3E}">
        <p14:creationId xmlns:p14="http://schemas.microsoft.com/office/powerpoint/2010/main" val="466613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4822">
            <a:off x="5306315" y="4303763"/>
            <a:ext cx="3336032" cy="187651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56229">
            <a:off x="895376" y="4408950"/>
            <a:ext cx="3348842" cy="166614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8935" y="2072160"/>
            <a:ext cx="1987374" cy="14905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What happens if we type CHEDDAR CHEESE into Google?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54674" y="1925710"/>
            <a:ext cx="1056700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500" dirty="0"/>
              <a:t>?</a:t>
            </a:r>
          </a:p>
        </p:txBody>
      </p:sp>
      <p:sp>
        <p:nvSpPr>
          <p:cNvPr id="8" name="TextBox 7"/>
          <p:cNvSpPr txBox="1"/>
          <p:nvPr/>
        </p:nvSpPr>
        <p:spPr>
          <a:xfrm rot="629689">
            <a:off x="5480590" y="2022599"/>
            <a:ext cx="3162590" cy="156966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Do we get what we want?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78004" y="4615968"/>
            <a:ext cx="1893378" cy="147732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i="1" dirty="0"/>
              <a:t>Or do we get lots of unwanted websites as well?</a:t>
            </a:r>
          </a:p>
        </p:txBody>
      </p:sp>
    </p:spTree>
    <p:extLst>
      <p:ext uri="{BB962C8B-B14F-4D97-AF65-F5344CB8AC3E}">
        <p14:creationId xmlns:p14="http://schemas.microsoft.com/office/powerpoint/2010/main" val="2306153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094608" y="3999755"/>
            <a:ext cx="2954397" cy="1578945"/>
            <a:chOff x="-902677" y="3149422"/>
            <a:chExt cx="4720909" cy="2672424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902677" y="3149422"/>
              <a:ext cx="3348842" cy="166614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200" y="3945328"/>
              <a:ext cx="3336032" cy="187651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pic>
        <p:nvPicPr>
          <p:cNvPr id="27" name="Pictur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4822">
            <a:off x="7048816" y="2121644"/>
            <a:ext cx="1781740" cy="10022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56229">
            <a:off x="283980" y="2033920"/>
            <a:ext cx="2231749" cy="11103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34126"/>
            <a:ext cx="8592168" cy="419204"/>
          </a:xfrm>
        </p:spPr>
        <p:txBody>
          <a:bodyPr>
            <a:normAutofit fontScale="90000"/>
          </a:bodyPr>
          <a:lstStyle/>
          <a:p>
            <a:r>
              <a:rPr lang="en-GB" dirty="0"/>
              <a:t>Normal Google 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9396" y="726451"/>
            <a:ext cx="5126072" cy="45600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dirty="0"/>
              <a:t>Key Words: </a:t>
            </a:r>
            <a:r>
              <a:rPr lang="en-GB" b="1" dirty="0"/>
              <a:t>Cheddar Cheese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71601" y="5661248"/>
            <a:ext cx="7632848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/>
              <a:t>Finds websites containing the words CHEDDAR and CHEESE but not necessarily together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949" y="1222151"/>
            <a:ext cx="4936151" cy="258026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46" y="1740376"/>
            <a:ext cx="1489019" cy="168419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683" y="1807318"/>
            <a:ext cx="1489019" cy="168419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6140" y="3965993"/>
            <a:ext cx="1719328" cy="1543985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2937458" y="2259743"/>
            <a:ext cx="1207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Cheddar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535468" y="2259743"/>
            <a:ext cx="1055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Cheese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87692" y="3465789"/>
            <a:ext cx="1647799" cy="132343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Ignores websites that just have the word CHEDDAR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341519" y="3532864"/>
            <a:ext cx="1647799" cy="10772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Ignores websites that just have the word CHEESE</a:t>
            </a:r>
          </a:p>
        </p:txBody>
      </p:sp>
    </p:spTree>
    <p:extLst>
      <p:ext uri="{BB962C8B-B14F-4D97-AF65-F5344CB8AC3E}">
        <p14:creationId xmlns:p14="http://schemas.microsoft.com/office/powerpoint/2010/main" val="286071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5" grpId="0" animBg="1"/>
      <p:bldP spid="2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3094608" y="3999755"/>
            <a:ext cx="2954397" cy="1578945"/>
            <a:chOff x="-902677" y="3149422"/>
            <a:chExt cx="4720909" cy="2672424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902677" y="3149422"/>
              <a:ext cx="3348842" cy="166614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200" y="3945328"/>
              <a:ext cx="3336032" cy="187651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4822">
            <a:off x="7048816" y="2121644"/>
            <a:ext cx="1781740" cy="10022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56229">
            <a:off x="283980" y="2033920"/>
            <a:ext cx="2231749" cy="11103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988" y="201872"/>
            <a:ext cx="8592168" cy="300237"/>
          </a:xfrm>
        </p:spPr>
        <p:txBody>
          <a:bodyPr>
            <a:normAutofit fontScale="90000"/>
          </a:bodyPr>
          <a:lstStyle/>
          <a:p>
            <a:r>
              <a:rPr lang="en-GB" dirty="0"/>
              <a:t>Advanced Google Search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938" y="1410523"/>
            <a:ext cx="4583849" cy="2396103"/>
          </a:xfrm>
          <a:prstGeom prst="rect">
            <a:avLst/>
          </a:prstGeom>
        </p:spPr>
      </p:pic>
      <p:sp>
        <p:nvSpPr>
          <p:cNvPr id="27" name="Content Placeholder 2"/>
          <p:cNvSpPr txBox="1">
            <a:spLocks/>
          </p:cNvSpPr>
          <p:nvPr/>
        </p:nvSpPr>
        <p:spPr>
          <a:xfrm>
            <a:off x="447763" y="764704"/>
            <a:ext cx="5482751" cy="45600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/>
              <a:t>Key Words: </a:t>
            </a:r>
            <a:r>
              <a:rPr lang="en-GB" b="1" dirty="0"/>
              <a:t>Cheddar OR Cheese</a:t>
            </a:r>
          </a:p>
          <a:p>
            <a:pPr marL="0" indent="0">
              <a:buFont typeface="Arial" pitchFamily="34" charset="0"/>
              <a:buNone/>
            </a:pPr>
            <a:endParaRPr lang="en-GB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1051439" y="5754712"/>
            <a:ext cx="7632848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/>
              <a:t>Finds websites containing the words CHEDDAR and CHEESE but not necessarily together</a:t>
            </a: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5774" y="4079489"/>
            <a:ext cx="1719328" cy="1543985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3017296" y="2353207"/>
            <a:ext cx="1207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Cheddar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615306" y="2353207"/>
            <a:ext cx="1055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Cheese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67530" y="3559253"/>
            <a:ext cx="1647799" cy="107721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Finds websites that just have the word CHEDDAR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421357" y="3626328"/>
            <a:ext cx="1647799" cy="107721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Finds websites that just have the word CHEESE</a:t>
            </a: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9744" y="2027030"/>
            <a:ext cx="1565176" cy="1405554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398" y="1935783"/>
            <a:ext cx="1509741" cy="135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233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9" grpId="0" animBg="1"/>
      <p:bldP spid="4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3094608" y="3999755"/>
            <a:ext cx="2954397" cy="1578945"/>
            <a:chOff x="-902677" y="3149422"/>
            <a:chExt cx="4720909" cy="2672424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902677" y="3149422"/>
              <a:ext cx="3348842" cy="166614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200" y="3945328"/>
              <a:ext cx="3336032" cy="187651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pic>
        <p:nvPicPr>
          <p:cNvPr id="29" name="Picture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4822">
            <a:off x="7048816" y="2121644"/>
            <a:ext cx="1781740" cy="10022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56229">
            <a:off x="283980" y="2033920"/>
            <a:ext cx="2231749" cy="11103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372" y="139619"/>
            <a:ext cx="8592168" cy="547110"/>
          </a:xfrm>
        </p:spPr>
        <p:txBody>
          <a:bodyPr>
            <a:normAutofit fontScale="90000"/>
          </a:bodyPr>
          <a:lstStyle/>
          <a:p>
            <a:r>
              <a:rPr lang="en-GB" dirty="0"/>
              <a:t>Advanced Google Search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297" y="1737895"/>
            <a:ext cx="4327481" cy="2262093"/>
          </a:xfrm>
          <a:prstGeom prst="rect">
            <a:avLst/>
          </a:prstGeom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467544" y="947644"/>
            <a:ext cx="5482751" cy="45600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/>
              <a:t>Key Words: </a:t>
            </a:r>
            <a:r>
              <a:rPr lang="en-GB" b="1" dirty="0"/>
              <a:t>Cheddar -Cheese</a:t>
            </a:r>
          </a:p>
          <a:p>
            <a:pPr marL="0" indent="0">
              <a:buFont typeface="Arial" pitchFamily="34" charset="0"/>
              <a:buNone/>
            </a:pPr>
            <a:endParaRPr lang="en-GB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1071220" y="5937652"/>
            <a:ext cx="7632848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/>
              <a:t>Ignores the sites that have the word CHEDDAR and CHEESE in them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037077" y="2536147"/>
            <a:ext cx="1207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Cheddar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635087" y="2536147"/>
            <a:ext cx="1055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Cheese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87311" y="3742193"/>
            <a:ext cx="1647799" cy="107721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Finds websites that just have the word CHEDDAR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441138" y="3809268"/>
            <a:ext cx="1647799" cy="107721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Ignores websites that just have the word CHEESE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594" y="2234254"/>
            <a:ext cx="1494906" cy="134245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049" y="1998338"/>
            <a:ext cx="1489019" cy="168419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6068" y="4044387"/>
            <a:ext cx="1489019" cy="1684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930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2" grpId="0" animBg="1"/>
      <p:bldP spid="2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Advanced Google 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4011"/>
            <a:ext cx="8602512" cy="4610057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Key Words: </a:t>
            </a:r>
            <a:r>
              <a:rPr lang="en-GB" sz="5400" dirty="0"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Cheddar Cheese</a:t>
            </a:r>
            <a:r>
              <a:rPr lang="en-GB" sz="5400" dirty="0"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42032" y="5483479"/>
            <a:ext cx="76328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Will display the sites that have the phrase CHEDDAR CHEESE</a:t>
            </a:r>
            <a:r>
              <a:rPr lang="en-GB" dirty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9872" y="2636912"/>
            <a:ext cx="2793934" cy="2091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286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248829"/>
            <a:ext cx="2016224" cy="648072"/>
          </a:xfrm>
        </p:spPr>
        <p:txBody>
          <a:bodyPr>
            <a:normAutofit fontScale="90000"/>
          </a:bodyPr>
          <a:lstStyle/>
          <a:p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Task 1</a:t>
            </a:r>
          </a:p>
        </p:txBody>
      </p:sp>
      <p:sp>
        <p:nvSpPr>
          <p:cNvPr id="7" name="TextBox 6"/>
          <p:cNvSpPr txBox="1"/>
          <p:nvPr/>
        </p:nvSpPr>
        <p:spPr>
          <a:xfrm rot="608929">
            <a:off x="7253346" y="1322167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latin typeface="Droid Sans Mono" panose="020B0609030804020204" pitchFamily="49" charset="0"/>
                <a:ea typeface="Droid Sans Mono" panose="020B0609030804020204" pitchFamily="49" charset="0"/>
                <a:cs typeface="Droid Sans Mono" panose="020B0609030804020204" pitchFamily="49" charset="0"/>
              </a:rPr>
              <a:t>15 minutes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4086" y="137310"/>
            <a:ext cx="1175792" cy="1175792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16DED6D-F4AA-41BF-972F-037F4E1D02EE}"/>
              </a:ext>
            </a:extLst>
          </p:cNvPr>
          <p:cNvSpPr txBox="1">
            <a:spLocks/>
          </p:cNvSpPr>
          <p:nvPr/>
        </p:nvSpPr>
        <p:spPr>
          <a:xfrm>
            <a:off x="611561" y="1522222"/>
            <a:ext cx="8532440" cy="32283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Complete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Lesson-2- Task 1- Searching Smart - Pupil Worksheet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Font typeface="Arial" pitchFamily="34" charset="0"/>
              <a:buNone/>
            </a:pPr>
            <a:endParaRPr lang="en-GB" dirty="0"/>
          </a:p>
          <a:p>
            <a:pPr marL="0" indent="0">
              <a:buFont typeface="Arial" pitchFamily="34" charset="0"/>
              <a:buNone/>
            </a:pPr>
            <a:endParaRPr lang="en-GB" dirty="0"/>
          </a:p>
          <a:p>
            <a:pPr marL="0" indent="0">
              <a:buFont typeface="Arial" pitchFamily="34" charset="0"/>
              <a:buNone/>
            </a:pPr>
            <a:endParaRPr lang="en-GB" dirty="0"/>
          </a:p>
          <a:p>
            <a:pPr marL="0" indent="0">
              <a:buFont typeface="Arial" pitchFamily="34" charset="0"/>
              <a:buNone/>
            </a:pPr>
            <a:endParaRPr lang="en-GB" dirty="0"/>
          </a:p>
          <a:p>
            <a:pPr marL="0" indent="0">
              <a:buFont typeface="Arial" pitchFamily="34" charset="0"/>
              <a:buNone/>
            </a:pPr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84E3DA1-A3A2-4616-B025-D04D472E7DB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7" y="269976"/>
            <a:ext cx="532200" cy="566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337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Video Google Advanced Search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4B3B996-E8BA-480E-AB4C-91FCA02B3652}"/>
              </a:ext>
            </a:extLst>
          </p:cNvPr>
          <p:cNvSpPr txBox="1"/>
          <p:nvPr/>
        </p:nvSpPr>
        <p:spPr>
          <a:xfrm>
            <a:off x="7370697" y="3450502"/>
            <a:ext cx="8444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Droid Sans Mono" panose="020B0609030804020204" pitchFamily="49" charset="0"/>
                <a:ea typeface="Droid Sans Mono" panose="020B0609030804020204" pitchFamily="49" charset="0"/>
                <a:cs typeface="Droid Sans Mono" panose="020B0609030804020204" pitchFamily="49" charset="0"/>
              </a:rPr>
              <a:t>6.16 mins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2CCBE82-9764-4100-A133-335A39B7AE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2852936"/>
            <a:ext cx="576064" cy="576064"/>
          </a:xfrm>
          <a:prstGeom prst="rect">
            <a:avLst/>
          </a:prstGeom>
        </p:spPr>
      </p:pic>
      <p:pic>
        <p:nvPicPr>
          <p:cNvPr id="4" name="Picture 3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7704" y="2012422"/>
            <a:ext cx="4794569" cy="2257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299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88BE09-8218-4AFA-A1D8-45EC353A9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Pupil Voice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B0A870-9EB0-4E95-BB73-305858AB39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Complete </a:t>
            </a: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Feedback 5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 the Lesson 2 - Pupil Voice Worksheet</a:t>
            </a:r>
          </a:p>
        </p:txBody>
      </p:sp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F8BC24E5-5BE0-43D2-93AE-BE3E17EE33BA}"/>
              </a:ext>
            </a:extLst>
          </p:cNvPr>
          <p:cNvSpPr/>
          <p:nvPr/>
        </p:nvSpPr>
        <p:spPr>
          <a:xfrm>
            <a:off x="5252891" y="3717032"/>
            <a:ext cx="1800200" cy="1180728"/>
          </a:xfrm>
          <a:prstGeom prst="cloudCallout">
            <a:avLst>
              <a:gd name="adj1" fmla="val -52761"/>
              <a:gd name="adj2" fmla="val 9790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 think …</a:t>
            </a:r>
          </a:p>
        </p:txBody>
      </p:sp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id="{AAC20E0D-D5E0-42BC-AAC8-A373E20AE187}"/>
              </a:ext>
            </a:extLst>
          </p:cNvPr>
          <p:cNvSpPr/>
          <p:nvPr/>
        </p:nvSpPr>
        <p:spPr>
          <a:xfrm>
            <a:off x="2843808" y="4345773"/>
            <a:ext cx="1364920" cy="1070850"/>
          </a:xfrm>
          <a:prstGeom prst="cloudCallout">
            <a:avLst>
              <a:gd name="adj1" fmla="val 37943"/>
              <a:gd name="adj2" fmla="val 103435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 think …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611560" y="1196752"/>
            <a:ext cx="662473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6293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832" y="2348880"/>
            <a:ext cx="8592168" cy="216024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Why do we use Boolean Operators?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2E1B1FE-1455-46C8-B1BC-386A41F53A8A}"/>
              </a:ext>
            </a:extLst>
          </p:cNvPr>
          <p:cNvGrpSpPr/>
          <p:nvPr/>
        </p:nvGrpSpPr>
        <p:grpSpPr>
          <a:xfrm>
            <a:off x="467544" y="260648"/>
            <a:ext cx="8592168" cy="1143000"/>
            <a:chOff x="467544" y="260648"/>
            <a:chExt cx="8592168" cy="11430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2200" y="548680"/>
              <a:ext cx="504056" cy="504056"/>
            </a:xfrm>
            <a:prstGeom prst="rect">
              <a:avLst/>
            </a:prstGeom>
          </p:spPr>
        </p:pic>
        <p:sp>
          <p:nvSpPr>
            <p:cNvPr id="4" name="Title 1">
              <a:extLst>
                <a:ext uri="{FF2B5EF4-FFF2-40B4-BE49-F238E27FC236}">
                  <a16:creationId xmlns:a16="http://schemas.microsoft.com/office/drawing/2014/main" id="{7B9DA5DC-31CA-4C00-A6F1-FD707CCE81AC}"/>
                </a:ext>
              </a:extLst>
            </p:cNvPr>
            <p:cNvSpPr txBox="1">
              <a:spLocks/>
            </p:cNvSpPr>
            <p:nvPr/>
          </p:nvSpPr>
          <p:spPr>
            <a:xfrm>
              <a:off x="467544" y="260648"/>
              <a:ext cx="8592168" cy="11430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dirty="0">
                  <a:latin typeface="Calibri" panose="020F0502020204030204" pitchFamily="34" charset="0"/>
                  <a:cs typeface="Calibri" panose="020F0502020204030204" pitchFamily="34" charset="0"/>
                </a:rPr>
                <a:t>Question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41082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5200" y="269976"/>
            <a:ext cx="7632848" cy="854968"/>
          </a:xfrm>
        </p:spPr>
        <p:txBody>
          <a:bodyPr>
            <a:normAutofit/>
          </a:bodyPr>
          <a:lstStyle/>
          <a:p>
            <a:r>
              <a:rPr lang="en-GB" dirty="0"/>
              <a:t>Task 2 – </a:t>
            </a:r>
            <a:r>
              <a:rPr lang="en-GB" sz="3600" dirty="0"/>
              <a:t>share your knowledge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1677" y="1394387"/>
            <a:ext cx="7504369" cy="406922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dirty="0"/>
              <a:t>Create a </a:t>
            </a:r>
            <a:r>
              <a:rPr lang="en-GB" sz="2400" dirty="0">
                <a:solidFill>
                  <a:srgbClr val="FF0000"/>
                </a:solidFill>
              </a:rPr>
              <a:t>Poster</a:t>
            </a:r>
            <a:r>
              <a:rPr lang="en-GB" sz="2400" dirty="0"/>
              <a:t> (physical or in Word) that will help people understand how to use </a:t>
            </a:r>
            <a:r>
              <a:rPr lang="en-GB" sz="2400" u="sng" dirty="0"/>
              <a:t>Boolean </a:t>
            </a:r>
            <a:r>
              <a:rPr lang="en-GB" sz="2400" u="sng" dirty="0" smtClean="0"/>
              <a:t>Operators</a:t>
            </a:r>
            <a:r>
              <a:rPr lang="en-GB" sz="2400" dirty="0" smtClean="0"/>
              <a:t>.</a:t>
            </a:r>
            <a:endParaRPr lang="en-GB" sz="2400" dirty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/>
              <a:t>When you have </a:t>
            </a:r>
            <a:r>
              <a:rPr lang="en-GB" sz="2400" dirty="0" smtClean="0"/>
              <a:t>finished, </a:t>
            </a:r>
            <a:r>
              <a:rPr lang="en-GB" sz="2400" dirty="0"/>
              <a:t>ask at </a:t>
            </a:r>
            <a:r>
              <a:rPr lang="en-GB" sz="2400" b="1" dirty="0"/>
              <a:t>least two </a:t>
            </a:r>
            <a:r>
              <a:rPr lang="en-GB" sz="2400" dirty="0"/>
              <a:t>people to give you feedback on two good things and two things that can be improved. If </a:t>
            </a:r>
            <a:r>
              <a:rPr lang="en-GB" sz="2400" dirty="0" smtClean="0"/>
              <a:t>required, </a:t>
            </a:r>
            <a:r>
              <a:rPr lang="en-GB" sz="2400" dirty="0"/>
              <a:t>update your work to reflect the feedback.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7" y="269976"/>
            <a:ext cx="532200" cy="56673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B39826B-BCB6-4FB5-9CE1-6A2A60E405E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613" t="70623" r="-297" b="-2516"/>
          <a:stretch/>
        </p:blipFill>
        <p:spPr>
          <a:xfrm>
            <a:off x="3255085" y="2492896"/>
            <a:ext cx="2633830" cy="85801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B1E0A28-5AC9-484F-BD1B-2B0F97C033E7}"/>
              </a:ext>
            </a:extLst>
          </p:cNvPr>
          <p:cNvSpPr txBox="1"/>
          <p:nvPr/>
        </p:nvSpPr>
        <p:spPr>
          <a:xfrm>
            <a:off x="1533501" y="5463612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The teacher will narrow all the submissions down to the best </a:t>
            </a:r>
            <a:r>
              <a:rPr lang="en-GB" b="1" dirty="0">
                <a:solidFill>
                  <a:srgbClr val="FF0000"/>
                </a:solidFill>
              </a:rPr>
              <a:t>four</a:t>
            </a:r>
            <a:r>
              <a:rPr lang="en-GB" dirty="0">
                <a:solidFill>
                  <a:srgbClr val="FF0000"/>
                </a:solidFill>
              </a:rPr>
              <a:t>  – the class will then vote for the overall winner.</a:t>
            </a:r>
          </a:p>
        </p:txBody>
      </p:sp>
    </p:spTree>
    <p:extLst>
      <p:ext uri="{BB962C8B-B14F-4D97-AF65-F5344CB8AC3E}">
        <p14:creationId xmlns:p14="http://schemas.microsoft.com/office/powerpoint/2010/main" val="2863074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88BE09-8218-4AFA-A1D8-45EC353A9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Pupil Voice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B0A870-9EB0-4E95-BB73-305858AB39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Complete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Feedback 6 </a:t>
            </a:r>
            <a:r>
              <a:rPr lang="en-US" dirty="0"/>
              <a:t>and</a:t>
            </a:r>
            <a:r>
              <a:rPr lang="en-US" dirty="0">
                <a:solidFill>
                  <a:srgbClr val="FF0000"/>
                </a:solidFill>
              </a:rPr>
              <a:t> Feedback 7 </a:t>
            </a:r>
            <a:r>
              <a:rPr lang="en-US" dirty="0"/>
              <a:t>in the Lesson 2 - Pupil Voice Worksheet</a:t>
            </a:r>
          </a:p>
        </p:txBody>
      </p:sp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F8BC24E5-5BE0-43D2-93AE-BE3E17EE33BA}"/>
              </a:ext>
            </a:extLst>
          </p:cNvPr>
          <p:cNvSpPr/>
          <p:nvPr/>
        </p:nvSpPr>
        <p:spPr>
          <a:xfrm>
            <a:off x="5252891" y="3717032"/>
            <a:ext cx="1800200" cy="1180728"/>
          </a:xfrm>
          <a:prstGeom prst="cloudCallout">
            <a:avLst>
              <a:gd name="adj1" fmla="val -52761"/>
              <a:gd name="adj2" fmla="val 9790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 think …</a:t>
            </a:r>
          </a:p>
        </p:txBody>
      </p:sp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id="{AAC20E0D-D5E0-42BC-AAC8-A373E20AE187}"/>
              </a:ext>
            </a:extLst>
          </p:cNvPr>
          <p:cNvSpPr/>
          <p:nvPr/>
        </p:nvSpPr>
        <p:spPr>
          <a:xfrm>
            <a:off x="2843808" y="4345773"/>
            <a:ext cx="1364920" cy="1070850"/>
          </a:xfrm>
          <a:prstGeom prst="cloudCallout">
            <a:avLst>
              <a:gd name="adj1" fmla="val 37943"/>
              <a:gd name="adj2" fmla="val 103435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 think …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611560" y="1124744"/>
            <a:ext cx="662473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2129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488" y="615012"/>
            <a:ext cx="8602512" cy="4610057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Digital Literacy – Lesson Focus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6835" y="2060848"/>
            <a:ext cx="6991817" cy="2633282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683568" y="1196752"/>
            <a:ext cx="5760640" cy="0"/>
          </a:xfrm>
          <a:prstGeom prst="line">
            <a:avLst/>
          </a:prstGeom>
          <a:ln w="1905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5441920"/>
            <a:ext cx="8015124" cy="385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909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488" y="615012"/>
            <a:ext cx="8602512" cy="4610057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Digital Literacy – Lesson Focus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683568" y="1196752"/>
            <a:ext cx="5760640" cy="0"/>
          </a:xfrm>
          <a:prstGeom prst="line">
            <a:avLst/>
          </a:prstGeom>
          <a:ln w="1905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643" y="5057389"/>
            <a:ext cx="8015124" cy="3859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2C9ED9E-7EFF-4920-8B33-86E38BFC8A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869" y="1774648"/>
            <a:ext cx="7375513" cy="2424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486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025" y="165870"/>
            <a:ext cx="8592168" cy="576064"/>
          </a:xfrm>
        </p:spPr>
        <p:txBody>
          <a:bodyPr>
            <a:noAutofit/>
          </a:bodyPr>
          <a:lstStyle/>
          <a:p>
            <a:pPr algn="l"/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Learning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5"/>
            <a:ext cx="8602512" cy="3312368"/>
          </a:xfrm>
        </p:spPr>
        <p:txBody>
          <a:bodyPr>
            <a:normAutofit fontScale="85000" lnSpcReduction="20000"/>
          </a:bodyPr>
          <a:lstStyle/>
          <a:p>
            <a:r>
              <a:rPr lang="en-GB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Learning Objectives</a:t>
            </a:r>
          </a:p>
          <a:p>
            <a:pPr lvl="1"/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Understand how search engines work</a:t>
            </a:r>
          </a:p>
          <a:p>
            <a:pPr lvl="1"/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Understand some tools to “search smarter” – improve our search results by reducing search results and increasing their relevance.</a:t>
            </a:r>
          </a:p>
          <a:p>
            <a:r>
              <a:rPr lang="en-GB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Lesson Outcomes</a:t>
            </a:r>
          </a:p>
          <a:p>
            <a:pPr lvl="1"/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To explain how a search engine works.</a:t>
            </a:r>
          </a:p>
          <a:p>
            <a:pPr lvl="1"/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To try out some advanced tools and see how they improve our search results.</a:t>
            </a:r>
          </a:p>
          <a:p>
            <a:pPr marL="0" indent="0">
              <a:buNone/>
            </a:pPr>
            <a:endParaRPr lang="en-GB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611560" y="710457"/>
            <a:ext cx="662473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406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Important</a:t>
            </a:r>
            <a:endParaRPr lang="en-GB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2616038"/>
              </p:ext>
            </p:extLst>
          </p:nvPr>
        </p:nvGraphicFramePr>
        <p:xfrm>
          <a:off x="467544" y="1700808"/>
          <a:ext cx="8352928" cy="165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1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67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Literacy – Key Words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/>
                        <a:t>Index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Another name for a database</a:t>
                      </a:r>
                      <a:r>
                        <a:rPr lang="en-GB" sz="1600" baseline="0" dirty="0"/>
                        <a:t> of websites.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dirty="0"/>
                        <a:t>Boolean Operators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‘AND’</a:t>
                      </a:r>
                      <a:r>
                        <a:rPr lang="en-GB" sz="1600" baseline="0" dirty="0"/>
                        <a:t> ‘OR’ ‘NOT’ logic statements used to improve database searches.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7640">
                <a:tc>
                  <a:txBody>
                    <a:bodyPr/>
                    <a:lstStyle/>
                    <a:p>
                      <a:r>
                        <a:rPr lang="en-GB" sz="1600" dirty="0"/>
                        <a:t>Relevance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How close the information</a:t>
                      </a:r>
                      <a:r>
                        <a:rPr lang="en-GB" sz="1600" baseline="0" dirty="0"/>
                        <a:t> matches what you were looking for.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3347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When you go to </a:t>
            </a: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GB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earch Engine </a:t>
            </a: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such as </a:t>
            </a:r>
            <a:r>
              <a:rPr lang="en-GB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Google</a:t>
            </a: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and type in your </a:t>
            </a:r>
            <a:r>
              <a:rPr lang="en-GB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search term 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what do you think happens on the Google side of things to find the item(s) you are looking for?</a:t>
            </a:r>
          </a:p>
          <a:p>
            <a:pPr lvl="1"/>
            <a:endParaRPr lang="en-GB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6561F52-53E1-4876-8E5E-18E87C77A1BC}"/>
              </a:ext>
            </a:extLst>
          </p:cNvPr>
          <p:cNvGrpSpPr/>
          <p:nvPr/>
        </p:nvGrpSpPr>
        <p:grpSpPr>
          <a:xfrm>
            <a:off x="467544" y="260648"/>
            <a:ext cx="8592168" cy="1143000"/>
            <a:chOff x="467544" y="260648"/>
            <a:chExt cx="8592168" cy="1143000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A0E4DDE4-E72B-42E3-8BEF-3128E5E22A2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2200" y="548680"/>
              <a:ext cx="504056" cy="504056"/>
            </a:xfrm>
            <a:prstGeom prst="rect">
              <a:avLst/>
            </a:prstGeom>
          </p:spPr>
        </p:pic>
        <p:sp>
          <p:nvSpPr>
            <p:cNvPr id="13" name="Title 1">
              <a:extLst>
                <a:ext uri="{FF2B5EF4-FFF2-40B4-BE49-F238E27FC236}">
                  <a16:creationId xmlns:a16="http://schemas.microsoft.com/office/drawing/2014/main" id="{D88555ED-D053-4E41-AF45-CC7622AD3AD2}"/>
                </a:ext>
              </a:extLst>
            </p:cNvPr>
            <p:cNvSpPr txBox="1">
              <a:spLocks/>
            </p:cNvSpPr>
            <p:nvPr/>
          </p:nvSpPr>
          <p:spPr>
            <a:xfrm>
              <a:off x="467544" y="260648"/>
              <a:ext cx="8592168" cy="11430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3600" dirty="0">
                  <a:latin typeface="Calibri" panose="020F0502020204030204" pitchFamily="34" charset="0"/>
                  <a:cs typeface="Calibri" panose="020F0502020204030204" pitchFamily="34" charset="0"/>
                </a:rPr>
                <a:t>Question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99394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600" i="1" dirty="0"/>
              <a:t>How the Google search engine works: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4B3B996-E8BA-480E-AB4C-91FCA02B3652}"/>
              </a:ext>
            </a:extLst>
          </p:cNvPr>
          <p:cNvSpPr txBox="1"/>
          <p:nvPr/>
        </p:nvSpPr>
        <p:spPr>
          <a:xfrm>
            <a:off x="8162785" y="5789048"/>
            <a:ext cx="8444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Droid Sans Mono" panose="020B0609030804020204" pitchFamily="49" charset="0"/>
                <a:ea typeface="Droid Sans Mono" panose="020B0609030804020204" pitchFamily="49" charset="0"/>
                <a:cs typeface="Droid Sans Mono" panose="020B0609030804020204" pitchFamily="49" charset="0"/>
              </a:rPr>
              <a:t>3.14 mins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2CCBE82-9764-4100-A133-335A39B7AE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5191482"/>
            <a:ext cx="576064" cy="576064"/>
          </a:xfrm>
          <a:prstGeom prst="rect">
            <a:avLst/>
          </a:prstGeom>
        </p:spPr>
      </p:pic>
      <p:pic>
        <p:nvPicPr>
          <p:cNvPr id="8" name="Picture 7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3680" y="2052445"/>
            <a:ext cx="5296639" cy="2753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216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Google has a </a:t>
            </a:r>
            <a:r>
              <a:rPr lang="en-GB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big database 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(index) containing millions of web addresses</a:t>
            </a:r>
          </a:p>
          <a:p>
            <a:pPr marL="0" indent="0">
              <a:buNone/>
            </a:pP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Each web address has a list of words and the </a:t>
            </a: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number of 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times they appear in the site</a:t>
            </a: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So when you search the web, you are </a:t>
            </a:r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not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actually searching the web. You are </a:t>
            </a:r>
            <a:r>
              <a:rPr lang="en-GB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searching the google database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You are finding all the websites which contain the word(s) you have searched for.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611560" y="1196752"/>
            <a:ext cx="662473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2571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524</TotalTime>
  <Words>648</Words>
  <Application>Microsoft Office PowerPoint</Application>
  <PresentationFormat>On-screen Show (4:3)</PresentationFormat>
  <Paragraphs>106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Century Gothic</vt:lpstr>
      <vt:lpstr>Droid Sans Mono</vt:lpstr>
      <vt:lpstr>Office Theme</vt:lpstr>
      <vt:lpstr>How to Search Smart</vt:lpstr>
      <vt:lpstr>Pupil Voice</vt:lpstr>
      <vt:lpstr>PowerPoint Presentation</vt:lpstr>
      <vt:lpstr>PowerPoint Presentation</vt:lpstr>
      <vt:lpstr>Learning Objectives</vt:lpstr>
      <vt:lpstr>Important</vt:lpstr>
      <vt:lpstr>PowerPoint Presentation</vt:lpstr>
      <vt:lpstr>How the Google search engine works:</vt:lpstr>
      <vt:lpstr>Summary</vt:lpstr>
      <vt:lpstr>Search Results</vt:lpstr>
      <vt:lpstr>30 Trillion Web Pages Tracked By Google</vt:lpstr>
      <vt:lpstr>Advanced Search Tips</vt:lpstr>
      <vt:lpstr>What happens if we type CHEDDAR CHEESE into Google?</vt:lpstr>
      <vt:lpstr>Normal Google Search</vt:lpstr>
      <vt:lpstr>Advanced Google Search</vt:lpstr>
      <vt:lpstr>Advanced Google Search</vt:lpstr>
      <vt:lpstr>Advanced Google Search</vt:lpstr>
      <vt:lpstr>Task 1</vt:lpstr>
      <vt:lpstr>Video Google Advanced Search</vt:lpstr>
      <vt:lpstr>Why do we use Boolean Operators?</vt:lpstr>
      <vt:lpstr>Task 2 – share your knowledge</vt:lpstr>
      <vt:lpstr>Pupil Voice</vt:lpstr>
    </vt:vector>
  </TitlesOfParts>
  <Company>Sidmouth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 S Wickins</dc:creator>
  <cp:lastModifiedBy>Alex Cardoo</cp:lastModifiedBy>
  <cp:revision>92</cp:revision>
  <cp:lastPrinted>2018-11-26T11:46:16Z</cp:lastPrinted>
  <dcterms:created xsi:type="dcterms:W3CDTF">2013-06-03T08:01:30Z</dcterms:created>
  <dcterms:modified xsi:type="dcterms:W3CDTF">2018-12-20T10:09:26Z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389233</vt:lpwstr>
  </property>
  <property fmtid="{D5CDD505-2E9C-101B-9397-08002B2CF9AE}" pid="3" name="NXPowerLiteSettings">
    <vt:lpwstr>F74006B004C800</vt:lpwstr>
  </property>
  <property fmtid="{D5CDD505-2E9C-101B-9397-08002B2CF9AE}" pid="4" name="NXPowerLiteVersion">
    <vt:lpwstr>S6.1.0</vt:lpwstr>
  </property>
</Properties>
</file>