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85" r:id="rId4"/>
    <p:sldId id="287" r:id="rId5"/>
    <p:sldId id="288" r:id="rId6"/>
    <p:sldId id="281" r:id="rId7"/>
    <p:sldId id="286" r:id="rId8"/>
    <p:sldId id="258" r:id="rId9"/>
    <p:sldId id="282" r:id="rId10"/>
    <p:sldId id="283" r:id="rId11"/>
    <p:sldId id="284" r:id="rId12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C3B67-CC04-4E99-8FEB-042321301A7A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2147-711E-4C47-A1D4-3A423BE11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09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3A890-B228-415B-ABBB-C522EF391BB6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E4A98-FA14-4273-AA29-FEB4C8436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E4A98-FA14-4273-AA29-FEB4C8436B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247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E4A98-FA14-4273-AA29-FEB4C8436BF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519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E4A98-FA14-4273-AA29-FEB4C8436B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72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E4A98-FA14-4273-AA29-FEB4C8436B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71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E4A98-FA14-4273-AA29-FEB4C8436B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7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E4A98-FA14-4273-AA29-FEB4C8436B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990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E4A98-FA14-4273-AA29-FEB4C8436BF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274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E4A98-FA14-4273-AA29-FEB4C8436BF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061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E4A98-FA14-4273-AA29-FEB4C8436BF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975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E4A98-FA14-4273-AA29-FEB4C8436B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7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E4A98-FA14-4273-AA29-FEB4C8436BF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18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DB-9A2B-4185-8D8F-45BB29E5EC8C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E72-F0D7-472E-8A3D-114F8D1F0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6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DB-9A2B-4185-8D8F-45BB29E5EC8C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E72-F0D7-472E-8A3D-114F8D1F0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31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DB-9A2B-4185-8D8F-45BB29E5EC8C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E72-F0D7-472E-8A3D-114F8D1F0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19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DB-9A2B-4185-8D8F-45BB29E5EC8C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E72-F0D7-472E-8A3D-114F8D1F08E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3887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DB-9A2B-4185-8D8F-45BB29E5EC8C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E72-F0D7-472E-8A3D-114F8D1F0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231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DB-9A2B-4185-8D8F-45BB29E5EC8C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E72-F0D7-472E-8A3D-114F8D1F0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735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DB-9A2B-4185-8D8F-45BB29E5EC8C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E72-F0D7-472E-8A3D-114F8D1F0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DB-9A2B-4185-8D8F-45BB29E5EC8C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E72-F0D7-472E-8A3D-114F8D1F0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491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DB-9A2B-4185-8D8F-45BB29E5EC8C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E72-F0D7-472E-8A3D-114F8D1F0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56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DB-9A2B-4185-8D8F-45BB29E5EC8C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E72-F0D7-472E-8A3D-114F8D1F0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55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DB-9A2B-4185-8D8F-45BB29E5EC8C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E72-F0D7-472E-8A3D-114F8D1F0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16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DB-9A2B-4185-8D8F-45BB29E5EC8C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E72-F0D7-472E-8A3D-114F8D1F0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4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DB-9A2B-4185-8D8F-45BB29E5EC8C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E72-F0D7-472E-8A3D-114F8D1F0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59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DB-9A2B-4185-8D8F-45BB29E5EC8C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E72-F0D7-472E-8A3D-114F8D1F0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21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DB-9A2B-4185-8D8F-45BB29E5EC8C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E72-F0D7-472E-8A3D-114F8D1F0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1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DB-9A2B-4185-8D8F-45BB29E5EC8C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E72-F0D7-472E-8A3D-114F8D1F0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30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FDB-9A2B-4185-8D8F-45BB29E5EC8C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E72-F0D7-472E-8A3D-114F8D1F0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93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0D69FDB-9A2B-4185-8D8F-45BB29E5EC8C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2FF9E72-F0D7-472E-8A3D-114F8D1F0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78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7992888" cy="1974081"/>
          </a:xfrm>
        </p:spPr>
        <p:txBody>
          <a:bodyPr>
            <a:normAutofit/>
          </a:bodyPr>
          <a:lstStyle/>
          <a:p>
            <a:r>
              <a:rPr lang="en-GB" sz="4000" dirty="0" smtClean="0"/>
              <a:t>Maidenhill Primary School and Nursery Class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5301208"/>
            <a:ext cx="6696743" cy="1008112"/>
          </a:xfrm>
        </p:spPr>
        <p:txBody>
          <a:bodyPr>
            <a:normAutofit fontScale="32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sz="6500" dirty="0" smtClean="0"/>
              <a:t>Parent Information Evenings- August 30 and September 1 2022</a:t>
            </a:r>
            <a:endParaRPr lang="en-GB" sz="6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64" y="1484784"/>
            <a:ext cx="532859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4461" y="811172"/>
            <a:ext cx="2075816" cy="1315343"/>
          </a:xfrm>
          <a:prstGeom prst="ellipse">
            <a:avLst/>
          </a:prstGeom>
          <a:solidFill>
            <a:srgbClr val="0F90DF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GB" sz="1400" dirty="0" smtClean="0"/>
              <a:t>What will we do?</a:t>
            </a:r>
            <a:endParaRPr lang="en-GB" sz="1400" dirty="0"/>
          </a:p>
        </p:txBody>
      </p:sp>
      <p:sp>
        <p:nvSpPr>
          <p:cNvPr id="5" name="Oval 4"/>
          <p:cNvSpPr/>
          <p:nvPr/>
        </p:nvSpPr>
        <p:spPr>
          <a:xfrm>
            <a:off x="3995936" y="1004735"/>
            <a:ext cx="1944216" cy="1141252"/>
          </a:xfrm>
          <a:prstGeom prst="ellipse">
            <a:avLst/>
          </a:prstGeom>
          <a:solidFill>
            <a:srgbClr val="01B5D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How will we do it?</a:t>
            </a:r>
            <a:endParaRPr lang="en-GB" sz="1400" dirty="0"/>
          </a:p>
        </p:txBody>
      </p:sp>
      <p:sp>
        <p:nvSpPr>
          <p:cNvPr id="6" name="Oval 5"/>
          <p:cNvSpPr/>
          <p:nvPr/>
        </p:nvSpPr>
        <p:spPr>
          <a:xfrm>
            <a:off x="6828405" y="931367"/>
            <a:ext cx="2232249" cy="1368152"/>
          </a:xfrm>
          <a:prstGeom prst="ellipse">
            <a:avLst/>
          </a:prstGeom>
          <a:solidFill>
            <a:srgbClr val="1478BC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How will we know we are successful?</a:t>
            </a:r>
            <a:endParaRPr lang="en-GB" sz="1400" dirty="0"/>
          </a:p>
        </p:txBody>
      </p:sp>
      <p:sp>
        <p:nvSpPr>
          <p:cNvPr id="7" name="Oval 6"/>
          <p:cNvSpPr/>
          <p:nvPr/>
        </p:nvSpPr>
        <p:spPr>
          <a:xfrm>
            <a:off x="60289" y="1751769"/>
            <a:ext cx="2404912" cy="1836157"/>
          </a:xfrm>
          <a:prstGeom prst="ellipse">
            <a:avLst/>
          </a:prstGeom>
          <a:solidFill>
            <a:srgbClr val="BBEFFB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rgbClr val="002060"/>
                </a:solidFill>
              </a:rPr>
              <a:t>We will ensure excellence in learning, teaching and assessment by building the capacity of our practitioners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493810" y="1955123"/>
            <a:ext cx="3969519" cy="3259802"/>
          </a:xfrm>
          <a:prstGeom prst="ellipse">
            <a:avLst/>
          </a:prstGeom>
          <a:solidFill>
            <a:srgbClr val="BBEFFB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chemeClr val="tx1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</a:rPr>
              <a:t>By creating further opportunities for practitioners to reflect on professional standards and pedagogy through dialogue, forums, moderation, data analysis and shared professional learning.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</a:rPr>
              <a:t>By facilitating opportunities for all practitioners to engage in and share collaborative enquiry.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90051" y="2194406"/>
            <a:ext cx="2343882" cy="2900261"/>
          </a:xfrm>
          <a:prstGeom prst="ellipse">
            <a:avLst/>
          </a:prstGeom>
          <a:solidFill>
            <a:srgbClr val="BBEFFB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2060"/>
                </a:solidFill>
              </a:rPr>
              <a:t>Practitioners report increased confidence in all areas of learning, teaching and assessment and this is reinforced by whole school self-evaluation data.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075449" y="4039615"/>
            <a:ext cx="129163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5512333" y="4854885"/>
            <a:ext cx="129163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9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094" y="1975476"/>
            <a:ext cx="2232248" cy="1243335"/>
          </a:xfrm>
          <a:prstGeom prst="ellipse">
            <a:avLst/>
          </a:prstGeom>
          <a:solidFill>
            <a:srgbClr val="0F90DF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GB" sz="1400" dirty="0" smtClean="0"/>
              <a:t>What will we do?</a:t>
            </a:r>
            <a:endParaRPr lang="en-GB" sz="1400" dirty="0"/>
          </a:p>
        </p:txBody>
      </p:sp>
      <p:sp>
        <p:nvSpPr>
          <p:cNvPr id="5" name="Oval 4"/>
          <p:cNvSpPr/>
          <p:nvPr/>
        </p:nvSpPr>
        <p:spPr>
          <a:xfrm>
            <a:off x="3368284" y="1027907"/>
            <a:ext cx="2156138" cy="1394902"/>
          </a:xfrm>
          <a:prstGeom prst="ellipse">
            <a:avLst/>
          </a:prstGeom>
          <a:solidFill>
            <a:srgbClr val="01B5D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How will we do it?</a:t>
            </a:r>
            <a:endParaRPr lang="en-GB" sz="1400" dirty="0"/>
          </a:p>
        </p:txBody>
      </p:sp>
      <p:sp>
        <p:nvSpPr>
          <p:cNvPr id="6" name="Oval 5"/>
          <p:cNvSpPr/>
          <p:nvPr/>
        </p:nvSpPr>
        <p:spPr>
          <a:xfrm>
            <a:off x="6788511" y="1530989"/>
            <a:ext cx="2088231" cy="1409993"/>
          </a:xfrm>
          <a:prstGeom prst="ellipse">
            <a:avLst/>
          </a:prstGeom>
          <a:solidFill>
            <a:srgbClr val="1478BC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How will we know we are successful?</a:t>
            </a:r>
            <a:endParaRPr lang="en-GB" sz="1400" dirty="0"/>
          </a:p>
        </p:txBody>
      </p:sp>
      <p:sp>
        <p:nvSpPr>
          <p:cNvPr id="7" name="Oval 6"/>
          <p:cNvSpPr/>
          <p:nvPr/>
        </p:nvSpPr>
        <p:spPr>
          <a:xfrm>
            <a:off x="91716" y="2940982"/>
            <a:ext cx="2341003" cy="1665335"/>
          </a:xfrm>
          <a:prstGeom prst="ellipse">
            <a:avLst/>
          </a:prstGeom>
          <a:ln w="38100">
            <a:solidFill>
              <a:srgbClr val="0F90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We will design and implement a curriculum that meets the needs of all learners.</a:t>
            </a:r>
            <a:endParaRPr lang="en-GB" sz="1400" dirty="0"/>
          </a:p>
        </p:txBody>
      </p:sp>
      <p:sp>
        <p:nvSpPr>
          <p:cNvPr id="8" name="Oval 7"/>
          <p:cNvSpPr/>
          <p:nvPr/>
        </p:nvSpPr>
        <p:spPr>
          <a:xfrm>
            <a:off x="2500460" y="2051849"/>
            <a:ext cx="3960440" cy="3195781"/>
          </a:xfrm>
          <a:prstGeom prst="ellipse">
            <a:avLst/>
          </a:prstGeom>
          <a:ln w="38100">
            <a:solidFill>
              <a:srgbClr val="0F90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By forming practitioner working groups to take forward curriculum design in Numeracy and Mathematics, Literacy and Language, Expressive Arts and child-led learning.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By creating a curriculum forum to allow children to contribute to curriculum design.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By embedding the principles of Universal Curriculum Design.</a:t>
            </a:r>
            <a:endParaRPr lang="en-GB" sz="1400" dirty="0"/>
          </a:p>
        </p:txBody>
      </p:sp>
      <p:sp>
        <p:nvSpPr>
          <p:cNvPr id="9" name="Oval 8"/>
          <p:cNvSpPr/>
          <p:nvPr/>
        </p:nvSpPr>
        <p:spPr>
          <a:xfrm>
            <a:off x="6503533" y="2702688"/>
            <a:ext cx="2541290" cy="3063469"/>
          </a:xfrm>
          <a:prstGeom prst="ellipse">
            <a:avLst/>
          </a:prstGeom>
          <a:ln w="38100">
            <a:solidFill>
              <a:srgbClr val="0F90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Practitioners report increased confidence in designing a curriculum that meets the needs of all learners. Learners report increased confidence in leading learning at class and whole-school level.</a:t>
            </a:r>
            <a:endParaRPr lang="en-GB" sz="1400" dirty="0"/>
          </a:p>
        </p:txBody>
      </p:sp>
      <p:sp>
        <p:nvSpPr>
          <p:cNvPr id="10" name="Right Arrow 9"/>
          <p:cNvSpPr/>
          <p:nvPr/>
        </p:nvSpPr>
        <p:spPr>
          <a:xfrm>
            <a:off x="5524422" y="5428770"/>
            <a:ext cx="129163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1319204" y="4856714"/>
            <a:ext cx="129163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9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5126"/>
            <a:ext cx="3312368" cy="1325563"/>
          </a:xfrm>
        </p:spPr>
        <p:txBody>
          <a:bodyPr/>
          <a:lstStyle/>
          <a:p>
            <a:pPr algn="ctr"/>
            <a:r>
              <a:rPr lang="en-GB" dirty="0" smtClean="0"/>
              <a:t>Welcome!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01317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School: 0141 570 7090</a:t>
            </a:r>
          </a:p>
          <a:p>
            <a:r>
              <a:rPr lang="en-GB" sz="2800" dirty="0" smtClean="0"/>
              <a:t>schoolmail@maidenhill.e-renfrew.sch.uk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12776"/>
            <a:ext cx="8064896" cy="34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68952" cy="4360018"/>
          </a:xfrm>
        </p:spPr>
        <p:txBody>
          <a:bodyPr>
            <a:noAutofit/>
          </a:bodyPr>
          <a:lstStyle/>
          <a:p>
            <a:r>
              <a:rPr lang="en-GB" sz="6000" dirty="0" smtClean="0"/>
              <a:t>Learning Now and Forever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story so far……..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2019-2020- The Year of 2 Halves</a:t>
            </a:r>
          </a:p>
          <a:p>
            <a:pPr marL="0" indent="0">
              <a:buNone/>
            </a:pPr>
            <a:r>
              <a:rPr lang="en-GB" sz="2200" i="1" dirty="0" smtClean="0"/>
              <a:t>August 2019- 80 children </a:t>
            </a:r>
            <a:r>
              <a:rPr lang="en-GB" sz="2200" i="1" dirty="0" smtClean="0"/>
              <a:t>P1-5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2020-2021- </a:t>
            </a:r>
            <a:r>
              <a:rPr lang="en-GB" sz="2800" dirty="0" smtClean="0"/>
              <a:t>Restrictions, Recovery </a:t>
            </a:r>
            <a:r>
              <a:rPr lang="en-GB" sz="2800" dirty="0" smtClean="0"/>
              <a:t>and </a:t>
            </a:r>
            <a:r>
              <a:rPr lang="en-GB" sz="2800" dirty="0" smtClean="0"/>
              <a:t>Reassurance</a:t>
            </a:r>
          </a:p>
          <a:p>
            <a:pPr marL="0" indent="0">
              <a:buNone/>
            </a:pPr>
            <a:r>
              <a:rPr lang="en-GB" sz="2200" i="1" dirty="0" smtClean="0"/>
              <a:t>August 2020- 160 children </a:t>
            </a:r>
            <a:r>
              <a:rPr lang="en-GB" sz="2200" i="1" dirty="0" smtClean="0"/>
              <a:t>P1-7</a:t>
            </a:r>
          </a:p>
          <a:p>
            <a:pPr marL="0" indent="0">
              <a:buNone/>
            </a:pPr>
            <a:endParaRPr lang="en-GB" sz="2000" i="1" dirty="0" smtClean="0"/>
          </a:p>
          <a:p>
            <a:r>
              <a:rPr lang="en-GB" sz="2800" dirty="0" smtClean="0"/>
              <a:t>2021-2022- So Much Promise, So Many Absences</a:t>
            </a:r>
          </a:p>
          <a:p>
            <a:pPr marL="0" indent="0">
              <a:buNone/>
            </a:pPr>
            <a:r>
              <a:rPr lang="en-GB" sz="2200" i="1" dirty="0" smtClean="0"/>
              <a:t>August 2021- 300 children </a:t>
            </a:r>
            <a:r>
              <a:rPr lang="en-GB" sz="2200" i="1" dirty="0" smtClean="0"/>
              <a:t>P1-7</a:t>
            </a:r>
          </a:p>
          <a:p>
            <a:pPr marL="0" indent="0">
              <a:buNone/>
            </a:pPr>
            <a:endParaRPr lang="en-GB" sz="2200" i="1" dirty="0" smtClean="0"/>
          </a:p>
          <a:p>
            <a:r>
              <a:rPr lang="en-GB" sz="2800" dirty="0" smtClean="0"/>
              <a:t>2022-2023- </a:t>
            </a:r>
            <a:r>
              <a:rPr lang="en-GB" sz="2800" dirty="0" smtClean="0"/>
              <a:t>?</a:t>
            </a:r>
          </a:p>
          <a:p>
            <a:pPr marL="0" indent="0">
              <a:buNone/>
            </a:pPr>
            <a:r>
              <a:rPr lang="en-GB" sz="2200" i="1" dirty="0" smtClean="0"/>
              <a:t>August </a:t>
            </a:r>
            <a:r>
              <a:rPr lang="en-GB" sz="2200" i="1" dirty="0" smtClean="0"/>
              <a:t>2022- 380 children P1-7</a:t>
            </a:r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28895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now?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7177"/>
              </p:ext>
            </p:extLst>
          </p:nvPr>
        </p:nvGraphicFramePr>
        <p:xfrm>
          <a:off x="839788" y="1825625"/>
          <a:ext cx="767556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781">
                  <a:extLst>
                    <a:ext uri="{9D8B030D-6E8A-4147-A177-3AD203B41FA5}">
                      <a16:colId xmlns:a16="http://schemas.microsoft.com/office/drawing/2014/main" val="1911716349"/>
                    </a:ext>
                  </a:extLst>
                </a:gridCol>
                <a:gridCol w="3837781">
                  <a:extLst>
                    <a:ext uri="{9D8B030D-6E8A-4147-A177-3AD203B41FA5}">
                      <a16:colId xmlns:a16="http://schemas.microsoft.com/office/drawing/2014/main" val="352547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Quality Indicator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School Self-Evaluation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1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Leadership of Change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Very good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48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Learning, Teaching and Assessment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Good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68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Ensuring Wellbeing, Equity and Inclusion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Good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69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Securing Children’s Progress/ Raising Attainment and Achievement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Good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30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1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2" y="908720"/>
            <a:ext cx="7759778" cy="5268243"/>
          </a:xfrm>
        </p:spPr>
        <p:txBody>
          <a:bodyPr/>
          <a:lstStyle/>
          <a:p>
            <a:r>
              <a:rPr lang="en-GB" dirty="0" smtClean="0"/>
              <a:t>Curriculum for Excellence Levels: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266646"/>
              </p:ext>
            </p:extLst>
          </p:nvPr>
        </p:nvGraphicFramePr>
        <p:xfrm>
          <a:off x="755572" y="1909720"/>
          <a:ext cx="7416824" cy="1650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4206">
                  <a:extLst>
                    <a:ext uri="{9D8B030D-6E8A-4147-A177-3AD203B41FA5}">
                      <a16:colId xmlns:a16="http://schemas.microsoft.com/office/drawing/2014/main" val="2666658185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3545812894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3377177745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549883176"/>
                    </a:ext>
                  </a:extLst>
                </a:gridCol>
              </a:tblGrid>
              <a:tr h="37467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Primary One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610464"/>
                  </a:ext>
                </a:extLst>
              </a:tr>
              <a:tr h="2924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Reading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Writing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Talking &amp; Listening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Numeracy &amp; Mathematics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4302103"/>
                  </a:ext>
                </a:extLst>
              </a:tr>
              <a:tr h="2924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96%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96%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100%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98%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641439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658890"/>
              </p:ext>
            </p:extLst>
          </p:nvPr>
        </p:nvGraphicFramePr>
        <p:xfrm>
          <a:off x="755568" y="3559982"/>
          <a:ext cx="7416828" cy="1556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4207">
                  <a:extLst>
                    <a:ext uri="{9D8B030D-6E8A-4147-A177-3AD203B41FA5}">
                      <a16:colId xmlns:a16="http://schemas.microsoft.com/office/drawing/2014/main" val="3594187341"/>
                    </a:ext>
                  </a:extLst>
                </a:gridCol>
                <a:gridCol w="1854207">
                  <a:extLst>
                    <a:ext uri="{9D8B030D-6E8A-4147-A177-3AD203B41FA5}">
                      <a16:colId xmlns:a16="http://schemas.microsoft.com/office/drawing/2014/main" val="4118687716"/>
                    </a:ext>
                  </a:extLst>
                </a:gridCol>
                <a:gridCol w="1854207">
                  <a:extLst>
                    <a:ext uri="{9D8B030D-6E8A-4147-A177-3AD203B41FA5}">
                      <a16:colId xmlns:a16="http://schemas.microsoft.com/office/drawing/2014/main" val="270392330"/>
                    </a:ext>
                  </a:extLst>
                </a:gridCol>
                <a:gridCol w="1854207">
                  <a:extLst>
                    <a:ext uri="{9D8B030D-6E8A-4147-A177-3AD203B41FA5}">
                      <a16:colId xmlns:a16="http://schemas.microsoft.com/office/drawing/2014/main" val="1812340594"/>
                    </a:ext>
                  </a:extLst>
                </a:gridCol>
              </a:tblGrid>
              <a:tr h="19085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Primary Four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574149"/>
                  </a:ext>
                </a:extLst>
              </a:tr>
              <a:tr h="3905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Reading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Writing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Talking &amp; Listening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Numeracy &amp; Mathematics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871187"/>
                  </a:ext>
                </a:extLst>
              </a:tr>
              <a:tr h="3905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97%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97%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97%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97%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67075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115182"/>
              </p:ext>
            </p:extLst>
          </p:nvPr>
        </p:nvGraphicFramePr>
        <p:xfrm>
          <a:off x="755568" y="5116050"/>
          <a:ext cx="7416828" cy="1492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4207">
                  <a:extLst>
                    <a:ext uri="{9D8B030D-6E8A-4147-A177-3AD203B41FA5}">
                      <a16:colId xmlns:a16="http://schemas.microsoft.com/office/drawing/2014/main" val="1074509975"/>
                    </a:ext>
                  </a:extLst>
                </a:gridCol>
                <a:gridCol w="1854207">
                  <a:extLst>
                    <a:ext uri="{9D8B030D-6E8A-4147-A177-3AD203B41FA5}">
                      <a16:colId xmlns:a16="http://schemas.microsoft.com/office/drawing/2014/main" val="3491844939"/>
                    </a:ext>
                  </a:extLst>
                </a:gridCol>
                <a:gridCol w="1854207">
                  <a:extLst>
                    <a:ext uri="{9D8B030D-6E8A-4147-A177-3AD203B41FA5}">
                      <a16:colId xmlns:a16="http://schemas.microsoft.com/office/drawing/2014/main" val="2591090786"/>
                    </a:ext>
                  </a:extLst>
                </a:gridCol>
                <a:gridCol w="1854207">
                  <a:extLst>
                    <a:ext uri="{9D8B030D-6E8A-4147-A177-3AD203B41FA5}">
                      <a16:colId xmlns:a16="http://schemas.microsoft.com/office/drawing/2014/main" val="2130247637"/>
                    </a:ext>
                  </a:extLst>
                </a:gridCol>
              </a:tblGrid>
              <a:tr h="23275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Primary Seven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069027"/>
                  </a:ext>
                </a:extLst>
              </a:tr>
              <a:tr h="4762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Reading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Writing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Talking &amp; Listening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Numeracy &amp; Mathematics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2809825"/>
                  </a:ext>
                </a:extLst>
              </a:tr>
              <a:tr h="4762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100%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100%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100%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97%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613371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8491" y="5690887"/>
            <a:ext cx="392587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5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East Renfrewshire Standardised Testing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198306"/>
              </p:ext>
            </p:extLst>
          </p:nvPr>
        </p:nvGraphicFramePr>
        <p:xfrm>
          <a:off x="628650" y="2924944"/>
          <a:ext cx="7886699" cy="2232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6611">
                  <a:extLst>
                    <a:ext uri="{9D8B030D-6E8A-4147-A177-3AD203B41FA5}">
                      <a16:colId xmlns:a16="http://schemas.microsoft.com/office/drawing/2014/main" val="1616305895"/>
                    </a:ext>
                  </a:extLst>
                </a:gridCol>
                <a:gridCol w="2676551">
                  <a:extLst>
                    <a:ext uri="{9D8B030D-6E8A-4147-A177-3AD203B41FA5}">
                      <a16:colId xmlns:a16="http://schemas.microsoft.com/office/drawing/2014/main" val="1198721618"/>
                    </a:ext>
                  </a:extLst>
                </a:gridCol>
                <a:gridCol w="3273537">
                  <a:extLst>
                    <a:ext uri="{9D8B030D-6E8A-4147-A177-3AD203B41FA5}">
                      <a16:colId xmlns:a16="http://schemas.microsoft.com/office/drawing/2014/main" val="2020839313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Reading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Numeracy and Mathematics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267471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567681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0261164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9294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0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Improvement Plan Priorities 2022-2023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To improve attainment and achievement through enhanced opportunities for parental and family engagement in children’s learning and development</a:t>
            </a:r>
          </a:p>
          <a:p>
            <a:r>
              <a:rPr lang="en-GB" sz="2800" dirty="0" smtClean="0"/>
              <a:t>To ensure excellence in learning, teaching and assessment by building the capacity of </a:t>
            </a:r>
            <a:r>
              <a:rPr lang="en-GB" sz="2800" smtClean="0"/>
              <a:t>our </a:t>
            </a:r>
            <a:r>
              <a:rPr lang="en-GB" sz="2800" smtClean="0"/>
              <a:t>practitioners</a:t>
            </a:r>
            <a:endParaRPr lang="en-GB" sz="2800" dirty="0" smtClean="0"/>
          </a:p>
          <a:p>
            <a:r>
              <a:rPr lang="en-GB" sz="2800" dirty="0" smtClean="0"/>
              <a:t>To design and implement a curriculum that meets the needs of all learners</a:t>
            </a:r>
          </a:p>
        </p:txBody>
      </p:sp>
    </p:spTree>
    <p:extLst>
      <p:ext uri="{BB962C8B-B14F-4D97-AF65-F5344CB8AC3E}">
        <p14:creationId xmlns:p14="http://schemas.microsoft.com/office/powerpoint/2010/main" val="155175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4550" y="1115349"/>
            <a:ext cx="1803213" cy="1125705"/>
          </a:xfrm>
          <a:prstGeom prst="ellipse">
            <a:avLst/>
          </a:prstGeom>
          <a:solidFill>
            <a:srgbClr val="0F90DF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GB" sz="1400" dirty="0" smtClean="0"/>
              <a:t>What will we do?</a:t>
            </a:r>
            <a:endParaRPr lang="en-GB" sz="1400" dirty="0"/>
          </a:p>
        </p:txBody>
      </p:sp>
      <p:sp>
        <p:nvSpPr>
          <p:cNvPr id="5" name="Oval 4"/>
          <p:cNvSpPr/>
          <p:nvPr/>
        </p:nvSpPr>
        <p:spPr>
          <a:xfrm>
            <a:off x="3836310" y="1498583"/>
            <a:ext cx="1755246" cy="1070866"/>
          </a:xfrm>
          <a:prstGeom prst="ellipse">
            <a:avLst/>
          </a:prstGeom>
          <a:solidFill>
            <a:srgbClr val="01B5D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How will we do it?</a:t>
            </a:r>
            <a:endParaRPr lang="en-GB" sz="1400" dirty="0"/>
          </a:p>
        </p:txBody>
      </p:sp>
      <p:sp>
        <p:nvSpPr>
          <p:cNvPr id="6" name="Oval 5"/>
          <p:cNvSpPr/>
          <p:nvPr/>
        </p:nvSpPr>
        <p:spPr>
          <a:xfrm>
            <a:off x="7066283" y="814507"/>
            <a:ext cx="1684967" cy="1368152"/>
          </a:xfrm>
          <a:prstGeom prst="ellipse">
            <a:avLst/>
          </a:prstGeom>
          <a:solidFill>
            <a:srgbClr val="1478BC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How will we know we are successful?</a:t>
            </a:r>
            <a:endParaRPr lang="en-GB" sz="1400" dirty="0"/>
          </a:p>
        </p:txBody>
      </p:sp>
      <p:sp>
        <p:nvSpPr>
          <p:cNvPr id="7" name="Oval 6"/>
          <p:cNvSpPr/>
          <p:nvPr/>
        </p:nvSpPr>
        <p:spPr>
          <a:xfrm>
            <a:off x="272257" y="2112706"/>
            <a:ext cx="2619341" cy="2297844"/>
          </a:xfrm>
          <a:prstGeom prst="ellipse">
            <a:avLst/>
          </a:prstGeom>
          <a:solidFill>
            <a:srgbClr val="56B1CA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chemeClr val="tx1"/>
              </a:solidFill>
            </a:endParaRP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We will improve attainment and achievement through enhanced opportunities for parental engagement in children’s learning and development.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929367" y="2420888"/>
            <a:ext cx="3383586" cy="3085851"/>
          </a:xfrm>
          <a:prstGeom prst="ellipse">
            <a:avLst/>
          </a:prstGeom>
          <a:solidFill>
            <a:srgbClr val="56B1CA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chemeClr val="tx1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 By formulating a clear Parental Engagement Policy and resuming a calendar of parental engagement events.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By enhancing online communication.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By continuing to establish Family Centred Approaches in the school and nursery class.</a:t>
            </a:r>
          </a:p>
        </p:txBody>
      </p:sp>
      <p:sp>
        <p:nvSpPr>
          <p:cNvPr id="11" name="Oval 10"/>
          <p:cNvSpPr/>
          <p:nvPr/>
        </p:nvSpPr>
        <p:spPr>
          <a:xfrm>
            <a:off x="6424162" y="1852011"/>
            <a:ext cx="2719838" cy="3185289"/>
          </a:xfrm>
          <a:prstGeom prst="ellipse">
            <a:avLst/>
          </a:prstGeom>
          <a:solidFill>
            <a:srgbClr val="56B1CA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chemeClr val="tx1"/>
              </a:solidFill>
            </a:endParaRP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Parents and families report that they know how best to support their children’s attainment, achievement and wellbeing. Attainment and achievement data continues to improve.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950407" y="5445224"/>
            <a:ext cx="129163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1402682" y="4857280"/>
            <a:ext cx="129163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816</TotalTime>
  <Words>562</Words>
  <Application>Microsoft Office PowerPoint</Application>
  <PresentationFormat>On-screen Show (4:3)</PresentationFormat>
  <Paragraphs>118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Times New Roman</vt:lpstr>
      <vt:lpstr>Depth</vt:lpstr>
      <vt:lpstr>Maidenhill Primary School and Nursery Class</vt:lpstr>
      <vt:lpstr>Welcome!</vt:lpstr>
      <vt:lpstr>Learning Now and Forever</vt:lpstr>
      <vt:lpstr>The story so far……..</vt:lpstr>
      <vt:lpstr>Where are we now?</vt:lpstr>
      <vt:lpstr>PowerPoint Presentation</vt:lpstr>
      <vt:lpstr>PowerPoint Presentation</vt:lpstr>
      <vt:lpstr>Improvement Plan Priorities 2022-2023</vt:lpstr>
      <vt:lpstr>PowerPoint Presentation</vt:lpstr>
      <vt:lpstr>PowerPoint Presentation</vt:lpstr>
      <vt:lpstr>PowerPoint Presentation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Thornliebank Primary School and ELCC</dc:title>
  <dc:creator>Alasdair McDonald</dc:creator>
  <cp:lastModifiedBy>Alasdair McDonald</cp:lastModifiedBy>
  <cp:revision>46</cp:revision>
  <cp:lastPrinted>2022-08-30T09:09:14Z</cp:lastPrinted>
  <dcterms:created xsi:type="dcterms:W3CDTF">2017-08-04T10:21:30Z</dcterms:created>
  <dcterms:modified xsi:type="dcterms:W3CDTF">2022-08-30T10:55:26Z</dcterms:modified>
</cp:coreProperties>
</file>