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61" r:id="rId5"/>
    <p:sldId id="260"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266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6CB08A0-EFC0-423F-A16F-7100A27A2907}" type="datetimeFigureOut">
              <a:rPr lang="en-GB" smtClean="0"/>
              <a:t>30/08/2021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ABA101-D6E7-4565-BC3D-E6B893B9FE3C}" type="slidenum">
              <a:rPr lang="en-GB" smtClean="0"/>
              <a:t>‹#›</a:t>
            </a:fld>
            <a:endParaRPr lang="en-GB"/>
          </a:p>
        </p:txBody>
      </p:sp>
    </p:spTree>
    <p:extLst>
      <p:ext uri="{BB962C8B-B14F-4D97-AF65-F5344CB8AC3E}">
        <p14:creationId xmlns:p14="http://schemas.microsoft.com/office/powerpoint/2010/main" val="853846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CB08A0-EFC0-423F-A16F-7100A27A2907}" type="datetimeFigureOut">
              <a:rPr lang="en-GB" smtClean="0"/>
              <a:t>30/08/2021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ABA101-D6E7-4565-BC3D-E6B893B9FE3C}" type="slidenum">
              <a:rPr lang="en-GB" smtClean="0"/>
              <a:t>‹#›</a:t>
            </a:fld>
            <a:endParaRPr lang="en-GB"/>
          </a:p>
        </p:txBody>
      </p:sp>
    </p:spTree>
    <p:extLst>
      <p:ext uri="{BB962C8B-B14F-4D97-AF65-F5344CB8AC3E}">
        <p14:creationId xmlns:p14="http://schemas.microsoft.com/office/powerpoint/2010/main" val="1403961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CB08A0-EFC0-423F-A16F-7100A27A2907}" type="datetimeFigureOut">
              <a:rPr lang="en-GB" smtClean="0"/>
              <a:t>30/08/2021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ABA101-D6E7-4565-BC3D-E6B893B9FE3C}" type="slidenum">
              <a:rPr lang="en-GB" smtClean="0"/>
              <a:t>‹#›</a:t>
            </a:fld>
            <a:endParaRPr lang="en-GB"/>
          </a:p>
        </p:txBody>
      </p:sp>
    </p:spTree>
    <p:extLst>
      <p:ext uri="{BB962C8B-B14F-4D97-AF65-F5344CB8AC3E}">
        <p14:creationId xmlns:p14="http://schemas.microsoft.com/office/powerpoint/2010/main" val="1812774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CB08A0-EFC0-423F-A16F-7100A27A2907}" type="datetimeFigureOut">
              <a:rPr lang="en-GB" smtClean="0"/>
              <a:t>30/08/2021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ABA101-D6E7-4565-BC3D-E6B893B9FE3C}" type="slidenum">
              <a:rPr lang="en-GB" smtClean="0"/>
              <a:t>‹#›</a:t>
            </a:fld>
            <a:endParaRPr lang="en-GB"/>
          </a:p>
        </p:txBody>
      </p:sp>
    </p:spTree>
    <p:extLst>
      <p:ext uri="{BB962C8B-B14F-4D97-AF65-F5344CB8AC3E}">
        <p14:creationId xmlns:p14="http://schemas.microsoft.com/office/powerpoint/2010/main" val="183869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6CB08A0-EFC0-423F-A16F-7100A27A2907}" type="datetimeFigureOut">
              <a:rPr lang="en-GB" smtClean="0"/>
              <a:t>30/08/2021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ABA101-D6E7-4565-BC3D-E6B893B9FE3C}" type="slidenum">
              <a:rPr lang="en-GB" smtClean="0"/>
              <a:t>‹#›</a:t>
            </a:fld>
            <a:endParaRPr lang="en-GB"/>
          </a:p>
        </p:txBody>
      </p:sp>
    </p:spTree>
    <p:extLst>
      <p:ext uri="{BB962C8B-B14F-4D97-AF65-F5344CB8AC3E}">
        <p14:creationId xmlns:p14="http://schemas.microsoft.com/office/powerpoint/2010/main" val="2488980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6CB08A0-EFC0-423F-A16F-7100A27A2907}" type="datetimeFigureOut">
              <a:rPr lang="en-GB" smtClean="0"/>
              <a:t>30/08/2021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ABA101-D6E7-4565-BC3D-E6B893B9FE3C}" type="slidenum">
              <a:rPr lang="en-GB" smtClean="0"/>
              <a:t>‹#›</a:t>
            </a:fld>
            <a:endParaRPr lang="en-GB"/>
          </a:p>
        </p:txBody>
      </p:sp>
    </p:spTree>
    <p:extLst>
      <p:ext uri="{BB962C8B-B14F-4D97-AF65-F5344CB8AC3E}">
        <p14:creationId xmlns:p14="http://schemas.microsoft.com/office/powerpoint/2010/main" val="964666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6CB08A0-EFC0-423F-A16F-7100A27A2907}" type="datetimeFigureOut">
              <a:rPr lang="en-GB" smtClean="0"/>
              <a:t>30/08/2021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9ABA101-D6E7-4565-BC3D-E6B893B9FE3C}" type="slidenum">
              <a:rPr lang="en-GB" smtClean="0"/>
              <a:t>‹#›</a:t>
            </a:fld>
            <a:endParaRPr lang="en-GB"/>
          </a:p>
        </p:txBody>
      </p:sp>
    </p:spTree>
    <p:extLst>
      <p:ext uri="{BB962C8B-B14F-4D97-AF65-F5344CB8AC3E}">
        <p14:creationId xmlns:p14="http://schemas.microsoft.com/office/powerpoint/2010/main" val="736286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6CB08A0-EFC0-423F-A16F-7100A27A2907}" type="datetimeFigureOut">
              <a:rPr lang="en-GB" smtClean="0"/>
              <a:t>30/08/2021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9ABA101-D6E7-4565-BC3D-E6B893B9FE3C}" type="slidenum">
              <a:rPr lang="en-GB" smtClean="0"/>
              <a:t>‹#›</a:t>
            </a:fld>
            <a:endParaRPr lang="en-GB"/>
          </a:p>
        </p:txBody>
      </p:sp>
    </p:spTree>
    <p:extLst>
      <p:ext uri="{BB962C8B-B14F-4D97-AF65-F5344CB8AC3E}">
        <p14:creationId xmlns:p14="http://schemas.microsoft.com/office/powerpoint/2010/main" val="3751432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CB08A0-EFC0-423F-A16F-7100A27A2907}" type="datetimeFigureOut">
              <a:rPr lang="en-GB" smtClean="0"/>
              <a:t>30/08/2021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9ABA101-D6E7-4565-BC3D-E6B893B9FE3C}" type="slidenum">
              <a:rPr lang="en-GB" smtClean="0"/>
              <a:t>‹#›</a:t>
            </a:fld>
            <a:endParaRPr lang="en-GB"/>
          </a:p>
        </p:txBody>
      </p:sp>
    </p:spTree>
    <p:extLst>
      <p:ext uri="{BB962C8B-B14F-4D97-AF65-F5344CB8AC3E}">
        <p14:creationId xmlns:p14="http://schemas.microsoft.com/office/powerpoint/2010/main" val="3037929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36CB08A0-EFC0-423F-A16F-7100A27A2907}" type="datetimeFigureOut">
              <a:rPr lang="en-GB" smtClean="0"/>
              <a:t>30/08/2021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ABA101-D6E7-4565-BC3D-E6B893B9FE3C}" type="slidenum">
              <a:rPr lang="en-GB" smtClean="0"/>
              <a:t>‹#›</a:t>
            </a:fld>
            <a:endParaRPr lang="en-GB"/>
          </a:p>
        </p:txBody>
      </p:sp>
    </p:spTree>
    <p:extLst>
      <p:ext uri="{BB962C8B-B14F-4D97-AF65-F5344CB8AC3E}">
        <p14:creationId xmlns:p14="http://schemas.microsoft.com/office/powerpoint/2010/main" val="4121938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36CB08A0-EFC0-423F-A16F-7100A27A2907}" type="datetimeFigureOut">
              <a:rPr lang="en-GB" smtClean="0"/>
              <a:t>30/08/2021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ABA101-D6E7-4565-BC3D-E6B893B9FE3C}" type="slidenum">
              <a:rPr lang="en-GB" smtClean="0"/>
              <a:t>‹#›</a:t>
            </a:fld>
            <a:endParaRPr lang="en-GB"/>
          </a:p>
        </p:txBody>
      </p:sp>
    </p:spTree>
    <p:extLst>
      <p:ext uri="{BB962C8B-B14F-4D97-AF65-F5344CB8AC3E}">
        <p14:creationId xmlns:p14="http://schemas.microsoft.com/office/powerpoint/2010/main" val="453442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6CB08A0-EFC0-423F-A16F-7100A27A2907}" type="datetimeFigureOut">
              <a:rPr lang="en-GB" smtClean="0"/>
              <a:t>30/08/2021</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9ABA101-D6E7-4565-BC3D-E6B893B9FE3C}" type="slidenum">
              <a:rPr lang="en-GB" smtClean="0"/>
              <a:t>‹#›</a:t>
            </a:fld>
            <a:endParaRPr lang="en-GB"/>
          </a:p>
        </p:txBody>
      </p:sp>
    </p:spTree>
    <p:extLst>
      <p:ext uri="{BB962C8B-B14F-4D97-AF65-F5344CB8AC3E}">
        <p14:creationId xmlns:p14="http://schemas.microsoft.com/office/powerpoint/2010/main" val="398749063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schoolmail@maidenhill.e-renfrew.sch.uk" TargetMode="External"/><Relationship Id="rId3" Type="http://schemas.openxmlformats.org/officeDocument/2006/relationships/image" Target="../media/image2.png"/><Relationship Id="rId7" Type="http://schemas.openxmlformats.org/officeDocument/2006/relationships/image" Target="cid:image001.png@01D5F898.0B60FA40"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 Id="rId4" Type="http://schemas.openxmlformats.org/officeDocument/2006/relationships/image" Target="../media/image19.png"/></Relationships>
</file>

<file path=ppt/slides/_rels/slide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7.xml"/><Relationship Id="rId5" Type="http://schemas.openxmlformats.org/officeDocument/2006/relationships/image" Target="../media/image23.png"/><Relationship Id="rId4"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05808" y="167781"/>
            <a:ext cx="6645797" cy="317235"/>
          </a:xfrm>
          <a:prstGeom prst="rect">
            <a:avLst/>
          </a:prstGeom>
          <a:solidFill>
            <a:schemeClr val="accent5">
              <a:lumMod val="60000"/>
              <a:lumOff val="40000"/>
            </a:schemeClr>
          </a:solidFill>
          <a:ln w="19050">
            <a:solidFill>
              <a:srgbClr val="000000"/>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400" b="1" u="sng" dirty="0">
                <a:latin typeface="Calibri" panose="020F0502020204030204" pitchFamily="34" charset="0"/>
                <a:ea typeface="Calibri" panose="020F0502020204030204" pitchFamily="34" charset="0"/>
                <a:cs typeface="Times New Roman" panose="02020603050405020304" pitchFamily="18" charset="0"/>
              </a:rPr>
              <a:t>Logging in to Glow</a:t>
            </a:r>
            <a:endParaRPr lang="en-GB" sz="11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5808" y="624057"/>
            <a:ext cx="3295500" cy="1957941"/>
          </a:xfrm>
          <a:prstGeom prst="rect">
            <a:avLst/>
          </a:prstGeom>
          <a:ln w="19050">
            <a:solidFill>
              <a:schemeClr val="tx1"/>
            </a:solidFill>
          </a:ln>
        </p:spPr>
      </p:pic>
      <p:grpSp>
        <p:nvGrpSpPr>
          <p:cNvPr id="6" name="Group 5"/>
          <p:cNvGrpSpPr/>
          <p:nvPr/>
        </p:nvGrpSpPr>
        <p:grpSpPr>
          <a:xfrm>
            <a:off x="3530249" y="616659"/>
            <a:ext cx="3221356" cy="1965340"/>
            <a:chOff x="0" y="0"/>
            <a:chExt cx="3086100" cy="1938884"/>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8303" y="270936"/>
              <a:ext cx="1361775" cy="448737"/>
            </a:xfrm>
            <a:prstGeom prst="rect">
              <a:avLst/>
            </a:prstGeom>
          </p:spPr>
        </p:pic>
        <p:sp>
          <p:nvSpPr>
            <p:cNvPr id="8" name="Rectangle 7"/>
            <p:cNvSpPr/>
            <p:nvPr/>
          </p:nvSpPr>
          <p:spPr>
            <a:xfrm>
              <a:off x="0" y="0"/>
              <a:ext cx="3086100" cy="193888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9" name="Text Box 2"/>
            <p:cNvSpPr txBox="1">
              <a:spLocks noChangeArrowheads="1"/>
            </p:cNvSpPr>
            <p:nvPr/>
          </p:nvSpPr>
          <p:spPr bwMode="auto">
            <a:xfrm>
              <a:off x="194539" y="982142"/>
              <a:ext cx="2670493" cy="872074"/>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15000"/>
                </a:lnSpc>
                <a:spcAft>
                  <a:spcPts val="1000"/>
                </a:spcAft>
              </a:pPr>
              <a:r>
                <a:rPr lang="en-GB">
                  <a:solidFill>
                    <a:srgbClr val="000000"/>
                  </a:solidFill>
                  <a:latin typeface="Calibri" panose="020F0502020204030204" pitchFamily="34" charset="0"/>
                  <a:ea typeface="Calibri" panose="020F0502020204030204" pitchFamily="34" charset="0"/>
                  <a:cs typeface="Times New Roman" panose="02020603050405020304" pitchFamily="18" charset="0"/>
                </a:rPr>
                <a:t>Maidenhill Test</a:t>
              </a:r>
              <a:endParaRPr lang="en-GB" sz="1200">
                <a:latin typeface="Times New Roman" panose="02020603050405020304" pitchFamily="18" charset="0"/>
                <a:ea typeface="Times New Roman" panose="02020603050405020304" pitchFamily="18" charset="0"/>
              </a:endParaRPr>
            </a:p>
            <a:p>
              <a:pPr algn="ctr">
                <a:lnSpc>
                  <a:spcPct val="115000"/>
                </a:lnSpc>
                <a:spcAft>
                  <a:spcPts val="1000"/>
                </a:spcAft>
              </a:pPr>
              <a:r>
                <a:rPr lang="en-GB">
                  <a:solidFill>
                    <a:srgbClr val="000000"/>
                  </a:solidFill>
                  <a:latin typeface="Calibri" panose="020F0502020204030204" pitchFamily="34" charset="0"/>
                  <a:ea typeface="Times New Roman" panose="02020603050405020304" pitchFamily="18" charset="0"/>
                  <a:cs typeface="Times New Roman" panose="02020603050405020304" pitchFamily="18" charset="0"/>
                </a:rPr>
                <a:t>gw20testmaidenhill</a:t>
              </a:r>
              <a:endParaRPr lang="en-GB" sz="1200">
                <a:latin typeface="Times New Roman" panose="02020603050405020304" pitchFamily="18" charset="0"/>
                <a:ea typeface="Times New Roman" panose="02020603050405020304" pitchFamily="18" charset="0"/>
              </a:endParaRP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4539" y="182544"/>
              <a:ext cx="997002" cy="786898"/>
            </a:xfrm>
            <a:prstGeom prst="rect">
              <a:avLst/>
            </a:prstGeom>
          </p:spPr>
        </p:pic>
      </p:grpSp>
      <p:sp>
        <p:nvSpPr>
          <p:cNvPr id="11" name="Text Box 2"/>
          <p:cNvSpPr txBox="1">
            <a:spLocks noChangeArrowheads="1"/>
          </p:cNvSpPr>
          <p:nvPr/>
        </p:nvSpPr>
        <p:spPr bwMode="auto">
          <a:xfrm>
            <a:off x="105808" y="2768891"/>
            <a:ext cx="6645797" cy="1841840"/>
          </a:xfrm>
          <a:prstGeom prst="rect">
            <a:avLst/>
          </a:prstGeom>
          <a:solidFill>
            <a:schemeClr val="bg1">
              <a:lumMod val="95000"/>
            </a:schemeClr>
          </a:solidFill>
          <a:ln w="19050">
            <a:solidFill>
              <a:srgbClr val="000000"/>
            </a:solidFill>
            <a:miter lim="800000"/>
            <a:headEnd/>
            <a:tailEnd/>
          </a:ln>
        </p:spPr>
        <p:txBody>
          <a:bodyPr rot="0" vert="horz" wrap="square" lIns="91440" tIns="45720" rIns="91440" bIns="45720" anchor="t" anchorCtr="0">
            <a:noAutofit/>
          </a:bodyPr>
          <a:lstStyle/>
          <a:p>
            <a:pPr algn="just">
              <a:lnSpc>
                <a:spcPct val="107000"/>
              </a:lnSpc>
              <a:spcAft>
                <a:spcPts val="800"/>
              </a:spcAft>
            </a:pPr>
            <a:r>
              <a:rPr lang="en-GB" sz="1200" dirty="0">
                <a:latin typeface="Calibri" panose="020F0502020204030204" pitchFamily="34" charset="0"/>
                <a:ea typeface="Calibri" panose="020F0502020204030204" pitchFamily="34" charset="0"/>
                <a:cs typeface="Times New Roman" panose="02020603050405020304" pitchFamily="18" charset="0"/>
              </a:rPr>
              <a:t>Your child has had time to practise logging in to Glow and Google Classroom in school and should remember the process and their password</a:t>
            </a:r>
            <a:r>
              <a:rPr lang="en-GB" sz="1200" dirty="0" smtClean="0">
                <a:latin typeface="Calibri" panose="020F0502020204030204" pitchFamily="34" charset="0"/>
                <a:ea typeface="Calibri" panose="020F0502020204030204" pitchFamily="34" charset="0"/>
                <a:cs typeface="Times New Roman" panose="02020603050405020304" pitchFamily="18" charset="0"/>
              </a:rPr>
              <a:t>. It is essential that your child is able to remember their password for glow, as they will use these login details to access Glow when in school.</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200" dirty="0">
                <a:latin typeface="Calibri" panose="020F0502020204030204" pitchFamily="34" charset="0"/>
                <a:ea typeface="Calibri" panose="020F0502020204030204" pitchFamily="34" charset="0"/>
                <a:cs typeface="Times New Roman" panose="02020603050405020304" pitchFamily="18" charset="0"/>
              </a:rPr>
              <a:t>All Glow usernames start with </a:t>
            </a:r>
            <a:r>
              <a:rPr lang="en-GB" sz="1200" b="1" dirty="0" err="1">
                <a:latin typeface="Calibri" panose="020F0502020204030204" pitchFamily="34" charset="0"/>
                <a:ea typeface="Calibri" panose="020F0502020204030204" pitchFamily="34" charset="0"/>
                <a:cs typeface="Times New Roman" panose="02020603050405020304" pitchFamily="18" charset="0"/>
              </a:rPr>
              <a:t>gw</a:t>
            </a:r>
            <a:r>
              <a:rPr lang="en-GB" sz="1200" b="1" dirty="0">
                <a:latin typeface="Calibri" panose="020F0502020204030204" pitchFamily="34" charset="0"/>
                <a:ea typeface="Calibri" panose="020F0502020204030204" pitchFamily="34" charset="0"/>
                <a:cs typeface="Times New Roman" panose="02020603050405020304" pitchFamily="18" charset="0"/>
              </a:rPr>
              <a:t> </a:t>
            </a:r>
            <a:r>
              <a:rPr lang="en-GB" sz="1200" dirty="0">
                <a:latin typeface="Calibri" panose="020F0502020204030204" pitchFamily="34" charset="0"/>
                <a:ea typeface="Calibri" panose="020F0502020204030204" pitchFamily="34" charset="0"/>
                <a:cs typeface="Times New Roman" panose="02020603050405020304" pitchFamily="18" charset="0"/>
              </a:rPr>
              <a:t>and your child has been issued with a card sharing their username information. </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200" dirty="0">
                <a:latin typeface="Calibri" panose="020F0502020204030204" pitchFamily="34" charset="0"/>
                <a:ea typeface="Calibri" panose="020F0502020204030204" pitchFamily="34" charset="0"/>
                <a:cs typeface="Times New Roman" panose="02020603050405020304" pitchFamily="18" charset="0"/>
              </a:rPr>
              <a:t>If you are unable to find the webpage please use a search engine, such as Google, to search for:</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200" b="1" dirty="0">
                <a:latin typeface="Calibri" panose="020F0502020204030204" pitchFamily="34" charset="0"/>
                <a:ea typeface="Calibri" panose="020F0502020204030204" pitchFamily="34" charset="0"/>
                <a:cs typeface="Times New Roman" panose="02020603050405020304" pitchFamily="18" charset="0"/>
              </a:rPr>
              <a:t>‘Glow sign in RM’.</a:t>
            </a:r>
            <a:endParaRPr lang="en-GB" sz="11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2" name="Picture 11" descr="Image result for google classroom app"/>
          <p:cNvPicPr/>
          <p:nvPr/>
        </p:nvPicPr>
        <p:blipFill rotWithShape="1">
          <a:blip r:embed="rId5" cstate="print">
            <a:extLst>
              <a:ext uri="{28A0092B-C50C-407E-A947-70E740481C1C}">
                <a14:useLocalDpi xmlns:a14="http://schemas.microsoft.com/office/drawing/2010/main" val="0"/>
              </a:ext>
            </a:extLst>
          </a:blip>
          <a:srcRect l="23603" r="24700"/>
          <a:stretch/>
        </p:blipFill>
        <p:spPr bwMode="auto">
          <a:xfrm>
            <a:off x="105808" y="4865873"/>
            <a:ext cx="1865517" cy="1216025"/>
          </a:xfrm>
          <a:prstGeom prst="rect">
            <a:avLst/>
          </a:prstGeom>
          <a:noFill/>
          <a:ln w="19050">
            <a:solidFill>
              <a:schemeClr val="tx1"/>
            </a:solidFill>
          </a:ln>
          <a:extLst>
            <a:ext uri="{53640926-AAD7-44D8-BBD7-CCE9431645EC}">
              <a14:shadowObscured xmlns:a14="http://schemas.microsoft.com/office/drawing/2010/main"/>
            </a:ext>
          </a:extLst>
        </p:spPr>
      </p:pic>
      <p:sp>
        <p:nvSpPr>
          <p:cNvPr id="13" name="Text Box 2"/>
          <p:cNvSpPr txBox="1">
            <a:spLocks noChangeArrowheads="1"/>
          </p:cNvSpPr>
          <p:nvPr/>
        </p:nvSpPr>
        <p:spPr bwMode="auto">
          <a:xfrm>
            <a:off x="2090340" y="4858779"/>
            <a:ext cx="4657762" cy="1208504"/>
          </a:xfrm>
          <a:prstGeom prst="rect">
            <a:avLst/>
          </a:prstGeom>
          <a:solidFill>
            <a:schemeClr val="bg1">
              <a:lumMod val="95000"/>
            </a:schemeClr>
          </a:solidFill>
          <a:ln w="19050">
            <a:solidFill>
              <a:srgbClr val="000000"/>
            </a:solidFill>
            <a:miter lim="800000"/>
            <a:headEnd/>
            <a:tailEnd/>
          </a:ln>
        </p:spPr>
        <p:txBody>
          <a:bodyPr rot="0" vert="horz" wrap="square" lIns="91440" tIns="45720" rIns="91440" bIns="45720" anchor="t" anchorCtr="0">
            <a:noAutofit/>
          </a:bodyPr>
          <a:lstStyle/>
          <a:p>
            <a:pPr algn="just">
              <a:lnSpc>
                <a:spcPct val="107000"/>
              </a:lnSpc>
              <a:spcAft>
                <a:spcPts val="800"/>
              </a:spcAft>
            </a:pPr>
            <a:r>
              <a:rPr lang="en-GB" sz="1200" dirty="0">
                <a:latin typeface="Calibri" panose="020F0502020204030204" pitchFamily="34" charset="0"/>
                <a:ea typeface="Calibri" panose="020F0502020204030204" pitchFamily="34" charset="0"/>
                <a:cs typeface="Times New Roman" panose="02020603050405020304" pitchFamily="18" charset="0"/>
              </a:rPr>
              <a:t>You can also download the Google Classroom App to a number of tablets/ devices. Your child can log in to the app using their Glow username followed by </a:t>
            </a:r>
            <a:r>
              <a:rPr lang="en-GB" sz="1200" b="1" dirty="0">
                <a:latin typeface="Calibri" panose="020F0502020204030204" pitchFamily="34" charset="0"/>
                <a:ea typeface="Calibri" panose="020F0502020204030204" pitchFamily="34" charset="0"/>
                <a:cs typeface="Times New Roman" panose="02020603050405020304" pitchFamily="18" charset="0"/>
              </a:rPr>
              <a:t>@</a:t>
            </a:r>
            <a:r>
              <a:rPr lang="en-GB" sz="1200" b="1" dirty="0" err="1">
                <a:latin typeface="Calibri" panose="020F0502020204030204" pitchFamily="34" charset="0"/>
                <a:ea typeface="Calibri" panose="020F0502020204030204" pitchFamily="34" charset="0"/>
                <a:cs typeface="Times New Roman" panose="02020603050405020304" pitchFamily="18" charset="0"/>
              </a:rPr>
              <a:t>er.glow.scot</a:t>
            </a:r>
            <a:r>
              <a:rPr lang="en-GB" sz="1200" dirty="0">
                <a:latin typeface="Calibri" panose="020F0502020204030204" pitchFamily="34" charset="0"/>
                <a:ea typeface="Calibri" panose="020F0502020204030204" pitchFamily="34" charset="0"/>
                <a:cs typeface="Times New Roman" panose="02020603050405020304" pitchFamily="18" charset="0"/>
              </a:rPr>
              <a:t>. For example, </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200" b="1" dirty="0">
                <a:latin typeface="Calibri" panose="020F0502020204030204" pitchFamily="34" charset="0"/>
                <a:ea typeface="Calibri" panose="020F0502020204030204" pitchFamily="34" charset="0"/>
                <a:cs typeface="Times New Roman" panose="02020603050405020304" pitchFamily="18" charset="0"/>
              </a:rPr>
              <a:t>gw20testmaidenhill@er.glow.scot</a:t>
            </a:r>
            <a:endParaRPr lang="en-GB"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4" name="Text Box 2"/>
          <p:cNvSpPr txBox="1">
            <a:spLocks noChangeArrowheads="1"/>
          </p:cNvSpPr>
          <p:nvPr/>
        </p:nvSpPr>
        <p:spPr bwMode="auto">
          <a:xfrm>
            <a:off x="126706" y="6337040"/>
            <a:ext cx="6624899" cy="316063"/>
          </a:xfrm>
          <a:prstGeom prst="rect">
            <a:avLst/>
          </a:prstGeom>
          <a:solidFill>
            <a:schemeClr val="accent5">
              <a:lumMod val="60000"/>
              <a:lumOff val="40000"/>
            </a:schemeClr>
          </a:solidFill>
          <a:ln w="19050">
            <a:solidFill>
              <a:srgbClr val="000000"/>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400" b="1" u="sng">
                <a:latin typeface="Calibri" panose="020F0502020204030204" pitchFamily="34" charset="0"/>
                <a:ea typeface="Calibri" panose="020F0502020204030204" pitchFamily="34" charset="0"/>
                <a:cs typeface="Times New Roman" panose="02020603050405020304" pitchFamily="18" charset="0"/>
              </a:rPr>
              <a:t>Recovering Glow Passwords</a:t>
            </a:r>
            <a:endParaRPr lang="en-GB" sz="1100">
              <a:latin typeface="Calibri" panose="020F0502020204030204" pitchFamily="34" charset="0"/>
              <a:ea typeface="Calibri" panose="020F0502020204030204" pitchFamily="34" charset="0"/>
              <a:cs typeface="Times New Roman" panose="02020603050405020304" pitchFamily="18" charset="0"/>
            </a:endParaRPr>
          </a:p>
        </p:txBody>
      </p:sp>
      <p:pic>
        <p:nvPicPr>
          <p:cNvPr id="18" name="Picture 17" descr="cid:image001.png@01D5F898.0B60FA40"/>
          <p:cNvPicPr>
            <a:picLocks noChangeAspect="1"/>
          </p:cNvPicPr>
          <p:nvPr/>
        </p:nvPicPr>
        <p:blipFill>
          <a:blip r:embed="rId6" r:link="rId7">
            <a:extLst>
              <a:ext uri="{28A0092B-C50C-407E-A947-70E740481C1C}">
                <a14:useLocalDpi xmlns:a14="http://schemas.microsoft.com/office/drawing/2010/main" val="0"/>
              </a:ext>
            </a:extLst>
          </a:blip>
          <a:srcRect/>
          <a:stretch>
            <a:fillRect/>
          </a:stretch>
        </p:blipFill>
        <p:spPr bwMode="auto">
          <a:xfrm>
            <a:off x="126706" y="6848382"/>
            <a:ext cx="6627902" cy="1934845"/>
          </a:xfrm>
          <a:prstGeom prst="rect">
            <a:avLst/>
          </a:prstGeom>
          <a:noFill/>
          <a:ln w="19050">
            <a:solidFill>
              <a:schemeClr val="tx1"/>
            </a:solidFill>
          </a:ln>
        </p:spPr>
      </p:pic>
      <p:sp>
        <p:nvSpPr>
          <p:cNvPr id="19" name="Oval 18"/>
          <p:cNvSpPr/>
          <p:nvPr/>
        </p:nvSpPr>
        <p:spPr>
          <a:xfrm>
            <a:off x="5983050" y="7137140"/>
            <a:ext cx="768555" cy="255181"/>
          </a:xfrm>
          <a:prstGeom prst="ellipse">
            <a:avLst/>
          </a:prstGeom>
          <a:noFill/>
          <a:ln w="571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0" name="Text Box 202"/>
          <p:cNvSpPr txBox="1"/>
          <p:nvPr/>
        </p:nvSpPr>
        <p:spPr>
          <a:xfrm>
            <a:off x="5159744" y="6992761"/>
            <a:ext cx="442549" cy="562921"/>
          </a:xfrm>
          <a:prstGeom prst="ellipse">
            <a:avLst/>
          </a:prstGeom>
          <a:noFill/>
          <a:ln>
            <a:noFill/>
          </a:ln>
        </p:spPr>
        <p:txBody>
          <a:bodyPr rot="0" spcFirstLastPara="0" vert="horz" wrap="square" lIns="91440" tIns="45720" rIns="91440" bIns="45720" numCol="1" spcCol="0" rtlCol="0" fromWordArt="0" anchor="t" anchorCtr="0" forceAA="0" compatLnSpc="1">
            <a:prstTxWarp prst="textNoShape">
              <a:avLst/>
            </a:prstTxWarp>
            <a:noAutofit/>
            <a:scene3d>
              <a:camera prst="orthographicFront"/>
              <a:lightRig rig="soft" dir="t">
                <a:rot lat="0" lon="0" rev="15600000"/>
              </a:lightRig>
            </a:scene3d>
            <a:sp3d extrusionH="57150" prstMaterial="softEdge">
              <a:bevelT w="25400" h="38100"/>
            </a:sp3d>
          </a:bodyPr>
          <a:lstStyle/>
          <a:p>
            <a:pPr algn="ctr">
              <a:lnSpc>
                <a:spcPct val="107000"/>
              </a:lnSpc>
              <a:spcAft>
                <a:spcPts val="800"/>
              </a:spcAft>
            </a:pPr>
            <a:r>
              <a:rPr lang="en-GB" sz="2200" b="1" dirty="0">
                <a:ln w="57150" cap="flat" cmpd="sng" algn="ctr">
                  <a:solidFill>
                    <a:srgbClr val="FFC000"/>
                  </a:solidFill>
                  <a:prstDash val="solid"/>
                  <a:round/>
                </a:ln>
                <a:solidFill>
                  <a:srgbClr val="FFC000"/>
                </a:solidFill>
                <a:latin typeface="Calibri" panose="020F0502020204030204" pitchFamily="34" charset="0"/>
                <a:ea typeface="Calibri" panose="020F0502020204030204" pitchFamily="34" charset="0"/>
                <a:cs typeface="Times New Roman" panose="02020603050405020304" pitchFamily="18" charset="0"/>
              </a:rPr>
              <a:t>1</a:t>
            </a:r>
            <a:endParaRPr lang="en-GB"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1" name="Oval 20"/>
          <p:cNvSpPr/>
          <p:nvPr/>
        </p:nvSpPr>
        <p:spPr>
          <a:xfrm>
            <a:off x="250979" y="7714656"/>
            <a:ext cx="768555" cy="255181"/>
          </a:xfrm>
          <a:prstGeom prst="ellipse">
            <a:avLst/>
          </a:prstGeom>
          <a:noFill/>
          <a:ln w="571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cxnSp>
        <p:nvCxnSpPr>
          <p:cNvPr id="22" name="Straight Arrow Connector 21"/>
          <p:cNvCxnSpPr/>
          <p:nvPr/>
        </p:nvCxnSpPr>
        <p:spPr>
          <a:xfrm flipH="1">
            <a:off x="934478" y="7297561"/>
            <a:ext cx="839325" cy="409575"/>
          </a:xfrm>
          <a:prstGeom prst="straightConnector1">
            <a:avLst/>
          </a:prstGeom>
          <a:ln w="57150">
            <a:tailEnd type="triangle"/>
          </a:ln>
        </p:spPr>
        <p:style>
          <a:lnRef idx="3">
            <a:schemeClr val="accent4"/>
          </a:lnRef>
          <a:fillRef idx="0">
            <a:schemeClr val="accent4"/>
          </a:fillRef>
          <a:effectRef idx="2">
            <a:schemeClr val="accent4"/>
          </a:effectRef>
          <a:fontRef idx="minor">
            <a:schemeClr val="tx1"/>
          </a:fontRef>
        </p:style>
      </p:cxnSp>
      <p:sp>
        <p:nvSpPr>
          <p:cNvPr id="23" name="Text Box 205"/>
          <p:cNvSpPr txBox="1"/>
          <p:nvPr/>
        </p:nvSpPr>
        <p:spPr>
          <a:xfrm>
            <a:off x="1089819" y="7040887"/>
            <a:ext cx="442549" cy="562921"/>
          </a:xfrm>
          <a:prstGeom prst="ellipse">
            <a:avLst/>
          </a:prstGeom>
          <a:noFill/>
          <a:ln>
            <a:noFill/>
          </a:ln>
        </p:spPr>
        <p:txBody>
          <a:bodyPr rot="0" spcFirstLastPara="0" vert="horz" wrap="square" lIns="91440" tIns="45720" rIns="91440" bIns="45720" numCol="1" spcCol="0" rtlCol="0" fromWordArt="0" anchor="t" anchorCtr="0" forceAA="0" compatLnSpc="1">
            <a:prstTxWarp prst="textNoShape">
              <a:avLst/>
            </a:prstTxWarp>
            <a:noAutofit/>
            <a:scene3d>
              <a:camera prst="orthographicFront"/>
              <a:lightRig rig="soft" dir="t">
                <a:rot lat="0" lon="0" rev="15600000"/>
              </a:lightRig>
            </a:scene3d>
            <a:sp3d extrusionH="57150" prstMaterial="softEdge">
              <a:bevelT w="25400" h="38100"/>
            </a:sp3d>
          </a:bodyPr>
          <a:lstStyle/>
          <a:p>
            <a:pPr algn="ctr">
              <a:lnSpc>
                <a:spcPct val="107000"/>
              </a:lnSpc>
              <a:spcAft>
                <a:spcPts val="800"/>
              </a:spcAft>
            </a:pPr>
            <a:r>
              <a:rPr lang="en-GB" sz="2200" b="1">
                <a:ln w="57150" cap="flat" cmpd="sng" algn="ctr">
                  <a:solidFill>
                    <a:srgbClr val="FFC000"/>
                  </a:solidFill>
                  <a:prstDash val="solid"/>
                  <a:round/>
                </a:ln>
                <a:solidFill>
                  <a:srgbClr val="FFC000"/>
                </a:solidFill>
                <a:latin typeface="Calibri" panose="020F0502020204030204" pitchFamily="34" charset="0"/>
                <a:ea typeface="Calibri" panose="020F0502020204030204" pitchFamily="34" charset="0"/>
                <a:cs typeface="Times New Roman" panose="02020603050405020304" pitchFamily="18" charset="0"/>
              </a:rPr>
              <a:t>2</a:t>
            </a:r>
            <a:endParaRPr lang="en-GB" sz="1100">
              <a:latin typeface="Calibri" panose="020F0502020204030204" pitchFamily="34" charset="0"/>
              <a:ea typeface="Calibri" panose="020F0502020204030204" pitchFamily="34" charset="0"/>
              <a:cs typeface="Times New Roman" panose="02020603050405020304" pitchFamily="18" charset="0"/>
            </a:endParaRPr>
          </a:p>
        </p:txBody>
      </p:sp>
      <p:sp>
        <p:nvSpPr>
          <p:cNvPr id="24" name="Oval 23"/>
          <p:cNvSpPr/>
          <p:nvPr/>
        </p:nvSpPr>
        <p:spPr>
          <a:xfrm>
            <a:off x="1291761" y="8003414"/>
            <a:ext cx="2398072" cy="323850"/>
          </a:xfrm>
          <a:prstGeom prst="ellipse">
            <a:avLst/>
          </a:prstGeom>
          <a:noFill/>
          <a:ln w="571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cxnSp>
        <p:nvCxnSpPr>
          <p:cNvPr id="25" name="Straight Arrow Connector 24"/>
          <p:cNvCxnSpPr/>
          <p:nvPr/>
        </p:nvCxnSpPr>
        <p:spPr>
          <a:xfrm flipH="1" flipV="1">
            <a:off x="3652940" y="8340298"/>
            <a:ext cx="977675" cy="247650"/>
          </a:xfrm>
          <a:prstGeom prst="straightConnector1">
            <a:avLst/>
          </a:prstGeom>
          <a:ln w="57150">
            <a:tailEnd type="triangle"/>
          </a:ln>
        </p:spPr>
        <p:style>
          <a:lnRef idx="3">
            <a:schemeClr val="accent4"/>
          </a:lnRef>
          <a:fillRef idx="0">
            <a:schemeClr val="accent4"/>
          </a:fillRef>
          <a:effectRef idx="2">
            <a:schemeClr val="accent4"/>
          </a:effectRef>
          <a:fontRef idx="minor">
            <a:schemeClr val="tx1"/>
          </a:fontRef>
        </p:style>
      </p:cxnSp>
      <p:sp>
        <p:nvSpPr>
          <p:cNvPr id="17" name="Text Box 208"/>
          <p:cNvSpPr txBox="1"/>
          <p:nvPr/>
        </p:nvSpPr>
        <p:spPr>
          <a:xfrm>
            <a:off x="4305371" y="8067582"/>
            <a:ext cx="442549" cy="562921"/>
          </a:xfrm>
          <a:prstGeom prst="ellipse">
            <a:avLst/>
          </a:prstGeom>
          <a:noFill/>
          <a:ln>
            <a:noFill/>
          </a:ln>
        </p:spPr>
        <p:txBody>
          <a:bodyPr rot="0" spcFirstLastPara="0" vert="horz" wrap="square" lIns="91440" tIns="45720" rIns="91440" bIns="45720" numCol="1" spcCol="0" rtlCol="0" fromWordArt="0" anchor="t" anchorCtr="0" forceAA="0" compatLnSpc="1">
            <a:prstTxWarp prst="textNoShape">
              <a:avLst/>
            </a:prstTxWarp>
            <a:noAutofit/>
            <a:scene3d>
              <a:camera prst="orthographicFront"/>
              <a:lightRig rig="soft" dir="t">
                <a:rot lat="0" lon="0" rev="15600000"/>
              </a:lightRig>
            </a:scene3d>
            <a:sp3d extrusionH="57150" prstMaterial="softEdge">
              <a:bevelT w="25400" h="38100"/>
            </a:sp3d>
          </a:bodyPr>
          <a:lstStyle/>
          <a:p>
            <a:pPr algn="ctr">
              <a:lnSpc>
                <a:spcPct val="107000"/>
              </a:lnSpc>
              <a:spcAft>
                <a:spcPts val="800"/>
              </a:spcAft>
            </a:pPr>
            <a:r>
              <a:rPr lang="en-GB" sz="2200" b="1" dirty="0">
                <a:ln w="57150" cap="flat" cmpd="sng" algn="ctr">
                  <a:solidFill>
                    <a:srgbClr val="FFC000"/>
                  </a:solidFill>
                  <a:prstDash val="solid"/>
                  <a:round/>
                </a:ln>
                <a:solidFill>
                  <a:srgbClr val="FFC000"/>
                </a:solidFill>
                <a:latin typeface="Calibri" panose="020F0502020204030204" pitchFamily="34" charset="0"/>
                <a:ea typeface="Calibri" panose="020F0502020204030204" pitchFamily="34" charset="0"/>
                <a:cs typeface="Times New Roman" panose="02020603050405020304" pitchFamily="18" charset="0"/>
              </a:rPr>
              <a:t>3</a:t>
            </a:r>
            <a:endParaRPr lang="en-GB"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6" name="Text Box 2"/>
          <p:cNvSpPr txBox="1">
            <a:spLocks noChangeArrowheads="1"/>
          </p:cNvSpPr>
          <p:nvPr/>
        </p:nvSpPr>
        <p:spPr bwMode="auto">
          <a:xfrm>
            <a:off x="105808" y="8887168"/>
            <a:ext cx="6648800" cy="897890"/>
          </a:xfrm>
          <a:prstGeom prst="rect">
            <a:avLst/>
          </a:prstGeom>
          <a:solidFill>
            <a:schemeClr val="bg1">
              <a:lumMod val="95000"/>
            </a:schemeClr>
          </a:solidFill>
          <a:ln w="19050">
            <a:solidFill>
              <a:srgbClr val="000000"/>
            </a:solidFill>
            <a:miter lim="800000"/>
            <a:headEnd/>
            <a:tailEnd/>
          </a:ln>
        </p:spPr>
        <p:txBody>
          <a:bodyPr rot="0" vert="horz" wrap="square" lIns="91440" tIns="45720" rIns="91440" bIns="45720" anchor="t" anchorCtr="0">
            <a:noAutofit/>
          </a:bodyPr>
          <a:lstStyle/>
          <a:p>
            <a:pPr algn="just">
              <a:lnSpc>
                <a:spcPct val="107000"/>
              </a:lnSpc>
              <a:spcAft>
                <a:spcPts val="800"/>
              </a:spcAft>
            </a:pPr>
            <a:r>
              <a:rPr lang="en-GB" sz="1200" dirty="0">
                <a:latin typeface="Calibri" panose="020F0502020204030204" pitchFamily="34" charset="0"/>
                <a:ea typeface="Calibri" panose="020F0502020204030204" pitchFamily="34" charset="0"/>
                <a:cs typeface="Times New Roman" panose="02020603050405020304" pitchFamily="18" charset="0"/>
              </a:rPr>
              <a:t>If your child has forgotten their password, please follow the steps above to reset it, or contact the school via </a:t>
            </a:r>
            <a:r>
              <a:rPr lang="en-GB" sz="1200" dirty="0" err="1">
                <a:latin typeface="Calibri" panose="020F0502020204030204" pitchFamily="34" charset="0"/>
                <a:ea typeface="Calibri" panose="020F0502020204030204" pitchFamily="34" charset="0"/>
                <a:cs typeface="Times New Roman" panose="02020603050405020304" pitchFamily="18" charset="0"/>
              </a:rPr>
              <a:t>schoolmail</a:t>
            </a:r>
            <a:r>
              <a:rPr lang="en-GB" sz="1200" dirty="0">
                <a:latin typeface="Calibri" panose="020F0502020204030204" pitchFamily="34" charset="0"/>
                <a:ea typeface="Calibri" panose="020F0502020204030204" pitchFamily="34" charset="0"/>
                <a:cs typeface="Times New Roman" panose="02020603050405020304" pitchFamily="18" charset="0"/>
              </a:rPr>
              <a:t>.</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200" b="1"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8"/>
              </a:rPr>
              <a:t>schoolmail@maidenhill.e-renfrew.sch.uk</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200" b="1" dirty="0">
                <a:latin typeface="Calibri" panose="020F0502020204030204" pitchFamily="34" charset="0"/>
                <a:ea typeface="Calibri" panose="020F0502020204030204" pitchFamily="34" charset="0"/>
                <a:cs typeface="Times New Roman" panose="02020603050405020304" pitchFamily="18" charset="0"/>
              </a:rPr>
              <a:t> </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200" dirty="0">
                <a:latin typeface="Calibri" panose="020F0502020204030204" pitchFamily="34" charset="0"/>
                <a:ea typeface="Calibri" panose="020F0502020204030204" pitchFamily="34" charset="0"/>
                <a:cs typeface="Times New Roman" panose="02020603050405020304" pitchFamily="18" charset="0"/>
              </a:rPr>
              <a:t> </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200" dirty="0">
                <a:latin typeface="Calibri" panose="020F0502020204030204" pitchFamily="34" charset="0"/>
                <a:ea typeface="Calibri" panose="020F0502020204030204" pitchFamily="34" charset="0"/>
                <a:cs typeface="Times New Roman" panose="02020603050405020304" pitchFamily="18" charset="0"/>
              </a:rPr>
              <a:t> </a:t>
            </a:r>
            <a:endParaRPr lang="en-GB" sz="1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62946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78105" y="289242"/>
            <a:ext cx="6682962" cy="339140"/>
          </a:xfrm>
          <a:prstGeom prst="rect">
            <a:avLst/>
          </a:prstGeom>
          <a:solidFill>
            <a:schemeClr val="accent5">
              <a:lumMod val="60000"/>
              <a:lumOff val="40000"/>
            </a:schemeClr>
          </a:solidFill>
          <a:ln w="19050">
            <a:solidFill>
              <a:srgbClr val="000000"/>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400" b="1" u="sng" dirty="0">
                <a:effectLst/>
                <a:latin typeface="Calibri" panose="020F0502020204030204" pitchFamily="34" charset="0"/>
                <a:ea typeface="Calibri" panose="020F0502020204030204" pitchFamily="34" charset="0"/>
                <a:cs typeface="Times New Roman" panose="02020603050405020304" pitchFamily="18" charset="0"/>
              </a:rPr>
              <a:t>Accessing Google Classroom</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p:cNvPicPr/>
          <p:nvPr/>
        </p:nvPicPr>
        <p:blipFill>
          <a:blip r:embed="rId2">
            <a:extLst>
              <a:ext uri="{28A0092B-C50C-407E-A947-70E740481C1C}">
                <a14:useLocalDpi xmlns:a14="http://schemas.microsoft.com/office/drawing/2010/main" val="0"/>
              </a:ext>
            </a:extLst>
          </a:blip>
          <a:stretch>
            <a:fillRect/>
          </a:stretch>
        </p:blipFill>
        <p:spPr>
          <a:xfrm>
            <a:off x="78105" y="1486120"/>
            <a:ext cx="2416175" cy="2576195"/>
          </a:xfrm>
          <a:prstGeom prst="rect">
            <a:avLst/>
          </a:prstGeom>
          <a:ln w="19050">
            <a:solidFill>
              <a:schemeClr val="tx1"/>
            </a:solidFill>
          </a:ln>
        </p:spPr>
      </p:pic>
      <p:sp>
        <p:nvSpPr>
          <p:cNvPr id="4" name="Text Box 2"/>
          <p:cNvSpPr txBox="1">
            <a:spLocks noChangeArrowheads="1"/>
          </p:cNvSpPr>
          <p:nvPr/>
        </p:nvSpPr>
        <p:spPr bwMode="auto">
          <a:xfrm>
            <a:off x="93070" y="771745"/>
            <a:ext cx="2372318" cy="549393"/>
          </a:xfrm>
          <a:prstGeom prst="rect">
            <a:avLst/>
          </a:prstGeom>
          <a:solidFill>
            <a:schemeClr val="bg1">
              <a:lumMod val="95000"/>
            </a:schemeClr>
          </a:solidFill>
          <a:ln w="19050">
            <a:solidFill>
              <a:srgbClr val="000000"/>
            </a:solidFill>
            <a:miter lim="800000"/>
            <a:headEnd/>
            <a:tailEnd/>
          </a:ln>
        </p:spPr>
        <p:txBody>
          <a:bodyPr rot="0" vert="horz" wrap="square" lIns="91440" tIns="45720" rIns="91440" bIns="45720" anchor="t" anchorCtr="0">
            <a:noAutofit/>
          </a:bodyPr>
          <a:lstStyle/>
          <a:p>
            <a:pPr algn="just">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The Google Classroom tile can be found on your child’s Launch Pad.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ight Arrow 4"/>
          <p:cNvSpPr/>
          <p:nvPr/>
        </p:nvSpPr>
        <p:spPr>
          <a:xfrm>
            <a:off x="2673033" y="2820987"/>
            <a:ext cx="1346835" cy="1040765"/>
          </a:xfrm>
          <a:prstGeom prst="rightArrow">
            <a:avLst/>
          </a:prstGeom>
        </p:spPr>
        <p:style>
          <a:lnRef idx="0">
            <a:schemeClr val="accent4"/>
          </a:lnRef>
          <a:fillRef idx="3">
            <a:schemeClr val="accent4"/>
          </a:fillRef>
          <a:effectRef idx="3">
            <a:schemeClr val="accent4"/>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6" name="Picture 5"/>
          <p:cNvPicPr/>
          <p:nvPr/>
        </p:nvPicPr>
        <p:blipFill rotWithShape="1">
          <a:blip r:embed="rId3" cstate="print">
            <a:extLst>
              <a:ext uri="{28A0092B-C50C-407E-A947-70E740481C1C}">
                <a14:useLocalDpi xmlns:a14="http://schemas.microsoft.com/office/drawing/2010/main" val="0"/>
              </a:ext>
            </a:extLst>
          </a:blip>
          <a:srcRect l="11255" t="8696" r="6837" b="4348"/>
          <a:stretch/>
        </p:blipFill>
        <p:spPr bwMode="auto">
          <a:xfrm>
            <a:off x="78105" y="4477283"/>
            <a:ext cx="1247775" cy="1143000"/>
          </a:xfrm>
          <a:prstGeom prst="rect">
            <a:avLst/>
          </a:prstGeom>
          <a:ln w="19050">
            <a:solidFill>
              <a:schemeClr val="tx1"/>
            </a:solidFill>
          </a:ln>
          <a:extLst>
            <a:ext uri="{53640926-AAD7-44D8-BBD7-CCE9431645EC}">
              <a14:shadowObscured xmlns:a14="http://schemas.microsoft.com/office/drawing/2010/main"/>
            </a:ext>
          </a:extLst>
        </p:spPr>
      </p:pic>
      <p:cxnSp>
        <p:nvCxnSpPr>
          <p:cNvPr id="7" name="Straight Arrow Connector 6"/>
          <p:cNvCxnSpPr/>
          <p:nvPr/>
        </p:nvCxnSpPr>
        <p:spPr>
          <a:xfrm>
            <a:off x="781367" y="4109940"/>
            <a:ext cx="0" cy="373548"/>
          </a:xfrm>
          <a:prstGeom prst="straightConnector1">
            <a:avLst/>
          </a:prstGeom>
          <a:ln w="57150">
            <a:tailEnd type="triangle"/>
          </a:ln>
        </p:spPr>
        <p:style>
          <a:lnRef idx="3">
            <a:schemeClr val="accent4"/>
          </a:lnRef>
          <a:fillRef idx="0">
            <a:schemeClr val="accent4"/>
          </a:fillRef>
          <a:effectRef idx="2">
            <a:schemeClr val="accent4"/>
          </a:effectRef>
          <a:fontRef idx="minor">
            <a:schemeClr val="tx1"/>
          </a:fontRef>
        </p:style>
      </p:cxnSp>
      <p:sp>
        <p:nvSpPr>
          <p:cNvPr id="8" name="Text Box 2"/>
          <p:cNvSpPr txBox="1">
            <a:spLocks noChangeArrowheads="1"/>
          </p:cNvSpPr>
          <p:nvPr/>
        </p:nvSpPr>
        <p:spPr bwMode="auto">
          <a:xfrm>
            <a:off x="4123277" y="771745"/>
            <a:ext cx="2667000" cy="942975"/>
          </a:xfrm>
          <a:prstGeom prst="rect">
            <a:avLst/>
          </a:prstGeom>
          <a:solidFill>
            <a:schemeClr val="bg1">
              <a:lumMod val="95000"/>
            </a:schemeClr>
          </a:solidFill>
          <a:ln w="19050">
            <a:solidFill>
              <a:srgbClr val="000000"/>
            </a:solidFill>
            <a:miter lim="800000"/>
            <a:headEnd/>
            <a:tailEnd/>
          </a:ln>
        </p:spPr>
        <p:txBody>
          <a:bodyPr rot="0" vert="horz" wrap="square" lIns="91440" tIns="45720" rIns="91440" bIns="45720" anchor="t" anchorCtr="0">
            <a:noAutofit/>
          </a:bodyPr>
          <a:lstStyle/>
          <a:p>
            <a:pPr algn="just">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Once your child has clicked on the Google Classroom tab, they will be taken to a page where the classes they are a member of are shown.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ight Arrow 8"/>
          <p:cNvSpPr/>
          <p:nvPr/>
        </p:nvSpPr>
        <p:spPr>
          <a:xfrm rot="5400000">
            <a:off x="4757006" y="4436354"/>
            <a:ext cx="1370330" cy="1040765"/>
          </a:xfrm>
          <a:prstGeom prst="rightArrow">
            <a:avLst/>
          </a:prstGeom>
        </p:spPr>
        <p:style>
          <a:lnRef idx="0">
            <a:schemeClr val="accent4"/>
          </a:lnRef>
          <a:fillRef idx="3">
            <a:schemeClr val="accent4"/>
          </a:fillRef>
          <a:effectRef idx="3">
            <a:schemeClr val="accent4"/>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2" name="Text Box 2"/>
          <p:cNvSpPr txBox="1">
            <a:spLocks noChangeArrowheads="1"/>
          </p:cNvSpPr>
          <p:nvPr/>
        </p:nvSpPr>
        <p:spPr bwMode="auto">
          <a:xfrm>
            <a:off x="93070" y="5785265"/>
            <a:ext cx="6667997" cy="243782"/>
          </a:xfrm>
          <a:prstGeom prst="rect">
            <a:avLst/>
          </a:prstGeom>
          <a:solidFill>
            <a:schemeClr val="bg1">
              <a:lumMod val="95000"/>
            </a:schemeClr>
          </a:solidFill>
          <a:ln w="19050">
            <a:solidFill>
              <a:srgbClr val="000000"/>
            </a:solidFill>
            <a:miter lim="800000"/>
            <a:headEnd/>
            <a:tailEnd/>
          </a:ln>
        </p:spPr>
        <p:txBody>
          <a:bodyPr rot="0" vert="horz" wrap="square" lIns="91440" tIns="45720" rIns="91440" bIns="45720" anchor="t" anchorCtr="0">
            <a:noAutofit/>
          </a:bodyPr>
          <a:lstStyle/>
          <a:p>
            <a:pPr algn="just">
              <a:lnSpc>
                <a:spcPct val="107000"/>
              </a:lnSpc>
              <a:spcAft>
                <a:spcPts val="800"/>
              </a:spcAft>
            </a:pPr>
            <a:r>
              <a:rPr lang="en-GB" sz="1200">
                <a:effectLst/>
                <a:latin typeface="Calibri" panose="020F0502020204030204" pitchFamily="34" charset="0"/>
                <a:ea typeface="Calibri" panose="020F0502020204030204" pitchFamily="34" charset="0"/>
                <a:cs typeface="Times New Roman" panose="02020603050405020304" pitchFamily="18" charset="0"/>
              </a:rPr>
              <a:t>When your child clicks in to their class, they will see page that looks similar to this: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Oval 13"/>
          <p:cNvSpPr/>
          <p:nvPr/>
        </p:nvSpPr>
        <p:spPr>
          <a:xfrm flipH="1" flipV="1">
            <a:off x="276542" y="3163645"/>
            <a:ext cx="1009650" cy="904875"/>
          </a:xfrm>
          <a:prstGeom prst="ellipse">
            <a:avLst/>
          </a:prstGeom>
          <a:noFill/>
          <a:ln w="571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16" name="Picture 15"/>
          <p:cNvPicPr>
            <a:picLocks noChangeAspect="1"/>
          </p:cNvPicPr>
          <p:nvPr/>
        </p:nvPicPr>
        <p:blipFill>
          <a:blip r:embed="rId4"/>
          <a:stretch>
            <a:fillRect/>
          </a:stretch>
        </p:blipFill>
        <p:spPr>
          <a:xfrm>
            <a:off x="102856" y="6099572"/>
            <a:ext cx="6658211" cy="2389726"/>
          </a:xfrm>
          <a:prstGeom prst="rect">
            <a:avLst/>
          </a:prstGeom>
          <a:ln>
            <a:solidFill>
              <a:schemeClr val="tx1"/>
            </a:solidFill>
          </a:ln>
        </p:spPr>
      </p:pic>
      <p:sp>
        <p:nvSpPr>
          <p:cNvPr id="17" name="Oval 16"/>
          <p:cNvSpPr/>
          <p:nvPr/>
        </p:nvSpPr>
        <p:spPr>
          <a:xfrm flipH="1" flipV="1">
            <a:off x="2404427" y="6099760"/>
            <a:ext cx="400685" cy="295275"/>
          </a:xfrm>
          <a:prstGeom prst="ellipse">
            <a:avLst/>
          </a:prstGeom>
          <a:noFill/>
          <a:ln w="571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cxnSp>
        <p:nvCxnSpPr>
          <p:cNvPr id="18" name="Straight Arrow Connector 17"/>
          <p:cNvCxnSpPr/>
          <p:nvPr/>
        </p:nvCxnSpPr>
        <p:spPr>
          <a:xfrm flipH="1">
            <a:off x="1413827" y="6375350"/>
            <a:ext cx="1123951" cy="2178683"/>
          </a:xfrm>
          <a:prstGeom prst="straightConnector1">
            <a:avLst/>
          </a:prstGeom>
          <a:ln w="57150">
            <a:tailEnd type="triangle"/>
          </a:ln>
        </p:spPr>
        <p:style>
          <a:lnRef idx="3">
            <a:schemeClr val="accent4"/>
          </a:lnRef>
          <a:fillRef idx="0">
            <a:schemeClr val="accent4"/>
          </a:fillRef>
          <a:effectRef idx="2">
            <a:schemeClr val="accent4"/>
          </a:effectRef>
          <a:fontRef idx="minor">
            <a:schemeClr val="tx1"/>
          </a:fontRef>
        </p:style>
      </p:cxnSp>
      <p:sp>
        <p:nvSpPr>
          <p:cNvPr id="19" name="Text Box 2"/>
          <p:cNvSpPr txBox="1">
            <a:spLocks noChangeArrowheads="1"/>
          </p:cNvSpPr>
          <p:nvPr/>
        </p:nvSpPr>
        <p:spPr bwMode="auto">
          <a:xfrm>
            <a:off x="89852" y="8571497"/>
            <a:ext cx="1700447" cy="1266825"/>
          </a:xfrm>
          <a:prstGeom prst="rect">
            <a:avLst/>
          </a:prstGeom>
          <a:solidFill>
            <a:schemeClr val="bg1">
              <a:lumMod val="95000"/>
            </a:schemeClr>
          </a:solidFill>
          <a:ln w="19050">
            <a:solidFill>
              <a:srgbClr val="000000"/>
            </a:solidFill>
            <a:miter lim="800000"/>
            <a:headEnd/>
            <a:tailEnd/>
          </a:ln>
        </p:spPr>
        <p:txBody>
          <a:bodyPr rot="0" vert="horz" wrap="square" lIns="91440" tIns="45720" rIns="91440" bIns="45720" anchor="t" anchorCtr="0">
            <a:noAutofit/>
          </a:bodyPr>
          <a:lstStyle/>
          <a:p>
            <a:pPr algn="just">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The ‘Stream’ tab shows your child the latest updates from their class </a:t>
            </a: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teacher</a:t>
            </a:r>
            <a:r>
              <a:rPr lang="en-GB" sz="1200" dirty="0" smtClean="0">
                <a:latin typeface="Calibri" panose="020F0502020204030204" pitchFamily="34" charset="0"/>
                <a:ea typeface="Calibri" panose="020F0502020204030204" pitchFamily="34" charset="0"/>
                <a:cs typeface="Times New Roman" panose="02020603050405020304" pitchFamily="18" charset="0"/>
              </a:rPr>
              <a:t>, including announcements for upcoming meetings.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Oval 19"/>
          <p:cNvSpPr/>
          <p:nvPr/>
        </p:nvSpPr>
        <p:spPr>
          <a:xfrm flipH="1" flipV="1">
            <a:off x="2909887" y="6090235"/>
            <a:ext cx="552450" cy="333375"/>
          </a:xfrm>
          <a:prstGeom prst="ellipse">
            <a:avLst/>
          </a:prstGeom>
          <a:noFill/>
          <a:ln w="571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cxnSp>
        <p:nvCxnSpPr>
          <p:cNvPr id="21" name="Straight Arrow Connector 20"/>
          <p:cNvCxnSpPr/>
          <p:nvPr/>
        </p:nvCxnSpPr>
        <p:spPr>
          <a:xfrm>
            <a:off x="3148012" y="6423610"/>
            <a:ext cx="45085" cy="2095500"/>
          </a:xfrm>
          <a:prstGeom prst="straightConnector1">
            <a:avLst/>
          </a:prstGeom>
          <a:ln w="57150">
            <a:tailEnd type="triangle"/>
          </a:ln>
        </p:spPr>
        <p:style>
          <a:lnRef idx="3">
            <a:schemeClr val="accent4"/>
          </a:lnRef>
          <a:fillRef idx="0">
            <a:schemeClr val="accent4"/>
          </a:fillRef>
          <a:effectRef idx="2">
            <a:schemeClr val="accent4"/>
          </a:effectRef>
          <a:fontRef idx="minor">
            <a:schemeClr val="tx1"/>
          </a:fontRef>
        </p:style>
      </p:cxnSp>
      <p:sp>
        <p:nvSpPr>
          <p:cNvPr id="22" name="Text Box 2"/>
          <p:cNvSpPr txBox="1">
            <a:spLocks noChangeArrowheads="1"/>
          </p:cNvSpPr>
          <p:nvPr/>
        </p:nvSpPr>
        <p:spPr bwMode="auto">
          <a:xfrm>
            <a:off x="2103093" y="8552446"/>
            <a:ext cx="1323975" cy="1285876"/>
          </a:xfrm>
          <a:prstGeom prst="rect">
            <a:avLst/>
          </a:prstGeom>
          <a:solidFill>
            <a:schemeClr val="bg1">
              <a:lumMod val="95000"/>
            </a:schemeClr>
          </a:solidFill>
          <a:ln w="19050">
            <a:solidFill>
              <a:srgbClr val="000000"/>
            </a:solidFill>
            <a:miter lim="800000"/>
            <a:headEnd/>
            <a:tailEnd/>
          </a:ln>
        </p:spPr>
        <p:txBody>
          <a:bodyPr rot="0" vert="horz" wrap="square" lIns="91440" tIns="45720" rIns="91440" bIns="45720" anchor="t" anchorCtr="0">
            <a:noAutofit/>
          </a:bodyPr>
          <a:lstStyle/>
          <a:p>
            <a:pPr algn="just">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The ‘Classwork’ tab allows your child to access specific tasks set by their class teacher.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4" name="Picture 23"/>
          <p:cNvPicPr/>
          <p:nvPr/>
        </p:nvPicPr>
        <p:blipFill rotWithShape="1">
          <a:blip r:embed="rId5">
            <a:extLst>
              <a:ext uri="{28A0092B-C50C-407E-A947-70E740481C1C}">
                <a14:useLocalDpi xmlns:a14="http://schemas.microsoft.com/office/drawing/2010/main" val="0"/>
              </a:ext>
            </a:extLst>
          </a:blip>
          <a:srcRect l="41734"/>
          <a:stretch/>
        </p:blipFill>
        <p:spPr bwMode="auto">
          <a:xfrm>
            <a:off x="3918267" y="8766760"/>
            <a:ext cx="2180590" cy="922655"/>
          </a:xfrm>
          <a:prstGeom prst="rect">
            <a:avLst/>
          </a:prstGeom>
          <a:ln w="19050">
            <a:solidFill>
              <a:schemeClr val="tx1"/>
            </a:solidFill>
          </a:ln>
          <a:extLst>
            <a:ext uri="{53640926-AAD7-44D8-BBD7-CCE9431645EC}">
              <a14:shadowObscured xmlns:a14="http://schemas.microsoft.com/office/drawing/2010/main"/>
            </a:ext>
          </a:extLst>
        </p:spPr>
      </p:pic>
      <p:sp>
        <p:nvSpPr>
          <p:cNvPr id="25" name="Oval 24"/>
          <p:cNvSpPr/>
          <p:nvPr/>
        </p:nvSpPr>
        <p:spPr>
          <a:xfrm flipH="1" flipV="1">
            <a:off x="3976052" y="9299525"/>
            <a:ext cx="1266825" cy="333375"/>
          </a:xfrm>
          <a:prstGeom prst="ellipse">
            <a:avLst/>
          </a:prstGeom>
          <a:noFill/>
          <a:ln w="571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27" name="Picture 26"/>
          <p:cNvPicPr>
            <a:picLocks noChangeAspect="1"/>
          </p:cNvPicPr>
          <p:nvPr/>
        </p:nvPicPr>
        <p:blipFill>
          <a:blip r:embed="rId6"/>
          <a:stretch>
            <a:fillRect/>
          </a:stretch>
        </p:blipFill>
        <p:spPr>
          <a:xfrm>
            <a:off x="4123277" y="1850694"/>
            <a:ext cx="2667000" cy="2211622"/>
          </a:xfrm>
          <a:prstGeom prst="rect">
            <a:avLst/>
          </a:prstGeom>
          <a:ln>
            <a:solidFill>
              <a:schemeClr val="tx1"/>
            </a:solidFill>
          </a:ln>
        </p:spPr>
      </p:pic>
      <p:cxnSp>
        <p:nvCxnSpPr>
          <p:cNvPr id="23" name="Straight Arrow Connector 22"/>
          <p:cNvCxnSpPr/>
          <p:nvPr/>
        </p:nvCxnSpPr>
        <p:spPr>
          <a:xfrm>
            <a:off x="3452177" y="9204910"/>
            <a:ext cx="523875" cy="0"/>
          </a:xfrm>
          <a:prstGeom prst="straightConnector1">
            <a:avLst/>
          </a:prstGeom>
          <a:ln w="38100">
            <a:tailEnd type="triangle"/>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496540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63"/>
          <p:cNvSpPr>
            <a:spLocks noChangeArrowheads="1"/>
          </p:cNvSpPr>
          <p:nvPr/>
        </p:nvSpPr>
        <p:spPr bwMode="auto">
          <a:xfrm>
            <a:off x="4969509" y="8005895"/>
            <a:ext cx="1077913" cy="174625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200" b="1" i="0" u="none" strike="noStrike" cap="none" normalizeH="0" baseline="0" dirty="0" smtClean="0">
                <a:ln>
                  <a:noFill/>
                </a:ln>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4</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Text Box 2"/>
          <p:cNvSpPr txBox="1">
            <a:spLocks noChangeArrowheads="1"/>
          </p:cNvSpPr>
          <p:nvPr/>
        </p:nvSpPr>
        <p:spPr bwMode="auto">
          <a:xfrm>
            <a:off x="115503" y="7996511"/>
            <a:ext cx="6624821" cy="463186"/>
          </a:xfrm>
          <a:prstGeom prst="rect">
            <a:avLst/>
          </a:prstGeom>
          <a:solidFill>
            <a:srgbClr val="F2F2F2"/>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Your child will be able to open more than one document at a time and can move between activities using the tabs in the task bar. </a:t>
            </a:r>
            <a:endParaRPr kumimoji="0" lang="en-US" altLang="en-US" sz="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Text Box 18"/>
          <p:cNvSpPr txBox="1">
            <a:spLocks noChangeArrowheads="1"/>
          </p:cNvSpPr>
          <p:nvPr/>
        </p:nvSpPr>
        <p:spPr bwMode="auto">
          <a:xfrm>
            <a:off x="4502150" y="5301322"/>
            <a:ext cx="2238174" cy="1365250"/>
          </a:xfrm>
          <a:prstGeom prst="rect">
            <a:avLst/>
          </a:prstGeom>
          <a:solidFill>
            <a:srgbClr val="F2F2F2"/>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When your child clicks on the piece of work, the document will open. </a:t>
            </a:r>
            <a:endParaRPr kumimoji="0" lang="en-US" altLang="en-US" sz="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All documents save automatically and your child’s teacher will be able to identify their work. </a:t>
            </a:r>
            <a:endParaRPr kumimoji="0" lang="en-US" altLang="en-US" sz="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 name="Text Box 256"/>
          <p:cNvSpPr>
            <a:spLocks noChangeArrowheads="1"/>
          </p:cNvSpPr>
          <p:nvPr/>
        </p:nvSpPr>
        <p:spPr bwMode="auto">
          <a:xfrm>
            <a:off x="4969509" y="3911612"/>
            <a:ext cx="1077913" cy="174625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200" b="1" i="0" u="none" strike="noStrike" cap="none" normalizeH="0" baseline="0" dirty="0" smtClean="0">
                <a:ln>
                  <a:noFill/>
                </a:ln>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3</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 name="Text Box 14"/>
          <p:cNvSpPr txBox="1">
            <a:spLocks noChangeArrowheads="1"/>
          </p:cNvSpPr>
          <p:nvPr/>
        </p:nvSpPr>
        <p:spPr bwMode="auto">
          <a:xfrm>
            <a:off x="4509135" y="3324172"/>
            <a:ext cx="2238174" cy="552450"/>
          </a:xfrm>
          <a:prstGeom prst="rect">
            <a:avLst/>
          </a:prstGeom>
          <a:solidFill>
            <a:srgbClr val="F2F2F2"/>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They will be able to select any task they have been assigned.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Text Box 251"/>
          <p:cNvSpPr>
            <a:spLocks noChangeArrowheads="1"/>
          </p:cNvSpPr>
          <p:nvPr/>
        </p:nvSpPr>
        <p:spPr bwMode="auto">
          <a:xfrm>
            <a:off x="5032854" y="2000951"/>
            <a:ext cx="1077913" cy="174625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200" b="1" i="0" u="none" strike="noStrike" cap="none" normalizeH="0" baseline="0" dirty="0" smtClean="0">
                <a:ln>
                  <a:noFill/>
                </a:ln>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2</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1" name="Text Box 250"/>
          <p:cNvSpPr>
            <a:spLocks noChangeArrowheads="1"/>
          </p:cNvSpPr>
          <p:nvPr/>
        </p:nvSpPr>
        <p:spPr bwMode="auto">
          <a:xfrm>
            <a:off x="4969509" y="-40869"/>
            <a:ext cx="1077913" cy="174625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200" b="1" i="0" u="none" strike="noStrike" cap="none" normalizeH="0" baseline="0" dirty="0" smtClean="0">
                <a:ln>
                  <a:noFill/>
                </a:ln>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1</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2" name="Text Box 9"/>
          <p:cNvSpPr txBox="1">
            <a:spLocks noChangeArrowheads="1"/>
          </p:cNvSpPr>
          <p:nvPr/>
        </p:nvSpPr>
        <p:spPr bwMode="auto">
          <a:xfrm>
            <a:off x="4505642" y="1283344"/>
            <a:ext cx="2245159" cy="844073"/>
          </a:xfrm>
          <a:prstGeom prst="rect">
            <a:avLst/>
          </a:prstGeom>
          <a:solidFill>
            <a:srgbClr val="F2F2F2"/>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Once your child has clicked on ‘View your work’, they will be able to access tasks set by their teacher.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2055" name="Picture 24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363" y="526891"/>
            <a:ext cx="4252913" cy="1911350"/>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4" name="Text Box 6"/>
          <p:cNvSpPr txBox="1">
            <a:spLocks noChangeArrowheads="1"/>
          </p:cNvSpPr>
          <p:nvPr/>
        </p:nvSpPr>
        <p:spPr bwMode="auto">
          <a:xfrm>
            <a:off x="115503" y="73184"/>
            <a:ext cx="6631806" cy="380523"/>
          </a:xfrm>
          <a:prstGeom prst="rect">
            <a:avLst/>
          </a:prstGeom>
          <a:solidFill>
            <a:srgbClr val="8EAADB"/>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sng"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Completing Specific Tasks on Google Classroom</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pic>
        <p:nvPicPr>
          <p:cNvPr id="2052" name="Picture 25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8479" y="8535913"/>
            <a:ext cx="1896307" cy="630993"/>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2051" name="Picture 27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503" y="8558523"/>
            <a:ext cx="1957854" cy="1328013"/>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3" name="Oval 22"/>
          <p:cNvSpPr/>
          <p:nvPr/>
        </p:nvSpPr>
        <p:spPr>
          <a:xfrm flipH="1" flipV="1">
            <a:off x="346882" y="9378920"/>
            <a:ext cx="1462666" cy="390525"/>
          </a:xfrm>
          <a:prstGeom prst="ellipse">
            <a:avLst/>
          </a:prstGeom>
          <a:noFill/>
          <a:ln w="571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5" name="Text Box 1"/>
          <p:cNvSpPr txBox="1">
            <a:spLocks noChangeArrowheads="1"/>
          </p:cNvSpPr>
          <p:nvPr/>
        </p:nvSpPr>
        <p:spPr bwMode="auto">
          <a:xfrm>
            <a:off x="2256604" y="9277773"/>
            <a:ext cx="4500230" cy="592823"/>
          </a:xfrm>
          <a:prstGeom prst="rect">
            <a:avLst/>
          </a:prstGeom>
          <a:solidFill>
            <a:srgbClr val="F2F2F2"/>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Once your child has completed the assigned task, they can return it to their teacher using either the ‘TURN IN’ or ‘MARK AS DONE’ button on the top right of the document. </a:t>
            </a:r>
            <a:endParaRPr kumimoji="0" lang="en-US" altLang="en-US" sz="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6" name="Rectangle 24"/>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8" name="Rectangle 26"/>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4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Arial" panose="020B0604020202020204" pitchFamily="34" charset="0"/>
              </a:rPr>
              <a:t/>
            </a:r>
            <a:br>
              <a:rPr kumimoji="0" lang="en-GB" altLang="en-US" sz="1800" b="0" i="0" u="none" strike="noStrike" cap="none" normalizeH="0" baseline="0" smtClean="0">
                <a:ln>
                  <a:noFill/>
                </a:ln>
                <a:solidFill>
                  <a:schemeClr val="tx1"/>
                </a:solidFill>
                <a:effectLst/>
                <a:latin typeface="Arial" panose="020B0604020202020204" pitchFamily="34" charset="0"/>
              </a:rPr>
            </a:br>
            <a:endParaRPr kumimoji="0" lang="en-GB"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p:txBody>
      </p:sp>
      <p:sp>
        <p:nvSpPr>
          <p:cNvPr id="19" name="Rectangle 28"/>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p:txBody>
      </p:sp>
      <p:sp>
        <p:nvSpPr>
          <p:cNvPr id="25" name="Rectangle 35"/>
          <p:cNvSpPr>
            <a:spLocks noChangeArrowheads="1"/>
          </p:cNvSpPr>
          <p:nvPr/>
        </p:nvSpPr>
        <p:spPr bwMode="auto">
          <a:xfrm>
            <a:off x="0" y="13716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4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p:txBody>
      </p:sp>
      <p:sp>
        <p:nvSpPr>
          <p:cNvPr id="26" name="Rectangle 38"/>
          <p:cNvSpPr>
            <a:spLocks noChangeArrowheads="1"/>
          </p:cNvSpPr>
          <p:nvPr/>
        </p:nvSpPr>
        <p:spPr bwMode="auto">
          <a:xfrm>
            <a:off x="0" y="137160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4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Arial" panose="020B0604020202020204" pitchFamily="34" charset="0"/>
              </a:rPr>
              <a:t/>
            </a:r>
            <a:br>
              <a:rPr kumimoji="0" lang="en-GB" altLang="en-US" sz="1800" b="0" i="0" u="none" strike="noStrike" cap="none" normalizeH="0" baseline="0" smtClean="0">
                <a:ln>
                  <a:noFill/>
                </a:ln>
                <a:solidFill>
                  <a:schemeClr val="tx1"/>
                </a:solidFill>
                <a:effectLst/>
                <a:latin typeface="Arial" panose="020B0604020202020204" pitchFamily="34" charset="0"/>
              </a:rPr>
            </a:br>
            <a:endParaRPr kumimoji="0" lang="en-GB"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p:txBody>
      </p:sp>
      <p:sp>
        <p:nvSpPr>
          <p:cNvPr id="27" name="Rectangle 40"/>
          <p:cNvSpPr>
            <a:spLocks noChangeArrowheads="1"/>
          </p:cNvSpPr>
          <p:nvPr/>
        </p:nvSpPr>
        <p:spPr bwMode="auto">
          <a:xfrm>
            <a:off x="0" y="18288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4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p:txBody>
      </p:sp>
      <p:sp>
        <p:nvSpPr>
          <p:cNvPr id="17" name="Oval 16"/>
          <p:cNvSpPr/>
          <p:nvPr/>
        </p:nvSpPr>
        <p:spPr>
          <a:xfrm flipH="1" flipV="1">
            <a:off x="392820" y="762367"/>
            <a:ext cx="3510280" cy="1632585"/>
          </a:xfrm>
          <a:prstGeom prst="ellipse">
            <a:avLst/>
          </a:prstGeom>
          <a:noFill/>
          <a:ln w="571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nvGrpSpPr>
          <p:cNvPr id="30" name="Group 29"/>
          <p:cNvGrpSpPr/>
          <p:nvPr/>
        </p:nvGrpSpPr>
        <p:grpSpPr>
          <a:xfrm>
            <a:off x="41283" y="2531925"/>
            <a:ext cx="4336658" cy="1844675"/>
            <a:chOff x="42618" y="2616553"/>
            <a:chExt cx="4336658" cy="1844675"/>
          </a:xfrm>
        </p:grpSpPr>
        <p:pic>
          <p:nvPicPr>
            <p:cNvPr id="2060" name="Picture 15"/>
            <p:cNvPicPr>
              <a:picLocks noChangeAspect="1" noChangeArrowheads="1"/>
            </p:cNvPicPr>
            <p:nvPr/>
          </p:nvPicPr>
          <p:blipFill>
            <a:blip r:embed="rId5">
              <a:extLst>
                <a:ext uri="{28A0092B-C50C-407E-A947-70E740481C1C}">
                  <a14:useLocalDpi xmlns:a14="http://schemas.microsoft.com/office/drawing/2010/main" val="0"/>
                </a:ext>
              </a:extLst>
            </a:blip>
            <a:srcRect l="8974" b="16837"/>
            <a:stretch>
              <a:fillRect/>
            </a:stretch>
          </p:blipFill>
          <p:spPr bwMode="auto">
            <a:xfrm>
              <a:off x="126363" y="2616553"/>
              <a:ext cx="4252913" cy="1844675"/>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8" name="Oval 7"/>
            <p:cNvSpPr/>
            <p:nvPr/>
          </p:nvSpPr>
          <p:spPr>
            <a:xfrm flipH="1" flipV="1">
              <a:off x="42618" y="3580339"/>
              <a:ext cx="4210685" cy="664845"/>
            </a:xfrm>
            <a:prstGeom prst="ellipse">
              <a:avLst/>
            </a:prstGeom>
            <a:noFill/>
            <a:ln w="571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grpSp>
        <p:nvGrpSpPr>
          <p:cNvPr id="31" name="Group 30"/>
          <p:cNvGrpSpPr/>
          <p:nvPr/>
        </p:nvGrpSpPr>
        <p:grpSpPr>
          <a:xfrm>
            <a:off x="125028" y="4496619"/>
            <a:ext cx="4262438" cy="2309812"/>
            <a:chOff x="115503" y="4589145"/>
            <a:chExt cx="4262438" cy="2309812"/>
          </a:xfrm>
        </p:grpSpPr>
        <p:pic>
          <p:nvPicPr>
            <p:cNvPr id="2064" name="Picture 25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5503" y="4589145"/>
              <a:ext cx="4262438" cy="2309812"/>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35" name="Oval 34"/>
            <p:cNvSpPr/>
            <p:nvPr/>
          </p:nvSpPr>
          <p:spPr>
            <a:xfrm flipH="1" flipV="1">
              <a:off x="141379" y="5744051"/>
              <a:ext cx="4210685" cy="664845"/>
            </a:xfrm>
            <a:prstGeom prst="ellipse">
              <a:avLst/>
            </a:prstGeom>
            <a:noFill/>
            <a:ln w="571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grpSp>
        <p:nvGrpSpPr>
          <p:cNvPr id="29" name="Group 28"/>
          <p:cNvGrpSpPr/>
          <p:nvPr/>
        </p:nvGrpSpPr>
        <p:grpSpPr>
          <a:xfrm>
            <a:off x="125028" y="6933431"/>
            <a:ext cx="6631806" cy="945464"/>
            <a:chOff x="153828" y="7326415"/>
            <a:chExt cx="6593481" cy="962025"/>
          </a:xfrm>
        </p:grpSpPr>
        <p:pic>
          <p:nvPicPr>
            <p:cNvPr id="2068" name="Picture 25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3828" y="7326415"/>
              <a:ext cx="6593481" cy="962025"/>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4" name="Oval 3"/>
            <p:cNvSpPr/>
            <p:nvPr/>
          </p:nvSpPr>
          <p:spPr>
            <a:xfrm flipH="1" flipV="1">
              <a:off x="4987861" y="7336340"/>
              <a:ext cx="1555115" cy="248920"/>
            </a:xfrm>
            <a:prstGeom prst="ellipse">
              <a:avLst/>
            </a:prstGeom>
            <a:noFill/>
            <a:ln w="571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5" name="Oval 4"/>
            <p:cNvSpPr/>
            <p:nvPr/>
          </p:nvSpPr>
          <p:spPr>
            <a:xfrm flipH="1" flipV="1">
              <a:off x="3310491" y="7336340"/>
              <a:ext cx="1555115" cy="248920"/>
            </a:xfrm>
            <a:prstGeom prst="ellipse">
              <a:avLst/>
            </a:prstGeom>
            <a:noFill/>
            <a:ln w="571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sp>
        <p:nvSpPr>
          <p:cNvPr id="20" name="Oval 19"/>
          <p:cNvSpPr/>
          <p:nvPr/>
        </p:nvSpPr>
        <p:spPr>
          <a:xfrm flipH="1" flipV="1">
            <a:off x="2790265" y="8741278"/>
            <a:ext cx="609600" cy="285750"/>
          </a:xfrm>
          <a:prstGeom prst="ellipse">
            <a:avLst/>
          </a:prstGeom>
          <a:noFill/>
          <a:ln w="571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16132623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37862" y="106747"/>
            <a:ext cx="6570947" cy="336015"/>
          </a:xfrm>
          <a:prstGeom prst="rect">
            <a:avLst/>
          </a:prstGeom>
          <a:solidFill>
            <a:schemeClr val="accent5">
              <a:lumMod val="60000"/>
              <a:lumOff val="40000"/>
            </a:schemeClr>
          </a:solidFill>
          <a:ln w="19050">
            <a:solidFill>
              <a:srgbClr val="000000"/>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400" b="1" u="sng">
                <a:effectLst/>
                <a:latin typeface="Calibri" panose="020F0502020204030204" pitchFamily="34" charset="0"/>
                <a:ea typeface="Calibri" panose="020F0502020204030204" pitchFamily="34" charset="0"/>
                <a:cs typeface="Times New Roman" panose="02020603050405020304" pitchFamily="18" charset="0"/>
              </a:rPr>
              <a:t>Submitting Online Learning via Google Classroom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4" name="Group 13"/>
          <p:cNvGrpSpPr/>
          <p:nvPr/>
        </p:nvGrpSpPr>
        <p:grpSpPr>
          <a:xfrm>
            <a:off x="137862" y="606258"/>
            <a:ext cx="6570947" cy="3465228"/>
            <a:chOff x="70485" y="3426460"/>
            <a:chExt cx="6747510" cy="3514090"/>
          </a:xfrm>
        </p:grpSpPr>
        <p:pic>
          <p:nvPicPr>
            <p:cNvPr id="3" name="Picture 2"/>
            <p:cNvPicPr/>
            <p:nvPr/>
          </p:nvPicPr>
          <p:blipFill rotWithShape="1">
            <a:blip r:embed="rId2">
              <a:extLst>
                <a:ext uri="{28A0092B-C50C-407E-A947-70E740481C1C}">
                  <a14:useLocalDpi xmlns:a14="http://schemas.microsoft.com/office/drawing/2010/main" val="0"/>
                </a:ext>
              </a:extLst>
            </a:blip>
            <a:srcRect l="2830" t="5448" r="2728" b="6715"/>
            <a:stretch/>
          </p:blipFill>
          <p:spPr bwMode="auto">
            <a:xfrm>
              <a:off x="2945130" y="3426460"/>
              <a:ext cx="3860800" cy="1356995"/>
            </a:xfrm>
            <a:prstGeom prst="rect">
              <a:avLst/>
            </a:prstGeom>
            <a:ln w="19050">
              <a:solidFill>
                <a:schemeClr val="tx1"/>
              </a:solidFill>
            </a:ln>
            <a:extLst>
              <a:ext uri="{53640926-AAD7-44D8-BBD7-CCE9431645EC}">
                <a14:shadowObscured xmlns:a14="http://schemas.microsoft.com/office/drawing/2010/main"/>
              </a:ext>
            </a:extLst>
          </p:spPr>
        </p:pic>
        <p:sp>
          <p:nvSpPr>
            <p:cNvPr id="6" name="Oval 5"/>
            <p:cNvSpPr/>
            <p:nvPr/>
          </p:nvSpPr>
          <p:spPr>
            <a:xfrm flipH="1" flipV="1">
              <a:off x="6322695" y="4518660"/>
              <a:ext cx="495300" cy="266700"/>
            </a:xfrm>
            <a:prstGeom prst="ellipse">
              <a:avLst/>
            </a:prstGeom>
            <a:noFill/>
            <a:ln w="571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nvGrpSpPr>
            <p:cNvPr id="13" name="Group 12"/>
            <p:cNvGrpSpPr/>
            <p:nvPr/>
          </p:nvGrpSpPr>
          <p:grpSpPr>
            <a:xfrm>
              <a:off x="70485" y="3431540"/>
              <a:ext cx="2727960" cy="3509010"/>
              <a:chOff x="70485" y="3431540"/>
              <a:chExt cx="2727960" cy="3509010"/>
            </a:xfrm>
          </p:grpSpPr>
          <p:grpSp>
            <p:nvGrpSpPr>
              <p:cNvPr id="4" name="Group 3"/>
              <p:cNvGrpSpPr/>
              <p:nvPr/>
            </p:nvGrpSpPr>
            <p:grpSpPr>
              <a:xfrm>
                <a:off x="70485" y="3431540"/>
                <a:ext cx="2727960" cy="3509010"/>
                <a:chOff x="0" y="0"/>
                <a:chExt cx="2727960" cy="3509010"/>
              </a:xfrm>
            </p:grpSpPr>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2727960" cy="3509010"/>
                </a:xfrm>
                <a:prstGeom prst="rect">
                  <a:avLst/>
                </a:prstGeom>
                <a:ln w="19050">
                  <a:solidFill>
                    <a:schemeClr val="tx1"/>
                  </a:solidFill>
                </a:ln>
              </p:spPr>
            </p:pic>
            <p:sp>
              <p:nvSpPr>
                <p:cNvPr id="11" name="Rectangle 10"/>
                <p:cNvSpPr/>
                <p:nvPr/>
              </p:nvSpPr>
              <p:spPr>
                <a:xfrm>
                  <a:off x="1946787" y="309716"/>
                  <a:ext cx="530942" cy="1769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2" name="Rectangle 11"/>
                <p:cNvSpPr/>
                <p:nvPr/>
              </p:nvSpPr>
              <p:spPr>
                <a:xfrm>
                  <a:off x="766916" y="678426"/>
                  <a:ext cx="825807" cy="1769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sp>
            <p:nvSpPr>
              <p:cNvPr id="5" name="Oval 4"/>
              <p:cNvSpPr/>
              <p:nvPr/>
            </p:nvSpPr>
            <p:spPr>
              <a:xfrm flipH="1" flipV="1">
                <a:off x="513080" y="5083175"/>
                <a:ext cx="1828800" cy="500380"/>
              </a:xfrm>
              <a:prstGeom prst="ellipse">
                <a:avLst/>
              </a:prstGeom>
              <a:noFill/>
              <a:ln w="571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7" name="Text Box 202"/>
              <p:cNvSpPr txBox="1"/>
              <p:nvPr/>
            </p:nvSpPr>
            <p:spPr>
              <a:xfrm>
                <a:off x="2125980" y="4763770"/>
                <a:ext cx="450850" cy="562610"/>
              </a:xfrm>
              <a:prstGeom prst="ellipse">
                <a:avLst/>
              </a:prstGeom>
              <a:noFill/>
              <a:ln>
                <a:noFill/>
              </a:ln>
            </p:spPr>
            <p:txBody>
              <a:bodyPr rot="0" spcFirstLastPara="0" vert="horz" wrap="square" lIns="91440" tIns="45720" rIns="91440" bIns="45720" numCol="1" spcCol="0" rtlCol="0" fromWordArt="0" anchor="t" anchorCtr="0" forceAA="0" compatLnSpc="1">
                <a:prstTxWarp prst="textNoShape">
                  <a:avLst/>
                </a:prstTxWarp>
                <a:noAutofit/>
                <a:scene3d>
                  <a:camera prst="orthographicFront"/>
                  <a:lightRig rig="soft" dir="t">
                    <a:rot lat="0" lon="0" rev="15600000"/>
                  </a:lightRig>
                </a:scene3d>
                <a:sp3d extrusionH="57150" prstMaterial="softEdge">
                  <a:bevelT w="25400" h="38100"/>
                </a:sp3d>
              </a:bodyPr>
              <a:lstStyle/>
              <a:p>
                <a:pPr algn="ctr">
                  <a:lnSpc>
                    <a:spcPct val="107000"/>
                  </a:lnSpc>
                  <a:spcAft>
                    <a:spcPts val="800"/>
                  </a:spcAft>
                </a:pPr>
                <a:r>
                  <a:rPr lang="en-GB" sz="2200" b="1">
                    <a:ln w="57150" cap="flat" cmpd="sng" algn="ctr">
                      <a:solidFill>
                        <a:srgbClr val="FFC000"/>
                      </a:solidFill>
                      <a:prstDash val="solid"/>
                      <a:round/>
                    </a:ln>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8" name="Text Box 205"/>
            <p:cNvSpPr txBox="1"/>
            <p:nvPr/>
          </p:nvSpPr>
          <p:spPr>
            <a:xfrm>
              <a:off x="6332855" y="4020820"/>
              <a:ext cx="450850" cy="562610"/>
            </a:xfrm>
            <a:prstGeom prst="ellipse">
              <a:avLst/>
            </a:prstGeom>
            <a:noFill/>
            <a:ln>
              <a:noFill/>
            </a:ln>
          </p:spPr>
          <p:txBody>
            <a:bodyPr rot="0" spcFirstLastPara="0" vert="horz" wrap="square" lIns="91440" tIns="45720" rIns="91440" bIns="45720" numCol="1" spcCol="0" rtlCol="0" fromWordArt="0" anchor="t" anchorCtr="0" forceAA="0" compatLnSpc="1">
              <a:prstTxWarp prst="textNoShape">
                <a:avLst/>
              </a:prstTxWarp>
              <a:noAutofit/>
              <a:scene3d>
                <a:camera prst="orthographicFront"/>
                <a:lightRig rig="soft" dir="t">
                  <a:rot lat="0" lon="0" rev="15600000"/>
                </a:lightRig>
              </a:scene3d>
              <a:sp3d extrusionH="57150" prstMaterial="softEdge">
                <a:bevelT w="25400" h="38100"/>
              </a:sp3d>
            </a:bodyPr>
            <a:lstStyle/>
            <a:p>
              <a:pPr algn="ctr">
                <a:lnSpc>
                  <a:spcPct val="107000"/>
                </a:lnSpc>
                <a:spcAft>
                  <a:spcPts val="800"/>
                </a:spcAft>
              </a:pPr>
              <a:r>
                <a:rPr lang="en-GB" sz="2200" b="1">
                  <a:ln w="57150" cap="flat" cmpd="sng" algn="ctr">
                    <a:solidFill>
                      <a:srgbClr val="FFC000"/>
                    </a:solidFill>
                    <a:prstDash val="solid"/>
                    <a:round/>
                  </a:ln>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9" name="Text Box 2"/>
          <p:cNvSpPr txBox="1">
            <a:spLocks noChangeArrowheads="1"/>
          </p:cNvSpPr>
          <p:nvPr/>
        </p:nvSpPr>
        <p:spPr bwMode="auto">
          <a:xfrm>
            <a:off x="2937286" y="2028691"/>
            <a:ext cx="3771523" cy="2042795"/>
          </a:xfrm>
          <a:prstGeom prst="rect">
            <a:avLst/>
          </a:prstGeom>
          <a:solidFill>
            <a:schemeClr val="bg1">
              <a:lumMod val="95000"/>
            </a:schemeClr>
          </a:solidFill>
          <a:ln w="19050">
            <a:solidFill>
              <a:srgbClr val="000000"/>
            </a:solidFill>
            <a:miter lim="800000"/>
            <a:headEnd/>
            <a:tailEnd/>
          </a:ln>
        </p:spPr>
        <p:txBody>
          <a:bodyPr rot="0" vert="horz" wrap="square" lIns="91440" tIns="45720" rIns="91440" bIns="45720" anchor="t" anchorCtr="0">
            <a:noAutofit/>
          </a:bodyPr>
          <a:lstStyle/>
          <a:p>
            <a:pPr algn="just">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To help us track your child’s online learning experiences, they should ‘Hand in’ all activities they have completed; including practical tasks and online games.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Once your child has engaged with an activity, either online or away from the screen, they should return to the assignment in the Classwork tab and follow the steps above; this will ensure that your child’s teacher can identify any work they have finished.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 Box 2"/>
          <p:cNvSpPr txBox="1">
            <a:spLocks noChangeArrowheads="1"/>
          </p:cNvSpPr>
          <p:nvPr/>
        </p:nvSpPr>
        <p:spPr bwMode="auto">
          <a:xfrm>
            <a:off x="168493" y="4532189"/>
            <a:ext cx="6570947" cy="301123"/>
          </a:xfrm>
          <a:prstGeom prst="rect">
            <a:avLst/>
          </a:prstGeom>
          <a:solidFill>
            <a:schemeClr val="accent5">
              <a:lumMod val="60000"/>
              <a:lumOff val="40000"/>
            </a:schemeClr>
          </a:solidFill>
          <a:ln w="19050">
            <a:solidFill>
              <a:srgbClr val="000000"/>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400" b="1" u="sng" dirty="0">
                <a:effectLst/>
                <a:latin typeface="Calibri" panose="020F0502020204030204" pitchFamily="34" charset="0"/>
                <a:ea typeface="Calibri" panose="020F0502020204030204" pitchFamily="34" charset="0"/>
                <a:cs typeface="Times New Roman" panose="02020603050405020304" pitchFamily="18" charset="0"/>
              </a:rPr>
              <a:t>Sharing Additional Information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Text Box 2"/>
          <p:cNvSpPr txBox="1">
            <a:spLocks noChangeArrowheads="1"/>
          </p:cNvSpPr>
          <p:nvPr/>
        </p:nvSpPr>
        <p:spPr bwMode="auto">
          <a:xfrm>
            <a:off x="149611" y="4959921"/>
            <a:ext cx="6559198" cy="914400"/>
          </a:xfrm>
          <a:prstGeom prst="rect">
            <a:avLst/>
          </a:prstGeom>
          <a:solidFill>
            <a:schemeClr val="bg1">
              <a:lumMod val="95000"/>
            </a:schemeClr>
          </a:solidFill>
          <a:ln w="19050">
            <a:solidFill>
              <a:srgbClr val="000000"/>
            </a:solidFill>
            <a:miter lim="800000"/>
            <a:headEnd/>
            <a:tailEnd/>
          </a:ln>
        </p:spPr>
        <p:txBody>
          <a:bodyPr rot="0" vert="horz" wrap="square" lIns="91440" tIns="45720" rIns="91440" bIns="45720" anchor="t" anchorCtr="0">
            <a:noAutofit/>
          </a:bodyPr>
          <a:lstStyle/>
          <a:p>
            <a:pPr algn="just">
              <a:lnSpc>
                <a:spcPct val="107000"/>
              </a:lnSpc>
              <a:spcAft>
                <a:spcPts val="800"/>
              </a:spcAft>
            </a:pPr>
            <a:r>
              <a:rPr lang="en-GB" sz="1200">
                <a:effectLst/>
                <a:latin typeface="Calibri" panose="020F0502020204030204" pitchFamily="34" charset="0"/>
                <a:ea typeface="Calibri" panose="020F0502020204030204" pitchFamily="34" charset="0"/>
                <a:cs typeface="Times New Roman" panose="02020603050405020304" pitchFamily="18" charset="0"/>
              </a:rPr>
              <a:t>Although not necessary, it is possible for your child to upload additional information alongside their completed target. This may be a photograph of a model they have built, a picture they have drawn or work they have completed in a workbook or jotter. This information can be uploaded using the steps below; however, please do note, this is not a requirement for any task set by your child’s teacher.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31" name="Group 30"/>
          <p:cNvGrpSpPr/>
          <p:nvPr/>
        </p:nvGrpSpPr>
        <p:grpSpPr>
          <a:xfrm>
            <a:off x="168493" y="6116010"/>
            <a:ext cx="2727960" cy="3509010"/>
            <a:chOff x="47308" y="3891915"/>
            <a:chExt cx="2727960" cy="3509010"/>
          </a:xfrm>
        </p:grpSpPr>
        <p:grpSp>
          <p:nvGrpSpPr>
            <p:cNvPr id="16" name="Group 15"/>
            <p:cNvGrpSpPr/>
            <p:nvPr/>
          </p:nvGrpSpPr>
          <p:grpSpPr>
            <a:xfrm>
              <a:off x="47308" y="3891915"/>
              <a:ext cx="2727960" cy="3509010"/>
              <a:chOff x="0" y="0"/>
              <a:chExt cx="2727960" cy="3509010"/>
            </a:xfrm>
          </p:grpSpPr>
          <p:pic>
            <p:nvPicPr>
              <p:cNvPr id="28" name="Picture 2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2727960" cy="3509010"/>
              </a:xfrm>
              <a:prstGeom prst="rect">
                <a:avLst/>
              </a:prstGeom>
              <a:ln w="19050">
                <a:solidFill>
                  <a:schemeClr val="tx1"/>
                </a:solidFill>
              </a:ln>
            </p:spPr>
          </p:pic>
          <p:sp>
            <p:nvSpPr>
              <p:cNvPr id="29" name="Rectangle 28"/>
              <p:cNvSpPr/>
              <p:nvPr/>
            </p:nvSpPr>
            <p:spPr>
              <a:xfrm>
                <a:off x="1946787" y="309716"/>
                <a:ext cx="530942" cy="1769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0" name="Rectangle 29"/>
              <p:cNvSpPr/>
              <p:nvPr/>
            </p:nvSpPr>
            <p:spPr>
              <a:xfrm>
                <a:off x="766916" y="678426"/>
                <a:ext cx="825807" cy="1769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sp>
          <p:nvSpPr>
            <p:cNvPr id="19" name="Oval 18"/>
            <p:cNvSpPr/>
            <p:nvPr/>
          </p:nvSpPr>
          <p:spPr>
            <a:xfrm flipH="1" flipV="1">
              <a:off x="501968" y="5066030"/>
              <a:ext cx="1828800" cy="500380"/>
            </a:xfrm>
            <a:prstGeom prst="ellipse">
              <a:avLst/>
            </a:prstGeom>
            <a:noFill/>
            <a:ln w="571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1" name="Text Box 287"/>
            <p:cNvSpPr txBox="1"/>
            <p:nvPr/>
          </p:nvSpPr>
          <p:spPr>
            <a:xfrm>
              <a:off x="2130743" y="4817110"/>
              <a:ext cx="450850" cy="562610"/>
            </a:xfrm>
            <a:prstGeom prst="ellipse">
              <a:avLst/>
            </a:prstGeom>
            <a:noFill/>
            <a:ln>
              <a:noFill/>
            </a:ln>
          </p:spPr>
          <p:txBody>
            <a:bodyPr rot="0" spcFirstLastPara="0" vert="horz" wrap="square" lIns="91440" tIns="45720" rIns="91440" bIns="45720" numCol="1" spcCol="0" rtlCol="0" fromWordArt="0" anchor="t" anchorCtr="0" forceAA="0" compatLnSpc="1">
              <a:prstTxWarp prst="textNoShape">
                <a:avLst/>
              </a:prstTxWarp>
              <a:noAutofit/>
              <a:scene3d>
                <a:camera prst="orthographicFront"/>
                <a:lightRig rig="soft" dir="t">
                  <a:rot lat="0" lon="0" rev="15600000"/>
                </a:lightRig>
              </a:scene3d>
              <a:sp3d extrusionH="57150" prstMaterial="softEdge">
                <a:bevelT w="25400" h="38100"/>
              </a:sp3d>
            </a:bodyPr>
            <a:lstStyle/>
            <a:p>
              <a:pPr algn="ctr">
                <a:lnSpc>
                  <a:spcPct val="107000"/>
                </a:lnSpc>
                <a:spcAft>
                  <a:spcPts val="800"/>
                </a:spcAft>
              </a:pPr>
              <a:r>
                <a:rPr lang="en-GB" sz="2200" b="1">
                  <a:ln w="57150" cap="flat" cmpd="sng" algn="ctr">
                    <a:solidFill>
                      <a:srgbClr val="FFC000"/>
                    </a:solidFill>
                    <a:prstDash val="solid"/>
                    <a:round/>
                  </a:ln>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32" name="Group 31"/>
          <p:cNvGrpSpPr/>
          <p:nvPr/>
        </p:nvGrpSpPr>
        <p:grpSpPr>
          <a:xfrm>
            <a:off x="2970748" y="6113923"/>
            <a:ext cx="2721610" cy="3509010"/>
            <a:chOff x="2910523" y="3889375"/>
            <a:chExt cx="2721610" cy="3509010"/>
          </a:xfrm>
        </p:grpSpPr>
        <p:grpSp>
          <p:nvGrpSpPr>
            <p:cNvPr id="17" name="Group 16"/>
            <p:cNvGrpSpPr/>
            <p:nvPr/>
          </p:nvGrpSpPr>
          <p:grpSpPr>
            <a:xfrm>
              <a:off x="2910523" y="3889375"/>
              <a:ext cx="2721610" cy="3509010"/>
              <a:chOff x="0" y="0"/>
              <a:chExt cx="2721610" cy="3509010"/>
            </a:xfrm>
          </p:grpSpPr>
          <p:grpSp>
            <p:nvGrpSpPr>
              <p:cNvPr id="24" name="Group 23"/>
              <p:cNvGrpSpPr/>
              <p:nvPr/>
            </p:nvGrpSpPr>
            <p:grpSpPr>
              <a:xfrm>
                <a:off x="0" y="0"/>
                <a:ext cx="2721610" cy="3509010"/>
                <a:chOff x="-1276350" y="13970"/>
                <a:chExt cx="2721610" cy="3530600"/>
              </a:xfrm>
            </p:grpSpPr>
            <p:pic>
              <p:nvPicPr>
                <p:cNvPr id="26" name="Picture 2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76350" y="13970"/>
                  <a:ext cx="2721610" cy="3530600"/>
                </a:xfrm>
                <a:prstGeom prst="rect">
                  <a:avLst/>
                </a:prstGeom>
                <a:ln w="19050">
                  <a:solidFill>
                    <a:schemeClr val="tx1"/>
                  </a:solidFill>
                </a:ln>
              </p:spPr>
            </p:pic>
            <p:sp>
              <p:nvSpPr>
                <p:cNvPr id="27" name="Rectangle 26"/>
                <p:cNvSpPr/>
                <p:nvPr/>
              </p:nvSpPr>
              <p:spPr>
                <a:xfrm>
                  <a:off x="-444500" y="563220"/>
                  <a:ext cx="711200" cy="133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sp>
            <p:nvSpPr>
              <p:cNvPr id="25" name="Rectangle 24"/>
              <p:cNvSpPr/>
              <p:nvPr/>
            </p:nvSpPr>
            <p:spPr>
              <a:xfrm>
                <a:off x="1797050" y="146050"/>
                <a:ext cx="711200" cy="195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sp>
          <p:nvSpPr>
            <p:cNvPr id="20" name="Oval 19"/>
            <p:cNvSpPr/>
            <p:nvPr/>
          </p:nvSpPr>
          <p:spPr>
            <a:xfrm flipH="1" flipV="1">
              <a:off x="3290888" y="5683250"/>
              <a:ext cx="914400" cy="316865"/>
            </a:xfrm>
            <a:prstGeom prst="ellipse">
              <a:avLst/>
            </a:prstGeom>
            <a:noFill/>
            <a:ln w="571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2" name="Text Box 198"/>
            <p:cNvSpPr txBox="1"/>
            <p:nvPr/>
          </p:nvSpPr>
          <p:spPr>
            <a:xfrm>
              <a:off x="4113848" y="5527675"/>
              <a:ext cx="450850" cy="562610"/>
            </a:xfrm>
            <a:prstGeom prst="ellipse">
              <a:avLst/>
            </a:prstGeom>
            <a:noFill/>
            <a:ln>
              <a:noFill/>
            </a:ln>
          </p:spPr>
          <p:txBody>
            <a:bodyPr rot="0" spcFirstLastPara="0" vert="horz" wrap="square" lIns="91440" tIns="45720" rIns="91440" bIns="45720" numCol="1" spcCol="0" rtlCol="0" fromWordArt="0" anchor="t" anchorCtr="0" forceAA="0" compatLnSpc="1">
              <a:prstTxWarp prst="textNoShape">
                <a:avLst/>
              </a:prstTxWarp>
              <a:noAutofit/>
              <a:scene3d>
                <a:camera prst="orthographicFront"/>
                <a:lightRig rig="soft" dir="t">
                  <a:rot lat="0" lon="0" rev="15600000"/>
                </a:lightRig>
              </a:scene3d>
              <a:sp3d extrusionH="57150" prstMaterial="softEdge">
                <a:bevelT w="25400" h="38100"/>
              </a:sp3d>
            </a:bodyPr>
            <a:lstStyle/>
            <a:p>
              <a:pPr algn="ctr">
                <a:lnSpc>
                  <a:spcPct val="107000"/>
                </a:lnSpc>
                <a:spcAft>
                  <a:spcPts val="800"/>
                </a:spcAft>
              </a:pPr>
              <a:r>
                <a:rPr lang="en-GB" sz="2200" b="1">
                  <a:ln w="57150" cap="flat" cmpd="sng" algn="ctr">
                    <a:solidFill>
                      <a:srgbClr val="FFC000"/>
                    </a:solidFill>
                    <a:prstDash val="solid"/>
                    <a:round/>
                  </a:ln>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23" name="Text Box 2"/>
          <p:cNvSpPr txBox="1">
            <a:spLocks noChangeArrowheads="1"/>
          </p:cNvSpPr>
          <p:nvPr/>
        </p:nvSpPr>
        <p:spPr bwMode="auto">
          <a:xfrm>
            <a:off x="5782798" y="7540315"/>
            <a:ext cx="942156" cy="1663090"/>
          </a:xfrm>
          <a:prstGeom prst="rect">
            <a:avLst/>
          </a:prstGeom>
          <a:solidFill>
            <a:schemeClr val="bg1">
              <a:lumMod val="95000"/>
            </a:schemeClr>
          </a:solidFill>
          <a:ln w="19050">
            <a:solidFill>
              <a:srgbClr val="000000"/>
            </a:solidFill>
            <a:miter lim="800000"/>
            <a:headEnd/>
            <a:tailEnd/>
          </a:ln>
        </p:spPr>
        <p:txBody>
          <a:bodyPr rot="0" vert="horz" wrap="square" lIns="91440" tIns="45720" rIns="91440" bIns="45720" anchor="t" anchorCtr="0">
            <a:noAutofit/>
          </a:bodyPr>
          <a:lstStyle/>
          <a:p>
            <a:pPr algn="just">
              <a:lnSpc>
                <a:spcPct val="107000"/>
              </a:lnSpc>
              <a:spcAft>
                <a:spcPts val="800"/>
              </a:spcAft>
            </a:pPr>
            <a:r>
              <a:rPr lang="en-GB" sz="1200">
                <a:effectLst/>
                <a:latin typeface="Calibri" panose="020F0502020204030204" pitchFamily="34" charset="0"/>
                <a:ea typeface="Calibri" panose="020F0502020204030204" pitchFamily="34" charset="0"/>
                <a:cs typeface="Times New Roman" panose="02020603050405020304" pitchFamily="18" charset="0"/>
              </a:rPr>
              <a:t>Once you have clicked on ‘File’ you will be able to select an image from your device to upload.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3" name="Straight Arrow Connector 32"/>
          <p:cNvCxnSpPr/>
          <p:nvPr/>
        </p:nvCxnSpPr>
        <p:spPr>
          <a:xfrm flipV="1">
            <a:off x="4468395" y="8066230"/>
            <a:ext cx="1223963" cy="2910"/>
          </a:xfrm>
          <a:prstGeom prst="straightConnector1">
            <a:avLst/>
          </a:prstGeom>
          <a:ln w="57150">
            <a:tailEnd type="triangle"/>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37540097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15504" y="133467"/>
            <a:ext cx="6612555" cy="295910"/>
          </a:xfrm>
          <a:prstGeom prst="rect">
            <a:avLst/>
          </a:prstGeom>
          <a:solidFill>
            <a:schemeClr val="accent5">
              <a:lumMod val="60000"/>
              <a:lumOff val="40000"/>
            </a:schemeClr>
          </a:solidFill>
          <a:ln w="19050">
            <a:solidFill>
              <a:srgbClr val="000000"/>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400" b="1" u="sng">
                <a:effectLst/>
                <a:latin typeface="Calibri" panose="020F0502020204030204" pitchFamily="34" charset="0"/>
                <a:ea typeface="Calibri" panose="020F0502020204030204" pitchFamily="34" charset="0"/>
                <a:cs typeface="Times New Roman" panose="02020603050405020304" pitchFamily="18" charset="0"/>
              </a:rPr>
              <a:t>Logging Out of Glow</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 Box 2"/>
          <p:cNvSpPr txBox="1">
            <a:spLocks noChangeArrowheads="1"/>
          </p:cNvSpPr>
          <p:nvPr/>
        </p:nvSpPr>
        <p:spPr bwMode="auto">
          <a:xfrm>
            <a:off x="3864142" y="724211"/>
            <a:ext cx="872792" cy="590162"/>
          </a:xfrm>
          <a:prstGeom prst="rect">
            <a:avLst/>
          </a:prstGeom>
          <a:solidFill>
            <a:schemeClr val="accent4">
              <a:lumMod val="20000"/>
              <a:lumOff val="80000"/>
            </a:schemeClr>
          </a:solidFill>
          <a:ln w="19050">
            <a:solidFill>
              <a:srgbClr val="000000"/>
            </a:solidFill>
            <a:miter lim="800000"/>
            <a:headEnd/>
            <a:tailEnd/>
          </a:ln>
        </p:spPr>
        <p:txBody>
          <a:bodyPr rot="0" vert="horz" wrap="square" lIns="91440" tIns="45720" rIns="91440" bIns="45720" anchor="t" anchorCtr="0">
            <a:spAutoFit/>
          </a:bodyPr>
          <a:lstStyle/>
          <a:p>
            <a:pPr algn="ctr">
              <a:lnSpc>
                <a:spcPct val="107000"/>
              </a:lnSpc>
              <a:spcAft>
                <a:spcPts val="8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Google</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Classroom</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20" name="Group 19"/>
          <p:cNvGrpSpPr/>
          <p:nvPr/>
        </p:nvGrpSpPr>
        <p:grpSpPr>
          <a:xfrm>
            <a:off x="4782252" y="590667"/>
            <a:ext cx="1919856" cy="1114425"/>
            <a:chOff x="4892358" y="4301807"/>
            <a:chExt cx="1938020" cy="1114425"/>
          </a:xfrm>
        </p:grpSpPr>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4892358" y="4301807"/>
              <a:ext cx="1938020" cy="1114425"/>
            </a:xfrm>
            <a:prstGeom prst="rect">
              <a:avLst/>
            </a:prstGeom>
            <a:ln w="19050">
              <a:solidFill>
                <a:schemeClr val="tx1"/>
              </a:solidFill>
            </a:ln>
          </p:spPr>
        </p:pic>
        <p:sp>
          <p:nvSpPr>
            <p:cNvPr id="6" name="Oval 5"/>
            <p:cNvSpPr/>
            <p:nvPr/>
          </p:nvSpPr>
          <p:spPr>
            <a:xfrm flipH="1" flipV="1">
              <a:off x="5563553" y="4653597"/>
              <a:ext cx="904875" cy="428625"/>
            </a:xfrm>
            <a:prstGeom prst="ellipse">
              <a:avLst/>
            </a:prstGeom>
            <a:noFill/>
            <a:ln w="571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cxnSp>
          <p:nvCxnSpPr>
            <p:cNvPr id="9" name="Straight Arrow Connector 8"/>
            <p:cNvCxnSpPr/>
            <p:nvPr/>
          </p:nvCxnSpPr>
          <p:spPr>
            <a:xfrm>
              <a:off x="5068888" y="4568507"/>
              <a:ext cx="485775" cy="161925"/>
            </a:xfrm>
            <a:prstGeom prst="straightConnector1">
              <a:avLst/>
            </a:prstGeom>
            <a:ln w="57150">
              <a:tailEnd type="triangle"/>
            </a:ln>
          </p:spPr>
          <p:style>
            <a:lnRef idx="3">
              <a:schemeClr val="accent4"/>
            </a:lnRef>
            <a:fillRef idx="0">
              <a:schemeClr val="accent4"/>
            </a:fillRef>
            <a:effectRef idx="2">
              <a:schemeClr val="accent4"/>
            </a:effectRef>
            <a:fontRef idx="minor">
              <a:schemeClr val="tx1"/>
            </a:fontRef>
          </p:style>
        </p:cxnSp>
      </p:grpSp>
      <p:grpSp>
        <p:nvGrpSpPr>
          <p:cNvPr id="19" name="Group 18"/>
          <p:cNvGrpSpPr/>
          <p:nvPr/>
        </p:nvGrpSpPr>
        <p:grpSpPr>
          <a:xfrm>
            <a:off x="115504" y="429377"/>
            <a:ext cx="3703320" cy="1275715"/>
            <a:chOff x="9843" y="4159567"/>
            <a:chExt cx="3703320" cy="1275715"/>
          </a:xfrm>
        </p:grpSpPr>
        <p:pic>
          <p:nvPicPr>
            <p:cNvPr id="3" name="Picture 2"/>
            <p:cNvPicPr/>
            <p:nvPr/>
          </p:nvPicPr>
          <p:blipFill>
            <a:blip r:embed="rId3">
              <a:extLst>
                <a:ext uri="{28A0092B-C50C-407E-A947-70E740481C1C}">
                  <a14:useLocalDpi xmlns:a14="http://schemas.microsoft.com/office/drawing/2010/main" val="0"/>
                </a:ext>
              </a:extLst>
            </a:blip>
            <a:stretch>
              <a:fillRect/>
            </a:stretch>
          </p:blipFill>
          <p:spPr>
            <a:xfrm>
              <a:off x="9843" y="4320857"/>
              <a:ext cx="3703320" cy="1114425"/>
            </a:xfrm>
            <a:prstGeom prst="rect">
              <a:avLst/>
            </a:prstGeom>
            <a:ln w="19050">
              <a:solidFill>
                <a:schemeClr val="tx1"/>
              </a:solidFill>
            </a:ln>
          </p:spPr>
        </p:pic>
        <p:sp>
          <p:nvSpPr>
            <p:cNvPr id="4" name="Oval 3"/>
            <p:cNvSpPr/>
            <p:nvPr/>
          </p:nvSpPr>
          <p:spPr>
            <a:xfrm flipH="1" flipV="1">
              <a:off x="3277553" y="4301172"/>
              <a:ext cx="389255" cy="390525"/>
            </a:xfrm>
            <a:prstGeom prst="ellipse">
              <a:avLst/>
            </a:prstGeom>
            <a:noFill/>
            <a:ln w="571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cxnSp>
          <p:nvCxnSpPr>
            <p:cNvPr id="8" name="Straight Arrow Connector 7"/>
            <p:cNvCxnSpPr/>
            <p:nvPr/>
          </p:nvCxnSpPr>
          <p:spPr>
            <a:xfrm flipV="1">
              <a:off x="2487613" y="4616132"/>
              <a:ext cx="762000" cy="333375"/>
            </a:xfrm>
            <a:prstGeom prst="straightConnector1">
              <a:avLst/>
            </a:prstGeom>
            <a:ln w="57150">
              <a:tailEnd type="triangle"/>
            </a:ln>
          </p:spPr>
          <p:style>
            <a:lnRef idx="3">
              <a:schemeClr val="accent4"/>
            </a:lnRef>
            <a:fillRef idx="0">
              <a:schemeClr val="accent4"/>
            </a:fillRef>
            <a:effectRef idx="2">
              <a:schemeClr val="accent4"/>
            </a:effectRef>
            <a:fontRef idx="minor">
              <a:schemeClr val="tx1"/>
            </a:fontRef>
          </p:style>
        </p:cxnSp>
        <p:sp>
          <p:nvSpPr>
            <p:cNvPr id="10" name="Text Box 25"/>
            <p:cNvSpPr txBox="1"/>
            <p:nvPr/>
          </p:nvSpPr>
          <p:spPr>
            <a:xfrm>
              <a:off x="2549208" y="4159567"/>
              <a:ext cx="456565" cy="562610"/>
            </a:xfrm>
            <a:prstGeom prst="ellipse">
              <a:avLst/>
            </a:prstGeom>
            <a:noFill/>
            <a:ln>
              <a:noFill/>
            </a:ln>
          </p:spPr>
          <p:txBody>
            <a:bodyPr rot="0" spcFirstLastPara="0" vert="horz" wrap="square" lIns="91440" tIns="45720" rIns="91440" bIns="45720" numCol="1" spcCol="0" rtlCol="0" fromWordArt="0" anchor="t" anchorCtr="0" forceAA="0" compatLnSpc="1">
              <a:prstTxWarp prst="textNoShape">
                <a:avLst/>
              </a:prstTxWarp>
              <a:noAutofit/>
              <a:scene3d>
                <a:camera prst="orthographicFront"/>
                <a:lightRig rig="soft" dir="t">
                  <a:rot lat="0" lon="0" rev="15600000"/>
                </a:lightRig>
              </a:scene3d>
              <a:sp3d extrusionH="57150" prstMaterial="softEdge">
                <a:bevelT w="25400" h="38100"/>
              </a:sp3d>
            </a:bodyPr>
            <a:lstStyle/>
            <a:p>
              <a:pPr algn="ctr">
                <a:lnSpc>
                  <a:spcPct val="107000"/>
                </a:lnSpc>
                <a:spcAft>
                  <a:spcPts val="800"/>
                </a:spcAft>
              </a:pPr>
              <a:r>
                <a:rPr lang="en-GB" sz="2200" b="1">
                  <a:ln w="57150" cap="flat" cmpd="sng" algn="ctr">
                    <a:solidFill>
                      <a:srgbClr val="FFC000"/>
                    </a:solidFill>
                    <a:prstDash val="solid"/>
                    <a:round/>
                  </a:ln>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12" name="Text Box 2"/>
          <p:cNvSpPr txBox="1">
            <a:spLocks noChangeArrowheads="1"/>
          </p:cNvSpPr>
          <p:nvPr/>
        </p:nvSpPr>
        <p:spPr bwMode="auto">
          <a:xfrm>
            <a:off x="3864142" y="2114699"/>
            <a:ext cx="952500" cy="323850"/>
          </a:xfrm>
          <a:prstGeom prst="rect">
            <a:avLst/>
          </a:prstGeom>
          <a:solidFill>
            <a:schemeClr val="accent4">
              <a:lumMod val="20000"/>
              <a:lumOff val="80000"/>
            </a:schemeClr>
          </a:solidFill>
          <a:ln w="19050">
            <a:solidFill>
              <a:srgbClr val="000000"/>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400" b="1">
                <a:effectLst/>
                <a:latin typeface="Calibri" panose="020F0502020204030204" pitchFamily="34" charset="0"/>
                <a:ea typeface="Calibri" panose="020F0502020204030204" pitchFamily="34" charset="0"/>
                <a:cs typeface="Times New Roman" panose="02020603050405020304" pitchFamily="18" charset="0"/>
              </a:rPr>
              <a:t>Glow</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21" name="Group 20"/>
          <p:cNvGrpSpPr/>
          <p:nvPr/>
        </p:nvGrpSpPr>
        <p:grpSpPr>
          <a:xfrm>
            <a:off x="105979" y="2000367"/>
            <a:ext cx="3666490" cy="829310"/>
            <a:chOff x="20638" y="5615622"/>
            <a:chExt cx="3666490" cy="829310"/>
          </a:xfrm>
        </p:grpSpPr>
        <p:pic>
          <p:nvPicPr>
            <p:cNvPr id="11" name="Picture 10"/>
            <p:cNvPicPr/>
            <p:nvPr/>
          </p:nvPicPr>
          <p:blipFill>
            <a:blip r:embed="rId4">
              <a:extLst>
                <a:ext uri="{28A0092B-C50C-407E-A947-70E740481C1C}">
                  <a14:useLocalDpi xmlns:a14="http://schemas.microsoft.com/office/drawing/2010/main" val="0"/>
                </a:ext>
              </a:extLst>
            </a:blip>
            <a:stretch>
              <a:fillRect/>
            </a:stretch>
          </p:blipFill>
          <p:spPr>
            <a:xfrm>
              <a:off x="20638" y="5635307"/>
              <a:ext cx="3656965" cy="809625"/>
            </a:xfrm>
            <a:prstGeom prst="rect">
              <a:avLst/>
            </a:prstGeom>
            <a:ln w="19050">
              <a:solidFill>
                <a:schemeClr val="tx1"/>
              </a:solidFill>
            </a:ln>
          </p:spPr>
        </p:pic>
        <p:sp>
          <p:nvSpPr>
            <p:cNvPr id="14" name="Oval 13"/>
            <p:cNvSpPr/>
            <p:nvPr/>
          </p:nvSpPr>
          <p:spPr>
            <a:xfrm flipH="1" flipV="1">
              <a:off x="2648903" y="5615622"/>
              <a:ext cx="1038225" cy="390525"/>
            </a:xfrm>
            <a:prstGeom prst="ellipse">
              <a:avLst/>
            </a:prstGeom>
            <a:noFill/>
            <a:ln w="571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cxnSp>
          <p:nvCxnSpPr>
            <p:cNvPr id="16" name="Straight Arrow Connector 15"/>
            <p:cNvCxnSpPr/>
            <p:nvPr/>
          </p:nvCxnSpPr>
          <p:spPr>
            <a:xfrm flipV="1">
              <a:off x="1944688" y="6035357"/>
              <a:ext cx="762000" cy="333375"/>
            </a:xfrm>
            <a:prstGeom prst="straightConnector1">
              <a:avLst/>
            </a:prstGeom>
            <a:ln w="57150">
              <a:tailEnd type="triangle"/>
            </a:ln>
          </p:spPr>
          <p:style>
            <a:lnRef idx="3">
              <a:schemeClr val="accent4"/>
            </a:lnRef>
            <a:fillRef idx="0">
              <a:schemeClr val="accent4"/>
            </a:fillRef>
            <a:effectRef idx="2">
              <a:schemeClr val="accent4"/>
            </a:effectRef>
            <a:fontRef idx="minor">
              <a:schemeClr val="tx1"/>
            </a:fontRef>
          </p:style>
        </p:cxnSp>
      </p:grpSp>
      <p:grpSp>
        <p:nvGrpSpPr>
          <p:cNvPr id="23" name="Group 22"/>
          <p:cNvGrpSpPr/>
          <p:nvPr/>
        </p:nvGrpSpPr>
        <p:grpSpPr>
          <a:xfrm>
            <a:off x="5014311" y="1971792"/>
            <a:ext cx="1386423" cy="1233421"/>
            <a:chOff x="5202238" y="5578157"/>
            <a:chExt cx="1266825" cy="1066165"/>
          </a:xfrm>
        </p:grpSpPr>
        <p:pic>
          <p:nvPicPr>
            <p:cNvPr id="13" name="Picture 12"/>
            <p:cNvPicPr/>
            <p:nvPr/>
          </p:nvPicPr>
          <p:blipFill>
            <a:blip r:embed="rId5">
              <a:extLst>
                <a:ext uri="{28A0092B-C50C-407E-A947-70E740481C1C}">
                  <a14:useLocalDpi xmlns:a14="http://schemas.microsoft.com/office/drawing/2010/main" val="0"/>
                </a:ext>
              </a:extLst>
            </a:blip>
            <a:stretch>
              <a:fillRect/>
            </a:stretch>
          </p:blipFill>
          <p:spPr>
            <a:xfrm>
              <a:off x="5202238" y="5578157"/>
              <a:ext cx="1266825" cy="1066165"/>
            </a:xfrm>
            <a:prstGeom prst="rect">
              <a:avLst/>
            </a:prstGeom>
            <a:ln w="19050">
              <a:solidFill>
                <a:schemeClr val="tx1"/>
              </a:solidFill>
            </a:ln>
          </p:spPr>
        </p:pic>
        <p:sp>
          <p:nvSpPr>
            <p:cNvPr id="15" name="Oval 14"/>
            <p:cNvSpPr/>
            <p:nvPr/>
          </p:nvSpPr>
          <p:spPr>
            <a:xfrm flipH="1" flipV="1">
              <a:off x="5352098" y="6273482"/>
              <a:ext cx="1038225" cy="247650"/>
            </a:xfrm>
            <a:prstGeom prst="ellipse">
              <a:avLst/>
            </a:prstGeom>
            <a:noFill/>
            <a:ln w="571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cxnSp>
          <p:nvCxnSpPr>
            <p:cNvPr id="17" name="Straight Arrow Connector 16"/>
            <p:cNvCxnSpPr/>
            <p:nvPr/>
          </p:nvCxnSpPr>
          <p:spPr>
            <a:xfrm>
              <a:off x="5335588" y="5902007"/>
              <a:ext cx="514350" cy="323850"/>
            </a:xfrm>
            <a:prstGeom prst="straightConnector1">
              <a:avLst/>
            </a:prstGeom>
            <a:ln w="57150">
              <a:tailEnd type="triangle"/>
            </a:ln>
          </p:spPr>
          <p:style>
            <a:lnRef idx="3">
              <a:schemeClr val="accent4"/>
            </a:lnRef>
            <a:fillRef idx="0">
              <a:schemeClr val="accent4"/>
            </a:fillRef>
            <a:effectRef idx="2">
              <a:schemeClr val="accent4"/>
            </a:effectRef>
            <a:fontRef idx="minor">
              <a:schemeClr val="tx1"/>
            </a:fontRef>
          </p:style>
        </p:cxnSp>
      </p:grpSp>
      <p:sp>
        <p:nvSpPr>
          <p:cNvPr id="24" name="Text Box 2"/>
          <p:cNvSpPr txBox="1">
            <a:spLocks noChangeArrowheads="1"/>
          </p:cNvSpPr>
          <p:nvPr/>
        </p:nvSpPr>
        <p:spPr bwMode="auto">
          <a:xfrm>
            <a:off x="115504" y="4033803"/>
            <a:ext cx="6586604" cy="762085"/>
          </a:xfrm>
          <a:prstGeom prst="rect">
            <a:avLst/>
          </a:prstGeom>
          <a:solidFill>
            <a:schemeClr val="bg1">
              <a:lumMod val="95000"/>
            </a:schemeClr>
          </a:solidFill>
          <a:ln w="19050">
            <a:solidFill>
              <a:srgbClr val="000000"/>
            </a:solidFill>
            <a:miter lim="800000"/>
            <a:headEnd/>
            <a:tailEnd/>
          </a:ln>
        </p:spPr>
        <p:txBody>
          <a:bodyPr rot="0" vert="horz" wrap="square" lIns="91440" tIns="45720" rIns="91440" bIns="45720" anchor="t" anchorCtr="0">
            <a:noAutofit/>
          </a:bodyPr>
          <a:lstStyle/>
          <a:p>
            <a:pPr lvl="0" algn="just">
              <a:lnSpc>
                <a:spcPct val="107000"/>
              </a:lnSpc>
              <a:spcAft>
                <a:spcPts val="0"/>
              </a:spcAft>
            </a:pPr>
            <a:r>
              <a:rPr lang="en-GB" sz="1100" dirty="0" smtClean="0">
                <a:effectLst/>
                <a:latin typeface="Calibri" panose="020F0502020204030204" pitchFamily="34" charset="0"/>
                <a:ea typeface="Calibri" panose="020F0502020204030204" pitchFamily="34" charset="0"/>
                <a:cs typeface="Times New Roman" panose="02020603050405020304" pitchFamily="18" charset="0"/>
              </a:rPr>
              <a:t>We hope that our school will remain open for the duration of this academic session. However, in the unfortunate event of a school closure, we will use Google Classroom as the platform for remote learning. Further guidance will be released if this does indeed, happen again.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5" name="Text Box 2"/>
          <p:cNvSpPr txBox="1">
            <a:spLocks noChangeArrowheads="1"/>
          </p:cNvSpPr>
          <p:nvPr/>
        </p:nvSpPr>
        <p:spPr bwMode="auto">
          <a:xfrm>
            <a:off x="105979" y="3558975"/>
            <a:ext cx="6612555" cy="295910"/>
          </a:xfrm>
          <a:prstGeom prst="rect">
            <a:avLst/>
          </a:prstGeom>
          <a:solidFill>
            <a:schemeClr val="accent5">
              <a:lumMod val="60000"/>
              <a:lumOff val="40000"/>
            </a:schemeClr>
          </a:solidFill>
          <a:ln w="19050">
            <a:solidFill>
              <a:srgbClr val="000000"/>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400" b="1" u="sng" smtClean="0">
                <a:latin typeface="Calibri" panose="020F0502020204030204" pitchFamily="34" charset="0"/>
                <a:ea typeface="Calibri" panose="020F0502020204030204" pitchFamily="34" charset="0"/>
                <a:cs typeface="Times New Roman" panose="02020603050405020304" pitchFamily="18" charset="0"/>
              </a:rPr>
              <a:t>Additional Information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34924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398</TotalTime>
  <Words>675</Words>
  <Application>Microsoft Office PowerPoint</Application>
  <PresentationFormat>A4 Paper (210x297 mm)</PresentationFormat>
  <Paragraphs>58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vector>
  </TitlesOfParts>
  <Company>East Renfrewshire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Alison Shaw</dc:creator>
  <cp:lastModifiedBy>Alison Shaw</cp:lastModifiedBy>
  <cp:revision>32</cp:revision>
  <dcterms:created xsi:type="dcterms:W3CDTF">2021-01-07T10:21:23Z</dcterms:created>
  <dcterms:modified xsi:type="dcterms:W3CDTF">2021-08-30T09:07:43Z</dcterms:modified>
</cp:coreProperties>
</file>