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84024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6932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19088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981201"/>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03A2FD5-1805-4627-BAE9-03BABC1CD190}" type="slidenum">
              <a:rPr lang="en-US"/>
              <a:pPr>
                <a:defRPr/>
              </a:pPr>
              <a:t>‹#›</a:t>
            </a:fld>
            <a:endParaRPr lang="en-US" dirty="0"/>
          </a:p>
        </p:txBody>
      </p:sp>
    </p:spTree>
    <p:extLst>
      <p:ext uri="{BB962C8B-B14F-4D97-AF65-F5344CB8AC3E}">
        <p14:creationId xmlns:p14="http://schemas.microsoft.com/office/powerpoint/2010/main" val="78785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02667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05D180-9A20-4A13-9C02-779F14E9AA14}"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39043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05D180-9A20-4A13-9C02-779F14E9AA14}"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4721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05D180-9A20-4A13-9C02-779F14E9AA14}" type="datetimeFigureOut">
              <a:rPr lang="en-GB" smtClean="0"/>
              <a:t>16/03/2020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402683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05D180-9A20-4A13-9C02-779F14E9AA14}" type="datetimeFigureOut">
              <a:rPr lang="en-GB" smtClean="0"/>
              <a:t>16/03/2020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63374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5D180-9A20-4A13-9C02-779F14E9AA14}" type="datetimeFigureOut">
              <a:rPr lang="en-GB" smtClean="0"/>
              <a:t>16/03/2020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77128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29932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57607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5D180-9A20-4A13-9C02-779F14E9AA14}" type="datetimeFigureOut">
              <a:rPr lang="en-GB" smtClean="0"/>
              <a:t>16/03/2020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DC2C5-5F1D-46C1-B189-A5DC97C63D51}" type="slidenum">
              <a:rPr lang="en-GB" smtClean="0"/>
              <a:t>‹#›</a:t>
            </a:fld>
            <a:endParaRPr lang="en-GB"/>
          </a:p>
        </p:txBody>
      </p:sp>
    </p:spTree>
    <p:extLst>
      <p:ext uri="{BB962C8B-B14F-4D97-AF65-F5344CB8AC3E}">
        <p14:creationId xmlns:p14="http://schemas.microsoft.com/office/powerpoint/2010/main" val="3824487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7F6C76F-FA49-419A-AE71-2F22A957A54D}"/>
              </a:ext>
            </a:extLst>
          </p:cNvPr>
          <p:cNvGraphicFramePr>
            <a:graphicFrameLocks noGrp="1"/>
          </p:cNvGraphicFramePr>
          <p:nvPr>
            <p:extLst>
              <p:ext uri="{D42A27DB-BD31-4B8C-83A1-F6EECF244321}">
                <p14:modId xmlns:p14="http://schemas.microsoft.com/office/powerpoint/2010/main" val="2217820324"/>
              </p:ext>
            </p:extLst>
          </p:nvPr>
        </p:nvGraphicFramePr>
        <p:xfrm>
          <a:off x="1445894" y="836713"/>
          <a:ext cx="7098379" cy="5536605"/>
        </p:xfrm>
        <a:graphic>
          <a:graphicData uri="http://schemas.openxmlformats.org/drawingml/2006/table">
            <a:tbl>
              <a:tblPr/>
              <a:tblGrid>
                <a:gridCol w="1406525">
                  <a:extLst>
                    <a:ext uri="{9D8B030D-6E8A-4147-A177-3AD203B41FA5}">
                      <a16:colId xmlns:a16="http://schemas.microsoft.com/office/drawing/2014/main" val="2373920045"/>
                    </a:ext>
                  </a:extLst>
                </a:gridCol>
                <a:gridCol w="5691854">
                  <a:extLst>
                    <a:ext uri="{9D8B030D-6E8A-4147-A177-3AD203B41FA5}">
                      <a16:colId xmlns:a16="http://schemas.microsoft.com/office/drawing/2014/main" val="1294303771"/>
                    </a:ext>
                  </a:extLst>
                </a:gridCol>
              </a:tblGrid>
              <a:tr h="40407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Curricular Area</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Tasks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1512189">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2">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itchFamily="34" charset="-128"/>
                          <a:cs typeface="+mn-cs"/>
                        </a:rPr>
                        <a:t>Please complete any three activities on the Maths Homework Grid. Put a dot in the box after you have completed the task. </a:t>
                      </a:r>
                      <a:endParaRPr kumimoji="0" lang="en-GB" sz="1200" b="0" i="0" u="none" strike="noStrike" kern="1200" cap="none" spc="0" normalizeH="0" baseline="0" noProof="0" dirty="0" smtClean="0">
                        <a:ln>
                          <a:noFill/>
                        </a:ln>
                        <a:solidFill>
                          <a:prstClr val="black"/>
                        </a:solidFill>
                        <a:effectLst/>
                        <a:uLnTx/>
                        <a:uFillTx/>
                        <a:latin typeface="Comic Sans MS" panose="030F0702030302020204" pitchFamily="66" charset="0"/>
                        <a:ea typeface="ＭＳ Ｐゴシック" pitchFamily="34" charset="-128"/>
                        <a:cs typeface="+mn-cs"/>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r h="209900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G</a:t>
                      </a: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3">
                        <a:extLst>
                          <a:ext uri="{28A0092B-C50C-407E-A947-70E740481C1C}">
                            <a14:useLocalDpi xmlns:a14="http://schemas.microsoft.com/office/drawing/2010/main" val="0"/>
                          </a:ext>
                        </a:extLst>
                      </a:blip>
                      <a:srcRect/>
                      <a:stretch>
                        <a:fillRect/>
                      </a:stretch>
                    </a:blipFill>
                  </a:tcPr>
                </a:tc>
                <a:tc>
                  <a:txBody>
                    <a:bodyPr/>
                    <a:lstStyle>
                      <a:lvl1pPr>
                        <a:spcBef>
                          <a:spcPct val="20000"/>
                        </a:spcBef>
                        <a:tabLst>
                          <a:tab pos="0" algn="l"/>
                        </a:tabLst>
                        <a:defRPr sz="2800">
                          <a:solidFill>
                            <a:schemeClr val="tx1"/>
                          </a:solidFill>
                          <a:latin typeface="Arial" charset="0"/>
                          <a:ea typeface="ＭＳ Ｐゴシック" pitchFamily="34" charset="-128"/>
                        </a:defRPr>
                      </a:lvl1pPr>
                      <a:lvl2pPr marL="742950" indent="-285750">
                        <a:spcBef>
                          <a:spcPct val="20000"/>
                        </a:spcBef>
                        <a:tabLst>
                          <a:tab pos="0" algn="l"/>
                        </a:tabLst>
                        <a:defRPr sz="2400">
                          <a:solidFill>
                            <a:schemeClr val="tx1"/>
                          </a:solidFill>
                          <a:latin typeface="Arial" charset="0"/>
                          <a:ea typeface="ＭＳ Ｐゴシック" pitchFamily="34" charset="-128"/>
                        </a:defRPr>
                      </a:lvl2pPr>
                      <a:lvl3pPr marL="1143000" indent="-228600">
                        <a:spcBef>
                          <a:spcPct val="20000"/>
                        </a:spcBef>
                        <a:tabLst>
                          <a:tab pos="0" algn="l"/>
                        </a:tabLst>
                        <a:defRPr sz="2000">
                          <a:solidFill>
                            <a:schemeClr val="tx1"/>
                          </a:solidFill>
                          <a:latin typeface="Arial" charset="0"/>
                          <a:ea typeface="ＭＳ Ｐゴシック" pitchFamily="34" charset="-128"/>
                        </a:defRPr>
                      </a:lvl3pPr>
                      <a:lvl4pPr marL="1600200" indent="-228600">
                        <a:spcBef>
                          <a:spcPct val="20000"/>
                        </a:spcBef>
                        <a:tabLst>
                          <a:tab pos="0" algn="l"/>
                        </a:tabLst>
                        <a:defRPr>
                          <a:solidFill>
                            <a:schemeClr val="tx1"/>
                          </a:solidFill>
                          <a:latin typeface="Arial" charset="0"/>
                          <a:ea typeface="ＭＳ Ｐゴシック" pitchFamily="34" charset="-128"/>
                        </a:defRPr>
                      </a:lvl4pPr>
                      <a:lvl5pPr marL="2057400" indent="-228600">
                        <a:spcBef>
                          <a:spcPct val="20000"/>
                        </a:spcBef>
                        <a:tabLst>
                          <a:tab pos="0" algn="l"/>
                        </a:tabLst>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tab pos="0" algn="l"/>
                        </a:tabLst>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Spelling</a:t>
                      </a: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a:t>
                      </a:r>
                    </a:p>
                    <a:p>
                      <a:pPr marL="0" marR="0" lvl="0" indent="0" algn="l" defTabSz="914400" rtl="0" eaLnBrk="1" fontAlgn="base" latinLnBrk="0" hangingPunct="1">
                        <a:lnSpc>
                          <a:spcPct val="110000"/>
                        </a:lnSpc>
                        <a:spcBef>
                          <a:spcPts val="150"/>
                        </a:spcBef>
                        <a:spcAft>
                          <a:spcPts val="150"/>
                        </a:spcAft>
                        <a:buClrTx/>
                        <a:buSzTx/>
                        <a:buFontTx/>
                        <a:buNone/>
                        <a:tabLst>
                          <a:tab pos="0" algn="l"/>
                        </a:tabLst>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Choose an activity from your spelling menu to help you learn your words. I have popped a jotter into homework folders for spelling games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sym typeface="Wingdings" panose="05000000000000000000" pitchFamily="2" charset="2"/>
                        </a:rPr>
                        <a:t> </a:t>
                      </a: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Common words  –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Mrs, school, more</a:t>
                      </a: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Reading</a:t>
                      </a:r>
                      <a:endPar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Reading book sent home, please use the back pages to support your child with their reading. </a:t>
                      </a: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4631983"/>
                  </a:ext>
                </a:extLst>
              </a:tr>
              <a:tr h="1517033">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600" b="0" i="0" u="none" strike="noStrike" cap="none" normalizeH="0" baseline="0" dirty="0" err="1" smtClean="0">
                          <a:ln>
                            <a:noFill/>
                          </a:ln>
                          <a:solidFill>
                            <a:schemeClr val="tx1"/>
                          </a:solidFill>
                          <a:effectLst/>
                          <a:latin typeface="Comic Sans MS" pitchFamily="66" charset="0"/>
                          <a:ea typeface="ＭＳ Ｐゴシック" pitchFamily="34" charset="-128"/>
                        </a:rPr>
                        <a:t>hoo</a:t>
                      </a:r>
                      <a:endParaRPr kumimoji="0" lang="en-GB" altLang="en-US" sz="6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4">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Could you please ensure that homework folders are returned on a Friday (or last day of school week if it is a holiday weekend). This allows homework to be organised for the next week. Also, please ensure reading books are kept safe in these folders and are returned at the same time on a Friday. Many thanks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sym typeface="Wingdings" panose="05000000000000000000" pitchFamily="2" charset="2"/>
                        </a:rPr>
                        <a:t> </a:t>
                      </a: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9394268"/>
                  </a:ext>
                </a:extLst>
              </a:tr>
            </a:tbl>
          </a:graphicData>
        </a:graphic>
      </p:graphicFrame>
      <p:pic>
        <p:nvPicPr>
          <p:cNvPr id="4" name="Picture 3">
            <a:extLst>
              <a:ext uri="{FF2B5EF4-FFF2-40B4-BE49-F238E27FC236}">
                <a16:creationId xmlns:a16="http://schemas.microsoft.com/office/drawing/2014/main" id="{369699D5-7DA9-49E2-BE9F-FFDB4C0B480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9456" y="54263"/>
            <a:ext cx="720000" cy="720000"/>
          </a:xfrm>
          <a:prstGeom prst="rect">
            <a:avLst/>
          </a:prstGeom>
        </p:spPr>
      </p:pic>
      <p:sp>
        <p:nvSpPr>
          <p:cNvPr id="6" name="Rectangle 5">
            <a:extLst>
              <a:ext uri="{FF2B5EF4-FFF2-40B4-BE49-F238E27FC236}">
                <a16:creationId xmlns:a16="http://schemas.microsoft.com/office/drawing/2014/main" id="{7FCD533C-D1FA-4C8A-9654-3E67ADEB5F8B}"/>
              </a:ext>
            </a:extLst>
          </p:cNvPr>
          <p:cNvSpPr/>
          <p:nvPr/>
        </p:nvSpPr>
        <p:spPr>
          <a:xfrm>
            <a:off x="1417279" y="6372036"/>
            <a:ext cx="9357443" cy="369332"/>
          </a:xfrm>
          <a:prstGeom prst="rect">
            <a:avLst/>
          </a:prstGeom>
        </p:spPr>
        <p:txBody>
          <a:bodyPr wrap="square">
            <a:spAutoFit/>
          </a:bodyPr>
          <a:lstStyle/>
          <a:p>
            <a:pPr algn="ctr"/>
            <a:r>
              <a:rPr lang="en-GB" sz="900" i="1" dirty="0">
                <a:solidFill>
                  <a:srgbClr val="00B0F0"/>
                </a:solidFill>
                <a:latin typeface="Comic Sans MS" panose="030F0702030302020204" pitchFamily="66" charset="0"/>
              </a:rPr>
              <a:t>Your education should help you use and develop your talents and abilities. </a:t>
            </a:r>
          </a:p>
          <a:p>
            <a:pPr algn="ctr"/>
            <a:r>
              <a:rPr lang="en-GB" sz="900" i="1" dirty="0">
                <a:solidFill>
                  <a:srgbClr val="00B0F0"/>
                </a:solidFill>
                <a:latin typeface="Comic Sans MS" panose="030F0702030302020204" pitchFamily="66" charset="0"/>
              </a:rPr>
              <a:t>It should also help you learn to live peacefully, protect the environment and respect other people. (UNCRC: Article 29)</a:t>
            </a:r>
          </a:p>
        </p:txBody>
      </p:sp>
      <p:pic>
        <p:nvPicPr>
          <p:cNvPr id="55" name="Picture 54">
            <a:extLst>
              <a:ext uri="{FF2B5EF4-FFF2-40B4-BE49-F238E27FC236}">
                <a16:creationId xmlns:a16="http://schemas.microsoft.com/office/drawing/2014/main" id="{42D2D833-92FF-4FD5-A67D-5CDC4D10D2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72544" y="44624"/>
            <a:ext cx="720000" cy="720000"/>
          </a:xfrm>
          <a:prstGeom prst="rect">
            <a:avLst/>
          </a:prstGeom>
        </p:spPr>
      </p:pic>
      <p:graphicFrame>
        <p:nvGraphicFramePr>
          <p:cNvPr id="27" name="Table 26">
            <a:extLst>
              <a:ext uri="{FF2B5EF4-FFF2-40B4-BE49-F238E27FC236}">
                <a16:creationId xmlns:a16="http://schemas.microsoft.com/office/drawing/2014/main" id="{C45F5171-5EB1-42B1-99D6-BFB1EECA3B6C}"/>
              </a:ext>
            </a:extLst>
          </p:cNvPr>
          <p:cNvGraphicFramePr>
            <a:graphicFrameLocks noGrp="1"/>
          </p:cNvGraphicFramePr>
          <p:nvPr>
            <p:extLst>
              <p:ext uri="{D42A27DB-BD31-4B8C-83A1-F6EECF244321}">
                <p14:modId xmlns:p14="http://schemas.microsoft.com/office/powerpoint/2010/main" val="1964238648"/>
              </p:ext>
            </p:extLst>
          </p:nvPr>
        </p:nvGraphicFramePr>
        <p:xfrm>
          <a:off x="8917840" y="645859"/>
          <a:ext cx="2717112" cy="2095192"/>
        </p:xfrm>
        <a:graphic>
          <a:graphicData uri="http://schemas.openxmlformats.org/drawingml/2006/table">
            <a:tbl>
              <a:tblPr/>
              <a:tblGrid>
                <a:gridCol w="2717112">
                  <a:extLst>
                    <a:ext uri="{9D8B030D-6E8A-4147-A177-3AD203B41FA5}">
                      <a16:colId xmlns:a16="http://schemas.microsoft.com/office/drawing/2014/main" val="1294303771"/>
                    </a:ext>
                  </a:extLst>
                </a:gridCol>
              </a:tblGrid>
              <a:tr h="43279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smtClean="0">
                          <a:ln>
                            <a:noFill/>
                          </a:ln>
                          <a:solidFill>
                            <a:schemeClr val="bg1"/>
                          </a:solidFill>
                          <a:effectLst/>
                          <a:latin typeface="Comic Sans MS" pitchFamily="66" charset="0"/>
                          <a:ea typeface="ＭＳ Ｐゴシック" pitchFamily="34" charset="-128"/>
                        </a:rPr>
                        <a:t>Outdoor Learning Day</a:t>
                      </a: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166239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                      Monday</a:t>
                      </a:r>
                      <a:r>
                        <a:rPr lang="en-GB" sz="1200" b="0" kern="1200" baseline="0" dirty="0" smtClean="0">
                          <a:solidFill>
                            <a:schemeClr val="tx1"/>
                          </a:solidFill>
                          <a:effectLst/>
                          <a:latin typeface="Comic Sans MS" panose="030F0702030302020204" pitchFamily="66" charset="0"/>
                          <a:ea typeface="ＭＳ Ｐゴシック" pitchFamily="34" charset="-128"/>
                          <a:cs typeface="+mn-cs"/>
                        </a:rPr>
                        <a:t> </a:t>
                      </a:r>
                      <a:endParaRPr lang="en-GB" sz="1200" b="0" kern="1200" baseline="0" dirty="0" smtClean="0">
                        <a:solidFill>
                          <a:schemeClr val="tx1"/>
                        </a:solidFill>
                        <a:effectLst/>
                        <a:latin typeface="Comic Sans MS" panose="030F0702030302020204" pitchFamily="66" charset="0"/>
                        <a:ea typeface="ＭＳ Ｐゴシック" pitchFamily="34" charset="-128"/>
                        <a:cs typeface="+mn-cs"/>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sp>
        <p:nvSpPr>
          <p:cNvPr id="28" name="Rectangle 27">
            <a:extLst>
              <a:ext uri="{FF2B5EF4-FFF2-40B4-BE49-F238E27FC236}">
                <a16:creationId xmlns:a16="http://schemas.microsoft.com/office/drawing/2014/main" id="{551F6CC3-6FC1-4660-B43E-FB2A458E6BF2}"/>
              </a:ext>
            </a:extLst>
          </p:cNvPr>
          <p:cNvSpPr/>
          <p:nvPr/>
        </p:nvSpPr>
        <p:spPr>
          <a:xfrm>
            <a:off x="1713654" y="3305129"/>
            <a:ext cx="90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Literacy</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&amp; English</a:t>
            </a:r>
          </a:p>
        </p:txBody>
      </p:sp>
      <p:sp>
        <p:nvSpPr>
          <p:cNvPr id="29" name="Rectangle 28">
            <a:extLst>
              <a:ext uri="{FF2B5EF4-FFF2-40B4-BE49-F238E27FC236}">
                <a16:creationId xmlns:a16="http://schemas.microsoft.com/office/drawing/2014/main" id="{8A9EC7C7-03E7-4151-A9C6-90F234A5992F}"/>
              </a:ext>
            </a:extLst>
          </p:cNvPr>
          <p:cNvSpPr/>
          <p:nvPr/>
        </p:nvSpPr>
        <p:spPr>
          <a:xfrm>
            <a:off x="1623654" y="1633330"/>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Numeracy &amp;</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Mathematics</a:t>
            </a:r>
          </a:p>
        </p:txBody>
      </p:sp>
      <p:sp>
        <p:nvSpPr>
          <p:cNvPr id="30" name="Rectangle 29">
            <a:extLst>
              <a:ext uri="{FF2B5EF4-FFF2-40B4-BE49-F238E27FC236}">
                <a16:creationId xmlns:a16="http://schemas.microsoft.com/office/drawing/2014/main" id="{59FF55E5-7BF8-43C6-BADF-A489DF4FF84D}"/>
              </a:ext>
            </a:extLst>
          </p:cNvPr>
          <p:cNvSpPr/>
          <p:nvPr/>
        </p:nvSpPr>
        <p:spPr>
          <a:xfrm>
            <a:off x="1628013" y="5249345"/>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Other/</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Reminders</a:t>
            </a:r>
          </a:p>
        </p:txBody>
      </p:sp>
      <p:graphicFrame>
        <p:nvGraphicFramePr>
          <p:cNvPr id="31" name="Table 30">
            <a:extLst>
              <a:ext uri="{FF2B5EF4-FFF2-40B4-BE49-F238E27FC236}">
                <a16:creationId xmlns:a16="http://schemas.microsoft.com/office/drawing/2014/main" id="{BC1D53D0-9BAF-4973-B92E-4A8059997B39}"/>
              </a:ext>
            </a:extLst>
          </p:cNvPr>
          <p:cNvGraphicFramePr>
            <a:graphicFrameLocks noGrp="1"/>
          </p:cNvGraphicFramePr>
          <p:nvPr>
            <p:extLst>
              <p:ext uri="{D42A27DB-BD31-4B8C-83A1-F6EECF244321}">
                <p14:modId xmlns:p14="http://schemas.microsoft.com/office/powerpoint/2010/main" val="522707269"/>
              </p:ext>
            </p:extLst>
          </p:nvPr>
        </p:nvGraphicFramePr>
        <p:xfrm>
          <a:off x="8934924" y="2827282"/>
          <a:ext cx="2700027" cy="3658033"/>
        </p:xfrm>
        <a:graphic>
          <a:graphicData uri="http://schemas.openxmlformats.org/drawingml/2006/table">
            <a:tbl>
              <a:tblPr/>
              <a:tblGrid>
                <a:gridCol w="2700027">
                  <a:extLst>
                    <a:ext uri="{9D8B030D-6E8A-4147-A177-3AD203B41FA5}">
                      <a16:colId xmlns:a16="http://schemas.microsoft.com/office/drawing/2014/main" val="1294303771"/>
                    </a:ext>
                  </a:extLst>
                </a:gridCol>
              </a:tblGrid>
              <a:tr h="24743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Spelling Words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3383729">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lvl="0" indent="0" algn="ctr" eaLnBrk="1" hangingPunct="1">
                        <a:lnSpc>
                          <a:spcPct val="150000"/>
                        </a:lnSpc>
                        <a:spcBef>
                          <a:spcPts val="100"/>
                        </a:spcBef>
                        <a:spcAft>
                          <a:spcPts val="100"/>
                        </a:spcAft>
                        <a:buFontTx/>
                        <a:buNone/>
                        <a:tabLst>
                          <a:tab pos="0" algn="l"/>
                        </a:tabLst>
                      </a:pPr>
                      <a:r>
                        <a:rPr lang="en-GB" altLang="en-US" sz="1200" dirty="0" smtClean="0">
                          <a:latin typeface="Comic Sans MS" pitchFamily="66" charset="0"/>
                        </a:rPr>
                        <a:t>In homework folders </a:t>
                      </a:r>
                      <a:r>
                        <a:rPr lang="en-GB" altLang="en-US" sz="1200" dirty="0" smtClean="0">
                          <a:latin typeface="Comic Sans MS" pitchFamily="66" charset="0"/>
                          <a:sym typeface="Wingdings" panose="05000000000000000000" pitchFamily="2" charset="2"/>
                        </a:rPr>
                        <a:t> </a:t>
                      </a:r>
                      <a:endParaRPr lang="en-GB" altLang="en-US" sz="1200" dirty="0" smtClean="0">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graphicFrame>
        <p:nvGraphicFramePr>
          <p:cNvPr id="11" name="Table 10">
            <a:extLst>
              <a:ext uri="{FF2B5EF4-FFF2-40B4-BE49-F238E27FC236}">
                <a16:creationId xmlns:a16="http://schemas.microsoft.com/office/drawing/2014/main" id="{B04885B0-4F30-4301-9D48-6B5A66914133}"/>
              </a:ext>
            </a:extLst>
          </p:cNvPr>
          <p:cNvGraphicFramePr>
            <a:graphicFrameLocks noGrp="1"/>
          </p:cNvGraphicFramePr>
          <p:nvPr>
            <p:extLst>
              <p:ext uri="{D42A27DB-BD31-4B8C-83A1-F6EECF244321}">
                <p14:modId xmlns:p14="http://schemas.microsoft.com/office/powerpoint/2010/main" val="1401144637"/>
              </p:ext>
            </p:extLst>
          </p:nvPr>
        </p:nvGraphicFramePr>
        <p:xfrm>
          <a:off x="2567609" y="238812"/>
          <a:ext cx="2460493" cy="410070"/>
        </p:xfrm>
        <a:graphic>
          <a:graphicData uri="http://schemas.openxmlformats.org/drawingml/2006/table">
            <a:tbl>
              <a:tblPr/>
              <a:tblGrid>
                <a:gridCol w="2460493">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Primary </a:t>
                      </a:r>
                      <a:r>
                        <a:rPr kumimoji="0" lang="en-GB" altLang="en-US" sz="1500" b="1" i="0" u="none" strike="noStrike" cap="none" normalizeH="0" baseline="0" dirty="0" smtClean="0">
                          <a:ln>
                            <a:noFill/>
                          </a:ln>
                          <a:solidFill>
                            <a:schemeClr val="bg1"/>
                          </a:solidFill>
                          <a:effectLst/>
                          <a:latin typeface="Comic Sans MS" pitchFamily="66" charset="0"/>
                          <a:ea typeface="ＭＳ Ｐゴシック" pitchFamily="34" charset="-128"/>
                        </a:rPr>
                        <a:t>2b </a:t>
                      </a: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Homework</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33" name="Table 32">
            <a:extLst>
              <a:ext uri="{FF2B5EF4-FFF2-40B4-BE49-F238E27FC236}">
                <a16:creationId xmlns:a16="http://schemas.microsoft.com/office/drawing/2014/main" id="{8D8F5099-3C68-45ED-927A-996ACF47E3D0}"/>
              </a:ext>
            </a:extLst>
          </p:cNvPr>
          <p:cNvGraphicFramePr>
            <a:graphicFrameLocks noGrp="1"/>
          </p:cNvGraphicFramePr>
          <p:nvPr>
            <p:extLst>
              <p:ext uri="{D42A27DB-BD31-4B8C-83A1-F6EECF244321}">
                <p14:modId xmlns:p14="http://schemas.microsoft.com/office/powerpoint/2010/main" val="2105940596"/>
              </p:ext>
            </p:extLst>
          </p:nvPr>
        </p:nvGraphicFramePr>
        <p:xfrm>
          <a:off x="5680212" y="235788"/>
          <a:ext cx="3944180" cy="518128"/>
        </p:xfrm>
        <a:graphic>
          <a:graphicData uri="http://schemas.openxmlformats.org/drawingml/2006/table">
            <a:tbl>
              <a:tblPr/>
              <a:tblGrid>
                <a:gridCol w="3944180">
                  <a:extLst>
                    <a:ext uri="{9D8B030D-6E8A-4147-A177-3AD203B41FA5}">
                      <a16:colId xmlns:a16="http://schemas.microsoft.com/office/drawing/2014/main" val="783308030"/>
                    </a:ext>
                  </a:extLst>
                </a:gridCol>
              </a:tblGrid>
              <a:tr h="20503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algn="ctr">
                        <a:spcBef>
                          <a:spcPct val="0"/>
                        </a:spcBef>
                        <a:buFontTx/>
                        <a:buNone/>
                      </a:pPr>
                      <a:r>
                        <a:rPr lang="en-GB" altLang="en-US" sz="1100" b="1" dirty="0">
                          <a:solidFill>
                            <a:schemeClr val="bg1"/>
                          </a:solidFill>
                          <a:latin typeface="Comic Sans MS" pitchFamily="66" charset="0"/>
                        </a:rPr>
                        <a:t>Week Beginning: Monday </a:t>
                      </a:r>
                      <a:r>
                        <a:rPr lang="en-GB" altLang="en-US" sz="1100" b="1" dirty="0" smtClean="0">
                          <a:solidFill>
                            <a:schemeClr val="bg1"/>
                          </a:solidFill>
                          <a:latin typeface="Comic Sans MS" pitchFamily="66" charset="0"/>
                        </a:rPr>
                        <a:t>16</a:t>
                      </a:r>
                      <a:r>
                        <a:rPr lang="en-GB" altLang="en-US" sz="1100" b="1" baseline="30000" dirty="0" smtClean="0">
                          <a:solidFill>
                            <a:schemeClr val="bg1"/>
                          </a:solidFill>
                          <a:latin typeface="Comic Sans MS" pitchFamily="66" charset="0"/>
                        </a:rPr>
                        <a:t>th</a:t>
                      </a:r>
                      <a:r>
                        <a:rPr lang="en-GB" altLang="en-US" sz="1100" b="1" baseline="0" dirty="0" smtClean="0">
                          <a:solidFill>
                            <a:schemeClr val="bg1"/>
                          </a:solidFill>
                          <a:latin typeface="Comic Sans MS" pitchFamily="66" charset="0"/>
                        </a:rPr>
                        <a:t> </a:t>
                      </a:r>
                      <a:r>
                        <a:rPr lang="en-GB" altLang="en-US" sz="1100" b="1" dirty="0" smtClean="0">
                          <a:solidFill>
                            <a:schemeClr val="bg1"/>
                          </a:solidFill>
                          <a:latin typeface="Comic Sans MS" pitchFamily="66" charset="0"/>
                        </a:rPr>
                        <a:t>March 2020</a:t>
                      </a:r>
                      <a:endParaRPr lang="en-GB" altLang="en-US" sz="1100" b="1" dirty="0">
                        <a:solidFill>
                          <a:schemeClr val="bg1"/>
                        </a:solidFill>
                        <a:latin typeface="Comic Sans MS" pitchFamily="66" charset="0"/>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r h="205036">
                <a:tc>
                  <a:txBody>
                    <a:bodyPr/>
                    <a:lstStyle/>
                    <a:p>
                      <a:pPr algn="ctr">
                        <a:spcBef>
                          <a:spcPct val="0"/>
                        </a:spcBef>
                        <a:buFontTx/>
                        <a:buNone/>
                      </a:pPr>
                      <a:endParaRPr lang="en-GB" altLang="en-US" sz="1100" b="1" dirty="0">
                        <a:solidFill>
                          <a:schemeClr val="bg1"/>
                        </a:solidFill>
                        <a:latin typeface="Comic Sans MS" pitchFamily="66" charset="0"/>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126847419"/>
                  </a:ext>
                </a:extLst>
              </a:tr>
            </a:tbl>
          </a:graphicData>
        </a:graphic>
      </p:graphicFrame>
    </p:spTree>
    <p:extLst>
      <p:ext uri="{BB962C8B-B14F-4D97-AF65-F5344CB8AC3E}">
        <p14:creationId xmlns:p14="http://schemas.microsoft.com/office/powerpoint/2010/main" val="2853225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214</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Calibri Light</vt:lpstr>
      <vt:lpstr>Comic Sans MS</vt:lpstr>
      <vt:lpstr>Wingdings</vt:lpstr>
      <vt:lpstr>Office Theme</vt:lpstr>
      <vt:lpstr>PowerPoint Presentation</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Wallace</dc:creator>
  <cp:lastModifiedBy>Sarah Withers</cp:lastModifiedBy>
  <cp:revision>9</cp:revision>
  <dcterms:created xsi:type="dcterms:W3CDTF">2019-09-03T10:36:40Z</dcterms:created>
  <dcterms:modified xsi:type="dcterms:W3CDTF">2020-03-16T15:32:49Z</dcterms:modified>
</cp:coreProperties>
</file>