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12192000" cy="6858000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9E1EA-91F2-4FA0-9F3F-DEB655BE2D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F20FAA-FDB9-4D33-8CF7-6C3AE59D19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929F78-45AC-4489-9711-964CACF99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86A72-4F44-497F-87CC-E8E98809BB41}" type="datetimeFigureOut">
              <a:rPr lang="en-GB" smtClean="0"/>
              <a:t>04/11/2019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8E5E1C-A775-4977-812D-8DDF9719A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93FB60-7A93-453D-891E-C26FC54D8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B80A-3CF4-4296-9601-95C4F63BF5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4086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9D234-4141-488E-8A09-DC3C52042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27F2AD-2E28-4C29-AD80-E708C283BA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5C221D-FCD3-445A-912B-9F2676C55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86A72-4F44-497F-87CC-E8E98809BB41}" type="datetimeFigureOut">
              <a:rPr lang="en-GB" smtClean="0"/>
              <a:t>04/11/2019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7C4FF3-C464-4C53-BD9D-CC2392D0B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A4AC9A-196B-4562-AB2E-A309516CC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B80A-3CF4-4296-9601-95C4F63BF5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0771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C3281E-B39C-4758-BF55-7AE94BE143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3D609B-830E-4F3D-A630-3964E185B3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84C90B-2CE7-4A92-89D3-BCC8B2BCA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86A72-4F44-497F-87CC-E8E98809BB41}" type="datetimeFigureOut">
              <a:rPr lang="en-GB" smtClean="0"/>
              <a:t>04/11/2019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9B6CC0-19C6-4A50-A324-BCBA94D91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348D3D-B948-4CD5-9ABF-830FBC97F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B80A-3CF4-4296-9601-95C4F63BF5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43283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981201"/>
            <a:ext cx="508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4114800"/>
            <a:ext cx="508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3A2FD5-1805-4627-BAE9-03BABC1CD1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241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17801E-8F1B-4CE2-B668-E38ED2416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9A8ADA-0135-45C7-9AEE-595CF16E28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DA65FD-51FB-4A3C-A4AB-D7D2C0ED7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86A72-4F44-497F-87CC-E8E98809BB41}" type="datetimeFigureOut">
              <a:rPr lang="en-GB" smtClean="0"/>
              <a:t>04/11/2019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D09C39-3D32-4184-AD3B-A4B3014AC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6B6F32-FEAA-4B65-BAEA-280AE7485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B80A-3CF4-4296-9601-95C4F63BF5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2665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9D0D7-24D8-4362-A7E4-255AB5DB1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685851-750C-4AB0-927F-3E3A4D2578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7085ED-474C-41E0-BC2E-AD3871A68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86A72-4F44-497F-87CC-E8E98809BB41}" type="datetimeFigureOut">
              <a:rPr lang="en-GB" smtClean="0"/>
              <a:t>04/11/2019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5D3474-31C1-44FF-A490-879381482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DCB3C9-6C82-4B86-A255-CA6DCED0E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B80A-3CF4-4296-9601-95C4F63BF5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6487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B5C16-53DA-4EE8-837D-EFA93A4BA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76CCD5-7AC1-4D40-926F-1493E3FA36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0F6DBC-FC42-4A7B-ACB8-40077F9F86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098034-AAB6-45B5-B977-F9A0B90F0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86A72-4F44-497F-87CC-E8E98809BB41}" type="datetimeFigureOut">
              <a:rPr lang="en-GB" smtClean="0"/>
              <a:t>04/11/2019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7E9D16-129A-4E39-B82D-60B86CBEE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41E959-9A80-4361-B4B9-2059EC563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B80A-3CF4-4296-9601-95C4F63BF5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4726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2F515-AA5D-4293-A339-354A9D952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EFBEF7-0D00-4D63-B533-755FF8D8D5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51CB5A-CA52-4302-955F-725D0E0D6F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3BD504-628C-4CBA-AE7F-F9C4CBDA1E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545258-AB8A-47DC-B0F2-3B5646C77C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2AD30B8-378C-4524-AFEC-458721F22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86A72-4F44-497F-87CC-E8E98809BB41}" type="datetimeFigureOut">
              <a:rPr lang="en-GB" smtClean="0"/>
              <a:t>04/11/2019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C9EDA86-5C6F-4746-B51B-EBE51E567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363CF8D-FAC4-4966-886D-ADCA3269B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B80A-3CF4-4296-9601-95C4F63BF5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284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3095E-3286-4BB6-84FF-2F2F304EB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C21C32-909F-411B-994B-FF4FBFD68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86A72-4F44-497F-87CC-E8E98809BB41}" type="datetimeFigureOut">
              <a:rPr lang="en-GB" smtClean="0"/>
              <a:t>04/11/2019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BCD5D2-B528-4F98-B1B0-5575626AD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E5C88E-AEC9-45B0-BB8C-3EF360730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B80A-3CF4-4296-9601-95C4F63BF5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4589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6EC88F2-771E-405C-90F4-A044746C7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86A72-4F44-497F-87CC-E8E98809BB41}" type="datetimeFigureOut">
              <a:rPr lang="en-GB" smtClean="0"/>
              <a:t>04/11/2019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3C2C88-BD53-4C6D-9FF9-B042B7F02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4B8256-5343-4067-BC63-D975C0FD7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B80A-3CF4-4296-9601-95C4F63BF5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0081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948B8-C971-4EA0-8348-AC4CD9C50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9F4846-EF8A-4A32-BF42-DF6F926B8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1126F6-1DF4-402D-AF79-CC1181C55E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388AE9-DF13-4453-87D8-DA1EFEF1E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86A72-4F44-497F-87CC-E8E98809BB41}" type="datetimeFigureOut">
              <a:rPr lang="en-GB" smtClean="0"/>
              <a:t>04/11/2019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05BD5B-D373-4096-861D-D62DB0EEA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FF8364-DF36-4981-905D-02A4E889B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B80A-3CF4-4296-9601-95C4F63BF5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4104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CFDC7-AD67-4FEC-BE04-16A980600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499615-5F65-4E37-8926-0E41EED4BA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273202-C08E-48A0-8900-630155548E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710977-0BFB-4BAC-BC5A-80B26A576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86A72-4F44-497F-87CC-E8E98809BB41}" type="datetimeFigureOut">
              <a:rPr lang="en-GB" smtClean="0"/>
              <a:t>04/11/2019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0B18C6-57D0-4950-B8D5-CE35E4963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93111D-F1FE-4DCE-9BE0-2040ABAFF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B80A-3CF4-4296-9601-95C4F63BF5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171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2449387-0B79-4509-9F28-D83FD7AC6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40DD71-439E-481C-B8A4-AF728B9222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B64D28-3ECD-4768-BDBD-6A26679152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86A72-4F44-497F-87CC-E8E98809BB41}" type="datetimeFigureOut">
              <a:rPr lang="en-GB" smtClean="0"/>
              <a:t>04/11/2019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2FBB0B-E6C3-40C1-AC8C-88DA076C0E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1FB463-EDB5-4244-877E-5BE8786493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8B80A-3CF4-4296-9601-95C4F63BF5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9746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67F6C76F-FA49-419A-AE71-2F22A957A5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8844535"/>
              </p:ext>
            </p:extLst>
          </p:nvPr>
        </p:nvGraphicFramePr>
        <p:xfrm>
          <a:off x="1445893" y="836712"/>
          <a:ext cx="7200000" cy="5400000"/>
        </p:xfrm>
        <a:graphic>
          <a:graphicData uri="http://schemas.openxmlformats.org/drawingml/2006/table">
            <a:tbl>
              <a:tblPr/>
              <a:tblGrid>
                <a:gridCol w="1426661">
                  <a:extLst>
                    <a:ext uri="{9D8B030D-6E8A-4147-A177-3AD203B41FA5}">
                      <a16:colId xmlns:a16="http://schemas.microsoft.com/office/drawing/2014/main" val="2373920045"/>
                    </a:ext>
                  </a:extLst>
                </a:gridCol>
                <a:gridCol w="5773339">
                  <a:extLst>
                    <a:ext uri="{9D8B030D-6E8A-4147-A177-3AD203B41FA5}">
                      <a16:colId xmlns:a16="http://schemas.microsoft.com/office/drawing/2014/main" val="1294303771"/>
                    </a:ext>
                  </a:extLst>
                </a:gridCol>
              </a:tblGrid>
              <a:tr h="414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Curricular Area</a:t>
                      </a: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Tasks</a:t>
                      </a: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830967"/>
                  </a:ext>
                </a:extLst>
              </a:tr>
              <a:tr h="127290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99060" marR="99060" marT="45712" marB="45712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Two week homework – Due in on Friday 15</a:t>
                      </a:r>
                      <a:r>
                        <a:rPr kumimoji="0" lang="en-GB" altLang="en-US" sz="12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th</a:t>
                      </a:r>
                      <a:r>
                        <a:rPr kumimoji="0" lang="en-GB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 November</a:t>
                      </a:r>
                      <a:endParaRPr kumimoji="0" lang="en-GB" altLang="en-US" sz="1200" b="0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sng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sng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+mn-cs"/>
                        </a:rPr>
                        <a:t>Topic – </a:t>
                      </a:r>
                      <a:r>
                        <a:rPr kumimoji="0" lang="en-GB" sz="1200" b="0" i="0" u="sng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+mn-cs"/>
                        </a:rPr>
                        <a:t>Dinosaurs</a:t>
                      </a:r>
                      <a:endParaRPr kumimoji="0" lang="en-GB" sz="1200" b="0" i="0" u="sng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+mn-cs"/>
                        </a:rPr>
                        <a:t>Over the next two weeks </a:t>
                      </a:r>
                      <a:r>
                        <a:rPr kumimoji="0" lang="en-GB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+mn-cs"/>
                        </a:rPr>
                        <a:t>I </a:t>
                      </a: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+mn-cs"/>
                        </a:rPr>
                        <a:t>would like you to complete a mini research project, finding out </a:t>
                      </a:r>
                      <a:r>
                        <a:rPr kumimoji="0" lang="en-GB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+mn-cs"/>
                        </a:rPr>
                        <a:t>about our class topic, </a:t>
                      </a:r>
                      <a:r>
                        <a:rPr kumimoji="0" lang="en-GB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+mn-cs"/>
                        </a:rPr>
                        <a:t>The Dinosaurs.  </a:t>
                      </a:r>
                      <a:endParaRPr kumimoji="0" lang="en-GB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+mn-cs"/>
                        </a:rPr>
                        <a:t>In class so far we have been learning about the different types of dinosaurs, when they lived on a timeline and learning about fossils.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+mn-cs"/>
                        </a:rPr>
                        <a:t>Your mini research project can be about anything to do with our topic and you can choose which way to present your information – a dinosaur fact-file, a poster about fossils or a leaflet with writing and pictures (just some ideas,  its completely up to you what you choose </a:t>
                      </a:r>
                      <a:r>
                        <a:rPr kumimoji="0" lang="en-GB" sz="12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+mn-cs"/>
                        </a:rPr>
                        <a:t>to create!) </a:t>
                      </a:r>
                      <a:r>
                        <a:rPr kumimoji="0" lang="en-GB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+mn-cs"/>
                          <a:sym typeface="Wingdings" panose="05000000000000000000" pitchFamily="2" charset="2"/>
                        </a:rPr>
                        <a:t> </a:t>
                      </a:r>
                      <a:endParaRPr kumimoji="0" lang="en-GB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+mn-cs"/>
                        </a:rPr>
                        <a:t>Reading books will continue to go home.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100" b="0" u="none" kern="1200" dirty="0">
                        <a:solidFill>
                          <a:srgbClr val="00B0F0"/>
                        </a:solidFill>
                        <a:effectLst/>
                        <a:latin typeface="Comic Sans MS" panose="030F0702030302020204" pitchFamily="66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3231274"/>
                  </a:ext>
                </a:extLst>
              </a:tr>
              <a:tr h="215486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99060" marR="99060" marT="45712" marB="45712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 v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</a:pP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123825" marR="123825" marT="0" marB="0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4631983"/>
                  </a:ext>
                </a:extLst>
              </a:tr>
              <a:tr h="155740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99060" marR="99060" marT="45712" marB="45712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 v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123825" marR="123825" marT="0" marB="0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9394268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369699D5-7DA9-49E2-BE9F-FFDB4C0B480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456" y="54263"/>
            <a:ext cx="720000" cy="720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FCD533C-D1FA-4C8A-9654-3E67ADEB5F8B}"/>
              </a:ext>
            </a:extLst>
          </p:cNvPr>
          <p:cNvSpPr/>
          <p:nvPr/>
        </p:nvSpPr>
        <p:spPr>
          <a:xfrm>
            <a:off x="1417279" y="6372036"/>
            <a:ext cx="93574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900" i="1" dirty="0">
                <a:solidFill>
                  <a:srgbClr val="00B0F0"/>
                </a:solidFill>
                <a:latin typeface="Comic Sans MS" panose="030F0702030302020204" pitchFamily="66" charset="0"/>
              </a:rPr>
              <a:t>Your education should help you use and develop your talents and abilities. </a:t>
            </a:r>
          </a:p>
          <a:p>
            <a:pPr algn="ctr"/>
            <a:r>
              <a:rPr lang="en-GB" sz="900" i="1" dirty="0">
                <a:solidFill>
                  <a:srgbClr val="00B0F0"/>
                </a:solidFill>
                <a:latin typeface="Comic Sans MS" panose="030F0702030302020204" pitchFamily="66" charset="0"/>
              </a:rPr>
              <a:t>It should also help you learn to live peacefully, protect the environment and respect other people. (UNCRC: Article 29)</a:t>
            </a:r>
          </a:p>
        </p:txBody>
      </p:sp>
      <p:pic>
        <p:nvPicPr>
          <p:cNvPr id="55" name="Picture 54">
            <a:extLst>
              <a:ext uri="{FF2B5EF4-FFF2-40B4-BE49-F238E27FC236}">
                <a16:creationId xmlns:a16="http://schemas.microsoft.com/office/drawing/2014/main" id="{42D2D833-92FF-4FD5-A67D-5CDC4D10D26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544" y="44624"/>
            <a:ext cx="720000" cy="720000"/>
          </a:xfrm>
          <a:prstGeom prst="rect">
            <a:avLst/>
          </a:prstGeom>
        </p:spPr>
      </p:pic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C45F5171-5EB1-42B1-99D6-BFB1EECA3B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2902250"/>
              </p:ext>
            </p:extLst>
          </p:nvPr>
        </p:nvGraphicFramePr>
        <p:xfrm>
          <a:off x="8934925" y="1085149"/>
          <a:ext cx="1800000" cy="1151035"/>
        </p:xfrm>
        <a:graphic>
          <a:graphicData uri="http://schemas.openxmlformats.org/drawingml/2006/table">
            <a:tbl>
              <a:tblPr/>
              <a:tblGrid>
                <a:gridCol w="1800000">
                  <a:extLst>
                    <a:ext uri="{9D8B030D-6E8A-4147-A177-3AD203B41FA5}">
                      <a16:colId xmlns:a16="http://schemas.microsoft.com/office/drawing/2014/main" val="1294303771"/>
                    </a:ext>
                  </a:extLst>
                </a:gridCol>
              </a:tblGrid>
              <a:tr h="40051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830967"/>
                  </a:ext>
                </a:extLst>
              </a:tr>
              <a:tr h="75052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180000" marR="0" lvl="0" indent="-18000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200" b="0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3231274"/>
                  </a:ext>
                </a:extLst>
              </a:tr>
            </a:tbl>
          </a:graphicData>
        </a:graphic>
      </p:graphicFrame>
      <p:graphicFrame>
        <p:nvGraphicFramePr>
          <p:cNvPr id="31" name="Table 30">
            <a:extLst>
              <a:ext uri="{FF2B5EF4-FFF2-40B4-BE49-F238E27FC236}">
                <a16:creationId xmlns:a16="http://schemas.microsoft.com/office/drawing/2014/main" id="{BC1D53D0-9BAF-4973-B92E-4A8059997B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4408411"/>
              </p:ext>
            </p:extLst>
          </p:nvPr>
        </p:nvGraphicFramePr>
        <p:xfrm>
          <a:off x="8934925" y="2514831"/>
          <a:ext cx="1800000" cy="3546125"/>
        </p:xfrm>
        <a:graphic>
          <a:graphicData uri="http://schemas.openxmlformats.org/drawingml/2006/table">
            <a:tbl>
              <a:tblPr/>
              <a:tblGrid>
                <a:gridCol w="1800000">
                  <a:extLst>
                    <a:ext uri="{9D8B030D-6E8A-4147-A177-3AD203B41FA5}">
                      <a16:colId xmlns:a16="http://schemas.microsoft.com/office/drawing/2014/main" val="1294303771"/>
                    </a:ext>
                  </a:extLst>
                </a:gridCol>
              </a:tblGrid>
              <a:tr h="40325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830967"/>
                  </a:ext>
                </a:extLst>
              </a:tr>
              <a:tr h="31428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361" rtl="0" eaLnBrk="1" fontAlgn="auto" latinLnBrk="0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  <a:defRPr/>
                      </a:pPr>
                      <a:endParaRPr lang="en-GB" altLang="en-US" sz="1200" dirty="0">
                        <a:latin typeface="Comic Sans MS" pitchFamily="66" charset="0"/>
                      </a:endParaRPr>
                    </a:p>
                  </a:txBody>
                  <a:tcPr marL="90000" marR="90000" marT="90000" marB="90000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3231274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B04885B0-4F30-4301-9D48-6B5A669141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5482009"/>
              </p:ext>
            </p:extLst>
          </p:nvPr>
        </p:nvGraphicFramePr>
        <p:xfrm>
          <a:off x="2567609" y="238812"/>
          <a:ext cx="2460493" cy="410070"/>
        </p:xfrm>
        <a:graphic>
          <a:graphicData uri="http://schemas.openxmlformats.org/drawingml/2006/table">
            <a:tbl>
              <a:tblPr/>
              <a:tblGrid>
                <a:gridCol w="2460493">
                  <a:extLst>
                    <a:ext uri="{9D8B030D-6E8A-4147-A177-3AD203B41FA5}">
                      <a16:colId xmlns:a16="http://schemas.microsoft.com/office/drawing/2014/main" val="783308030"/>
                    </a:ext>
                  </a:extLst>
                </a:gridCol>
              </a:tblGrid>
              <a:tr h="4100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Primary </a:t>
                      </a:r>
                      <a:r>
                        <a:rPr kumimoji="0" lang="en-GB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2b </a:t>
                      </a:r>
                      <a:r>
                        <a:rPr kumimoji="0" lang="en-GB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Homework</a:t>
                      </a: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130641"/>
                  </a:ext>
                </a:extLst>
              </a:tr>
            </a:tbl>
          </a:graphicData>
        </a:graphic>
      </p:graphicFrame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8D8F5099-3C68-45ED-927A-996ACF47E3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5116425"/>
              </p:ext>
            </p:extLst>
          </p:nvPr>
        </p:nvGraphicFramePr>
        <p:xfrm>
          <a:off x="5680212" y="235788"/>
          <a:ext cx="3944180" cy="410070"/>
        </p:xfrm>
        <a:graphic>
          <a:graphicData uri="http://schemas.openxmlformats.org/drawingml/2006/table">
            <a:tbl>
              <a:tblPr/>
              <a:tblGrid>
                <a:gridCol w="3944180">
                  <a:extLst>
                    <a:ext uri="{9D8B030D-6E8A-4147-A177-3AD203B41FA5}">
                      <a16:colId xmlns:a16="http://schemas.microsoft.com/office/drawing/2014/main" val="783308030"/>
                    </a:ext>
                  </a:extLst>
                </a:gridCol>
              </a:tblGrid>
              <a:tr h="4100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algn="ctr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en-GB" altLang="en-US" sz="1100" b="1" dirty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Week Beginning: Monday 4</a:t>
                      </a:r>
                      <a:r>
                        <a:rPr lang="en-GB" altLang="en-US" sz="1100" b="1" baseline="30000" dirty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th</a:t>
                      </a:r>
                      <a:r>
                        <a:rPr lang="en-GB" altLang="en-US" sz="1100" b="1" dirty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 November 2019</a:t>
                      </a: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130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5069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179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MS PGothic</vt:lpstr>
      <vt:lpstr>Arial</vt:lpstr>
      <vt:lpstr>Calibri</vt:lpstr>
      <vt:lpstr>Calibri Light</vt:lpstr>
      <vt:lpstr>Comic Sans MS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Wallace</dc:creator>
  <cp:lastModifiedBy>Sarah Withers</cp:lastModifiedBy>
  <cp:revision>11</cp:revision>
  <cp:lastPrinted>2019-11-04T14:49:31Z</cp:lastPrinted>
  <dcterms:created xsi:type="dcterms:W3CDTF">2019-11-03T19:32:42Z</dcterms:created>
  <dcterms:modified xsi:type="dcterms:W3CDTF">2019-11-04T15:26:04Z</dcterms:modified>
</cp:coreProperties>
</file>