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84024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6932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1908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981201"/>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7878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02667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39043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05D180-9A20-4A13-9C02-779F14E9AA14}"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4721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05D180-9A20-4A13-9C02-779F14E9AA14}" type="datetimeFigureOut">
              <a:rPr lang="en-GB" smtClean="0"/>
              <a:t>25/11/2019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402683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05D180-9A20-4A13-9C02-779F14E9AA14}" type="datetimeFigureOut">
              <a:rPr lang="en-GB" smtClean="0"/>
              <a:t>25/11/2019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63374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5D180-9A20-4A13-9C02-779F14E9AA14}" type="datetimeFigureOut">
              <a:rPr lang="en-GB" smtClean="0"/>
              <a:t>25/11/2019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77128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29932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57607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5D180-9A20-4A13-9C02-779F14E9AA14}" type="datetimeFigureOut">
              <a:rPr lang="en-GB" smtClean="0"/>
              <a:t>25/11/2019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DC2C5-5F1D-46C1-B189-A5DC97C63D51}" type="slidenum">
              <a:rPr lang="en-GB" smtClean="0"/>
              <a:t>‹#›</a:t>
            </a:fld>
            <a:endParaRPr lang="en-GB"/>
          </a:p>
        </p:txBody>
      </p:sp>
    </p:spTree>
    <p:extLst>
      <p:ext uri="{BB962C8B-B14F-4D97-AF65-F5344CB8AC3E}">
        <p14:creationId xmlns:p14="http://schemas.microsoft.com/office/powerpoint/2010/main" val="3824487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hyperlink" Target="https://www.parentclub.scot/articles/read-write-count"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3518027544"/>
              </p:ext>
            </p:extLst>
          </p:nvPr>
        </p:nvGraphicFramePr>
        <p:xfrm>
          <a:off x="1445894" y="836714"/>
          <a:ext cx="7098379" cy="5532298"/>
        </p:xfrm>
        <a:graphic>
          <a:graphicData uri="http://schemas.openxmlformats.org/drawingml/2006/table">
            <a:tbl>
              <a:tblPr/>
              <a:tblGrid>
                <a:gridCol w="1406525">
                  <a:extLst>
                    <a:ext uri="{9D8B030D-6E8A-4147-A177-3AD203B41FA5}">
                      <a16:colId xmlns:a16="http://schemas.microsoft.com/office/drawing/2014/main" val="2373920045"/>
                    </a:ext>
                  </a:extLst>
                </a:gridCol>
                <a:gridCol w="5691854">
                  <a:extLst>
                    <a:ext uri="{9D8B030D-6E8A-4147-A177-3AD203B41FA5}">
                      <a16:colId xmlns:a16="http://schemas.microsoft.com/office/drawing/2014/main" val="1294303771"/>
                    </a:ext>
                  </a:extLst>
                </a:gridCol>
              </a:tblGrid>
              <a:tr h="376818">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78333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Chilli challenge – Pick one of the mental maths sheets to do each night.</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You can choose which level you would like to use either green or red.</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The questions should be read aloud and then answered orally (if there is a picture, this would have to be shown). If needed, cubes/number line can be used. Counting on is a good strategy to use for addition.</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e.g. 4 + 5   Put the bigger number in your head  that’s 5 and add the 4.  6,7,8,9     4 + 5 = 9</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195743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3">
                        <a:extLst>
                          <a:ext uri="{28A0092B-C50C-407E-A947-70E740481C1C}">
                            <a14:useLocalDpi xmlns:a14="http://schemas.microsoft.com/office/drawing/2010/main" val="0"/>
                          </a:ext>
                        </a:extLst>
                      </a:blip>
                      <a:srcRect/>
                      <a:stretch>
                        <a:fillRect/>
                      </a:stretch>
                    </a:blipFill>
                  </a:tcPr>
                </a:tc>
                <a:tc>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Spelling:</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Choose an activity from </a:t>
                      </a:r>
                      <a:r>
                        <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rPr>
                        <a:t>your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spelling menu to help you learn your words.</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Common words – best, number, other</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Reading</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Reading book</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Please use the back pages to support your child with their reading.</a:t>
                      </a:r>
                      <a:endParaRPr kumimoji="0" lang="en-GB" altLang="en-US" sz="1200" b="0" i="0" u="sng"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41471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Thank you so much for coming along to our read, write and count afternoon. The link below has further ideas to support the use of the read, write and count bags at home!  </a:t>
                      </a:r>
                      <a:r>
                        <a:rPr lang="en-GB" sz="1200" u="sng" dirty="0" smtClean="0">
                          <a:solidFill>
                            <a:srgbClr val="1F497D"/>
                          </a:solidFill>
                          <a:effectLst/>
                          <a:latin typeface="Calibri" panose="020F0502020204030204" pitchFamily="34" charset="0"/>
                          <a:ea typeface="Calibri" panose="020F0502020204030204" pitchFamily="34" charset="0"/>
                          <a:hlinkClick r:id="rId5"/>
                        </a:rPr>
                        <a:t>https://www.parentclub.scot/articles/read-write-count</a:t>
                      </a:r>
                      <a:endParaRPr lang="en-GB" sz="1200" u="sng" dirty="0" smtClean="0">
                        <a:solidFill>
                          <a:srgbClr val="1F497D"/>
                        </a:solidFill>
                        <a:effectLst/>
                        <a:latin typeface="Calibri" panose="020F0502020204030204" pitchFamily="34" charset="0"/>
                        <a:ea typeface="Calibri" panose="020F0502020204030204" pitchFamily="34" charset="0"/>
                      </a:endParaRP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pPr>
                      <a:r>
                        <a:rPr kumimoji="0" lang="en-GB" altLang="en-US" sz="1200" b="1" i="0" u="none" strike="noStrike" cap="none" normalizeH="0" baseline="0" dirty="0" smtClean="0">
                          <a:ln>
                            <a:noFill/>
                          </a:ln>
                          <a:solidFill>
                            <a:schemeClr val="tx1"/>
                          </a:solidFill>
                          <a:effectLst/>
                          <a:latin typeface="Comic Sans MS" pitchFamily="66" charset="0"/>
                          <a:ea typeface="ＭＳ Ｐゴシック" pitchFamily="34" charset="-128"/>
                        </a:rPr>
                        <a:t>Numeracy Open Classroom Invitation for Friday 29</a:t>
                      </a:r>
                      <a:r>
                        <a:rPr kumimoji="0" lang="en-GB" altLang="en-US" sz="1200" b="1" i="0" u="none" strike="noStrike" cap="none" normalizeH="0" baseline="30000" dirty="0" smtClean="0">
                          <a:ln>
                            <a:noFill/>
                          </a:ln>
                          <a:solidFill>
                            <a:schemeClr val="tx1"/>
                          </a:solidFill>
                          <a:effectLst/>
                          <a:latin typeface="Comic Sans MS" pitchFamily="66" charset="0"/>
                          <a:ea typeface="ＭＳ Ｐゴシック" pitchFamily="34" charset="-128"/>
                        </a:rPr>
                        <a:t>th</a:t>
                      </a:r>
                      <a:r>
                        <a:rPr kumimoji="0" lang="en-GB" altLang="en-US" sz="1200" b="1" i="0" u="none" strike="noStrike" cap="none" normalizeH="0" baseline="0" dirty="0" smtClean="0">
                          <a:ln>
                            <a:noFill/>
                          </a:ln>
                          <a:solidFill>
                            <a:schemeClr val="tx1"/>
                          </a:solidFill>
                          <a:effectLst/>
                          <a:latin typeface="Comic Sans MS" pitchFamily="66" charset="0"/>
                          <a:ea typeface="ＭＳ Ｐゴシック" pitchFamily="34" charset="-128"/>
                        </a:rPr>
                        <a:t> November </a:t>
                      </a:r>
                    </a:p>
                    <a:p>
                      <a:pPr marL="0" marR="0" lvl="0" indent="0" algn="l" defTabSz="914400" rtl="0" eaLnBrk="1" fontAlgn="base" latinLnBrk="0" hangingPunct="1">
                        <a:lnSpc>
                          <a:spcPct val="110000"/>
                        </a:lnSpc>
                        <a:spcBef>
                          <a:spcPts val="150"/>
                        </a:spcBef>
                        <a:spcAft>
                          <a:spcPts val="15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9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1417279" y="6372036"/>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72544" y="44624"/>
            <a:ext cx="720000" cy="720000"/>
          </a:xfrm>
          <a:prstGeom prst="rect">
            <a:avLst/>
          </a:prstGeom>
        </p:spPr>
      </p:pic>
      <p:graphicFrame>
        <p:nvGraphicFramePr>
          <p:cNvPr id="27" name="Table 26">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493548392"/>
              </p:ext>
            </p:extLst>
          </p:nvPr>
        </p:nvGraphicFramePr>
        <p:xfrm>
          <a:off x="8934925" y="872359"/>
          <a:ext cx="1800000" cy="1420495"/>
        </p:xfrm>
        <a:graphic>
          <a:graphicData uri="http://schemas.openxmlformats.org/drawingml/2006/table">
            <a:tbl>
              <a:tblPr/>
              <a:tblGrid>
                <a:gridCol w="1800000">
                  <a:extLst>
                    <a:ext uri="{9D8B030D-6E8A-4147-A177-3AD203B41FA5}">
                      <a16:colId xmlns:a16="http://schemas.microsoft.com/office/drawing/2014/main" val="1294303771"/>
                    </a:ext>
                  </a:extLst>
                </a:gridCol>
              </a:tblGrid>
              <a:tr h="669974">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Outdoor Learning Day</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750521">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Monday</a:t>
                      </a:r>
                      <a:endParaRPr lang="en-GB" sz="1200" b="0" kern="1200" dirty="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
        <p:nvSpPr>
          <p:cNvPr id="28" name="Rectangle 27">
            <a:extLst>
              <a:ext uri="{FF2B5EF4-FFF2-40B4-BE49-F238E27FC236}">
                <a16:creationId xmlns:a16="http://schemas.microsoft.com/office/drawing/2014/main" id="{551F6CC3-6FC1-4660-B43E-FB2A458E6BF2}"/>
              </a:ext>
            </a:extLst>
          </p:cNvPr>
          <p:cNvSpPr/>
          <p:nvPr/>
        </p:nvSpPr>
        <p:spPr>
          <a:xfrm>
            <a:off x="1713654" y="3305129"/>
            <a:ext cx="90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Literacy</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 English</a:t>
            </a:r>
          </a:p>
        </p:txBody>
      </p:sp>
      <p:sp>
        <p:nvSpPr>
          <p:cNvPr id="29" name="Rectangle 28">
            <a:extLst>
              <a:ext uri="{FF2B5EF4-FFF2-40B4-BE49-F238E27FC236}">
                <a16:creationId xmlns:a16="http://schemas.microsoft.com/office/drawing/2014/main" id="{8A9EC7C7-03E7-4151-A9C6-90F234A5992F}"/>
              </a:ext>
            </a:extLst>
          </p:cNvPr>
          <p:cNvSpPr/>
          <p:nvPr/>
        </p:nvSpPr>
        <p:spPr>
          <a:xfrm>
            <a:off x="1623654" y="163333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Numeracy &amp;</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Mathematics</a:t>
            </a:r>
          </a:p>
        </p:txBody>
      </p:sp>
      <p:sp>
        <p:nvSpPr>
          <p:cNvPr id="30" name="Rectangle 29">
            <a:extLst>
              <a:ext uri="{FF2B5EF4-FFF2-40B4-BE49-F238E27FC236}">
                <a16:creationId xmlns:a16="http://schemas.microsoft.com/office/drawing/2014/main" id="{59FF55E5-7BF8-43C6-BADF-A489DF4FF84D}"/>
              </a:ext>
            </a:extLst>
          </p:cNvPr>
          <p:cNvSpPr/>
          <p:nvPr/>
        </p:nvSpPr>
        <p:spPr>
          <a:xfrm>
            <a:off x="1628013" y="5249345"/>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p>
        </p:txBody>
      </p:sp>
      <p:graphicFrame>
        <p:nvGraphicFramePr>
          <p:cNvPr id="31" name="Table 30">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175272313"/>
              </p:ext>
            </p:extLst>
          </p:nvPr>
        </p:nvGraphicFramePr>
        <p:xfrm>
          <a:off x="8963541" y="2400589"/>
          <a:ext cx="1771384" cy="5224615"/>
        </p:xfrm>
        <a:graphic>
          <a:graphicData uri="http://schemas.openxmlformats.org/drawingml/2006/table">
            <a:tbl>
              <a:tblPr/>
              <a:tblGrid>
                <a:gridCol w="1771384">
                  <a:extLst>
                    <a:ext uri="{9D8B030D-6E8A-4147-A177-3AD203B41FA5}">
                      <a16:colId xmlns:a16="http://schemas.microsoft.com/office/drawing/2014/main" val="1294303771"/>
                    </a:ext>
                  </a:extLst>
                </a:gridCol>
              </a:tblGrid>
              <a:tr h="232715">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3837585">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lvl="0" indent="0" algn="ctr" eaLnBrk="1" hangingPunct="1">
                        <a:lnSpc>
                          <a:spcPct val="150000"/>
                        </a:lnSpc>
                        <a:spcBef>
                          <a:spcPts val="100"/>
                        </a:spcBef>
                        <a:spcAft>
                          <a:spcPts val="100"/>
                        </a:spcAft>
                        <a:buFontTx/>
                        <a:buNone/>
                        <a:tabLst>
                          <a:tab pos="0" algn="l"/>
                        </a:tabLst>
                      </a:pPr>
                      <a:r>
                        <a:rPr lang="en-GB" altLang="en-US" sz="1400" dirty="0" smtClean="0">
                          <a:latin typeface="Comic Sans MS" pitchFamily="66" charset="0"/>
                        </a:rPr>
                        <a:t>jaw</a:t>
                      </a:r>
                      <a:r>
                        <a:rPr lang="en-GB" altLang="en-US" sz="1400" baseline="0" dirty="0" smtClean="0">
                          <a:latin typeface="Comic Sans MS" pitchFamily="66" charset="0"/>
                        </a:rPr>
                        <a:t> </a:t>
                      </a:r>
                    </a:p>
                    <a:p>
                      <a:pPr marL="0" lvl="0" indent="0" algn="ctr" eaLnBrk="1" hangingPunct="1">
                        <a:lnSpc>
                          <a:spcPct val="150000"/>
                        </a:lnSpc>
                        <a:spcBef>
                          <a:spcPts val="100"/>
                        </a:spcBef>
                        <a:spcAft>
                          <a:spcPts val="100"/>
                        </a:spcAft>
                        <a:buFontTx/>
                        <a:buNone/>
                        <a:tabLst>
                          <a:tab pos="0" algn="l"/>
                        </a:tabLst>
                      </a:pPr>
                      <a:r>
                        <a:rPr lang="en-GB" altLang="en-US" sz="1400" baseline="0" dirty="0" smtClean="0">
                          <a:latin typeface="Comic Sans MS" pitchFamily="66" charset="0"/>
                        </a:rPr>
                        <a:t>draw</a:t>
                      </a:r>
                      <a:br>
                        <a:rPr lang="en-GB" altLang="en-US" sz="1400" baseline="0" dirty="0" smtClean="0">
                          <a:latin typeface="Comic Sans MS" pitchFamily="66" charset="0"/>
                        </a:rPr>
                      </a:br>
                      <a:r>
                        <a:rPr lang="en-GB" altLang="en-US" sz="1400" baseline="0" dirty="0" smtClean="0">
                          <a:latin typeface="Comic Sans MS" pitchFamily="66" charset="0"/>
                        </a:rPr>
                        <a:t>hawk</a:t>
                      </a:r>
                      <a:br>
                        <a:rPr lang="en-GB" altLang="en-US" sz="1400" baseline="0" dirty="0" smtClean="0">
                          <a:latin typeface="Comic Sans MS" pitchFamily="66" charset="0"/>
                        </a:rPr>
                      </a:br>
                      <a:r>
                        <a:rPr lang="en-GB" altLang="en-US" sz="1400" baseline="0" dirty="0" smtClean="0">
                          <a:latin typeface="Comic Sans MS" pitchFamily="66" charset="0"/>
                        </a:rPr>
                        <a:t>crawl</a:t>
                      </a:r>
                      <a:br>
                        <a:rPr lang="en-GB" altLang="en-US" sz="1400" baseline="0" dirty="0" smtClean="0">
                          <a:latin typeface="Comic Sans MS" pitchFamily="66" charset="0"/>
                        </a:rPr>
                      </a:br>
                      <a:r>
                        <a:rPr lang="en-GB" altLang="en-US" sz="1400" baseline="0" dirty="0" smtClean="0">
                          <a:latin typeface="Comic Sans MS" pitchFamily="66" charset="0"/>
                        </a:rPr>
                        <a:t>awful</a:t>
                      </a:r>
                      <a:br>
                        <a:rPr lang="en-GB" altLang="en-US" sz="1400" baseline="0" dirty="0" smtClean="0">
                          <a:latin typeface="Comic Sans MS" pitchFamily="66" charset="0"/>
                        </a:rPr>
                      </a:br>
                      <a:r>
                        <a:rPr lang="en-GB" altLang="en-US" sz="1400" baseline="0" dirty="0" smtClean="0">
                          <a:latin typeface="Comic Sans MS" pitchFamily="66" charset="0"/>
                        </a:rPr>
                        <a:t>saw</a:t>
                      </a:r>
                      <a:endParaRPr lang="en-GB" altLang="en-US" sz="14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r>
                        <a:rPr lang="en-GB" altLang="en-US" sz="1400" dirty="0" smtClean="0">
                          <a:solidFill>
                            <a:srgbClr val="FF0000"/>
                          </a:solidFill>
                          <a:latin typeface="Comic Sans MS" pitchFamily="66" charset="0"/>
                        </a:rPr>
                        <a:t>Chilli Challenge </a:t>
                      </a:r>
                      <a:endParaRPr lang="en-GB" altLang="en-US" sz="1400" dirty="0" smtClean="0">
                        <a:solidFill>
                          <a:srgbClr val="FF0000"/>
                        </a:solidFill>
                        <a:latin typeface="Comic Sans MS" pitchFamily="66" charset="0"/>
                      </a:endParaRPr>
                    </a:p>
                    <a:p>
                      <a:pPr marL="0" lvl="0" indent="0" algn="ctr" eaLnBrk="1" hangingPunct="1">
                        <a:lnSpc>
                          <a:spcPct val="150000"/>
                        </a:lnSpc>
                        <a:spcBef>
                          <a:spcPts val="100"/>
                        </a:spcBef>
                        <a:spcAft>
                          <a:spcPts val="100"/>
                        </a:spcAft>
                        <a:buFontTx/>
                        <a:buNone/>
                        <a:tabLst>
                          <a:tab pos="0" algn="l"/>
                        </a:tabLst>
                      </a:pPr>
                      <a:r>
                        <a:rPr lang="en-GB" altLang="en-US" sz="1400" dirty="0" smtClean="0">
                          <a:solidFill>
                            <a:srgbClr val="FF0000"/>
                          </a:solidFill>
                          <a:latin typeface="Comic Sans MS" pitchFamily="66" charset="0"/>
                        </a:rPr>
                        <a:t>strawberry</a:t>
                      </a:r>
                    </a:p>
                    <a:p>
                      <a:pPr marL="0" lvl="0" indent="0" algn="ctr" eaLnBrk="1" hangingPunct="1">
                        <a:lnSpc>
                          <a:spcPct val="150000"/>
                        </a:lnSpc>
                        <a:spcBef>
                          <a:spcPts val="100"/>
                        </a:spcBef>
                        <a:spcAft>
                          <a:spcPts val="100"/>
                        </a:spcAft>
                        <a:buFontTx/>
                        <a:buNone/>
                        <a:tabLst>
                          <a:tab pos="0" algn="l"/>
                        </a:tabLst>
                      </a:pPr>
                      <a:r>
                        <a:rPr lang="en-GB" altLang="en-US" sz="1400" dirty="0" smtClean="0">
                          <a:solidFill>
                            <a:srgbClr val="FF0000"/>
                          </a:solidFill>
                          <a:latin typeface="Comic Sans MS" pitchFamily="66" charset="0"/>
                        </a:rPr>
                        <a:t>awesome</a:t>
                      </a:r>
                      <a:r>
                        <a:rPr lang="en-GB" altLang="en-US" sz="1400" baseline="0" dirty="0" smtClean="0">
                          <a:solidFill>
                            <a:srgbClr val="FF0000"/>
                          </a:solidFill>
                          <a:latin typeface="Comic Sans MS" pitchFamily="66" charset="0"/>
                        </a:rPr>
                        <a:t> </a:t>
                      </a:r>
                      <a:br>
                        <a:rPr lang="en-GB" altLang="en-US" sz="1400" baseline="0" dirty="0" smtClean="0">
                          <a:solidFill>
                            <a:srgbClr val="FF0000"/>
                          </a:solidFill>
                          <a:latin typeface="Comic Sans MS" pitchFamily="66" charset="0"/>
                        </a:rPr>
                      </a:br>
                      <a:r>
                        <a:rPr lang="en-GB" altLang="en-US" sz="1400" baseline="0" dirty="0" smtClean="0">
                          <a:solidFill>
                            <a:srgbClr val="FF0000"/>
                          </a:solidFill>
                          <a:latin typeface="Comic Sans MS" pitchFamily="66" charset="0"/>
                        </a:rPr>
                        <a:t>drawer</a:t>
                      </a:r>
                    </a:p>
                    <a:p>
                      <a:pPr marL="0" lvl="0" indent="0" algn="ctr" eaLnBrk="1" hangingPunct="1">
                        <a:lnSpc>
                          <a:spcPct val="150000"/>
                        </a:lnSpc>
                        <a:spcBef>
                          <a:spcPts val="100"/>
                        </a:spcBef>
                        <a:spcAft>
                          <a:spcPts val="100"/>
                        </a:spcAft>
                        <a:buFontTx/>
                        <a:buNone/>
                        <a:tabLst>
                          <a:tab pos="0" algn="l"/>
                        </a:tabLst>
                      </a:pPr>
                      <a:endParaRPr lang="en-GB" altLang="en-US" sz="1200" dirty="0" smtClean="0">
                        <a:solidFill>
                          <a:srgbClr val="FF0000"/>
                        </a:solidFill>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solidFill>
                          <a:srgbClr val="002060"/>
                        </a:solidFill>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ext uri="{D42A27DB-BD31-4B8C-83A1-F6EECF244321}">
                <p14:modId xmlns:p14="http://schemas.microsoft.com/office/powerpoint/2010/main" val="151753239"/>
              </p:ext>
            </p:extLst>
          </p:nvPr>
        </p:nvGraphicFramePr>
        <p:xfrm>
          <a:off x="2567609"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a:t>
                      </a:r>
                      <a:r>
                        <a:rPr kumimoji="0" lang="en-GB" altLang="en-US" sz="1500" b="1" i="0" u="none" strike="noStrike" cap="none" normalizeH="0" baseline="0" dirty="0" smtClean="0">
                          <a:ln>
                            <a:noFill/>
                          </a:ln>
                          <a:solidFill>
                            <a:schemeClr val="bg1"/>
                          </a:solidFill>
                          <a:effectLst/>
                          <a:latin typeface="Comic Sans MS" pitchFamily="66" charset="0"/>
                          <a:ea typeface="ＭＳ Ｐゴシック" pitchFamily="34" charset="-128"/>
                        </a:rPr>
                        <a:t>2b </a:t>
                      </a: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547726630"/>
              </p:ext>
            </p:extLst>
          </p:nvPr>
        </p:nvGraphicFramePr>
        <p:xfrm>
          <a:off x="5680212" y="235788"/>
          <a:ext cx="3944180" cy="410070"/>
        </p:xfrm>
        <a:graphic>
          <a:graphicData uri="http://schemas.openxmlformats.org/drawingml/2006/table">
            <a:tbl>
              <a:tblPr/>
              <a:tblGrid>
                <a:gridCol w="3944180">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a:solidFill>
                            <a:schemeClr val="bg1"/>
                          </a:solidFill>
                          <a:latin typeface="Comic Sans MS" pitchFamily="66" charset="0"/>
                        </a:rPr>
                        <a:t>Week Beginning: Monday </a:t>
                      </a:r>
                      <a:r>
                        <a:rPr lang="en-GB" altLang="en-US" sz="1100" b="1" dirty="0" smtClean="0">
                          <a:solidFill>
                            <a:schemeClr val="bg1"/>
                          </a:solidFill>
                          <a:latin typeface="Comic Sans MS" pitchFamily="66" charset="0"/>
                        </a:rPr>
                        <a:t>25</a:t>
                      </a:r>
                      <a:r>
                        <a:rPr lang="en-GB" altLang="en-US" sz="1100" b="1" baseline="30000" dirty="0" smtClean="0">
                          <a:solidFill>
                            <a:schemeClr val="bg1"/>
                          </a:solidFill>
                          <a:latin typeface="Comic Sans MS" pitchFamily="66" charset="0"/>
                        </a:rPr>
                        <a:t>th</a:t>
                      </a:r>
                      <a:r>
                        <a:rPr lang="en-GB" altLang="en-US" sz="1100" b="1" dirty="0" smtClean="0">
                          <a:solidFill>
                            <a:schemeClr val="bg1"/>
                          </a:solidFill>
                          <a:latin typeface="Comic Sans MS" pitchFamily="66" charset="0"/>
                        </a:rPr>
                        <a:t> </a:t>
                      </a:r>
                      <a:r>
                        <a:rPr lang="en-GB" altLang="en-US" sz="1100" b="1" baseline="0" dirty="0" smtClean="0">
                          <a:solidFill>
                            <a:schemeClr val="bg1"/>
                          </a:solidFill>
                          <a:latin typeface="Comic Sans MS" pitchFamily="66" charset="0"/>
                        </a:rPr>
                        <a:t> Novem</a:t>
                      </a:r>
                      <a:r>
                        <a:rPr lang="en-GB" altLang="en-US" sz="1100" b="1" dirty="0" smtClean="0">
                          <a:solidFill>
                            <a:schemeClr val="bg1"/>
                          </a:solidFill>
                          <a:latin typeface="Comic Sans MS" pitchFamily="66" charset="0"/>
                        </a:rPr>
                        <a:t>ber </a:t>
                      </a:r>
                      <a:r>
                        <a:rPr lang="en-GB" altLang="en-US" sz="1100" b="1" dirty="0">
                          <a:solidFill>
                            <a:schemeClr val="bg1"/>
                          </a:solidFill>
                          <a:latin typeface="Comic Sans MS" pitchFamily="66" charset="0"/>
                        </a:rPr>
                        <a:t>2019</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spTree>
    <p:extLst>
      <p:ext uri="{BB962C8B-B14F-4D97-AF65-F5344CB8AC3E}">
        <p14:creationId xmlns:p14="http://schemas.microsoft.com/office/powerpoint/2010/main" val="285322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254</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Wallace</dc:creator>
  <cp:lastModifiedBy>Sarah Withers</cp:lastModifiedBy>
  <cp:revision>12</cp:revision>
  <cp:lastPrinted>2019-11-18T14:50:47Z</cp:lastPrinted>
  <dcterms:modified xsi:type="dcterms:W3CDTF">2019-11-25T08:29:13Z</dcterms:modified>
</cp:coreProperties>
</file>