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54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3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03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1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A2FD5-1805-4627-BAE9-03BABC1CD1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6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0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09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74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8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67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97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2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7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BABA-C9DF-4074-A42E-1B30A694703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9CEF2-229A-4002-A148-D5A7608F8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71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marks.co.uk/maths-games/hit-the-button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http://www.ictgames.com/saveTheWhale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7F6C76F-FA49-419A-AE71-2F22A957A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827666"/>
              </p:ext>
            </p:extLst>
          </p:nvPr>
        </p:nvGraphicFramePr>
        <p:xfrm>
          <a:off x="1445894" y="836714"/>
          <a:ext cx="7098379" cy="5560542"/>
        </p:xfrm>
        <a:graphic>
          <a:graphicData uri="http://schemas.openxmlformats.org/drawingml/2006/table">
            <a:tbl>
              <a:tblPr/>
              <a:tblGrid>
                <a:gridCol w="1406525">
                  <a:extLst>
                    <a:ext uri="{9D8B030D-6E8A-4147-A177-3AD203B41FA5}">
                      <a16:colId xmlns:a16="http://schemas.microsoft.com/office/drawing/2014/main" val="2373920045"/>
                    </a:ext>
                  </a:extLst>
                </a:gridCol>
                <a:gridCol w="5691854">
                  <a:extLst>
                    <a:ext uri="{9D8B030D-6E8A-4147-A177-3AD203B41FA5}">
                      <a16:colId xmlns:a16="http://schemas.microsoft.com/office/drawing/2014/main" val="1294303771"/>
                    </a:ext>
                  </a:extLst>
                </a:gridCol>
              </a:tblGrid>
              <a:tr h="4040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Curricular Area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Tasks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830967"/>
                  </a:ext>
                </a:extLst>
              </a:tr>
              <a:tr h="15121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99060" marR="99060" marT="45712" marB="4571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Please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 practice your number bonds to 20 to develop fast recall.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e.g. 5+4=9, 6+7=13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Here are links to some games: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  <a:hlinkClick r:id="rId3"/>
                        </a:rPr>
                        <a:t>www.topmarks.co.uk/maths-games/hit-the-button</a:t>
                      </a:r>
                      <a:endParaRPr lang="en-GB" sz="1200" b="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  <a:hlinkClick r:id="rId4"/>
                        </a:rPr>
                        <a:t>www.ictgames.com/saveTheWhale/index.html</a:t>
                      </a:r>
                      <a:endParaRPr lang="en-GB" sz="1200" b="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baseline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231274"/>
                  </a:ext>
                </a:extLst>
              </a:tr>
              <a:tr h="2099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99060" marR="99060" marT="45712" marB="4571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GB" altLang="en-US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Spelling: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The spelling words this week are a revision from Primary One.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GB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sh</a:t>
                      </a: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, </a:t>
                      </a:r>
                      <a:r>
                        <a:rPr kumimoji="0" lang="en-GB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ch</a:t>
                      </a: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 and </a:t>
                      </a:r>
                      <a:r>
                        <a:rPr kumimoji="0" lang="en-GB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th</a:t>
                      </a: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Choose </a:t>
                      </a: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an activity from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your </a:t>
                      </a: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spelling menu to help you learn your words.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0" algn="l"/>
                        </a:tabLst>
                        <a:defRPr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123825" marR="123825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631983"/>
                  </a:ext>
                </a:extLst>
              </a:tr>
              <a:tr h="15170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99060" marR="99060" marT="45712" marB="4571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I am looking forward to meeting you on Thursday at Meet the </a:t>
                      </a: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Teacher!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Please bring in a painting apron/shirt if you have not already done so.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123825" marR="123825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939426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369699D5-7DA9-49E2-BE9F-FFDB4C0B48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654" y="58403"/>
            <a:ext cx="720000" cy="720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FCD533C-D1FA-4C8A-9654-3E67ADEB5F8B}"/>
              </a:ext>
            </a:extLst>
          </p:cNvPr>
          <p:cNvSpPr/>
          <p:nvPr/>
        </p:nvSpPr>
        <p:spPr>
          <a:xfrm>
            <a:off x="1417279" y="6372036"/>
            <a:ext cx="93574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i="1" dirty="0">
                <a:solidFill>
                  <a:srgbClr val="00B0F0"/>
                </a:solidFill>
                <a:latin typeface="Comic Sans MS" panose="030F0702030302020204" pitchFamily="66" charset="0"/>
              </a:rPr>
              <a:t>Your education should help you use and develop your talents and abilities. </a:t>
            </a:r>
          </a:p>
          <a:p>
            <a:pPr algn="ctr"/>
            <a:r>
              <a:rPr lang="en-GB" sz="900" i="1" dirty="0">
                <a:solidFill>
                  <a:srgbClr val="00B0F0"/>
                </a:solidFill>
                <a:latin typeface="Comic Sans MS" panose="030F0702030302020204" pitchFamily="66" charset="0"/>
              </a:rPr>
              <a:t>It should also help you learn to live peacefully, protect the environment and respect other people. (UNCRC: Article 29)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42D2D833-92FF-4FD5-A67D-5CDC4D10D26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544" y="44624"/>
            <a:ext cx="720000" cy="720000"/>
          </a:xfrm>
          <a:prstGeom prst="rect">
            <a:avLst/>
          </a:prstGeom>
        </p:spPr>
      </p:pic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45F5171-5EB1-42B1-99D6-BFB1EECA3B6C}"/>
              </a:ext>
            </a:extLst>
          </p:cNvPr>
          <p:cNvGraphicFramePr>
            <a:graphicFrameLocks noGrp="1"/>
          </p:cNvGraphicFramePr>
          <p:nvPr/>
        </p:nvGraphicFramePr>
        <p:xfrm>
          <a:off x="8934925" y="1085149"/>
          <a:ext cx="1800000" cy="1151035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1294303771"/>
                    </a:ext>
                  </a:extLst>
                </a:gridCol>
              </a:tblGrid>
              <a:tr h="4005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PE Days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830967"/>
                  </a:ext>
                </a:extLst>
              </a:tr>
              <a:tr h="7505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Thursdays</a:t>
                      </a:r>
                    </a:p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Fridays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231274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551F6CC3-6FC1-4660-B43E-FB2A458E6BF2}"/>
              </a:ext>
            </a:extLst>
          </p:cNvPr>
          <p:cNvSpPr/>
          <p:nvPr/>
        </p:nvSpPr>
        <p:spPr>
          <a:xfrm>
            <a:off x="1713654" y="3305129"/>
            <a:ext cx="900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 anchor="ctr">
            <a:noAutofit/>
          </a:bodyPr>
          <a:lstStyle/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Literacy</a:t>
            </a:r>
          </a:p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&amp; English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A9EC7C7-03E7-4151-A9C6-90F234A5992F}"/>
              </a:ext>
            </a:extLst>
          </p:cNvPr>
          <p:cNvSpPr/>
          <p:nvPr/>
        </p:nvSpPr>
        <p:spPr>
          <a:xfrm>
            <a:off x="1623654" y="1633330"/>
            <a:ext cx="1080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 anchor="ctr">
            <a:noAutofit/>
          </a:bodyPr>
          <a:lstStyle/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Numeracy &amp;</a:t>
            </a:r>
          </a:p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Mathematics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9FF55E5-7BF8-43C6-BADF-A489DF4FF84D}"/>
              </a:ext>
            </a:extLst>
          </p:cNvPr>
          <p:cNvSpPr/>
          <p:nvPr/>
        </p:nvSpPr>
        <p:spPr>
          <a:xfrm>
            <a:off x="1628013" y="5249345"/>
            <a:ext cx="1080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 anchor="ctr">
            <a:noAutofit/>
          </a:bodyPr>
          <a:lstStyle/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Other/</a:t>
            </a:r>
          </a:p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Reminders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BC1D53D0-9BAF-4973-B92E-4A8059997B3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934925" y="2432897"/>
          <a:ext cx="1800000" cy="3995255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1294303771"/>
                    </a:ext>
                  </a:extLst>
                </a:gridCol>
              </a:tblGrid>
              <a:tr h="2351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Spelling Words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830967"/>
                  </a:ext>
                </a:extLst>
              </a:tr>
              <a:tr h="36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ship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sharp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dish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fresh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chop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chest 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chin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such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thin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three 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with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think</a:t>
                      </a:r>
                    </a:p>
                  </a:txBody>
                  <a:tcPr marL="90000" marR="90000" marT="90000" marB="9000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23127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04885B0-4F30-4301-9D48-6B5A66914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46101"/>
              </p:ext>
            </p:extLst>
          </p:nvPr>
        </p:nvGraphicFramePr>
        <p:xfrm>
          <a:off x="2567609" y="238812"/>
          <a:ext cx="2460493" cy="410070"/>
        </p:xfrm>
        <a:graphic>
          <a:graphicData uri="http://schemas.openxmlformats.org/drawingml/2006/table">
            <a:tbl>
              <a:tblPr/>
              <a:tblGrid>
                <a:gridCol w="2460493">
                  <a:extLst>
                    <a:ext uri="{9D8B030D-6E8A-4147-A177-3AD203B41FA5}">
                      <a16:colId xmlns:a16="http://schemas.microsoft.com/office/drawing/2014/main" val="783308030"/>
                    </a:ext>
                  </a:extLst>
                </a:gridCol>
              </a:tblGrid>
              <a:tr h="4100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Primary </a:t>
                      </a:r>
                      <a:r>
                        <a:rPr kumimoji="0" lang="en-GB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2b </a:t>
                      </a: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Homework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30641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8D8F5099-3C68-45ED-927A-996ACF47E3D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80212" y="235788"/>
          <a:ext cx="3944180" cy="410070"/>
        </p:xfrm>
        <a:graphic>
          <a:graphicData uri="http://schemas.openxmlformats.org/drawingml/2006/table">
            <a:tbl>
              <a:tblPr/>
              <a:tblGrid>
                <a:gridCol w="3944180">
                  <a:extLst>
                    <a:ext uri="{9D8B030D-6E8A-4147-A177-3AD203B41FA5}">
                      <a16:colId xmlns:a16="http://schemas.microsoft.com/office/drawing/2014/main" val="783308030"/>
                    </a:ext>
                  </a:extLst>
                </a:gridCol>
              </a:tblGrid>
              <a:tr h="4100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GB" altLang="en-US" sz="1100" b="1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Week Beginning: Monday 2</a:t>
                      </a:r>
                      <a:r>
                        <a:rPr lang="en-GB" altLang="en-US" sz="1100" b="1" baseline="30000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nd</a:t>
                      </a:r>
                      <a:r>
                        <a:rPr lang="en-GB" altLang="en-US" sz="1100" b="1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 September 2019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3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684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164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Wallace</dc:creator>
  <cp:lastModifiedBy>Sarah Withers</cp:lastModifiedBy>
  <cp:revision>2</cp:revision>
  <dcterms:created xsi:type="dcterms:W3CDTF">2019-08-30T08:56:04Z</dcterms:created>
  <dcterms:modified xsi:type="dcterms:W3CDTF">2019-09-02T07:18:54Z</dcterms:modified>
</cp:coreProperties>
</file>