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180-9A20-4A13-9C02-779F14E9AA14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C2C5-5F1D-46C1-B189-A5DC97C63D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245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180-9A20-4A13-9C02-779F14E9AA14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C2C5-5F1D-46C1-B189-A5DC97C63D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322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180-9A20-4A13-9C02-779F14E9AA14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C2C5-5F1D-46C1-B189-A5DC97C63D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088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1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A2FD5-1805-4627-BAE9-03BABC1CD1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854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180-9A20-4A13-9C02-779F14E9AA14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C2C5-5F1D-46C1-B189-A5DC97C63D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675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180-9A20-4A13-9C02-779F14E9AA14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C2C5-5F1D-46C1-B189-A5DC97C63D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431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180-9A20-4A13-9C02-779F14E9AA14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C2C5-5F1D-46C1-B189-A5DC97C63D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212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180-9A20-4A13-9C02-779F14E9AA14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C2C5-5F1D-46C1-B189-A5DC97C63D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835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180-9A20-4A13-9C02-779F14E9AA14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C2C5-5F1D-46C1-B189-A5DC97C63D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745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180-9A20-4A13-9C02-779F14E9AA14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C2C5-5F1D-46C1-B189-A5DC97C63D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289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180-9A20-4A13-9C02-779F14E9AA14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C2C5-5F1D-46C1-B189-A5DC97C63D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323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D180-9A20-4A13-9C02-779F14E9AA14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C2C5-5F1D-46C1-B189-A5DC97C63D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070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5D180-9A20-4A13-9C02-779F14E9AA14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DC2C5-5F1D-46C1-B189-A5DC97C63D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487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7F6C76F-FA49-419A-AE71-2F22A957A5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705648"/>
              </p:ext>
            </p:extLst>
          </p:nvPr>
        </p:nvGraphicFramePr>
        <p:xfrm>
          <a:off x="1445894" y="836714"/>
          <a:ext cx="7098379" cy="5532298"/>
        </p:xfrm>
        <a:graphic>
          <a:graphicData uri="http://schemas.openxmlformats.org/drawingml/2006/table">
            <a:tbl>
              <a:tblPr/>
              <a:tblGrid>
                <a:gridCol w="1406525">
                  <a:extLst>
                    <a:ext uri="{9D8B030D-6E8A-4147-A177-3AD203B41FA5}">
                      <a16:colId xmlns:a16="http://schemas.microsoft.com/office/drawing/2014/main" val="2373920045"/>
                    </a:ext>
                  </a:extLst>
                </a:gridCol>
                <a:gridCol w="5691854">
                  <a:extLst>
                    <a:ext uri="{9D8B030D-6E8A-4147-A177-3AD203B41FA5}">
                      <a16:colId xmlns:a16="http://schemas.microsoft.com/office/drawing/2014/main" val="1294303771"/>
                    </a:ext>
                  </a:extLst>
                </a:gridCol>
              </a:tblGrid>
              <a:tr h="37681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Curricular Area</a:t>
                      </a:r>
                    </a:p>
                  </a:txBody>
                  <a:tcPr marL="99060" marR="99060" marT="45712" marB="45712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Tasks</a:t>
                      </a:r>
                    </a:p>
                  </a:txBody>
                  <a:tcPr marL="99060" marR="99060" marT="45712" marB="45712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830967"/>
                  </a:ext>
                </a:extLst>
              </a:tr>
              <a:tr h="17833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ＭＳ Ｐゴシック" pitchFamily="34" charset="-128"/>
                      </a:endParaRPr>
                    </a:p>
                  </a:txBody>
                  <a:tcPr marL="99060" marR="99060" marT="45712" marB="45712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ＭＳ Ｐゴシック" pitchFamily="34" charset="-128"/>
                          <a:cs typeface="+mn-cs"/>
                        </a:rPr>
                        <a:t>Chilli challenge – Pick one of the mental maths sheets to do each night.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ＭＳ Ｐゴシック" pitchFamily="34" charset="-128"/>
                          <a:cs typeface="+mn-cs"/>
                        </a:rPr>
                        <a:t>You can choose which level you would like to use either green or red.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ＭＳ Ｐゴシック" pitchFamily="34" charset="-128"/>
                          <a:cs typeface="+mn-cs"/>
                        </a:rPr>
                        <a:t>The questions should be read aloud and then answered orally (if there is a picture, this would have to be shown). If needed, cubes/number line can be used. Counting on is a good strategy to use for addition.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ＭＳ Ｐゴシック" pitchFamily="34" charset="-128"/>
                          <a:cs typeface="+mn-cs"/>
                        </a:rPr>
                        <a:t>e.g. 4 + 5   Put the bigger number in your head, that’s 5 and add the 4.  6,7,8,9     4 + 5 = 9</a:t>
                      </a:r>
                    </a:p>
                  </a:txBody>
                  <a:tcPr marL="99060" marR="99060" marT="45712" marB="45712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3231274"/>
                  </a:ext>
                </a:extLst>
              </a:tr>
              <a:tr h="19574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ＭＳ Ｐゴシック" pitchFamily="34" charset="-128"/>
                      </a:endParaRPr>
                    </a:p>
                  </a:txBody>
                  <a:tcPr marL="99060" marR="99060" marT="45712" marB="45712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tabLst>
                          <a:tab pos="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tabLst>
                          <a:tab pos="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kumimoji="0" lang="en-GB" altLang="en-US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Spelling: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kumimoji="0" lang="en-GB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The spelling words this week continue to be a revision from Primary One.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kumimoji="0" lang="en-GB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ee</a:t>
                      </a:r>
                      <a:r>
                        <a:rPr kumimoji="0" lang="en-GB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, </a:t>
                      </a:r>
                      <a:r>
                        <a:rPr kumimoji="0" lang="en-GB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oo</a:t>
                      </a:r>
                      <a:r>
                        <a:rPr kumimoji="0" lang="en-GB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 and </a:t>
                      </a:r>
                      <a:r>
                        <a:rPr kumimoji="0" lang="en-GB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ck</a:t>
                      </a: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ＭＳ Ｐゴシック" pitchFamily="34" charset="-128"/>
                      </a:endParaRPr>
                    </a:p>
                    <a:p>
                      <a:pPr marL="180000" marR="0" lvl="0" indent="-1800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0" algn="l"/>
                        </a:tabLst>
                        <a:defRPr/>
                      </a:pP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Choose </a:t>
                      </a:r>
                      <a:r>
                        <a:rPr kumimoji="0" lang="en-GB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an activity from </a:t>
                      </a: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your </a:t>
                      </a:r>
                      <a:r>
                        <a:rPr kumimoji="0" lang="en-GB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spelling menu to help you learn your words.</a:t>
                      </a:r>
                    </a:p>
                    <a:p>
                      <a:pPr marL="180000" marR="0" lvl="0" indent="-1800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0" algn="l"/>
                        </a:tabLst>
                        <a:defRPr/>
                      </a:pPr>
                      <a:endParaRPr kumimoji="0" lang="en-GB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ＭＳ Ｐゴシック" pitchFamily="34" charset="-128"/>
                      </a:endParaRPr>
                    </a:p>
                    <a:p>
                      <a:pPr marL="180000" marR="0" lvl="0" indent="-1800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0" algn="l"/>
                        </a:tabLst>
                        <a:defRPr/>
                      </a:pPr>
                      <a:r>
                        <a:rPr kumimoji="0" lang="en-GB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Common words – have, only, your, by, are, come, of, new.</a:t>
                      </a:r>
                    </a:p>
                    <a:p>
                      <a:pPr marL="180000" marR="0" lvl="0" indent="-1800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0" algn="l"/>
                        </a:tabLst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ＭＳ Ｐゴシック" pitchFamily="34" charset="-128"/>
                      </a:endParaRPr>
                    </a:p>
                  </a:txBody>
                  <a:tcPr marL="123825" marR="123825" marT="0" marB="0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4631983"/>
                  </a:ext>
                </a:extLst>
              </a:tr>
              <a:tr h="14147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ＭＳ Ｐゴシック" pitchFamily="34" charset="-128"/>
                      </a:endParaRPr>
                    </a:p>
                  </a:txBody>
                  <a:tcPr marL="99060" marR="99060" marT="45712" marB="45712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Remember to practice doing shirt buttons and your tie. Please ensure all items of clothing are labelled. </a:t>
                      </a: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ＭＳ Ｐゴシック" pitchFamily="34" charset="-128"/>
                      </a:endParaRPr>
                    </a:p>
                  </a:txBody>
                  <a:tcPr marL="123825" marR="123825" marT="0" marB="0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9394268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369699D5-7DA9-49E2-BE9F-FFDB4C0B480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456" y="54263"/>
            <a:ext cx="720000" cy="720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FCD533C-D1FA-4C8A-9654-3E67ADEB5F8B}"/>
              </a:ext>
            </a:extLst>
          </p:cNvPr>
          <p:cNvSpPr/>
          <p:nvPr/>
        </p:nvSpPr>
        <p:spPr>
          <a:xfrm>
            <a:off x="1417279" y="6372036"/>
            <a:ext cx="93574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i="1" dirty="0">
                <a:solidFill>
                  <a:srgbClr val="00B0F0"/>
                </a:solidFill>
                <a:latin typeface="Comic Sans MS" panose="030F0702030302020204" pitchFamily="66" charset="0"/>
              </a:rPr>
              <a:t>Your education should help you use and develop your talents and abilities. </a:t>
            </a:r>
          </a:p>
          <a:p>
            <a:pPr algn="ctr"/>
            <a:r>
              <a:rPr lang="en-GB" sz="900" i="1" dirty="0">
                <a:solidFill>
                  <a:srgbClr val="00B0F0"/>
                </a:solidFill>
                <a:latin typeface="Comic Sans MS" panose="030F0702030302020204" pitchFamily="66" charset="0"/>
              </a:rPr>
              <a:t>It should also help you learn to live peacefully, protect the environment and respect other people. (UNCRC: Article 29)</a:t>
            </a:r>
          </a:p>
        </p:txBody>
      </p:sp>
      <p:pic>
        <p:nvPicPr>
          <p:cNvPr id="55" name="Picture 54">
            <a:extLst>
              <a:ext uri="{FF2B5EF4-FFF2-40B4-BE49-F238E27FC236}">
                <a16:creationId xmlns:a16="http://schemas.microsoft.com/office/drawing/2014/main" id="{42D2D833-92FF-4FD5-A67D-5CDC4D10D26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544" y="44624"/>
            <a:ext cx="720000" cy="720000"/>
          </a:xfrm>
          <a:prstGeom prst="rect">
            <a:avLst/>
          </a:prstGeom>
        </p:spPr>
      </p:pic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C45F5171-5EB1-42B1-99D6-BFB1EECA3B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548392"/>
              </p:ext>
            </p:extLst>
          </p:nvPr>
        </p:nvGraphicFramePr>
        <p:xfrm>
          <a:off x="8934925" y="872359"/>
          <a:ext cx="1800000" cy="1420495"/>
        </p:xfrm>
        <a:graphic>
          <a:graphicData uri="http://schemas.openxmlformats.org/drawingml/2006/table">
            <a:tbl>
              <a:tblPr/>
              <a:tblGrid>
                <a:gridCol w="1800000">
                  <a:extLst>
                    <a:ext uri="{9D8B030D-6E8A-4147-A177-3AD203B41FA5}">
                      <a16:colId xmlns:a16="http://schemas.microsoft.com/office/drawing/2014/main" val="1294303771"/>
                    </a:ext>
                  </a:extLst>
                </a:gridCol>
              </a:tblGrid>
              <a:tr h="6699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Outdoor Learning Day</a:t>
                      </a:r>
                      <a:endParaRPr kumimoji="0" lang="en-GB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ea typeface="ＭＳ Ｐゴシック" pitchFamily="34" charset="-128"/>
                      </a:endParaRPr>
                    </a:p>
                  </a:txBody>
                  <a:tcPr marL="99060" marR="99060" marT="45712" marB="45712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830967"/>
                  </a:ext>
                </a:extLst>
              </a:tr>
              <a:tr h="7505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180000" marR="0" lvl="0" indent="-18000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ＭＳ Ｐゴシック" pitchFamily="34" charset="-128"/>
                          <a:cs typeface="+mn-cs"/>
                        </a:rPr>
                        <a:t>Monday</a:t>
                      </a:r>
                      <a:endParaRPr lang="en-GB" sz="1200" b="0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99060" marR="99060" marT="45712" marB="45712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3231274"/>
                  </a:ext>
                </a:extLst>
              </a:tr>
            </a:tbl>
          </a:graphicData>
        </a:graphic>
      </p:graphicFrame>
      <p:sp>
        <p:nvSpPr>
          <p:cNvPr id="28" name="Rectangle 27">
            <a:extLst>
              <a:ext uri="{FF2B5EF4-FFF2-40B4-BE49-F238E27FC236}">
                <a16:creationId xmlns:a16="http://schemas.microsoft.com/office/drawing/2014/main" id="{551F6CC3-6FC1-4660-B43E-FB2A458E6BF2}"/>
              </a:ext>
            </a:extLst>
          </p:cNvPr>
          <p:cNvSpPr/>
          <p:nvPr/>
        </p:nvSpPr>
        <p:spPr>
          <a:xfrm>
            <a:off x="1713654" y="3305129"/>
            <a:ext cx="900000" cy="54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 anchor="ctr">
            <a:noAutofit/>
          </a:bodyPr>
          <a:lstStyle/>
          <a:p>
            <a:pPr algn="ctr"/>
            <a:r>
              <a:rPr lang="en-US" sz="1100" b="1" dirty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anose="030F0702030302020204" pitchFamily="66" charset="0"/>
              </a:rPr>
              <a:t>Literacy</a:t>
            </a:r>
          </a:p>
          <a:p>
            <a:pPr algn="ctr"/>
            <a:r>
              <a:rPr lang="en-US" sz="1100" b="1" dirty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anose="030F0702030302020204" pitchFamily="66" charset="0"/>
              </a:rPr>
              <a:t>&amp; English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A9EC7C7-03E7-4151-A9C6-90F234A5992F}"/>
              </a:ext>
            </a:extLst>
          </p:cNvPr>
          <p:cNvSpPr/>
          <p:nvPr/>
        </p:nvSpPr>
        <p:spPr>
          <a:xfrm>
            <a:off x="1623654" y="1633330"/>
            <a:ext cx="1080000" cy="54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 anchor="ctr">
            <a:noAutofit/>
          </a:bodyPr>
          <a:lstStyle/>
          <a:p>
            <a:pPr algn="ctr"/>
            <a:r>
              <a:rPr lang="en-US" sz="1100" b="1" dirty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anose="030F0702030302020204" pitchFamily="66" charset="0"/>
              </a:rPr>
              <a:t>Numeracy &amp;</a:t>
            </a:r>
          </a:p>
          <a:p>
            <a:pPr algn="ctr"/>
            <a:r>
              <a:rPr lang="en-US" sz="1100" b="1" dirty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anose="030F0702030302020204" pitchFamily="66" charset="0"/>
              </a:rPr>
              <a:t>Mathematics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9FF55E5-7BF8-43C6-BADF-A489DF4FF84D}"/>
              </a:ext>
            </a:extLst>
          </p:cNvPr>
          <p:cNvSpPr/>
          <p:nvPr/>
        </p:nvSpPr>
        <p:spPr>
          <a:xfrm>
            <a:off x="1628013" y="5249345"/>
            <a:ext cx="1080000" cy="54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 anchor="ctr">
            <a:noAutofit/>
          </a:bodyPr>
          <a:lstStyle/>
          <a:p>
            <a:pPr algn="ctr"/>
            <a:r>
              <a:rPr lang="en-US" sz="1100" b="1" dirty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anose="030F0702030302020204" pitchFamily="66" charset="0"/>
              </a:rPr>
              <a:t>Other/</a:t>
            </a:r>
          </a:p>
          <a:p>
            <a:pPr algn="ctr"/>
            <a:r>
              <a:rPr lang="en-US" sz="1100" b="1" dirty="0">
                <a:ln w="18000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anose="030F0702030302020204" pitchFamily="66" charset="0"/>
              </a:rPr>
              <a:t>Reminders</a:t>
            </a: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BC1D53D0-9BAF-4973-B92E-4A8059997B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835159"/>
              </p:ext>
            </p:extLst>
          </p:nvPr>
        </p:nvGraphicFramePr>
        <p:xfrm>
          <a:off x="8934924" y="2400595"/>
          <a:ext cx="1839797" cy="4045668"/>
        </p:xfrm>
        <a:graphic>
          <a:graphicData uri="http://schemas.openxmlformats.org/drawingml/2006/table">
            <a:tbl>
              <a:tblPr/>
              <a:tblGrid>
                <a:gridCol w="1839797">
                  <a:extLst>
                    <a:ext uri="{9D8B030D-6E8A-4147-A177-3AD203B41FA5}">
                      <a16:colId xmlns:a16="http://schemas.microsoft.com/office/drawing/2014/main" val="1294303771"/>
                    </a:ext>
                  </a:extLst>
                </a:gridCol>
              </a:tblGrid>
              <a:tr h="1970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Spelling Words</a:t>
                      </a:r>
                    </a:p>
                  </a:txBody>
                  <a:tcPr marL="99060" marR="99060" marT="45712" marB="45712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830967"/>
                  </a:ext>
                </a:extLst>
              </a:tr>
              <a:tr h="37713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lvl="0" indent="0" algn="ctr" eaLnBrk="1" hangingPunct="1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lang="en-GB" altLang="en-US" sz="1200" dirty="0" smtClean="0">
                          <a:latin typeface="Comic Sans MS" pitchFamily="66" charset="0"/>
                        </a:rPr>
                        <a:t>green</a:t>
                      </a:r>
                    </a:p>
                    <a:p>
                      <a:pPr marL="0" lvl="0" indent="0" algn="ctr" eaLnBrk="1" hangingPunct="1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lang="en-GB" altLang="en-US" sz="1200" dirty="0" smtClean="0">
                          <a:latin typeface="Comic Sans MS" pitchFamily="66" charset="0"/>
                        </a:rPr>
                        <a:t>three</a:t>
                      </a:r>
                    </a:p>
                    <a:p>
                      <a:pPr marL="0" lvl="0" indent="0" algn="ctr" eaLnBrk="1" hangingPunct="1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lang="en-GB" altLang="en-US" sz="1200" dirty="0" smtClean="0">
                          <a:latin typeface="Comic Sans MS" pitchFamily="66" charset="0"/>
                        </a:rPr>
                        <a:t>sleep</a:t>
                      </a:r>
                    </a:p>
                    <a:p>
                      <a:pPr marL="0" lvl="0" indent="0" algn="ctr" eaLnBrk="1" hangingPunct="1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lang="en-GB" altLang="en-US" sz="1200" dirty="0" smtClean="0">
                          <a:latin typeface="Comic Sans MS" pitchFamily="66" charset="0"/>
                        </a:rPr>
                        <a:t>need</a:t>
                      </a:r>
                    </a:p>
                    <a:p>
                      <a:pPr marL="0" lvl="0" indent="0" algn="ctr" eaLnBrk="1" hangingPunct="1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lang="en-GB" altLang="en-US" sz="1200" dirty="0" smtClean="0">
                          <a:latin typeface="Comic Sans MS" pitchFamily="66" charset="0"/>
                        </a:rPr>
                        <a:t>zoo</a:t>
                      </a:r>
                    </a:p>
                    <a:p>
                      <a:pPr marL="0" lvl="0" indent="0" algn="ctr" eaLnBrk="1" hangingPunct="1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lang="en-GB" altLang="en-US" sz="1200" dirty="0" smtClean="0">
                          <a:latin typeface="Comic Sans MS" pitchFamily="66" charset="0"/>
                        </a:rPr>
                        <a:t>spoon</a:t>
                      </a:r>
                    </a:p>
                    <a:p>
                      <a:pPr marL="0" lvl="0" indent="0" algn="ctr" eaLnBrk="1" hangingPunct="1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lang="en-GB" altLang="en-US" sz="1200" dirty="0" smtClean="0">
                          <a:latin typeface="Comic Sans MS" pitchFamily="66" charset="0"/>
                        </a:rPr>
                        <a:t>look</a:t>
                      </a:r>
                    </a:p>
                    <a:p>
                      <a:pPr marL="0" lvl="0" indent="0" algn="ctr" eaLnBrk="1" hangingPunct="1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lang="en-GB" altLang="en-US" sz="1200" dirty="0" smtClean="0">
                          <a:latin typeface="Comic Sans MS" pitchFamily="66" charset="0"/>
                        </a:rPr>
                        <a:t>stool</a:t>
                      </a:r>
                    </a:p>
                    <a:p>
                      <a:pPr marL="0" lvl="0" indent="0" algn="ctr" eaLnBrk="1" hangingPunct="1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lang="en-GB" altLang="en-US" sz="1200" dirty="0" smtClean="0">
                          <a:latin typeface="Comic Sans MS" pitchFamily="66" charset="0"/>
                        </a:rPr>
                        <a:t>sack</a:t>
                      </a:r>
                    </a:p>
                    <a:p>
                      <a:pPr marL="0" lvl="0" indent="0" algn="ctr" eaLnBrk="1" hangingPunct="1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lang="en-GB" altLang="en-US" sz="1200" dirty="0" smtClean="0">
                          <a:latin typeface="Comic Sans MS" pitchFamily="66" charset="0"/>
                        </a:rPr>
                        <a:t>neck</a:t>
                      </a:r>
                    </a:p>
                    <a:p>
                      <a:pPr marL="0" lvl="0" indent="0" algn="ctr" eaLnBrk="1" hangingPunct="1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lang="en-GB" altLang="en-US" sz="1200" dirty="0" smtClean="0">
                          <a:latin typeface="Comic Sans MS" pitchFamily="66" charset="0"/>
                        </a:rPr>
                        <a:t>pick</a:t>
                      </a:r>
                    </a:p>
                    <a:p>
                      <a:pPr marL="0" lvl="0" indent="0" algn="ctr" eaLnBrk="1" hangingPunct="1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lang="en-GB" altLang="en-US" sz="1200" dirty="0" smtClean="0">
                          <a:latin typeface="Comic Sans MS" pitchFamily="66" charset="0"/>
                        </a:rPr>
                        <a:t>rocket</a:t>
                      </a:r>
                    </a:p>
                  </a:txBody>
                  <a:tcPr marL="90000" marR="90000" marT="90000" marB="90000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323127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04885B0-4F30-4301-9D48-6B5A669141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381634"/>
              </p:ext>
            </p:extLst>
          </p:nvPr>
        </p:nvGraphicFramePr>
        <p:xfrm>
          <a:off x="2567609" y="238812"/>
          <a:ext cx="2460493" cy="410070"/>
        </p:xfrm>
        <a:graphic>
          <a:graphicData uri="http://schemas.openxmlformats.org/drawingml/2006/table">
            <a:tbl>
              <a:tblPr/>
              <a:tblGrid>
                <a:gridCol w="2460493">
                  <a:extLst>
                    <a:ext uri="{9D8B030D-6E8A-4147-A177-3AD203B41FA5}">
                      <a16:colId xmlns:a16="http://schemas.microsoft.com/office/drawing/2014/main" val="783308030"/>
                    </a:ext>
                  </a:extLst>
                </a:gridCol>
              </a:tblGrid>
              <a:tr h="4100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Primary </a:t>
                      </a:r>
                      <a:r>
                        <a:rPr kumimoji="0" lang="en-GB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2b </a:t>
                      </a:r>
                      <a:r>
                        <a:rPr kumimoji="0" lang="en-GB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ＭＳ Ｐゴシック" pitchFamily="34" charset="-128"/>
                        </a:rPr>
                        <a:t>Homework</a:t>
                      </a:r>
                    </a:p>
                  </a:txBody>
                  <a:tcPr marL="99060" marR="99060" marT="45712" marB="45712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30641"/>
                  </a:ext>
                </a:extLst>
              </a:tr>
            </a:tbl>
          </a:graphicData>
        </a:graphic>
      </p:graphicFrame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8D8F5099-3C68-45ED-927A-996ACF47E3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753473"/>
              </p:ext>
            </p:extLst>
          </p:nvPr>
        </p:nvGraphicFramePr>
        <p:xfrm>
          <a:off x="5680212" y="235788"/>
          <a:ext cx="3944180" cy="410070"/>
        </p:xfrm>
        <a:graphic>
          <a:graphicData uri="http://schemas.openxmlformats.org/drawingml/2006/table">
            <a:tbl>
              <a:tblPr/>
              <a:tblGrid>
                <a:gridCol w="3944180">
                  <a:extLst>
                    <a:ext uri="{9D8B030D-6E8A-4147-A177-3AD203B41FA5}">
                      <a16:colId xmlns:a16="http://schemas.microsoft.com/office/drawing/2014/main" val="783308030"/>
                    </a:ext>
                  </a:extLst>
                </a:gridCol>
              </a:tblGrid>
              <a:tr h="4100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GB" altLang="en-US" sz="1100" b="1" dirty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Week Beginning: Monday </a:t>
                      </a:r>
                      <a:r>
                        <a:rPr lang="en-GB" altLang="en-US" sz="1100" b="1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16th </a:t>
                      </a:r>
                      <a:r>
                        <a:rPr lang="en-GB" altLang="en-US" sz="1100" b="1" dirty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September 2019</a:t>
                      </a:r>
                    </a:p>
                  </a:txBody>
                  <a:tcPr marL="99060" marR="99060" marT="45712" marB="45712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30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3225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250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>East Renfrewshire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Wallace</dc:creator>
  <cp:lastModifiedBy>Sarah Withers</cp:lastModifiedBy>
  <cp:revision>7</cp:revision>
  <dcterms:created xsi:type="dcterms:W3CDTF">2019-09-03T10:36:40Z</dcterms:created>
  <dcterms:modified xsi:type="dcterms:W3CDTF">2019-09-16T07:21:44Z</dcterms:modified>
</cp:coreProperties>
</file>