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8402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6932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1908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1"/>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7878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02667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05D180-9A20-4A13-9C02-779F14E9AA14}"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3904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5D180-9A20-4A13-9C02-779F14E9AA14}" type="datetimeFigureOut">
              <a:rPr lang="en-GB" smtClean="0"/>
              <a:t>06/03/2020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4721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5D180-9A20-4A13-9C02-779F14E9AA14}" type="datetimeFigureOut">
              <a:rPr lang="en-GB" smtClean="0"/>
              <a:t>06/03/2020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402683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5D180-9A20-4A13-9C02-779F14E9AA14}" type="datetimeFigureOut">
              <a:rPr lang="en-GB" smtClean="0"/>
              <a:t>06/03/2020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6337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D180-9A20-4A13-9C02-779F14E9AA14}" type="datetimeFigureOut">
              <a:rPr lang="en-GB" smtClean="0"/>
              <a:t>06/03/2020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771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06/03/2020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29932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06/03/2020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5760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5D180-9A20-4A13-9C02-779F14E9AA14}" type="datetimeFigureOut">
              <a:rPr lang="en-GB" smtClean="0"/>
              <a:t>06/03/2020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DC2C5-5F1D-46C1-B189-A5DC97C63D51}" type="slidenum">
              <a:rPr lang="en-GB" smtClean="0"/>
              <a:t>‹#›</a:t>
            </a:fld>
            <a:endParaRPr lang="en-GB"/>
          </a:p>
        </p:txBody>
      </p:sp>
    </p:spTree>
    <p:extLst>
      <p:ext uri="{BB962C8B-B14F-4D97-AF65-F5344CB8AC3E}">
        <p14:creationId xmlns:p14="http://schemas.microsoft.com/office/powerpoint/2010/main" val="382448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bitesize/clips/z7r9jxs" TargetMode="External"/><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3567002016"/>
              </p:ext>
            </p:extLst>
          </p:nvPr>
        </p:nvGraphicFramePr>
        <p:xfrm>
          <a:off x="1445894" y="836714"/>
          <a:ext cx="7098379" cy="6029713"/>
        </p:xfrm>
        <a:graphic>
          <a:graphicData uri="http://schemas.openxmlformats.org/drawingml/2006/table">
            <a:tbl>
              <a:tblPr/>
              <a:tblGrid>
                <a:gridCol w="1406525">
                  <a:extLst>
                    <a:ext uri="{9D8B030D-6E8A-4147-A177-3AD203B41FA5}">
                      <a16:colId xmlns:a16="http://schemas.microsoft.com/office/drawing/2014/main" val="2373920045"/>
                    </a:ext>
                  </a:extLst>
                </a:gridCol>
                <a:gridCol w="5691854">
                  <a:extLst>
                    <a:ext uri="{9D8B030D-6E8A-4147-A177-3AD203B41FA5}">
                      <a16:colId xmlns:a16="http://schemas.microsoft.com/office/drawing/2014/main" val="1294303771"/>
                    </a:ext>
                  </a:extLst>
                </a:gridCol>
              </a:tblGrid>
              <a:tr h="37681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7833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00000"/>
                        </a:lnSpc>
                        <a:spcBef>
                          <a:spcPts val="150"/>
                        </a:spcBef>
                        <a:spcAft>
                          <a:spcPts val="150"/>
                        </a:spcAft>
                        <a:buClrTx/>
                        <a:buSzTx/>
                        <a:buFontTx/>
                        <a:buNone/>
                        <a:tabLst/>
                        <a:defRPr/>
                      </a:pPr>
                      <a:r>
                        <a:rPr lang="en-GB" sz="1200" b="0" u="sng" kern="1200" baseline="0" dirty="0" smtClean="0">
                          <a:solidFill>
                            <a:schemeClr val="tx1"/>
                          </a:solidFill>
                          <a:effectLst/>
                          <a:latin typeface="Comic Sans MS" panose="030F0702030302020204" pitchFamily="66" charset="0"/>
                          <a:ea typeface="ＭＳ Ｐゴシック" pitchFamily="34" charset="-128"/>
                          <a:cs typeface="+mn-cs"/>
                        </a:rPr>
                        <a:t>Data Handling </a:t>
                      </a: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 We have been looking at tally marks. Here is a little clip which explains what tally marks are:</a:t>
                      </a:r>
                    </a:p>
                    <a:p>
                      <a:pPr marL="0" marR="0" lvl="0" indent="0" algn="l" defTabSz="914400" rtl="0" eaLnBrk="1" fontAlgn="base" latinLnBrk="0" hangingPunct="1">
                        <a:lnSpc>
                          <a:spcPct val="100000"/>
                        </a:lnSpc>
                        <a:spcBef>
                          <a:spcPts val="150"/>
                        </a:spcBef>
                        <a:spcAft>
                          <a:spcPts val="150"/>
                        </a:spcAft>
                        <a:buClrTx/>
                        <a:buSzTx/>
                        <a:buFontTx/>
                        <a:buNone/>
                        <a:tabLst/>
                        <a:defRPr/>
                      </a:pPr>
                      <a:r>
                        <a:rPr lang="en-GB" sz="1200" b="0" u="none" kern="1200" baseline="0" dirty="0" smtClean="0">
                          <a:solidFill>
                            <a:schemeClr val="tx1"/>
                          </a:solidFill>
                          <a:effectLst/>
                          <a:latin typeface="Comic Sans MS" panose="030F0702030302020204" pitchFamily="66" charset="0"/>
                          <a:ea typeface="ＭＳ Ｐゴシック" pitchFamily="34" charset="-128"/>
                          <a:cs typeface="+mn-cs"/>
                          <a:hlinkClick r:id="rId3"/>
                        </a:rPr>
                        <a:t>https://www.bbc.co.uk/bitesize/clips/z7r9jxs</a:t>
                      </a:r>
                      <a:endParaRPr lang="en-GB" sz="1200" b="0" u="none" kern="1200" baseline="0" dirty="0" smtClean="0">
                        <a:solidFill>
                          <a:schemeClr val="tx1"/>
                        </a:solidFill>
                        <a:effectLst/>
                        <a:latin typeface="Comic Sans MS" panose="030F0702030302020204" pitchFamily="66" charset="0"/>
                        <a:ea typeface="ＭＳ Ｐゴシック" pitchFamily="34" charset="-128"/>
                        <a:cs typeface="+mn-cs"/>
                      </a:endParaRPr>
                    </a:p>
                    <a:p>
                      <a:pPr marL="0" marR="0" lvl="0" indent="0" algn="l" defTabSz="914400" rtl="0" eaLnBrk="1" fontAlgn="base" latinLnBrk="0" hangingPunct="1">
                        <a:lnSpc>
                          <a:spcPct val="100000"/>
                        </a:lnSpc>
                        <a:spcBef>
                          <a:spcPts val="150"/>
                        </a:spcBef>
                        <a:spcAft>
                          <a:spcPts val="150"/>
                        </a:spcAft>
                        <a:buClrTx/>
                        <a:buSzTx/>
                        <a:buFontTx/>
                        <a:buNone/>
                        <a:tabLst/>
                        <a:defRPr/>
                      </a:pPr>
                      <a:endParaRPr lang="en-GB" sz="1200" b="0" u="none" kern="1200" baseline="0" dirty="0" smtClean="0">
                        <a:solidFill>
                          <a:schemeClr val="tx1"/>
                        </a:solidFill>
                        <a:effectLst/>
                        <a:latin typeface="Comic Sans MS" panose="030F0702030302020204" pitchFamily="66" charset="0"/>
                        <a:ea typeface="ＭＳ Ｐゴシック" pitchFamily="34" charset="-128"/>
                        <a:cs typeface="+mn-cs"/>
                      </a:endParaRPr>
                    </a:p>
                    <a:p>
                      <a:pPr marL="0" marR="0" lvl="0" indent="0" algn="l" defTabSz="914400" rtl="0" eaLnBrk="1" fontAlgn="base" latinLnBrk="0" hangingPunct="1">
                        <a:lnSpc>
                          <a:spcPct val="100000"/>
                        </a:lnSpc>
                        <a:spcBef>
                          <a:spcPts val="150"/>
                        </a:spcBef>
                        <a:spcAft>
                          <a:spcPts val="150"/>
                        </a:spcAft>
                        <a:buClrTx/>
                        <a:buSzTx/>
                        <a:buFontTx/>
                        <a:buNone/>
                        <a:tabLst/>
                        <a:defRPr/>
                      </a:pP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In your house or outside make a list of about six items that you might see a few of and count them using tally marks. Add them up to make a total. Which item did you see most of, least of, what is the total of … and …, difference between …. and …. </a:t>
                      </a:r>
                      <a:r>
                        <a:rPr lang="en-GB" sz="1200" b="0" u="none" kern="1200" baseline="0" smtClean="0">
                          <a:solidFill>
                            <a:schemeClr val="tx1"/>
                          </a:solidFill>
                          <a:effectLst/>
                          <a:latin typeface="Comic Sans MS" panose="030F0702030302020204" pitchFamily="66" charset="0"/>
                          <a:ea typeface="ＭＳ Ｐゴシック" pitchFamily="34" charset="-128"/>
                          <a:cs typeface="+mn-cs"/>
                        </a:rPr>
                        <a:t>etc</a:t>
                      </a:r>
                      <a:endParaRPr lang="en-GB" sz="1200" b="0" u="none" kern="1200" baseline="0" dirty="0" smtClean="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195743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Please revise all previous sounds from oi, au, </a:t>
                      </a:r>
                      <a:r>
                        <a:rPr kumimoji="0" lang="en-GB" altLang="en-US" sz="1200" b="0" i="0" u="none" strike="noStrike" cap="none" normalizeH="0" baseline="0" dirty="0" err="1" smtClean="0">
                          <a:ln>
                            <a:noFill/>
                          </a:ln>
                          <a:solidFill>
                            <a:schemeClr val="tx1"/>
                          </a:solidFill>
                          <a:effectLst/>
                          <a:latin typeface="Comic Sans MS" pitchFamily="66" charset="0"/>
                          <a:ea typeface="ＭＳ Ｐゴシック" pitchFamily="34" charset="-128"/>
                        </a:rPr>
                        <a:t>ew</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 ow (owl), </a:t>
                      </a:r>
                      <a:r>
                        <a:rPr kumimoji="0" lang="en-GB" altLang="en-US" sz="1200" b="0" i="0" u="none" strike="noStrike" cap="none" normalizeH="0" baseline="0" dirty="0" err="1" smtClean="0">
                          <a:ln>
                            <a:noFill/>
                          </a:ln>
                          <a:solidFill>
                            <a:schemeClr val="tx1"/>
                          </a:solidFill>
                          <a:effectLst/>
                          <a:latin typeface="Comic Sans MS" pitchFamily="66" charset="0"/>
                          <a:ea typeface="ＭＳ Ｐゴシック" pitchFamily="34" charset="-128"/>
                        </a:rPr>
                        <a:t>ou</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 </a:t>
                      </a:r>
                      <a:r>
                        <a:rPr kumimoji="0" lang="en-GB" altLang="en-US" sz="1200" b="0" i="0" u="none" strike="noStrike" cap="none" normalizeH="0" baseline="0" dirty="0" err="1" smtClean="0">
                          <a:ln>
                            <a:noFill/>
                          </a:ln>
                          <a:solidFill>
                            <a:schemeClr val="tx1"/>
                          </a:solidFill>
                          <a:effectLst/>
                          <a:latin typeface="Comic Sans MS" pitchFamily="66" charset="0"/>
                          <a:ea typeface="ＭＳ Ｐゴシック" pitchFamily="34" charset="-128"/>
                        </a:rPr>
                        <a:t>igh</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 and y.</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We will have a test on Friday with words using these sounds. Every week we have our dictated sentence which incorporates many of the sounds previously taught so it is important to revise these sounds on a regular basis.</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Reading</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Reading book sent home, please use the back pages to support your child with their reading.</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If you have any additional books from previous weeks at home please send these into school. </a:t>
                      </a: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41471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5">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Please encourage your child to be able to zip up their own jacket and to do their buttons. Also to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practise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tying their tie or their shoelaces if they have lacing shoes. Thanks for your help in this matter.</a:t>
                      </a: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9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1417279" y="6372036"/>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72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493548392"/>
              </p:ext>
            </p:extLst>
          </p:nvPr>
        </p:nvGraphicFramePr>
        <p:xfrm>
          <a:off x="8934925" y="872359"/>
          <a:ext cx="1800000" cy="1420495"/>
        </p:xfrm>
        <a:graphic>
          <a:graphicData uri="http://schemas.openxmlformats.org/drawingml/2006/table">
            <a:tbl>
              <a:tblPr/>
              <a:tblGrid>
                <a:gridCol w="1800000">
                  <a:extLst>
                    <a:ext uri="{9D8B030D-6E8A-4147-A177-3AD203B41FA5}">
                      <a16:colId xmlns:a16="http://schemas.microsoft.com/office/drawing/2014/main" val="1294303771"/>
                    </a:ext>
                  </a:extLst>
                </a:gridCol>
              </a:tblGrid>
              <a:tr h="66997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 Day</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75052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endParaRPr lang="en-GB" sz="1200" b="0" kern="1200" dirty="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28" name="Rectangle 27">
            <a:extLst>
              <a:ext uri="{FF2B5EF4-FFF2-40B4-BE49-F238E27FC236}">
                <a16:creationId xmlns:a16="http://schemas.microsoft.com/office/drawing/2014/main" id="{551F6CC3-6FC1-4660-B43E-FB2A458E6BF2}"/>
              </a:ext>
            </a:extLst>
          </p:cNvPr>
          <p:cNvSpPr/>
          <p:nvPr/>
        </p:nvSpPr>
        <p:spPr>
          <a:xfrm>
            <a:off x="171365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162365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p>
        </p:txBody>
      </p:sp>
      <p:sp>
        <p:nvSpPr>
          <p:cNvPr id="30" name="Rectangle 29">
            <a:extLst>
              <a:ext uri="{FF2B5EF4-FFF2-40B4-BE49-F238E27FC236}">
                <a16:creationId xmlns:a16="http://schemas.microsoft.com/office/drawing/2014/main" id="{59FF55E5-7BF8-43C6-BADF-A489DF4FF84D}"/>
              </a:ext>
            </a:extLst>
          </p:cNvPr>
          <p:cNvSpPr/>
          <p:nvPr/>
        </p:nvSpPr>
        <p:spPr>
          <a:xfrm>
            <a:off x="162801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p>
        </p:txBody>
      </p:sp>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869963938"/>
              </p:ext>
            </p:extLst>
          </p:nvPr>
        </p:nvGraphicFramePr>
        <p:xfrm>
          <a:off x="8934924" y="2400595"/>
          <a:ext cx="1839797" cy="4569295"/>
        </p:xfrm>
        <a:graphic>
          <a:graphicData uri="http://schemas.openxmlformats.org/drawingml/2006/table">
            <a:tbl>
              <a:tblPr/>
              <a:tblGrid>
                <a:gridCol w="1839797">
                  <a:extLst>
                    <a:ext uri="{9D8B030D-6E8A-4147-A177-3AD203B41FA5}">
                      <a16:colId xmlns:a16="http://schemas.microsoft.com/office/drawing/2014/main" val="1294303771"/>
                    </a:ext>
                  </a:extLst>
                </a:gridCol>
              </a:tblGrid>
              <a:tr h="173567">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391664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
                      </a:r>
                      <a:br>
                        <a:rPr lang="en-GB" altLang="en-US" sz="1200" baseline="0" dirty="0" smtClean="0">
                          <a:latin typeface="Comic Sans MS" pitchFamily="66" charset="0"/>
                        </a:rPr>
                      </a:b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548472009"/>
              </p:ext>
            </p:extLst>
          </p:nvPr>
        </p:nvGraphicFramePr>
        <p:xfrm>
          <a:off x="2567609"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2a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2316880299"/>
              </p:ext>
            </p:extLst>
          </p:nvPr>
        </p:nvGraphicFramePr>
        <p:xfrm>
          <a:off x="5680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a:t>
                      </a:r>
                      <a:r>
                        <a:rPr lang="en-GB" altLang="en-US" sz="1100" b="1" dirty="0" smtClean="0">
                          <a:solidFill>
                            <a:schemeClr val="bg1"/>
                          </a:solidFill>
                          <a:latin typeface="Comic Sans MS" pitchFamily="66" charset="0"/>
                        </a:rPr>
                        <a:t>Monday</a:t>
                      </a:r>
                      <a:r>
                        <a:rPr lang="en-GB" altLang="en-US" sz="1100" b="1" baseline="0" dirty="0" smtClean="0">
                          <a:solidFill>
                            <a:schemeClr val="bg1"/>
                          </a:solidFill>
                          <a:latin typeface="Comic Sans MS" pitchFamily="66" charset="0"/>
                        </a:rPr>
                        <a:t> 9</a:t>
                      </a:r>
                      <a:r>
                        <a:rPr lang="en-GB" altLang="en-US" sz="1100" b="1" baseline="30000" dirty="0" smtClean="0">
                          <a:solidFill>
                            <a:schemeClr val="bg1"/>
                          </a:solidFill>
                          <a:latin typeface="Comic Sans MS" pitchFamily="66" charset="0"/>
                        </a:rPr>
                        <a:t>th</a:t>
                      </a:r>
                      <a:r>
                        <a:rPr lang="en-GB" altLang="en-US" sz="1100" b="1" baseline="0" dirty="0" smtClean="0">
                          <a:solidFill>
                            <a:schemeClr val="bg1"/>
                          </a:solidFill>
                          <a:latin typeface="Comic Sans MS" pitchFamily="66" charset="0"/>
                        </a:rPr>
                        <a:t> March </a:t>
                      </a:r>
                      <a:r>
                        <a:rPr lang="en-GB" altLang="en-US" sz="1100" b="1" dirty="0" smtClean="0">
                          <a:solidFill>
                            <a:schemeClr val="bg1"/>
                          </a:solidFill>
                          <a:latin typeface="Comic Sans MS" pitchFamily="66" charset="0"/>
                        </a:rPr>
                        <a:t>2020</a:t>
                      </a:r>
                      <a:endParaRPr lang="en-GB" altLang="en-US" sz="1100" b="1" dirty="0">
                        <a:solidFill>
                          <a:schemeClr val="bg1"/>
                        </a:solidFill>
                        <a:latin typeface="Comic Sans MS" pitchFamily="66" charset="0"/>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spTree>
    <p:extLst>
      <p:ext uri="{BB962C8B-B14F-4D97-AF65-F5344CB8AC3E}">
        <p14:creationId xmlns:p14="http://schemas.microsoft.com/office/powerpoint/2010/main" val="285322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293</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Comic Sans MS</vt:lpstr>
      <vt:lpstr>Office Theme</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Wallace</dc:creator>
  <cp:lastModifiedBy>Elaine Wallace</cp:lastModifiedBy>
  <cp:revision>31</cp:revision>
  <dcterms:created xsi:type="dcterms:W3CDTF">2019-09-03T10:36:40Z</dcterms:created>
  <dcterms:modified xsi:type="dcterms:W3CDTF">2020-03-06T15:48:38Z</dcterms:modified>
</cp:coreProperties>
</file>