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84024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6932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1908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981201"/>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7878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05D180-9A20-4A13-9C02-779F14E9AA14}" type="datetimeFigureOut">
              <a:rPr lang="en-GB" smtClean="0"/>
              <a:t>21/02/2020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02667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05D180-9A20-4A13-9C02-779F14E9AA14}" type="datetimeFigureOut">
              <a:rPr lang="en-GB" smtClean="0"/>
              <a:t>21/02/2020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3390431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05D180-9A20-4A13-9C02-779F14E9AA14}" type="datetimeFigureOut">
              <a:rPr lang="en-GB" smtClean="0"/>
              <a:t>21/02/2020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147212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05D180-9A20-4A13-9C02-779F14E9AA14}" type="datetimeFigureOut">
              <a:rPr lang="en-GB" smtClean="0"/>
              <a:t>21/02/2020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4026835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05D180-9A20-4A13-9C02-779F14E9AA14}" type="datetimeFigureOut">
              <a:rPr lang="en-GB" smtClean="0"/>
              <a:t>21/02/2020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63374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5D180-9A20-4A13-9C02-779F14E9AA14}" type="datetimeFigureOut">
              <a:rPr lang="en-GB" smtClean="0"/>
              <a:t>21/02/2020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77128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129932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05D180-9A20-4A13-9C02-779F14E9AA14}" type="datetimeFigureOut">
              <a:rPr lang="en-GB" smtClean="0"/>
              <a:t>21/02/2020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4DC2C5-5F1D-46C1-B189-A5DC97C63D51}" type="slidenum">
              <a:rPr lang="en-GB" smtClean="0"/>
              <a:t>‹#›</a:t>
            </a:fld>
            <a:endParaRPr lang="en-GB"/>
          </a:p>
        </p:txBody>
      </p:sp>
    </p:spTree>
    <p:extLst>
      <p:ext uri="{BB962C8B-B14F-4D97-AF65-F5344CB8AC3E}">
        <p14:creationId xmlns:p14="http://schemas.microsoft.com/office/powerpoint/2010/main" val="25760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05D180-9A20-4A13-9C02-779F14E9AA14}" type="datetimeFigureOut">
              <a:rPr lang="en-GB" smtClean="0"/>
              <a:t>21/02/2020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DC2C5-5F1D-46C1-B189-A5DC97C63D51}" type="slidenum">
              <a:rPr lang="en-GB" smtClean="0"/>
              <a:t>‹#›</a:t>
            </a:fld>
            <a:endParaRPr lang="en-GB"/>
          </a:p>
        </p:txBody>
      </p:sp>
    </p:spTree>
    <p:extLst>
      <p:ext uri="{BB962C8B-B14F-4D97-AF65-F5344CB8AC3E}">
        <p14:creationId xmlns:p14="http://schemas.microsoft.com/office/powerpoint/2010/main" val="382448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1208508040"/>
              </p:ext>
            </p:extLst>
          </p:nvPr>
        </p:nvGraphicFramePr>
        <p:xfrm>
          <a:off x="1445894" y="836714"/>
          <a:ext cx="7098379" cy="5678177"/>
        </p:xfrm>
        <a:graphic>
          <a:graphicData uri="http://schemas.openxmlformats.org/drawingml/2006/table">
            <a:tbl>
              <a:tblPr/>
              <a:tblGrid>
                <a:gridCol w="1406525">
                  <a:extLst>
                    <a:ext uri="{9D8B030D-6E8A-4147-A177-3AD203B41FA5}">
                      <a16:colId xmlns:a16="http://schemas.microsoft.com/office/drawing/2014/main" val="2373920045"/>
                    </a:ext>
                  </a:extLst>
                </a:gridCol>
                <a:gridCol w="5691854">
                  <a:extLst>
                    <a:ext uri="{9D8B030D-6E8A-4147-A177-3AD203B41FA5}">
                      <a16:colId xmlns:a16="http://schemas.microsoft.com/office/drawing/2014/main" val="1294303771"/>
                    </a:ext>
                  </a:extLst>
                </a:gridCol>
              </a:tblGrid>
              <a:tr h="376818">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78333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defRPr/>
                      </a:pP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Please complete </a:t>
                      </a: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a different lot of three </a:t>
                      </a: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activities </a:t>
                      </a: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from </a:t>
                      </a:r>
                      <a:r>
                        <a:rPr lang="en-GB" sz="1200" b="0" u="none" kern="1200" baseline="0" dirty="0" smtClean="0">
                          <a:solidFill>
                            <a:schemeClr val="tx1"/>
                          </a:solidFill>
                          <a:effectLst/>
                          <a:latin typeface="Comic Sans MS" panose="030F0702030302020204" pitchFamily="66" charset="0"/>
                          <a:ea typeface="ＭＳ Ｐゴシック" pitchFamily="34" charset="-128"/>
                          <a:cs typeface="+mn-cs"/>
                        </a:rPr>
                        <a:t>the Maths Homework Grid.</a:t>
                      </a:r>
                      <a:r>
                        <a:rPr lang="en-GB" sz="2800" b="1" kern="1200" dirty="0" smtClean="0">
                          <a:solidFill>
                            <a:schemeClr val="tx1"/>
                          </a:solidFill>
                          <a:effectLst/>
                          <a:latin typeface="Arial" charset="0"/>
                          <a:ea typeface="ＭＳ Ｐゴシック" pitchFamily="34" charset="-128"/>
                          <a:cs typeface="+mn-cs"/>
                        </a:rPr>
                        <a:t> </a:t>
                      </a:r>
                      <a:r>
                        <a:rPr lang="en-GB" sz="1200" b="0" kern="1200" dirty="0" smtClean="0">
                          <a:solidFill>
                            <a:schemeClr val="tx1"/>
                          </a:solidFill>
                          <a:effectLst/>
                          <a:latin typeface="Comic Sans MS" panose="030F0702030302020204" pitchFamily="66" charset="0"/>
                          <a:ea typeface="ＭＳ Ｐゴシック" pitchFamily="34" charset="-128"/>
                          <a:cs typeface="+mn-cs"/>
                        </a:rPr>
                        <a:t>Put a dot in the box after you have completed the task. </a:t>
                      </a:r>
                      <a:endParaRPr lang="en-GB" sz="1200" b="0" u="none" kern="1200" baseline="0" dirty="0" smtClean="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195743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tab pos="0" algn="l"/>
                        </a:tabLst>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Choose an activity from your spelling menu to help you learn your words.</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Common words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 who, after, hand, right</a:t>
                      </a:r>
                    </a:p>
                    <a:p>
                      <a:pPr marL="171450" marR="0" lvl="0" indent="-17145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Reading</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Reading book sent home, please use the back pages to support your child with their reading.</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If you have any additional books from previous weeks at home please send these into school. </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tab pos="0" algn="l"/>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414712">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pPr>
                      <a:r>
                        <a:rPr kumimoji="0" lang="en-GB" altLang="en-US" sz="1200" b="0" i="0" u="none" strike="noStrike" cap="none" normalizeH="0" baseline="0" smtClean="0">
                          <a:ln>
                            <a:noFill/>
                          </a:ln>
                          <a:solidFill>
                            <a:schemeClr val="tx1"/>
                          </a:solidFill>
                          <a:effectLst/>
                          <a:latin typeface="Comic Sans MS" pitchFamily="66" charset="0"/>
                          <a:ea typeface="ＭＳ Ｐゴシック" pitchFamily="34" charset="-128"/>
                        </a:rPr>
                        <a:t>Please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ensure if children take their PE kit home for any reason that it comes back into school. On PE days (Tuesday, Thursday) please ensure if jewellery is worn, your child can remove it. Thanks for your help.</a:t>
                      </a:r>
                    </a:p>
                    <a:p>
                      <a:pPr marL="0" marR="0" lvl="0" indent="0" algn="l" defTabSz="914400" rtl="0" eaLnBrk="1" fontAlgn="base" latinLnBrk="0" hangingPunct="1">
                        <a:lnSpc>
                          <a:spcPct val="110000"/>
                        </a:lnSpc>
                        <a:spcBef>
                          <a:spcPts val="150"/>
                        </a:spcBef>
                        <a:spcAft>
                          <a:spcPts val="150"/>
                        </a:spcAft>
                        <a:buClrTx/>
                        <a:buSzTx/>
                        <a:buFontTx/>
                        <a:buNone/>
                        <a:tabLst/>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9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1417279" y="6372036"/>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72544" y="44624"/>
            <a:ext cx="720000" cy="720000"/>
          </a:xfrm>
          <a:prstGeom prst="rect">
            <a:avLst/>
          </a:prstGeom>
        </p:spPr>
      </p:pic>
      <p:graphicFrame>
        <p:nvGraphicFramePr>
          <p:cNvPr id="27" name="Table 26">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493548392"/>
              </p:ext>
            </p:extLst>
          </p:nvPr>
        </p:nvGraphicFramePr>
        <p:xfrm>
          <a:off x="8934925" y="872359"/>
          <a:ext cx="1800000" cy="1420495"/>
        </p:xfrm>
        <a:graphic>
          <a:graphicData uri="http://schemas.openxmlformats.org/drawingml/2006/table">
            <a:tbl>
              <a:tblPr/>
              <a:tblGrid>
                <a:gridCol w="1800000">
                  <a:extLst>
                    <a:ext uri="{9D8B030D-6E8A-4147-A177-3AD203B41FA5}">
                      <a16:colId xmlns:a16="http://schemas.microsoft.com/office/drawing/2014/main" val="1294303771"/>
                    </a:ext>
                  </a:extLst>
                </a:gridCol>
              </a:tblGrid>
              <a:tr h="669974">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Outdoor Learning Day</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750521">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endParaRPr lang="en-GB" sz="1200" b="0" kern="1200" dirty="0">
                        <a:solidFill>
                          <a:schemeClr val="tx1"/>
                        </a:solidFill>
                        <a:effectLst/>
                        <a:latin typeface="Comic Sans MS" panose="030F0702030302020204" pitchFamily="66" charset="0"/>
                        <a:ea typeface="ＭＳ Ｐゴシック" pitchFamily="34" charset="-128"/>
                        <a:cs typeface="+mn-cs"/>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
        <p:nvSpPr>
          <p:cNvPr id="28" name="Rectangle 27">
            <a:extLst>
              <a:ext uri="{FF2B5EF4-FFF2-40B4-BE49-F238E27FC236}">
                <a16:creationId xmlns:a16="http://schemas.microsoft.com/office/drawing/2014/main" id="{551F6CC3-6FC1-4660-B43E-FB2A458E6BF2}"/>
              </a:ext>
            </a:extLst>
          </p:cNvPr>
          <p:cNvSpPr/>
          <p:nvPr/>
        </p:nvSpPr>
        <p:spPr>
          <a:xfrm>
            <a:off x="171365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162365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p>
        </p:txBody>
      </p:sp>
      <p:sp>
        <p:nvSpPr>
          <p:cNvPr id="30" name="Rectangle 29">
            <a:extLst>
              <a:ext uri="{FF2B5EF4-FFF2-40B4-BE49-F238E27FC236}">
                <a16:creationId xmlns:a16="http://schemas.microsoft.com/office/drawing/2014/main" id="{59FF55E5-7BF8-43C6-BADF-A489DF4FF84D}"/>
              </a:ext>
            </a:extLst>
          </p:cNvPr>
          <p:cNvSpPr/>
          <p:nvPr/>
        </p:nvSpPr>
        <p:spPr>
          <a:xfrm>
            <a:off x="162801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p>
        </p:txBody>
      </p:sp>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3949042522"/>
              </p:ext>
            </p:extLst>
          </p:nvPr>
        </p:nvGraphicFramePr>
        <p:xfrm>
          <a:off x="8934924" y="2400595"/>
          <a:ext cx="1839797" cy="7266775"/>
        </p:xfrm>
        <a:graphic>
          <a:graphicData uri="http://schemas.openxmlformats.org/drawingml/2006/table">
            <a:tbl>
              <a:tblPr/>
              <a:tblGrid>
                <a:gridCol w="1839797">
                  <a:extLst>
                    <a:ext uri="{9D8B030D-6E8A-4147-A177-3AD203B41FA5}">
                      <a16:colId xmlns:a16="http://schemas.microsoft.com/office/drawing/2014/main" val="1294303771"/>
                    </a:ext>
                  </a:extLst>
                </a:gridCol>
              </a:tblGrid>
              <a:tr h="173567">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391664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high</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right</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thigh</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bright</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might</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light</a:t>
                      </a:r>
                    </a:p>
                    <a:p>
                      <a:pPr marL="0" lvl="0" indent="0" algn="ctr" eaLnBrk="1" hangingPunct="1">
                        <a:lnSpc>
                          <a:spcPct val="150000"/>
                        </a:lnSpc>
                        <a:spcBef>
                          <a:spcPts val="100"/>
                        </a:spcBef>
                        <a:spcAft>
                          <a:spcPts val="100"/>
                        </a:spcAft>
                        <a:buFontTx/>
                        <a:buNone/>
                        <a:tabLst>
                          <a:tab pos="0" algn="l"/>
                        </a:tabLst>
                      </a:pPr>
                      <a:endParaRPr lang="en-GB" altLang="en-US" sz="1200" baseline="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Chill Challenge</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frighten</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midnight</a:t>
                      </a: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delight</a:t>
                      </a:r>
                    </a:p>
                    <a:p>
                      <a:pPr marL="0" lvl="0" indent="0" algn="ctr" eaLnBrk="1" hangingPunct="1">
                        <a:lnSpc>
                          <a:spcPct val="150000"/>
                        </a:lnSpc>
                        <a:spcBef>
                          <a:spcPts val="100"/>
                        </a:spcBef>
                        <a:spcAft>
                          <a:spcPts val="100"/>
                        </a:spcAft>
                        <a:buFontTx/>
                        <a:buNone/>
                        <a:tabLst>
                          <a:tab pos="0" algn="l"/>
                        </a:tabLst>
                      </a:pPr>
                      <a:endParaRPr lang="en-GB" altLang="en-US" sz="1200" baseline="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baseline="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r>
                        <a:rPr lang="en-GB" altLang="en-US" sz="1200" baseline="0" dirty="0" smtClean="0">
                          <a:latin typeface="Comic Sans MS" pitchFamily="66" charset="0"/>
                        </a:rPr>
                        <a:t/>
                      </a:r>
                      <a:br>
                        <a:rPr lang="en-GB" altLang="en-US" sz="1200" baseline="0" dirty="0" smtClean="0">
                          <a:latin typeface="Comic Sans MS" pitchFamily="66" charset="0"/>
                        </a:rPr>
                      </a:b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p>
                      <a:pPr marL="0" lvl="0" indent="0" algn="ctr" eaLnBrk="1" hangingPunct="1">
                        <a:lnSpc>
                          <a:spcPct val="150000"/>
                        </a:lnSpc>
                        <a:spcBef>
                          <a:spcPts val="100"/>
                        </a:spcBef>
                        <a:spcAft>
                          <a:spcPts val="100"/>
                        </a:spcAft>
                        <a:buFontTx/>
                        <a:buNone/>
                        <a:tabLst>
                          <a:tab pos="0" algn="l"/>
                        </a:tabLst>
                      </a:pPr>
                      <a:endParaRPr lang="en-GB" altLang="en-US" sz="1200" dirty="0" smtClean="0">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548472009"/>
              </p:ext>
            </p:extLst>
          </p:nvPr>
        </p:nvGraphicFramePr>
        <p:xfrm>
          <a:off x="2567609"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2a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203589393"/>
              </p:ext>
            </p:extLst>
          </p:nvPr>
        </p:nvGraphicFramePr>
        <p:xfrm>
          <a:off x="5680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a:solidFill>
                            <a:schemeClr val="bg1"/>
                          </a:solidFill>
                          <a:latin typeface="Comic Sans MS" pitchFamily="66" charset="0"/>
                        </a:rPr>
                        <a:t>Week Beginning: </a:t>
                      </a:r>
                      <a:r>
                        <a:rPr lang="en-GB" altLang="en-US" sz="1100" b="1" dirty="0" smtClean="0">
                          <a:solidFill>
                            <a:schemeClr val="bg1"/>
                          </a:solidFill>
                          <a:latin typeface="Comic Sans MS" pitchFamily="66" charset="0"/>
                        </a:rPr>
                        <a:t>Monday</a:t>
                      </a:r>
                      <a:r>
                        <a:rPr lang="en-GB" altLang="en-US" sz="1100" b="1" baseline="0" dirty="0" smtClean="0">
                          <a:solidFill>
                            <a:schemeClr val="bg1"/>
                          </a:solidFill>
                          <a:latin typeface="Comic Sans MS" pitchFamily="66" charset="0"/>
                        </a:rPr>
                        <a:t> </a:t>
                      </a:r>
                      <a:r>
                        <a:rPr lang="en-GB" altLang="en-US" sz="1100" b="1" dirty="0" smtClean="0">
                          <a:solidFill>
                            <a:schemeClr val="bg1"/>
                          </a:solidFill>
                          <a:latin typeface="Comic Sans MS" pitchFamily="66" charset="0"/>
                        </a:rPr>
                        <a:t>24th</a:t>
                      </a:r>
                      <a:r>
                        <a:rPr lang="en-GB" altLang="en-US" sz="1100" b="1" baseline="0" dirty="0" smtClean="0">
                          <a:solidFill>
                            <a:schemeClr val="bg1"/>
                          </a:solidFill>
                          <a:latin typeface="Comic Sans MS" pitchFamily="66" charset="0"/>
                        </a:rPr>
                        <a:t> </a:t>
                      </a:r>
                      <a:r>
                        <a:rPr lang="en-GB" altLang="en-US" sz="1100" b="1" baseline="0" dirty="0" smtClean="0">
                          <a:solidFill>
                            <a:schemeClr val="bg1"/>
                          </a:solidFill>
                          <a:latin typeface="Comic Sans MS" pitchFamily="66" charset="0"/>
                        </a:rPr>
                        <a:t>February </a:t>
                      </a:r>
                      <a:r>
                        <a:rPr lang="en-GB" altLang="en-US" sz="1100" b="1" dirty="0" smtClean="0">
                          <a:solidFill>
                            <a:schemeClr val="bg1"/>
                          </a:solidFill>
                          <a:latin typeface="Comic Sans MS" pitchFamily="66" charset="0"/>
                        </a:rPr>
                        <a:t>2020</a:t>
                      </a:r>
                      <a:endParaRPr lang="en-GB" altLang="en-US" sz="1100" b="1" dirty="0">
                        <a:solidFill>
                          <a:schemeClr val="bg1"/>
                        </a:solidFill>
                        <a:latin typeface="Comic Sans MS" pitchFamily="66" charset="0"/>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spTree>
    <p:extLst>
      <p:ext uri="{BB962C8B-B14F-4D97-AF65-F5344CB8AC3E}">
        <p14:creationId xmlns:p14="http://schemas.microsoft.com/office/powerpoint/2010/main" val="285322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TotalTime>
  <Words>210</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Calibri Light</vt:lpstr>
      <vt:lpstr>Comic Sans MS</vt:lpstr>
      <vt:lpstr>Office Theme</vt:lpstr>
      <vt:lpstr>PowerPoint Presentation</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Wallace</dc:creator>
  <cp:lastModifiedBy>Elaine Wallace</cp:lastModifiedBy>
  <cp:revision>22</cp:revision>
  <dcterms:created xsi:type="dcterms:W3CDTF">2019-09-03T10:36:40Z</dcterms:created>
  <dcterms:modified xsi:type="dcterms:W3CDTF">2020-02-21T08:44:57Z</dcterms:modified>
</cp:coreProperties>
</file>