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28/10/2019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28/10/2019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28/10/2019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28/10/2019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2062989256"/>
              </p:ext>
            </p:extLst>
          </p:nvPr>
        </p:nvGraphicFramePr>
        <p:xfrm>
          <a:off x="1445894" y="836714"/>
          <a:ext cx="7098379" cy="5532298"/>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37681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7833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Chilli challenge – Pick one of the mental maths sheets to do each night.</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You can choose which level you would like to use either green or red.</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The questions should be read aloud and then answered orally (if there is a picture, this would have to be shown). If needed, cubes/number line can be used. Counting on is a good strategy to use for addition.</a:t>
                      </a:r>
                    </a:p>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kern="1200" baseline="0" dirty="0" smtClean="0">
                          <a:solidFill>
                            <a:schemeClr val="tx1"/>
                          </a:solidFill>
                          <a:effectLst/>
                          <a:latin typeface="Comic Sans MS" panose="030F0702030302020204" pitchFamily="66" charset="0"/>
                          <a:ea typeface="ＭＳ Ｐゴシック" pitchFamily="34" charset="-128"/>
                          <a:cs typeface="+mn-cs"/>
                        </a:rPr>
                        <a:t>e.g. 4 + 5   Put the bigger number in your head  that’s 5 and add the 4.  6,7,8,9     4 + 5 = 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95743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Choose an activity from </a:t>
                      </a:r>
                      <a:r>
                        <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rPr>
                        <a:t>your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spelling menu to help you learn your words.</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Common words – again, food</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We are pleased to send home books from our new Big Cat reading scheme. These books have been read in class prior to them coming home. Please use the back pages to support your child with their reading.</a:t>
                      </a:r>
                      <a:endParaRPr kumimoji="0" lang="en-GB" altLang="en-US" sz="1200" b="0" i="0" u="sng"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41471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93548392"/>
              </p:ext>
            </p:extLst>
          </p:nvPr>
        </p:nvGraphicFramePr>
        <p:xfrm>
          <a:off x="8934925" y="872359"/>
          <a:ext cx="1800000" cy="1420495"/>
        </p:xfrm>
        <a:graphic>
          <a:graphicData uri="http://schemas.openxmlformats.org/drawingml/2006/table">
            <a:tbl>
              <a:tblPr/>
              <a:tblGrid>
                <a:gridCol w="1800000">
                  <a:extLst>
                    <a:ext uri="{9D8B030D-6E8A-4147-A177-3AD203B41FA5}">
                      <a16:colId xmlns:a16="http://schemas.microsoft.com/office/drawing/2014/main" val="1294303771"/>
                    </a:ext>
                  </a:extLst>
                </a:gridCol>
              </a:tblGrid>
              <a:tr h="66997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75052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1439119788"/>
              </p:ext>
            </p:extLst>
          </p:nvPr>
        </p:nvGraphicFramePr>
        <p:xfrm>
          <a:off x="8934924" y="2400595"/>
          <a:ext cx="1839797" cy="4045668"/>
        </p:xfrm>
        <a:graphic>
          <a:graphicData uri="http://schemas.openxmlformats.org/drawingml/2006/table">
            <a:tbl>
              <a:tblPr/>
              <a:tblGrid>
                <a:gridCol w="1839797">
                  <a:extLst>
                    <a:ext uri="{9D8B030D-6E8A-4147-A177-3AD203B41FA5}">
                      <a16:colId xmlns:a16="http://schemas.microsoft.com/office/drawing/2014/main" val="1294303771"/>
                    </a:ext>
                  </a:extLst>
                </a:gridCol>
              </a:tblGrid>
              <a:tr h="19705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77136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low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grow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throw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follow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shallow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show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yellow</a:t>
                      </a:r>
                    </a:p>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g</a:t>
                      </a:r>
                      <a:r>
                        <a:rPr lang="en-GB" altLang="en-US" sz="1200" smtClean="0">
                          <a:latin typeface="Comic Sans MS" pitchFamily="66" charset="0"/>
                        </a:rPr>
                        <a:t>row</a:t>
                      </a: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2a 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4214917340"/>
              </p:ext>
            </p:extLst>
          </p:nvPr>
        </p:nvGraphicFramePr>
        <p:xfrm>
          <a:off x="5680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a:t>
                      </a:r>
                      <a:r>
                        <a:rPr lang="en-GB" altLang="en-US" sz="1100" b="1">
                          <a:solidFill>
                            <a:schemeClr val="bg1"/>
                          </a:solidFill>
                          <a:latin typeface="Comic Sans MS" pitchFamily="66" charset="0"/>
                        </a:rPr>
                        <a:t>Monday </a:t>
                      </a:r>
                      <a:r>
                        <a:rPr lang="en-GB" altLang="en-US" sz="1100" b="1" smtClean="0">
                          <a:solidFill>
                            <a:schemeClr val="bg1"/>
                          </a:solidFill>
                          <a:latin typeface="Comic Sans MS" pitchFamily="66" charset="0"/>
                        </a:rPr>
                        <a:t>28th</a:t>
                      </a:r>
                      <a:r>
                        <a:rPr lang="en-GB" altLang="en-US" sz="1100" b="1" baseline="0" smtClean="0">
                          <a:solidFill>
                            <a:schemeClr val="bg1"/>
                          </a:solidFill>
                          <a:latin typeface="Comic Sans MS" pitchFamily="66" charset="0"/>
                        </a:rPr>
                        <a:t> </a:t>
                      </a:r>
                      <a:r>
                        <a:rPr lang="en-GB" altLang="en-US" sz="1100" b="1" baseline="0" dirty="0" smtClean="0">
                          <a:solidFill>
                            <a:schemeClr val="bg1"/>
                          </a:solidFill>
                          <a:latin typeface="Comic Sans MS" pitchFamily="66" charset="0"/>
                        </a:rPr>
                        <a:t>Octo</a:t>
                      </a:r>
                      <a:r>
                        <a:rPr lang="en-GB" altLang="en-US" sz="1100" b="1" dirty="0" smtClean="0">
                          <a:solidFill>
                            <a:schemeClr val="bg1"/>
                          </a:solidFill>
                          <a:latin typeface="Comic Sans MS" pitchFamily="66" charset="0"/>
                        </a:rPr>
                        <a:t>ber </a:t>
                      </a:r>
                      <a:r>
                        <a:rPr lang="en-GB" altLang="en-US" sz="1100" b="1" dirty="0">
                          <a:solidFill>
                            <a:schemeClr val="bg1"/>
                          </a:solidFill>
                          <a:latin typeface="Comic Sans MS" pitchFamily="66" charset="0"/>
                        </a:rPr>
                        <a:t>2019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Mrs Wallace</cp:lastModifiedBy>
  <cp:revision>2</cp:revision>
  <dcterms:modified xsi:type="dcterms:W3CDTF">2019-10-28T08:30:55Z</dcterms:modified>
</cp:coreProperties>
</file>