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3" r:id="rId5"/>
    <p:sldId id="264" r:id="rId6"/>
    <p:sldId id="265" r:id="rId7"/>
    <p:sldId id="272" r:id="rId8"/>
    <p:sldId id="257" r:id="rId9"/>
    <p:sldId id="258" r:id="rId10"/>
    <p:sldId id="259" r:id="rId11"/>
    <p:sldId id="260" r:id="rId12"/>
    <p:sldId id="261" r:id="rId13"/>
    <p:sldId id="262" r:id="rId14"/>
    <p:sldId id="268" r:id="rId15"/>
    <p:sldId id="270" r:id="rId16"/>
    <p:sldId id="27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20084-2473-4213-98CC-BD8C88D6C95E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0B018-59D2-471C-B133-A88E720F5E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07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8EC7E2-2B6A-4DBF-8C21-794C7689BD55}" type="slidenum">
              <a:rPr lang="en-GB" altLang="en-US" smtClean="0"/>
              <a:pPr eaLnBrk="1" hangingPunct="1"/>
              <a:t>1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BFBA79-64D8-4E9F-B706-71005F00CAC9}" type="slidenum">
              <a:rPr lang="en-GB" altLang="en-US" smtClean="0"/>
              <a:pPr eaLnBrk="1" hangingPunct="1"/>
              <a:t>3</a:t>
            </a:fld>
            <a:endParaRPr lang="en-GB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61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4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18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26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1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021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6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30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37FB-6ABE-49FB-B0DB-BC894F08B8A2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031F-CD97-4BA6-AB75-BC956B032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45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givers.org/files/82424E8A-E081-49B4-EC473F7D2EDFADED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853281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f_low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88913"/>
            <a:ext cx="3790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71438" y="6237288"/>
            <a:ext cx="9037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00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presentation can only be copied or altered for non-commercial personal or educational use.</a:t>
            </a:r>
          </a:p>
          <a:p>
            <a:pPr algn="ctr" eaLnBrk="1" hangingPunct="1"/>
            <a:r>
              <a:rPr lang="en-GB" altLang="en-US" sz="100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Citizenship Foundation         Charity Reg No 801360       	Author: M. Heath         	www.gogivers.org</a:t>
            </a:r>
          </a:p>
        </p:txBody>
      </p:sp>
    </p:spTree>
    <p:extLst>
      <p:ext uri="{BB962C8B-B14F-4D97-AF65-F5344CB8AC3E}">
        <p14:creationId xmlns:p14="http://schemas.microsoft.com/office/powerpoint/2010/main" val="4256497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5136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8496944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Should you care about people in your community who are not friends or family?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6" y="4797152"/>
            <a:ext cx="16144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omic Sans MS" panose="030F0702030302020204" pitchFamily="66" charset="0"/>
              </a:rPr>
              <a:t> Why?</a:t>
            </a:r>
          </a:p>
        </p:txBody>
      </p:sp>
      <p:sp>
        <p:nvSpPr>
          <p:cNvPr id="5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0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le-of-english-coins.jpg (400×267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8"/>
          <a:stretch/>
        </p:blipFill>
        <p:spPr bwMode="auto">
          <a:xfrm>
            <a:off x="-1" y="-2945"/>
            <a:ext cx="9144001" cy="686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356" y="4906615"/>
            <a:ext cx="7947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Have you ever given any of your pocket money to a charity?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358" y="1910996"/>
            <a:ext cx="8091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People sometimes set up charities to collect money and care for other people who are in need.</a:t>
            </a:r>
          </a:p>
        </p:txBody>
      </p:sp>
      <p:sp>
        <p:nvSpPr>
          <p:cNvPr id="5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6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04221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What could </a:t>
            </a:r>
            <a:r>
              <a:rPr lang="en-GB" sz="4400" b="1" dirty="0">
                <a:latin typeface="Comic Sans MS" panose="030F0702030302020204" pitchFamily="66" charset="0"/>
              </a:rPr>
              <a:t>you</a:t>
            </a:r>
            <a:r>
              <a:rPr lang="en-GB" sz="4400" dirty="0">
                <a:latin typeface="Comic Sans MS" panose="030F0702030302020204" pitchFamily="66" charset="0"/>
              </a:rPr>
              <a:t> do to make your community more caring?</a:t>
            </a:r>
          </a:p>
        </p:txBody>
      </p:sp>
      <p:pic>
        <p:nvPicPr>
          <p:cNvPr id="4098" name="Picture 2" descr="caring-hands.jpg (440×29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06" y="1594101"/>
            <a:ext cx="8005542" cy="52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8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484739"/>
            <a:ext cx="20394573" cy="4048606"/>
            <a:chOff x="-2133178" y="496144"/>
            <a:chExt cx="20394573" cy="4048606"/>
          </a:xfrm>
        </p:grpSpPr>
        <p:sp>
          <p:nvSpPr>
            <p:cNvPr id="2" name="TextBox 1"/>
            <p:cNvSpPr txBox="1"/>
            <p:nvPr/>
          </p:nvSpPr>
          <p:spPr>
            <a:xfrm>
              <a:off x="-1345123" y="496144"/>
              <a:ext cx="135668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Giving money isn’t the only way of caring for others… </a:t>
              </a:r>
            </a:p>
          </p:txBody>
        </p:sp>
        <p:pic>
          <p:nvPicPr>
            <p:cNvPr id="2050" name="Picture 2" descr="19SKpSchalQuillowsDonate3a_t670.jpg (670×544)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350" y="1587153"/>
              <a:ext cx="4560263" cy="2951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8943040-large.jpg (380×226)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30" r="21210"/>
            <a:stretch/>
          </p:blipFill>
          <p:spPr bwMode="auto">
            <a:xfrm>
              <a:off x="6842234" y="1585696"/>
              <a:ext cx="3757837" cy="2951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0191125a-65d8-47e1-9cc0-fa1308fb8f8a.JPG (800×534)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5"/>
            <a:stretch/>
          </p:blipFill>
          <p:spPr bwMode="auto">
            <a:xfrm>
              <a:off x="-2133178" y="1585695"/>
              <a:ext cx="4841528" cy="29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SocialWork3.GIF (475×372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2298" y="1591345"/>
              <a:ext cx="4718814" cy="2946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doorP2.jpg (640×427)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19"/>
            <a:stretch/>
          </p:blipFill>
          <p:spPr bwMode="auto">
            <a:xfrm>
              <a:off x="13645008" y="1585695"/>
              <a:ext cx="4616387" cy="295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323528" y="5157192"/>
            <a:ext cx="8651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Can you think of any other ways that children can help care for their community?</a:t>
            </a: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8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1.18993 -0.0127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97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8135937" cy="5555367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60325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000" b="1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Activities to complete this lesson include</a:t>
            </a:r>
            <a:r>
              <a:rPr lang="en-GB" altLang="en-US" sz="2400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:</a:t>
            </a:r>
          </a:p>
          <a:p>
            <a:pPr eaLnBrk="1" hangingPunct="1">
              <a:spcBef>
                <a:spcPct val="30000"/>
              </a:spcBef>
            </a:pPr>
            <a:r>
              <a:rPr lang="en-GB" altLang="en-US" sz="2400" dirty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 </a:t>
            </a:r>
          </a:p>
          <a:p>
            <a:pPr eaLnBrk="1" hangingPunct="1">
              <a:spcBef>
                <a:spcPct val="30000"/>
              </a:spcBef>
            </a:pPr>
            <a:endParaRPr lang="en-GB" altLang="en-US" sz="1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altLang="en-US" sz="2000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altLang="en-US" sz="1400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altLang="en-US" sz="20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altLang="en-US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altLang="en-US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altLang="en-US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altLang="en-US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altLang="en-US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endParaRPr lang="en-GB" altLang="en-US" sz="2400" i="1" dirty="0">
              <a:solidFill>
                <a:schemeClr val="tx2"/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30000"/>
              </a:spcBef>
            </a:pPr>
            <a:r>
              <a:rPr lang="en-GB" altLang="en-US" sz="1400" i="1" smtClean="0">
                <a:latin typeface="Tahoma" pitchFamily="34" charset="0"/>
              </a:rPr>
              <a:t> </a:t>
            </a:r>
            <a:endParaRPr lang="en-GB" altLang="en-US" sz="1400" i="1" dirty="0">
              <a:latin typeface="Tahom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3600450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14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altLang="en-US" sz="2800" dirty="0" smtClean="0">
                <a:solidFill>
                  <a:schemeClr val="tx2"/>
                </a:solidFill>
                <a:latin typeface="Comic Sans MS" pitchFamily="66" charset="0"/>
              </a:rPr>
              <a:t>Community </a:t>
            </a:r>
            <a:r>
              <a:rPr lang="en-GB" altLang="en-US" sz="2800" dirty="0">
                <a:solidFill>
                  <a:schemeClr val="tx2"/>
                </a:solidFill>
                <a:latin typeface="Comic Sans MS" pitchFamily="66" charset="0"/>
              </a:rPr>
              <a:t>Survey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GB" altLang="en-US" sz="2800" dirty="0" smtClean="0">
                <a:solidFill>
                  <a:schemeClr val="tx2"/>
                </a:solidFill>
                <a:latin typeface="Comic Sans MS" pitchFamily="66" charset="0"/>
              </a:rPr>
              <a:t>Philo </a:t>
            </a:r>
            <a:r>
              <a:rPr lang="en-GB" altLang="en-US" sz="2800" dirty="0">
                <a:solidFill>
                  <a:schemeClr val="tx2"/>
                </a:solidFill>
                <a:latin typeface="Comic Sans MS" pitchFamily="66" charset="0"/>
              </a:rPr>
              <a:t>the Philanthropist</a:t>
            </a:r>
            <a:endParaRPr lang="en-GB" altLang="en-US" sz="3200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  <a:buFontTx/>
              <a:buChar char="•"/>
            </a:pPr>
            <a:endParaRPr lang="en-GB" alt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3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6"/>
          <p:cNvSpPr txBox="1">
            <a:spLocks noChangeArrowheads="1"/>
          </p:cNvSpPr>
          <p:nvPr/>
        </p:nvSpPr>
        <p:spPr bwMode="auto">
          <a:xfrm>
            <a:off x="390525" y="322263"/>
            <a:ext cx="8280400" cy="619125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60325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endParaRPr lang="en-GB" altLang="en-US" sz="1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altLang="en-US" sz="200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altLang="en-US" sz="140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altLang="en-US" sz="20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altLang="en-US" sz="2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altLang="en-US" sz="2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altLang="en-US" sz="2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altLang="en-US" sz="2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endParaRPr lang="en-GB" altLang="en-US" sz="2400" i="1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r>
              <a:rPr lang="en-GB" altLang="en-US" sz="1400" i="1">
                <a:latin typeface="Tahoma" pitchFamily="34" charset="0"/>
              </a:rPr>
              <a:t>		</a:t>
            </a:r>
          </a:p>
          <a:p>
            <a:pPr eaLnBrk="1" hangingPunct="1"/>
            <a:r>
              <a:rPr lang="en-GB" altLang="en-US" sz="1400" i="1">
                <a:latin typeface="Tahoma" pitchFamily="34" charset="0"/>
              </a:rPr>
              <a:t> </a:t>
            </a:r>
            <a:endParaRPr lang="en-GB" altLang="en-US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GB" altLang="en-US" sz="3600">
                <a:latin typeface="Verdana" pitchFamily="34" charset="0"/>
                <a:ea typeface="Verdana" pitchFamily="34" charset="0"/>
                <a:cs typeface="Verdana" pitchFamily="34" charset="0"/>
              </a:rPr>
              <a:t>Using Go-Givers lessons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41325" y="1125538"/>
            <a:ext cx="8229600" cy="5732462"/>
          </a:xfrm>
        </p:spPr>
        <p:txBody>
          <a:bodyPr/>
          <a:lstStyle/>
          <a:p>
            <a:pPr eaLnBrk="1" hangingPunct="1"/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This PowerPoint is designed to inform, and to support critical thinking and discussion.</a:t>
            </a:r>
          </a:p>
          <a:p>
            <a:pPr eaLnBrk="1" hangingPunct="1"/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Go-Givers PowerPoints can be used in their entirety OR content can be saved and edited.</a:t>
            </a:r>
          </a:p>
          <a:p>
            <a:pPr eaLnBrk="1" hangingPunct="1"/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In order for the </a:t>
            </a:r>
            <a:r>
              <a:rPr lang="en-GB" altLang="en-US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links</a:t>
            </a:r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GB" altLang="en-US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animation</a:t>
            </a:r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 to work, always show the PowerPoints in ‘slide show’ view. </a:t>
            </a:r>
          </a:p>
          <a:p>
            <a:pPr eaLnBrk="1" hangingPunct="1"/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altLang="en-US" sz="2200" b="1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green dot</a:t>
            </a:r>
            <a:r>
              <a:rPr lang="en-GB" altLang="en-US" sz="220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in the bottom right hand corner of the slide indicates when the slide animation is complete.</a:t>
            </a:r>
          </a:p>
          <a:p>
            <a:pPr eaLnBrk="1" hangingPunct="1"/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More information about using PowerPoint can be found </a:t>
            </a:r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here</a:t>
            </a:r>
            <a:endParaRPr lang="en-GB" altLang="en-US" sz="22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altLang="en-US" sz="2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LEARNING ACTIVITIES </a:t>
            </a:r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are an</a:t>
            </a:r>
            <a:r>
              <a:rPr lang="en-GB" altLang="en-US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 essential and integral part of this lesson</a:t>
            </a:r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. They</a:t>
            </a:r>
            <a:r>
              <a:rPr lang="en-GB" altLang="en-US" sz="2200" b="1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2200">
                <a:latin typeface="Verdana" pitchFamily="34" charset="0"/>
                <a:ea typeface="Verdana" pitchFamily="34" charset="0"/>
                <a:cs typeface="Verdana" pitchFamily="34" charset="0"/>
              </a:rPr>
              <a:t>are linked at the end of this PowerPoint.</a:t>
            </a:r>
          </a:p>
        </p:txBody>
      </p:sp>
      <p:sp>
        <p:nvSpPr>
          <p:cNvPr id="3077" name="Oval 4"/>
          <p:cNvSpPr>
            <a:spLocks noChangeArrowheads="1"/>
          </p:cNvSpPr>
          <p:nvPr/>
        </p:nvSpPr>
        <p:spPr bwMode="auto">
          <a:xfrm>
            <a:off x="3127375" y="3486150"/>
            <a:ext cx="180975" cy="17938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7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9429" y="1330451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dirty="0">
                <a:latin typeface="Comic Sans MS" pitchFamily="66" charset="0"/>
              </a:rPr>
              <a:t>	In this lesson we will learn about how we can help to make our community a </a:t>
            </a:r>
            <a:r>
              <a:rPr lang="en-GB" altLang="en-US" b="1" dirty="0">
                <a:latin typeface="Comic Sans MS" pitchFamily="66" charset="0"/>
              </a:rPr>
              <a:t>caring</a:t>
            </a:r>
            <a:r>
              <a:rPr lang="en-GB" altLang="en-US" dirty="0">
                <a:latin typeface="Comic Sans MS" pitchFamily="66" charset="0"/>
              </a:rPr>
              <a:t>  community.</a:t>
            </a:r>
          </a:p>
        </p:txBody>
      </p:sp>
      <p:pic>
        <p:nvPicPr>
          <p:cNvPr id="4099" name="Picture 3" descr="ametti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37"/>
          <a:stretch>
            <a:fillRect/>
          </a:stretch>
        </p:blipFill>
        <p:spPr bwMode="auto">
          <a:xfrm>
            <a:off x="6877050" y="4841875"/>
            <a:ext cx="1800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0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0" t="7885" r="-172" b="16028"/>
          <a:stretch/>
        </p:blipFill>
        <p:spPr>
          <a:xfrm>
            <a:off x="-637337" y="-531440"/>
            <a:ext cx="10116991" cy="73894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5800106"/>
            <a:ext cx="80901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Caring for our Community</a:t>
            </a:r>
          </a:p>
        </p:txBody>
      </p:sp>
      <p:sp>
        <p:nvSpPr>
          <p:cNvPr id="4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1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037"/>
            <a:ext cx="9144000" cy="4954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659359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kind of community would you like to belong to?</a:t>
            </a:r>
          </a:p>
        </p:txBody>
      </p:sp>
      <p:sp>
        <p:nvSpPr>
          <p:cNvPr id="4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7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9" y="0"/>
            <a:ext cx="752997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74138">
            <a:off x="3281896" y="1534618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A</a:t>
            </a:r>
          </a:p>
          <a:p>
            <a:pPr algn="ctr"/>
            <a:r>
              <a:rPr lang="en-GB" sz="4800" b="1" dirty="0">
                <a:latin typeface="Bradley Hand ITC" panose="03070402050302030203" pitchFamily="66" charset="0"/>
              </a:rPr>
              <a:t>Caring</a:t>
            </a:r>
          </a:p>
        </p:txBody>
      </p:sp>
      <p:sp>
        <p:nvSpPr>
          <p:cNvPr id="5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0932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do people show that they care?</a:t>
            </a:r>
          </a:p>
        </p:txBody>
      </p:sp>
      <p:sp>
        <p:nvSpPr>
          <p:cNvPr id="3" name="Heart 2"/>
          <p:cNvSpPr/>
          <p:nvPr/>
        </p:nvSpPr>
        <p:spPr>
          <a:xfrm>
            <a:off x="2195736" y="1196752"/>
            <a:ext cx="5184576" cy="4680520"/>
          </a:xfrm>
          <a:prstGeom prst="hear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84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  <p:animClr clrSpc="rgb" dir="cw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616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34" y="857039"/>
            <a:ext cx="4824535" cy="32158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11560" y="11663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Who cares for you in your community?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3810557"/>
            <a:ext cx="4608513" cy="30717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183" y="857040"/>
            <a:ext cx="4431087" cy="29535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3810557"/>
            <a:ext cx="4572000" cy="30474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90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ldren-caring-themselves1.jpg (800×564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"/>
          <a:stretch/>
        </p:blipFill>
        <p:spPr bwMode="auto">
          <a:xfrm>
            <a:off x="4732951" y="0"/>
            <a:ext cx="4519569" cy="337479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/>
          <a:stretch/>
        </p:blipFill>
        <p:spPr>
          <a:xfrm>
            <a:off x="23838" y="-1"/>
            <a:ext cx="4692178" cy="33462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28" name="Picture 4" descr="Kindness-Friendship-400x265.jpg (400×265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/>
          <a:stretch/>
        </p:blipFill>
        <p:spPr bwMode="auto">
          <a:xfrm>
            <a:off x="23838" y="3356064"/>
            <a:ext cx="4976151" cy="351171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" r="1569" b="19006"/>
          <a:stretch/>
        </p:blipFill>
        <p:spPr>
          <a:xfrm>
            <a:off x="4736261" y="3356992"/>
            <a:ext cx="4516259" cy="355540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929"/>
            <a:ext cx="9252520" cy="6121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"/>
            <a:ext cx="9252520" cy="880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35696" y="18864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Who or what do YOU care for?</a:t>
            </a:r>
          </a:p>
        </p:txBody>
      </p:sp>
      <p:sp>
        <p:nvSpPr>
          <p:cNvPr id="9" name="Oval 36"/>
          <p:cNvSpPr>
            <a:spLocks noChangeArrowheads="1"/>
          </p:cNvSpPr>
          <p:nvPr/>
        </p:nvSpPr>
        <p:spPr bwMode="auto">
          <a:xfrm>
            <a:off x="8820150" y="6524625"/>
            <a:ext cx="144463" cy="144463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6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3BE8DB11A4A45A96493D2BB285E5B" ma:contentTypeVersion="4" ma:contentTypeDescription="Create a new document." ma:contentTypeScope="" ma:versionID="a04edff928d2e6e02c3a92874622b775">
  <xsd:schema xmlns:xsd="http://www.w3.org/2001/XMLSchema" xmlns:xs="http://www.w3.org/2001/XMLSchema" xmlns:p="http://schemas.microsoft.com/office/2006/metadata/properties" xmlns:ns2="0f4e6820-3e0e-43a8-8936-ded211a9d880" xmlns:ns3="00293a2f-caa8-4277-bab4-088a82734bb7" targetNamespace="http://schemas.microsoft.com/office/2006/metadata/properties" ma:root="true" ma:fieldsID="617b2dbc2286285e265dbe0541c9e49a" ns2:_="" ns3:_="">
    <xsd:import namespace="0f4e6820-3e0e-43a8-8936-ded211a9d880"/>
    <xsd:import namespace="00293a2f-caa8-4277-bab4-088a82734b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e6820-3e0e-43a8-8936-ded211a9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93a2f-caa8-4277-bab4-088a82734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984F78-3DF2-4551-8B1D-A50F1A763F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D2AB1B-4549-4B01-B128-E148D00A15F6}">
  <ds:schemaRefs>
    <ds:schemaRef ds:uri="http://purl.org/dc/terms/"/>
    <ds:schemaRef ds:uri="0f4e6820-3e0e-43a8-8936-ded211a9d880"/>
    <ds:schemaRef ds:uri="http://schemas.microsoft.com/office/2006/documentManagement/types"/>
    <ds:schemaRef ds:uri="00293a2f-caa8-4277-bab4-088a82734bb7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34D0D9C-331B-43A7-A9CF-9E2A698E74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4e6820-3e0e-43a8-8936-ded211a9d880"/>
    <ds:schemaRef ds:uri="00293a2f-caa8-4277-bab4-088a82734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274</Words>
  <Application>Microsoft Office PowerPoint</Application>
  <PresentationFormat>On-screen Show (4:3)</PresentationFormat>
  <Paragraphs>56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Bradley Hand ITC</vt:lpstr>
      <vt:lpstr>Calibri</vt:lpstr>
      <vt:lpstr>Comic Sans MS</vt:lpstr>
      <vt:lpstr>Tahoma</vt:lpstr>
      <vt:lpstr>Verdana</vt:lpstr>
      <vt:lpstr>Office Theme</vt:lpstr>
      <vt:lpstr>PowerPoint Presentation</vt:lpstr>
      <vt:lpstr>Using Go-Givers lessons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Marguerite Heath</dc:creator>
  <cp:lastModifiedBy>Louise Henry</cp:lastModifiedBy>
  <cp:revision>14</cp:revision>
  <dcterms:created xsi:type="dcterms:W3CDTF">2014-11-29T16:41:20Z</dcterms:created>
  <dcterms:modified xsi:type="dcterms:W3CDTF">2020-06-03T09:22:13Z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0x0101000063BE8DB11A4A45A96493D2BB285E5B</vt:lpwstr>
  </property>
</Properties>
</file>