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97" r:id="rId3"/>
    <p:sldId id="257" r:id="rId4"/>
    <p:sldId id="259" r:id="rId5"/>
    <p:sldId id="293" r:id="rId6"/>
    <p:sldId id="296" r:id="rId7"/>
    <p:sldId id="289" r:id="rId8"/>
    <p:sldId id="279" r:id="rId9"/>
    <p:sldId id="294" r:id="rId10"/>
  </p:sldIdLst>
  <p:sldSz cx="12192000" cy="6858000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17CFBC-5900-4B1E-A0DC-B7072738F2C5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3488"/>
            <a:ext cx="592455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BE0B2B-D8A3-4E9B-928C-F20128FA8A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3208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B6DC-8FF4-4410-BC97-4305CB1BC0D6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3118E-C904-4E10-B6EF-693B252D7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483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B6DC-8FF4-4410-BC97-4305CB1BC0D6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3118E-C904-4E10-B6EF-693B252D7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3511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B6DC-8FF4-4410-BC97-4305CB1BC0D6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3118E-C904-4E10-B6EF-693B252D7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3677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B6DC-8FF4-4410-BC97-4305CB1BC0D6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3118E-C904-4E10-B6EF-693B252D7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653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B6DC-8FF4-4410-BC97-4305CB1BC0D6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3118E-C904-4E10-B6EF-693B252D7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2207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B6DC-8FF4-4410-BC97-4305CB1BC0D6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3118E-C904-4E10-B6EF-693B252D7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82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B6DC-8FF4-4410-BC97-4305CB1BC0D6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3118E-C904-4E10-B6EF-693B252D7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008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B6DC-8FF4-4410-BC97-4305CB1BC0D6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3118E-C904-4E10-B6EF-693B252D7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1295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B6DC-8FF4-4410-BC97-4305CB1BC0D6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3118E-C904-4E10-B6EF-693B252D7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650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B6DC-8FF4-4410-BC97-4305CB1BC0D6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3118E-C904-4E10-B6EF-693B252D7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3935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B6DC-8FF4-4410-BC97-4305CB1BC0D6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3118E-C904-4E10-B6EF-693B252D7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81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CB6DC-8FF4-4410-BC97-4305CB1BC0D6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3118E-C904-4E10-B6EF-693B252D7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717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8" name="Picture 14" descr="Kirkhill Prima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8545" y="20783"/>
            <a:ext cx="4255378" cy="4255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Box 4">
            <a:extLst>
              <a:ext uri="{FF2B5EF4-FFF2-40B4-BE49-F238E27FC236}">
                <a16:creationId xmlns:a16="http://schemas.microsoft.com/office/drawing/2014/main" id="{54AEEFA8-5981-454D-851F-958D5D842029}"/>
              </a:ext>
            </a:extLst>
          </p:cNvPr>
          <p:cNvSpPr txBox="1"/>
          <p:nvPr/>
        </p:nvSpPr>
        <p:spPr>
          <a:xfrm>
            <a:off x="258618" y="342123"/>
            <a:ext cx="8220364" cy="281978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5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dist="38096" dir="2700000">
                    <a:srgbClr val="7F7F7F"/>
                  </a:outerShdw>
                </a:effectLst>
                <a:latin typeface="Century Gothic" pitchFamily="34"/>
                <a:ea typeface="Times New Roman" pitchFamily="18"/>
              </a:rPr>
              <a:t>Meet The Teacher</a:t>
            </a:r>
            <a:r>
              <a:rPr lang="en-GB" sz="5400" b="1" i="0" u="none" strike="noStrike" kern="1200" cap="none" spc="0" baseline="0" dirty="0" smtClean="0">
                <a:solidFill>
                  <a:schemeClr val="accent1">
                    <a:lumMod val="50000"/>
                  </a:schemeClr>
                </a:solidFill>
                <a:effectLst>
                  <a:outerShdw dist="38096" dir="2700000">
                    <a:srgbClr val="7F7F7F"/>
                  </a:outerShdw>
                </a:effectLst>
                <a:uFillTx/>
                <a:latin typeface="Century Gothic" pitchFamily="34"/>
                <a:ea typeface="Times New Roman" pitchFamily="18"/>
              </a:rPr>
              <a:t>  </a:t>
            </a:r>
          </a:p>
          <a:p>
            <a:pPr marL="0" marR="0" lvl="0" indent="0" algn="l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600" b="1" kern="0" dirty="0" smtClean="0">
                <a:solidFill>
                  <a:srgbClr val="00B050"/>
                </a:solidFill>
                <a:effectLst>
                  <a:outerShdw dist="38096" dir="2700000">
                    <a:srgbClr val="7F7F7F"/>
                  </a:outerShdw>
                </a:effectLst>
                <a:latin typeface="Century Gothic" pitchFamily="34"/>
                <a:ea typeface="Times New Roman" pitchFamily="18"/>
              </a:rPr>
              <a:t>Kirkhill Primary School </a:t>
            </a:r>
          </a:p>
          <a:p>
            <a:pPr marL="0" marR="0" lvl="0" indent="0" algn="l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kern="0" dirty="0" smtClean="0">
                <a:solidFill>
                  <a:schemeClr val="accent6">
                    <a:lumMod val="50000"/>
                  </a:schemeClr>
                </a:solidFill>
                <a:effectLst>
                  <a:outerShdw dist="38096" dir="2700000">
                    <a:srgbClr val="7F7F7F"/>
                  </a:outerShdw>
                </a:effectLst>
                <a:latin typeface="Century Gothic" pitchFamily="34"/>
                <a:ea typeface="Times New Roman" pitchFamily="18"/>
              </a:rPr>
              <a:t>Thursday 5</a:t>
            </a:r>
            <a:r>
              <a:rPr lang="en-GB" sz="2400" i="0" u="none" strike="noStrike" kern="0" cap="none" spc="0" dirty="0" smtClean="0">
                <a:solidFill>
                  <a:schemeClr val="accent6">
                    <a:lumMod val="50000"/>
                  </a:schemeClr>
                </a:solidFill>
                <a:effectLst>
                  <a:outerShdw dist="38096" dir="2700000">
                    <a:srgbClr val="7F7F7F"/>
                  </a:outerShdw>
                </a:effectLst>
                <a:uFillTx/>
                <a:latin typeface="Century Gothic" pitchFamily="34"/>
                <a:ea typeface="Times New Roman" pitchFamily="18"/>
              </a:rPr>
              <a:t> September 2019</a:t>
            </a:r>
            <a:endParaRPr lang="en-GB" sz="800" i="0" u="none" strike="noStrike" kern="1200" cap="none" spc="0" baseline="0" dirty="0">
              <a:solidFill>
                <a:schemeClr val="accent6">
                  <a:lumMod val="50000"/>
                </a:schemeClr>
              </a:solidFill>
              <a:uFillTx/>
              <a:latin typeface="Times New Roman" pitchFamily="18"/>
              <a:ea typeface="Times New Roman" pitchFamily="18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1" i="0" u="none" strike="noStrike" kern="1200" cap="none" spc="0" baseline="0" dirty="0">
                <a:solidFill>
                  <a:srgbClr val="000000"/>
                </a:solidFill>
                <a:effectLst>
                  <a:outerShdw dist="38096" dir="2700000">
                    <a:srgbClr val="7F7F7F"/>
                  </a:outerShdw>
                </a:effectLst>
                <a:uFillTx/>
                <a:latin typeface="Century Gothic" pitchFamily="34"/>
                <a:ea typeface="Times New Roman" pitchFamily="18"/>
              </a:rPr>
              <a:t> </a:t>
            </a:r>
            <a:endParaRPr lang="en-GB" sz="1200" b="0" i="0" u="none" strike="noStrike" kern="1200" cap="none" spc="0" baseline="0" dirty="0">
              <a:solidFill>
                <a:srgbClr val="000000"/>
              </a:solidFill>
              <a:uFillTx/>
              <a:latin typeface="Times New Roman" pitchFamily="18"/>
              <a:ea typeface="Times New Roman" pitchFamily="18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0" y="4156071"/>
            <a:ext cx="12263306" cy="1541408"/>
            <a:chOff x="-71306" y="4045236"/>
            <a:chExt cx="12263306" cy="1541408"/>
          </a:xfrm>
        </p:grpSpPr>
        <p:pic>
          <p:nvPicPr>
            <p:cNvPr id="1026" name="Picture 2" descr="https://pbs.twimg.com/media/D0A5xZqWwAE4dA1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29387" y="4045236"/>
              <a:ext cx="1948296" cy="1541408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https://pbs.twimg.com/media/DzrQ0oQXgAAD8ul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5549" y="4096086"/>
              <a:ext cx="2164038" cy="1467145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https://pbs.twimg.com/media/DyAkrXDWsAAZnhZ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0186" y="4137703"/>
              <a:ext cx="2206004" cy="1311752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https://pbs.twimg.com/media/DyAk4KCWoAMsIN8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70836" y="4137702"/>
              <a:ext cx="1921164" cy="1311753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4" name="Picture 10" descr="https://pbs.twimg.com/media/Dxc8oQfXgAIm1n7.jp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8282" y="4076653"/>
              <a:ext cx="2087704" cy="1486578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https://pbs.twimg.com/media/Dw9oZjCWsAA2fAW.jp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71306" y="4135597"/>
              <a:ext cx="2882836" cy="1427634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" name="TextBox 6"/>
          <p:cNvSpPr txBox="1"/>
          <p:nvPr/>
        </p:nvSpPr>
        <p:spPr>
          <a:xfrm>
            <a:off x="0" y="6211669"/>
            <a:ext cx="12192000" cy="64633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FFFF"/>
                </a:solidFill>
                <a:effectLst>
                  <a:outerShdw>
                    <a:srgbClr val="000000"/>
                  </a:outerShdw>
                </a:effectLst>
                <a:latin typeface="Century Gothic" pitchFamily="34"/>
                <a:ea typeface="Times New Roman" pitchFamily="18"/>
              </a:rPr>
              <a:t>Everyone Attaining, Everyone Achieving through Excellent Experiences</a:t>
            </a:r>
            <a:endParaRPr lang="en-GB" sz="1400" dirty="0">
              <a:solidFill>
                <a:srgbClr val="000000"/>
              </a:solidFill>
              <a:latin typeface="Times New Roman" pitchFamily="18"/>
              <a:ea typeface="Times New Roman" pitchFamily="18"/>
            </a:endParaRPr>
          </a:p>
          <a:p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6393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8" name="Picture 14" descr="Kirkhill Prima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2435" y="147781"/>
            <a:ext cx="1699491" cy="1699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0" y="6211669"/>
            <a:ext cx="12192000" cy="64633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FFFF"/>
                </a:solidFill>
                <a:effectLst>
                  <a:outerShdw>
                    <a:srgbClr val="000000"/>
                  </a:outerShdw>
                </a:effectLst>
                <a:latin typeface="Century Gothic" pitchFamily="34"/>
                <a:ea typeface="Times New Roman" pitchFamily="18"/>
              </a:rPr>
              <a:t>Everyone Attaining, Everyone Achieving through Excellent Experiences</a:t>
            </a:r>
            <a:endParaRPr lang="en-GB" sz="1400" dirty="0">
              <a:solidFill>
                <a:srgbClr val="000000"/>
              </a:solidFill>
              <a:latin typeface="Times New Roman" pitchFamily="18"/>
              <a:ea typeface="Times New Roman" pitchFamily="18"/>
            </a:endParaRPr>
          </a:p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563548" y="193052"/>
            <a:ext cx="89038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Our Revised Vision and Values</a:t>
            </a:r>
            <a:endParaRPr lang="en-GB" sz="3200" b="1" dirty="0">
              <a:latin typeface="Century Gothic" panose="020B0502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9037" y="760497"/>
            <a:ext cx="1088314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800" b="1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 Kirkhill we are </a:t>
            </a:r>
            <a:r>
              <a:rPr lang="en-GB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#PROUD </a:t>
            </a:r>
            <a:r>
              <a:rPr lang="en-GB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our school community. </a:t>
            </a:r>
            <a:r>
              <a:rPr lang="en-GB" sz="28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GB" sz="28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28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Everyone </a:t>
            </a:r>
            <a:r>
              <a:rPr lang="en-GB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encouraged to be creative, strive for excellence and be inspired to attain, achieve and be their best.</a:t>
            </a:r>
          </a:p>
          <a:p>
            <a:endParaRPr lang="en-GB" sz="28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 </a:t>
            </a:r>
            <a:r>
              <a:rPr lang="en-GB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Kirkhill we are #PROUD and empowered to demonstrate our values of;</a:t>
            </a:r>
          </a:p>
          <a:p>
            <a:r>
              <a:rPr lang="en-GB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GB" sz="28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erseverance</a:t>
            </a:r>
            <a:endParaRPr lang="en-GB" sz="28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GB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esilience and Respect</a:t>
            </a:r>
          </a:p>
          <a:p>
            <a:r>
              <a:rPr lang="en-GB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GB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ptimism</a:t>
            </a:r>
          </a:p>
          <a:p>
            <a:r>
              <a:rPr lang="en-GB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en-GB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nity</a:t>
            </a:r>
          </a:p>
          <a:p>
            <a:r>
              <a:rPr lang="en-GB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GB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iversity</a:t>
            </a:r>
          </a:p>
          <a:p>
            <a:endParaRPr lang="en-GB" sz="2800" b="1" dirty="0" smtClean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612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8" name="Picture 14" descr="Kirkhill Prima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2435" y="147781"/>
            <a:ext cx="1699491" cy="1699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0" y="6211669"/>
            <a:ext cx="12192000" cy="64633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FFFF"/>
                </a:solidFill>
                <a:effectLst>
                  <a:outerShdw>
                    <a:srgbClr val="000000"/>
                  </a:outerShdw>
                </a:effectLst>
                <a:latin typeface="Century Gothic" pitchFamily="34"/>
                <a:ea typeface="Times New Roman" pitchFamily="18"/>
              </a:rPr>
              <a:t>Everyone Attaining, Everyone Achieving through Excellent Experiences</a:t>
            </a:r>
            <a:endParaRPr lang="en-GB" sz="1400" dirty="0">
              <a:solidFill>
                <a:srgbClr val="000000"/>
              </a:solidFill>
              <a:latin typeface="Times New Roman" pitchFamily="18"/>
              <a:ea typeface="Times New Roman" pitchFamily="18"/>
            </a:endParaRPr>
          </a:p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563548" y="193052"/>
            <a:ext cx="89038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Literacy and English</a:t>
            </a:r>
            <a:r>
              <a:rPr lang="en-GB" sz="3200" b="1" dirty="0" smtClean="0">
                <a:latin typeface="Century Gothic" panose="020B0502020202020204" pitchFamily="34" charset="0"/>
              </a:rPr>
              <a:t> </a:t>
            </a:r>
            <a:endParaRPr lang="en-GB" sz="3200" b="1" dirty="0">
              <a:latin typeface="Century Gothic" panose="020B0502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9037" y="760497"/>
            <a:ext cx="988752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800" b="1" dirty="0" smtClean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457200" indent="-457200">
              <a:buBlip>
                <a:blip r:embed="rId3"/>
              </a:buBlip>
            </a:pPr>
            <a:r>
              <a:rPr lang="en-GB" sz="3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Spelling </a:t>
            </a:r>
            <a:r>
              <a:rPr lang="en-GB" sz="36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 Discussed on Monday assessment on Friday</a:t>
            </a:r>
            <a:endParaRPr lang="en-GB" sz="36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Blip>
                <a:blip r:embed="rId3"/>
              </a:buBlip>
            </a:pPr>
            <a:r>
              <a:rPr lang="en-GB" sz="3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Handwriting </a:t>
            </a:r>
            <a:r>
              <a:rPr lang="en-GB" sz="36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–Monday</a:t>
            </a:r>
          </a:p>
          <a:p>
            <a:pPr marL="457200" indent="-457200">
              <a:buBlip>
                <a:blip r:embed="rId3"/>
              </a:buBlip>
            </a:pPr>
            <a:r>
              <a:rPr lang="en-GB" sz="36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Grammar - Tuesday</a:t>
            </a:r>
          </a:p>
          <a:p>
            <a:pPr marL="457200" indent="-457200">
              <a:buBlip>
                <a:blip r:embed="rId3"/>
              </a:buBlip>
            </a:pPr>
            <a:r>
              <a:rPr lang="en-GB" sz="36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Big </a:t>
            </a:r>
            <a:r>
              <a:rPr lang="en-GB" sz="3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Writing </a:t>
            </a:r>
            <a:r>
              <a:rPr lang="en-GB" sz="36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Wednesday</a:t>
            </a:r>
          </a:p>
          <a:p>
            <a:pPr marL="457200" indent="-457200">
              <a:buBlip>
                <a:blip r:embed="rId3"/>
              </a:buBlip>
            </a:pPr>
            <a:r>
              <a:rPr lang="en-GB" sz="36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Reading - </a:t>
            </a:r>
            <a:r>
              <a:rPr lang="en-GB" sz="3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Friday</a:t>
            </a:r>
          </a:p>
          <a:p>
            <a:endParaRPr lang="en-GB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endParaRPr lang="en-GB" sz="2800" dirty="0" smtClean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endParaRPr lang="en-GB" sz="2800" b="1" dirty="0" smtClean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170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8" name="Picture 14" descr="Kirkhill Prima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2435" y="147781"/>
            <a:ext cx="1699491" cy="1699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0" y="6211669"/>
            <a:ext cx="12192000" cy="64633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FFFF"/>
                </a:solidFill>
                <a:effectLst>
                  <a:outerShdw>
                    <a:srgbClr val="000000"/>
                  </a:outerShdw>
                </a:effectLst>
                <a:latin typeface="Century Gothic" pitchFamily="34"/>
                <a:ea typeface="Times New Roman" pitchFamily="18"/>
              </a:rPr>
              <a:t>Everyone Attaining, Everyone Achieving through Excellent Experiences</a:t>
            </a:r>
            <a:endParaRPr lang="en-GB" sz="1400" dirty="0">
              <a:solidFill>
                <a:srgbClr val="000000"/>
              </a:solidFill>
              <a:latin typeface="Times New Roman" pitchFamily="18"/>
              <a:ea typeface="Times New Roman" pitchFamily="18"/>
            </a:endParaRPr>
          </a:p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42F451D-2CCA-4BDE-9745-E00AD22C061D}"/>
              </a:ext>
            </a:extLst>
          </p:cNvPr>
          <p:cNvSpPr txBox="1">
            <a:spLocks/>
          </p:cNvSpPr>
          <p:nvPr/>
        </p:nvSpPr>
        <p:spPr>
          <a:xfrm>
            <a:off x="413331" y="581171"/>
            <a:ext cx="10515600" cy="13255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Numeracy and Mathematics</a:t>
            </a:r>
            <a:endParaRPr lang="en-GB" b="1" dirty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EF59304A-22DC-4AA1-B4DC-509E7B4D695C}"/>
              </a:ext>
            </a:extLst>
          </p:cNvPr>
          <p:cNvSpPr txBox="1">
            <a:spLocks/>
          </p:cNvSpPr>
          <p:nvPr/>
        </p:nvSpPr>
        <p:spPr>
          <a:xfrm>
            <a:off x="348676" y="1552142"/>
            <a:ext cx="11349338" cy="435133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3"/>
              </a:buBlip>
            </a:pPr>
            <a:r>
              <a:rPr lang="en-GB" sz="3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Interactive Oral Mental Mathematics </a:t>
            </a:r>
            <a:r>
              <a:rPr lang="en-GB" sz="36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i.e. loop cards, bingo, etc.</a:t>
            </a:r>
          </a:p>
          <a:p>
            <a:pPr>
              <a:buBlip>
                <a:blip r:embed="rId3"/>
              </a:buBlip>
            </a:pPr>
            <a:r>
              <a:rPr lang="en-GB" sz="36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Introducing </a:t>
            </a:r>
            <a:r>
              <a:rPr lang="en-GB" sz="3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Lesson </a:t>
            </a:r>
            <a:endParaRPr lang="en-GB" sz="3600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Blip>
                <a:blip r:embed="rId3"/>
              </a:buBlip>
            </a:pPr>
            <a:r>
              <a:rPr lang="en-GB" sz="36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Direct </a:t>
            </a:r>
            <a:r>
              <a:rPr lang="en-GB" sz="3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Interactive Teaching </a:t>
            </a:r>
            <a:endParaRPr lang="en-GB" sz="3600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Blip>
                <a:blip r:embed="rId3"/>
              </a:buBlip>
            </a:pPr>
            <a:r>
              <a:rPr lang="en-GB" sz="36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GB" sz="3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Plenary Session </a:t>
            </a:r>
          </a:p>
          <a:p>
            <a:pPr>
              <a:buBlip>
                <a:blip r:embed="rId3"/>
              </a:buBlip>
            </a:pPr>
            <a:r>
              <a:rPr lang="en-GB" sz="3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Games to reinforce </a:t>
            </a:r>
            <a:r>
              <a:rPr lang="en-GB" sz="36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learning</a:t>
            </a:r>
          </a:p>
          <a:p>
            <a:pPr>
              <a:buBlip>
                <a:blip r:embed="rId3"/>
              </a:buBlip>
            </a:pPr>
            <a:r>
              <a:rPr lang="en-GB" sz="36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Online </a:t>
            </a:r>
            <a:r>
              <a:rPr lang="en-GB" sz="3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resources such as Education City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endParaRPr lang="en-GB" dirty="0" smtClean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833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8" name="Picture 14" descr="Kirkhill Prima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2435" y="147781"/>
            <a:ext cx="1699491" cy="1699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0" y="6211669"/>
            <a:ext cx="12192000" cy="64633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FFFF"/>
                </a:solidFill>
                <a:effectLst>
                  <a:outerShdw>
                    <a:srgbClr val="000000"/>
                  </a:outerShdw>
                </a:effectLst>
                <a:latin typeface="Century Gothic" pitchFamily="34"/>
                <a:ea typeface="Times New Roman" pitchFamily="18"/>
              </a:rPr>
              <a:t>Everyone Attaining, Everyone Achieving through Excellent Experiences</a:t>
            </a:r>
            <a:endParaRPr lang="en-GB" sz="1400" dirty="0">
              <a:solidFill>
                <a:srgbClr val="000000"/>
              </a:solidFill>
              <a:latin typeface="Times New Roman" pitchFamily="18"/>
              <a:ea typeface="Times New Roman" pitchFamily="18"/>
            </a:endParaRPr>
          </a:p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42F451D-2CCA-4BDE-9745-E00AD22C061D}"/>
              </a:ext>
            </a:extLst>
          </p:cNvPr>
          <p:cNvSpPr txBox="1">
            <a:spLocks/>
          </p:cNvSpPr>
          <p:nvPr/>
        </p:nvSpPr>
        <p:spPr>
          <a:xfrm>
            <a:off x="413331" y="581171"/>
            <a:ext cx="10515600" cy="13255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Health and Wellbeing</a:t>
            </a:r>
            <a:endParaRPr lang="en-GB" b="1" dirty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EF59304A-22DC-4AA1-B4DC-509E7B4D695C}"/>
              </a:ext>
            </a:extLst>
          </p:cNvPr>
          <p:cNvSpPr txBox="1">
            <a:spLocks/>
          </p:cNvSpPr>
          <p:nvPr/>
        </p:nvSpPr>
        <p:spPr>
          <a:xfrm>
            <a:off x="348675" y="1552142"/>
            <a:ext cx="11723251" cy="435133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3"/>
              </a:buBlip>
            </a:pPr>
            <a:r>
              <a:rPr lang="en-GB" sz="3600" dirty="0" smtClean="0">
                <a:solidFill>
                  <a:srgbClr val="0070C0"/>
                </a:solidFill>
              </a:rPr>
              <a:t>PE </a:t>
            </a:r>
            <a:r>
              <a:rPr lang="en-GB" sz="3600" dirty="0">
                <a:solidFill>
                  <a:srgbClr val="0070C0"/>
                </a:solidFill>
              </a:rPr>
              <a:t>-  Games – </a:t>
            </a:r>
            <a:r>
              <a:rPr lang="en-GB" sz="3600" dirty="0" smtClean="0">
                <a:solidFill>
                  <a:srgbClr val="0070C0"/>
                </a:solidFill>
              </a:rPr>
              <a:t>Striking and Fielding Games - Thursday</a:t>
            </a:r>
          </a:p>
          <a:p>
            <a:pPr>
              <a:buBlip>
                <a:blip r:embed="rId3"/>
              </a:buBlip>
            </a:pPr>
            <a:r>
              <a:rPr lang="en-GB" sz="3600" dirty="0" smtClean="0">
                <a:solidFill>
                  <a:srgbClr val="0070C0"/>
                </a:solidFill>
              </a:rPr>
              <a:t>PE </a:t>
            </a:r>
            <a:r>
              <a:rPr lang="en-GB" sz="3600" dirty="0">
                <a:solidFill>
                  <a:srgbClr val="0070C0"/>
                </a:solidFill>
              </a:rPr>
              <a:t>-  Fitness </a:t>
            </a:r>
            <a:r>
              <a:rPr lang="en-GB" sz="3600" dirty="0" smtClean="0">
                <a:solidFill>
                  <a:srgbClr val="0070C0"/>
                </a:solidFill>
              </a:rPr>
              <a:t>– Wednesday</a:t>
            </a:r>
          </a:p>
          <a:p>
            <a:pPr>
              <a:buBlip>
                <a:blip r:embed="rId3"/>
              </a:buBlip>
            </a:pPr>
            <a:r>
              <a:rPr lang="en-GB" sz="3600" dirty="0" smtClean="0">
                <a:solidFill>
                  <a:srgbClr val="0070C0"/>
                </a:solidFill>
              </a:rPr>
              <a:t>Mental/Social/Emotional </a:t>
            </a:r>
            <a:r>
              <a:rPr lang="en-GB" sz="3600" dirty="0">
                <a:solidFill>
                  <a:srgbClr val="0070C0"/>
                </a:solidFill>
              </a:rPr>
              <a:t>Health – </a:t>
            </a:r>
            <a:r>
              <a:rPr lang="en-GB" sz="3600" dirty="0" smtClean="0">
                <a:solidFill>
                  <a:srgbClr val="0070C0"/>
                </a:solidFill>
              </a:rPr>
              <a:t>Wednesday</a:t>
            </a:r>
          </a:p>
          <a:p>
            <a:pPr>
              <a:buBlip>
                <a:blip r:embed="rId3"/>
              </a:buBlip>
            </a:pPr>
            <a:r>
              <a:rPr lang="en-GB" sz="3600" dirty="0" err="1" smtClean="0">
                <a:solidFill>
                  <a:srgbClr val="0070C0"/>
                </a:solidFill>
              </a:rPr>
              <a:t>Bounceback</a:t>
            </a:r>
            <a:r>
              <a:rPr lang="en-GB" sz="3600" dirty="0" smtClean="0">
                <a:solidFill>
                  <a:srgbClr val="0070C0"/>
                </a:solidFill>
              </a:rPr>
              <a:t>/Mindfulness</a:t>
            </a:r>
          </a:p>
          <a:p>
            <a:pPr>
              <a:buBlip>
                <a:blip r:embed="rId3"/>
              </a:buBlip>
            </a:pPr>
            <a:r>
              <a:rPr lang="en-GB" sz="3600" dirty="0" smtClean="0">
                <a:solidFill>
                  <a:srgbClr val="0070C0"/>
                </a:solidFill>
              </a:rPr>
              <a:t>Weekly </a:t>
            </a:r>
            <a:r>
              <a:rPr lang="en-GB" sz="3600" dirty="0">
                <a:solidFill>
                  <a:srgbClr val="0070C0"/>
                </a:solidFill>
              </a:rPr>
              <a:t>assembly – share </a:t>
            </a:r>
            <a:r>
              <a:rPr lang="en-GB" sz="3600" dirty="0" smtClean="0">
                <a:solidFill>
                  <a:srgbClr val="0070C0"/>
                </a:solidFill>
              </a:rPr>
              <a:t>achievements</a:t>
            </a:r>
          </a:p>
          <a:p>
            <a:pPr>
              <a:buBlip>
                <a:blip r:embed="rId3"/>
              </a:buBlip>
            </a:pPr>
            <a:r>
              <a:rPr lang="en-GB" sz="3600" dirty="0" smtClean="0">
                <a:solidFill>
                  <a:srgbClr val="0070C0"/>
                </a:solidFill>
              </a:rPr>
              <a:t>GIRFEC</a:t>
            </a:r>
            <a:endParaRPr lang="en-GB" sz="3600" dirty="0">
              <a:solidFill>
                <a:srgbClr val="0070C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GB" dirty="0" smtClean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731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8" name="Picture 14" descr="Kirkhill Prima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2435" y="147781"/>
            <a:ext cx="1699491" cy="1699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0" y="6211669"/>
            <a:ext cx="12192000" cy="64633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FFFF"/>
                </a:solidFill>
                <a:effectLst>
                  <a:outerShdw>
                    <a:srgbClr val="000000"/>
                  </a:outerShdw>
                </a:effectLst>
                <a:latin typeface="Century Gothic" pitchFamily="34"/>
                <a:ea typeface="Times New Roman" pitchFamily="18"/>
              </a:rPr>
              <a:t>Everyone Attaining, Everyone Achieving through Excellent Experiences</a:t>
            </a:r>
            <a:endParaRPr lang="en-GB" sz="1400" dirty="0">
              <a:solidFill>
                <a:srgbClr val="000000"/>
              </a:solidFill>
              <a:latin typeface="Times New Roman" pitchFamily="18"/>
              <a:ea typeface="Times New Roman" pitchFamily="18"/>
            </a:endParaRPr>
          </a:p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42F451D-2CCA-4BDE-9745-E00AD22C061D}"/>
              </a:ext>
            </a:extLst>
          </p:cNvPr>
          <p:cNvSpPr txBox="1">
            <a:spLocks/>
          </p:cNvSpPr>
          <p:nvPr/>
        </p:nvSpPr>
        <p:spPr>
          <a:xfrm>
            <a:off x="413331" y="581171"/>
            <a:ext cx="10515600" cy="13255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Other Curricular Areas</a:t>
            </a:r>
            <a:endParaRPr lang="en-GB" b="1" dirty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49497" y="1563333"/>
            <a:ext cx="9822937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Blip>
                <a:blip r:embed="rId3"/>
              </a:buBlip>
            </a:pPr>
            <a:r>
              <a:rPr lang="en-GB" sz="3200" dirty="0">
                <a:solidFill>
                  <a:srgbClr val="0070C0"/>
                </a:solidFill>
              </a:rPr>
              <a:t>Social Studies </a:t>
            </a:r>
            <a:r>
              <a:rPr lang="en-GB" sz="3200" dirty="0" smtClean="0">
                <a:solidFill>
                  <a:srgbClr val="0070C0"/>
                </a:solidFill>
              </a:rPr>
              <a:t>– Charlie and the Chocolate Factory and enterprise.</a:t>
            </a:r>
          </a:p>
          <a:p>
            <a:pPr marL="571500" indent="-571500">
              <a:buBlip>
                <a:blip r:embed="rId3"/>
              </a:buBlip>
            </a:pPr>
            <a:r>
              <a:rPr lang="en-GB" sz="3200" dirty="0" smtClean="0">
                <a:solidFill>
                  <a:srgbClr val="0070C0"/>
                </a:solidFill>
              </a:rPr>
              <a:t>Science – Body Systems</a:t>
            </a:r>
          </a:p>
          <a:p>
            <a:pPr marL="571500" indent="-571500">
              <a:buBlip>
                <a:blip r:embed="rId3"/>
              </a:buBlip>
            </a:pPr>
            <a:r>
              <a:rPr lang="en-GB" sz="3200" dirty="0" smtClean="0">
                <a:solidFill>
                  <a:srgbClr val="0070C0"/>
                </a:solidFill>
              </a:rPr>
              <a:t>Drama – Charlie and Chocolate Factory based</a:t>
            </a:r>
          </a:p>
          <a:p>
            <a:pPr marL="571500" indent="-571500">
              <a:buBlip>
                <a:blip r:embed="rId3"/>
              </a:buBlip>
            </a:pPr>
            <a:r>
              <a:rPr lang="en-GB" sz="3200" dirty="0" smtClean="0">
                <a:solidFill>
                  <a:srgbClr val="0070C0"/>
                </a:solidFill>
              </a:rPr>
              <a:t>Art – Line drawing skills</a:t>
            </a:r>
          </a:p>
          <a:p>
            <a:pPr marL="571500" indent="-571500">
              <a:buBlip>
                <a:blip r:embed="rId3"/>
              </a:buBlip>
            </a:pPr>
            <a:r>
              <a:rPr lang="en-GB" sz="3200" dirty="0" smtClean="0">
                <a:solidFill>
                  <a:srgbClr val="0070C0"/>
                </a:solidFill>
              </a:rPr>
              <a:t>ICT </a:t>
            </a:r>
            <a:r>
              <a:rPr lang="en-GB" sz="3200" dirty="0">
                <a:solidFill>
                  <a:srgbClr val="0070C0"/>
                </a:solidFill>
              </a:rPr>
              <a:t>- Internet Safety/E- </a:t>
            </a:r>
            <a:r>
              <a:rPr lang="en-GB" sz="3200" dirty="0" smtClean="0">
                <a:solidFill>
                  <a:srgbClr val="0070C0"/>
                </a:solidFill>
              </a:rPr>
              <a:t>Portfolios</a:t>
            </a:r>
          </a:p>
          <a:p>
            <a:pPr marL="571500" indent="-571500">
              <a:buBlip>
                <a:blip r:embed="rId3"/>
              </a:buBlip>
            </a:pPr>
            <a:r>
              <a:rPr lang="en-GB" sz="3200" dirty="0" smtClean="0">
                <a:solidFill>
                  <a:srgbClr val="0070C0"/>
                </a:solidFill>
              </a:rPr>
              <a:t>RME </a:t>
            </a:r>
            <a:r>
              <a:rPr lang="en-GB" sz="3200" dirty="0">
                <a:solidFill>
                  <a:srgbClr val="0070C0"/>
                </a:solidFill>
              </a:rPr>
              <a:t>– </a:t>
            </a:r>
            <a:r>
              <a:rPr lang="en-GB" sz="3200" dirty="0" smtClean="0">
                <a:solidFill>
                  <a:srgbClr val="0070C0"/>
                </a:solidFill>
              </a:rPr>
              <a:t>Christianity and Stories from other religions</a:t>
            </a:r>
          </a:p>
          <a:p>
            <a:pPr marL="571500" indent="-571500">
              <a:buBlip>
                <a:blip r:embed="rId3"/>
              </a:buBlip>
            </a:pPr>
            <a:r>
              <a:rPr lang="en-GB" sz="3200" dirty="0" smtClean="0">
                <a:solidFill>
                  <a:srgbClr val="0070C0"/>
                </a:solidFill>
              </a:rPr>
              <a:t>Technology </a:t>
            </a:r>
            <a:r>
              <a:rPr lang="en-GB" sz="3200" dirty="0">
                <a:solidFill>
                  <a:srgbClr val="0070C0"/>
                </a:solidFill>
              </a:rPr>
              <a:t>– Craft </a:t>
            </a:r>
            <a:r>
              <a:rPr lang="en-GB" sz="3200" dirty="0" smtClean="0">
                <a:solidFill>
                  <a:srgbClr val="0070C0"/>
                </a:solidFill>
              </a:rPr>
              <a:t>Design</a:t>
            </a:r>
          </a:p>
          <a:p>
            <a:pPr marL="571500" indent="-571500">
              <a:buBlip>
                <a:blip r:embed="rId3"/>
              </a:buBlip>
            </a:pPr>
            <a:r>
              <a:rPr lang="en-GB" sz="3200" dirty="0" smtClean="0">
                <a:solidFill>
                  <a:srgbClr val="0070C0"/>
                </a:solidFill>
              </a:rPr>
              <a:t>Outdoor Learning – Tuesday afternoon</a:t>
            </a:r>
            <a:endParaRPr lang="en-GB" sz="3200" dirty="0">
              <a:solidFill>
                <a:srgbClr val="0070C0"/>
              </a:solidFill>
            </a:endParaRPr>
          </a:p>
          <a:p>
            <a:endParaRPr lang="en-GB" sz="3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524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8" name="Picture 14" descr="Kirkhill Prima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2435" y="147781"/>
            <a:ext cx="1699491" cy="1699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0" y="6211669"/>
            <a:ext cx="12192000" cy="64633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FFFF"/>
                </a:solidFill>
                <a:effectLst>
                  <a:outerShdw>
                    <a:srgbClr val="000000"/>
                  </a:outerShdw>
                </a:effectLst>
                <a:latin typeface="Century Gothic" pitchFamily="34"/>
                <a:ea typeface="Times New Roman" pitchFamily="18"/>
              </a:rPr>
              <a:t>Everyone Attaining, Everyone Achieving through Excellent Experiences</a:t>
            </a:r>
            <a:endParaRPr lang="en-GB" sz="1400" dirty="0">
              <a:solidFill>
                <a:srgbClr val="000000"/>
              </a:solidFill>
              <a:latin typeface="Times New Roman" pitchFamily="18"/>
              <a:ea typeface="Times New Roman" pitchFamily="18"/>
            </a:endParaRPr>
          </a:p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42F451D-2CCA-4BDE-9745-E00AD22C061D}"/>
              </a:ext>
            </a:extLst>
          </p:cNvPr>
          <p:cNvSpPr txBox="1">
            <a:spLocks/>
          </p:cNvSpPr>
          <p:nvPr/>
        </p:nvSpPr>
        <p:spPr>
          <a:xfrm>
            <a:off x="350269" y="334746"/>
            <a:ext cx="10515600" cy="13255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Homework</a:t>
            </a:r>
            <a:endParaRPr lang="en-GB" b="1" dirty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23741" y="1437918"/>
            <a:ext cx="1105436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Blip>
                <a:blip r:embed="rId3"/>
              </a:buBlip>
            </a:pPr>
            <a:r>
              <a:rPr lang="en-GB" sz="3600" dirty="0" smtClean="0">
                <a:solidFill>
                  <a:srgbClr val="0070C0"/>
                </a:solidFill>
              </a:rPr>
              <a:t>Spelling </a:t>
            </a:r>
            <a:r>
              <a:rPr lang="en-GB" sz="3600" dirty="0">
                <a:solidFill>
                  <a:srgbClr val="0070C0"/>
                </a:solidFill>
              </a:rPr>
              <a:t>- Weekly (issued on an Monday for </a:t>
            </a:r>
            <a:r>
              <a:rPr lang="en-GB" sz="3600" dirty="0" smtClean="0">
                <a:solidFill>
                  <a:srgbClr val="0070C0"/>
                </a:solidFill>
              </a:rPr>
              <a:t>Friday)</a:t>
            </a:r>
          </a:p>
          <a:p>
            <a:pPr marL="571500" indent="-571500">
              <a:buBlip>
                <a:blip r:embed="rId3"/>
              </a:buBlip>
            </a:pPr>
            <a:r>
              <a:rPr lang="en-GB" sz="3600" dirty="0" smtClean="0">
                <a:solidFill>
                  <a:srgbClr val="0070C0"/>
                </a:solidFill>
              </a:rPr>
              <a:t>Mental </a:t>
            </a:r>
            <a:r>
              <a:rPr lang="en-GB" sz="3600" dirty="0">
                <a:solidFill>
                  <a:srgbClr val="0070C0"/>
                </a:solidFill>
              </a:rPr>
              <a:t>Maths - Weekly (Monday to </a:t>
            </a:r>
            <a:r>
              <a:rPr lang="en-GB" sz="3600" dirty="0" smtClean="0">
                <a:solidFill>
                  <a:srgbClr val="0070C0"/>
                </a:solidFill>
              </a:rPr>
              <a:t>Thursday)</a:t>
            </a:r>
          </a:p>
          <a:p>
            <a:pPr marL="571500" indent="-571500">
              <a:buBlip>
                <a:blip r:embed="rId3"/>
              </a:buBlip>
            </a:pPr>
            <a:r>
              <a:rPr lang="en-GB" sz="3600" dirty="0" smtClean="0">
                <a:solidFill>
                  <a:srgbClr val="0070C0"/>
                </a:solidFill>
              </a:rPr>
              <a:t>Literacy Task – sometimes in addition to spelling</a:t>
            </a:r>
          </a:p>
          <a:p>
            <a:pPr marL="571500" indent="-571500">
              <a:buBlip>
                <a:blip r:embed="rId3"/>
              </a:buBlip>
            </a:pPr>
            <a:r>
              <a:rPr lang="en-GB" sz="3600" dirty="0" smtClean="0">
                <a:solidFill>
                  <a:srgbClr val="0070C0"/>
                </a:solidFill>
              </a:rPr>
              <a:t>Other </a:t>
            </a:r>
            <a:r>
              <a:rPr lang="en-GB" sz="3600" dirty="0">
                <a:solidFill>
                  <a:srgbClr val="0070C0"/>
                </a:solidFill>
              </a:rPr>
              <a:t>Research/Curricular Area – Roughly Twice a </a:t>
            </a:r>
            <a:r>
              <a:rPr lang="en-GB" sz="3600" dirty="0" smtClean="0">
                <a:solidFill>
                  <a:srgbClr val="0070C0"/>
                </a:solidFill>
              </a:rPr>
              <a:t>Term</a:t>
            </a:r>
          </a:p>
          <a:p>
            <a:pPr marL="571500" indent="-571500">
              <a:buBlip>
                <a:blip r:embed="rId3"/>
              </a:buBlip>
            </a:pPr>
            <a:r>
              <a:rPr lang="en-GB" sz="3600" dirty="0" smtClean="0">
                <a:solidFill>
                  <a:srgbClr val="0070C0"/>
                </a:solidFill>
              </a:rPr>
              <a:t>We hope that homework will be as interactive as possible, please work with your children at home on this.</a:t>
            </a:r>
            <a:endParaRPr lang="en-GB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7042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8" name="Picture 14" descr="Kirkhill Prima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2435" y="147781"/>
            <a:ext cx="1699491" cy="1699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0" y="6211669"/>
            <a:ext cx="12192000" cy="64633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FFFF"/>
                </a:solidFill>
                <a:effectLst>
                  <a:outerShdw>
                    <a:srgbClr val="000000"/>
                  </a:outerShdw>
                </a:effectLst>
                <a:latin typeface="Century Gothic" pitchFamily="34"/>
                <a:ea typeface="Times New Roman" pitchFamily="18"/>
              </a:rPr>
              <a:t>Everyone Attaining, Everyone Achieving through Excellent Experiences</a:t>
            </a:r>
            <a:endParaRPr lang="en-GB" sz="1400" dirty="0">
              <a:solidFill>
                <a:srgbClr val="000000"/>
              </a:solidFill>
              <a:latin typeface="Times New Roman" pitchFamily="18"/>
              <a:ea typeface="Times New Roman" pitchFamily="18"/>
            </a:endParaRPr>
          </a:p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42F451D-2CCA-4BDE-9745-E00AD22C061D}"/>
              </a:ext>
            </a:extLst>
          </p:cNvPr>
          <p:cNvSpPr txBox="1">
            <a:spLocks/>
          </p:cNvSpPr>
          <p:nvPr/>
        </p:nvSpPr>
        <p:spPr>
          <a:xfrm>
            <a:off x="233026" y="334746"/>
            <a:ext cx="10515600" cy="13255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How you can help…</a:t>
            </a:r>
            <a:endParaRPr lang="en-GB" b="1" dirty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EF59304A-22DC-4AA1-B4DC-509E7B4D695C}"/>
              </a:ext>
            </a:extLst>
          </p:cNvPr>
          <p:cNvSpPr txBox="1">
            <a:spLocks/>
          </p:cNvSpPr>
          <p:nvPr/>
        </p:nvSpPr>
        <p:spPr>
          <a:xfrm>
            <a:off x="348676" y="1552142"/>
            <a:ext cx="10515600" cy="435133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endParaRPr lang="en-GB" dirty="0" smtClean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13331" y="1225274"/>
            <a:ext cx="11054366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Please remind your child to</a:t>
            </a:r>
            <a:r>
              <a:rPr lang="en-GB" sz="28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:-</a:t>
            </a:r>
          </a:p>
          <a:p>
            <a:endParaRPr lang="en-GB" sz="28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Blip>
                <a:blip r:embed="rId3"/>
              </a:buBlip>
            </a:pPr>
            <a:r>
              <a:rPr lang="en-GB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Prepare all homework to a high standard and ask an adult to </a:t>
            </a:r>
            <a:r>
              <a:rPr lang="en-GB" sz="28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help complete and oversee homework</a:t>
            </a:r>
          </a:p>
          <a:p>
            <a:pPr marL="457200" indent="-457200">
              <a:buBlip>
                <a:blip r:embed="rId3"/>
              </a:buBlip>
            </a:pPr>
            <a:r>
              <a:rPr lang="en-GB" sz="28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Undertake </a:t>
            </a:r>
            <a:r>
              <a:rPr lang="en-GB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reading homework with an </a:t>
            </a:r>
            <a:r>
              <a:rPr lang="en-GB" sz="28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adult</a:t>
            </a:r>
          </a:p>
          <a:p>
            <a:pPr marL="457200" indent="-457200">
              <a:buBlip>
                <a:blip r:embed="rId3"/>
              </a:buBlip>
            </a:pPr>
            <a:r>
              <a:rPr lang="en-GB" sz="28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Ensure have what they need in their PE </a:t>
            </a:r>
            <a:r>
              <a:rPr lang="en-GB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kit </a:t>
            </a:r>
            <a:endParaRPr lang="en-GB" sz="2800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Blip>
                <a:blip r:embed="rId3"/>
              </a:buBlip>
            </a:pPr>
            <a:r>
              <a:rPr lang="en-GB" sz="28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Put </a:t>
            </a:r>
            <a:r>
              <a:rPr lang="en-GB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homework into school </a:t>
            </a:r>
            <a:r>
              <a:rPr lang="en-GB" sz="28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bag</a:t>
            </a:r>
          </a:p>
          <a:p>
            <a:pPr marL="457200" indent="-457200">
              <a:buBlip>
                <a:blip r:embed="rId3"/>
              </a:buBlip>
            </a:pPr>
            <a:r>
              <a:rPr lang="en-GB" sz="28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Return </a:t>
            </a:r>
            <a:r>
              <a:rPr lang="en-GB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letters on </a:t>
            </a:r>
            <a:r>
              <a:rPr lang="en-GB" sz="28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time</a:t>
            </a:r>
          </a:p>
          <a:p>
            <a:pPr marL="457200" indent="-457200">
              <a:buBlip>
                <a:blip r:embed="rId3"/>
              </a:buBlip>
            </a:pPr>
            <a:r>
              <a:rPr lang="en-GB" sz="28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Ensure </a:t>
            </a:r>
            <a:r>
              <a:rPr lang="en-GB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have all equipment e.g. pencils/reading glasses </a:t>
            </a:r>
            <a:r>
              <a:rPr lang="en-GB" sz="28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etc.</a:t>
            </a:r>
          </a:p>
          <a:p>
            <a:pPr marL="457200" indent="-457200">
              <a:buBlip>
                <a:blip r:embed="rId3"/>
              </a:buBlip>
            </a:pPr>
            <a:r>
              <a:rPr lang="en-GB" sz="28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Ensure </a:t>
            </a:r>
            <a:r>
              <a:rPr lang="en-GB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have a full water bottle on arrival each morning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5108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8" name="Picture 14" descr="Kirkhill Prima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2435" y="147781"/>
            <a:ext cx="1699491" cy="1699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0" y="6211669"/>
            <a:ext cx="12192000" cy="64633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FFFF"/>
                </a:solidFill>
                <a:effectLst>
                  <a:outerShdw>
                    <a:srgbClr val="000000"/>
                  </a:outerShdw>
                </a:effectLst>
                <a:latin typeface="Century Gothic" pitchFamily="34"/>
                <a:ea typeface="Times New Roman" pitchFamily="18"/>
              </a:rPr>
              <a:t>Everyone Attaining, Everyone Achieving through Excellent Experiences</a:t>
            </a:r>
            <a:endParaRPr lang="en-GB" sz="1400" dirty="0">
              <a:solidFill>
                <a:srgbClr val="000000"/>
              </a:solidFill>
              <a:latin typeface="Times New Roman" pitchFamily="18"/>
              <a:ea typeface="Times New Roman" pitchFamily="18"/>
            </a:endParaRPr>
          </a:p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42F451D-2CCA-4BDE-9745-E00AD22C061D}"/>
              </a:ext>
            </a:extLst>
          </p:cNvPr>
          <p:cNvSpPr txBox="1">
            <a:spLocks/>
          </p:cNvSpPr>
          <p:nvPr/>
        </p:nvSpPr>
        <p:spPr>
          <a:xfrm>
            <a:off x="308227" y="255350"/>
            <a:ext cx="10515600" cy="13255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How Will </a:t>
            </a:r>
            <a:r>
              <a:rPr lang="en-GB" b="1" dirty="0">
                <a:solidFill>
                  <a:srgbClr val="00B050"/>
                </a:solidFill>
                <a:latin typeface="Century Gothic" panose="020B0502020202020204" pitchFamily="34" charset="0"/>
              </a:rPr>
              <a:t>W</a:t>
            </a:r>
            <a:r>
              <a:rPr lang="en-GB" b="1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e </a:t>
            </a:r>
            <a:r>
              <a:rPr lang="en-GB" b="1" dirty="0">
                <a:solidFill>
                  <a:srgbClr val="00B050"/>
                </a:solidFill>
                <a:latin typeface="Century Gothic" panose="020B0502020202020204" pitchFamily="34" charset="0"/>
              </a:rPr>
              <a:t>K</a:t>
            </a:r>
            <a:r>
              <a:rPr lang="en-GB" b="1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eep </a:t>
            </a:r>
            <a:r>
              <a:rPr lang="en-GB" b="1" dirty="0">
                <a:solidFill>
                  <a:srgbClr val="00B050"/>
                </a:solidFill>
                <a:latin typeface="Century Gothic" panose="020B0502020202020204" pitchFamily="34" charset="0"/>
              </a:rPr>
              <a:t>Y</a:t>
            </a:r>
            <a:r>
              <a:rPr lang="en-GB" b="1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ou Informed?</a:t>
            </a:r>
            <a:endParaRPr lang="en-GB" b="1" dirty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0801" y="1580909"/>
            <a:ext cx="555508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Communication</a:t>
            </a:r>
            <a:r>
              <a:rPr lang="en-GB" sz="3200" b="1" dirty="0"/>
              <a:t> </a:t>
            </a:r>
          </a:p>
          <a:p>
            <a:pPr marL="342900" indent="-342900">
              <a:buBlip>
                <a:blip r:embed="rId3"/>
              </a:buBlip>
            </a:pPr>
            <a:r>
              <a:rPr lang="en-GB" sz="3200" dirty="0">
                <a:solidFill>
                  <a:srgbClr val="0070C0"/>
                </a:solidFill>
              </a:rPr>
              <a:t>Twitter @KirkhillPS</a:t>
            </a:r>
          </a:p>
          <a:p>
            <a:pPr marL="342900" indent="-342900">
              <a:buBlip>
                <a:blip r:embed="rId3"/>
              </a:buBlip>
            </a:pPr>
            <a:r>
              <a:rPr lang="en-GB" sz="3200" dirty="0">
                <a:solidFill>
                  <a:srgbClr val="0070C0"/>
                </a:solidFill>
              </a:rPr>
              <a:t>Friday Bundle</a:t>
            </a:r>
          </a:p>
          <a:p>
            <a:pPr marL="342900" indent="-342900">
              <a:buBlip>
                <a:blip r:embed="rId3"/>
              </a:buBlip>
            </a:pPr>
            <a:r>
              <a:rPr lang="en-GB" sz="3200" dirty="0">
                <a:solidFill>
                  <a:srgbClr val="0070C0"/>
                </a:solidFill>
              </a:rPr>
              <a:t>Monthly newsletter</a:t>
            </a:r>
          </a:p>
          <a:p>
            <a:pPr marL="342900" indent="-342900">
              <a:buBlip>
                <a:blip r:embed="rId3"/>
              </a:buBlip>
            </a:pPr>
            <a:r>
              <a:rPr lang="en-GB" sz="3200" dirty="0">
                <a:solidFill>
                  <a:srgbClr val="0070C0"/>
                </a:solidFill>
              </a:rPr>
              <a:t>School website</a:t>
            </a:r>
          </a:p>
        </p:txBody>
      </p:sp>
      <p:sp>
        <p:nvSpPr>
          <p:cNvPr id="3" name="Rectangle 2"/>
          <p:cNvSpPr/>
          <p:nvPr/>
        </p:nvSpPr>
        <p:spPr>
          <a:xfrm>
            <a:off x="5417712" y="1398088"/>
            <a:ext cx="6096000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Sharing our Learning</a:t>
            </a:r>
            <a:r>
              <a:rPr lang="en-GB" sz="4000" b="1" dirty="0"/>
              <a:t> </a:t>
            </a:r>
          </a:p>
          <a:p>
            <a:pPr marL="342900" indent="-342900">
              <a:buBlip>
                <a:blip r:embed="rId3"/>
              </a:buBlip>
            </a:pPr>
            <a:r>
              <a:rPr lang="en-GB" sz="3200" dirty="0">
                <a:solidFill>
                  <a:srgbClr val="0070C0"/>
                </a:solidFill>
              </a:rPr>
              <a:t>Twitter @KirkhillPS</a:t>
            </a:r>
          </a:p>
          <a:p>
            <a:pPr marL="342900" indent="-342900">
              <a:buBlip>
                <a:blip r:embed="rId3"/>
              </a:buBlip>
            </a:pPr>
            <a:r>
              <a:rPr lang="en-GB" sz="3200" dirty="0">
                <a:solidFill>
                  <a:srgbClr val="0070C0"/>
                </a:solidFill>
              </a:rPr>
              <a:t>Class blogs</a:t>
            </a:r>
          </a:p>
          <a:p>
            <a:pPr marL="342900" indent="-342900">
              <a:buBlip>
                <a:blip r:embed="rId3"/>
              </a:buBlip>
            </a:pPr>
            <a:r>
              <a:rPr lang="en-GB" sz="3200" dirty="0">
                <a:solidFill>
                  <a:srgbClr val="0070C0"/>
                </a:solidFill>
              </a:rPr>
              <a:t>Termly overview</a:t>
            </a:r>
          </a:p>
          <a:p>
            <a:pPr marL="342900" indent="-342900">
              <a:buBlip>
                <a:blip r:embed="rId3"/>
              </a:buBlip>
            </a:pPr>
            <a:r>
              <a:rPr lang="en-GB" sz="3200" dirty="0">
                <a:solidFill>
                  <a:srgbClr val="0070C0"/>
                </a:solidFill>
              </a:rPr>
              <a:t>Snapshot jotters</a:t>
            </a:r>
          </a:p>
          <a:p>
            <a:pPr marL="342900" indent="-342900">
              <a:buBlip>
                <a:blip r:embed="rId3"/>
              </a:buBlip>
            </a:pPr>
            <a:r>
              <a:rPr lang="en-GB" sz="3200" dirty="0">
                <a:solidFill>
                  <a:srgbClr val="0070C0"/>
                </a:solidFill>
              </a:rPr>
              <a:t>Curricular events</a:t>
            </a:r>
          </a:p>
        </p:txBody>
      </p:sp>
    </p:spTree>
    <p:extLst>
      <p:ext uri="{BB962C8B-B14F-4D97-AF65-F5344CB8AC3E}">
        <p14:creationId xmlns:p14="http://schemas.microsoft.com/office/powerpoint/2010/main" val="964572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410</Words>
  <Application>Microsoft Office PowerPoint</Application>
  <PresentationFormat>Widescreen</PresentationFormat>
  <Paragraphs>91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East Renfrewshire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Cumming</dc:creator>
  <cp:lastModifiedBy>Scott Russell</cp:lastModifiedBy>
  <cp:revision>39</cp:revision>
  <cp:lastPrinted>2019-04-16T16:10:27Z</cp:lastPrinted>
  <dcterms:created xsi:type="dcterms:W3CDTF">2019-02-25T20:45:22Z</dcterms:created>
  <dcterms:modified xsi:type="dcterms:W3CDTF">2019-09-09T13:02:05Z</dcterms:modified>
</cp:coreProperties>
</file>