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52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C6F9B1-F115-4FB9-A92F-3F6B7D350952}" type="datetimeFigureOut">
              <a:rPr lang="en-GB" smtClean="0"/>
              <a:t>07/10/2019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0D440F-52D5-415D-A05F-A0AE7692E5DC}" type="slidenum">
              <a:rPr lang="en-GB" smtClean="0"/>
              <a:t>‹#›</a:t>
            </a:fld>
            <a:endParaRPr lang="en-GB"/>
          </a:p>
        </p:txBody>
      </p:sp>
    </p:spTree>
    <p:extLst>
      <p:ext uri="{BB962C8B-B14F-4D97-AF65-F5344CB8AC3E}">
        <p14:creationId xmlns:p14="http://schemas.microsoft.com/office/powerpoint/2010/main" val="4019129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00D440F-52D5-415D-A05F-A0AE7692E5DC}" type="slidenum">
              <a:rPr lang="en-GB" smtClean="0"/>
              <a:t>1</a:t>
            </a:fld>
            <a:endParaRPr lang="en-GB"/>
          </a:p>
        </p:txBody>
      </p:sp>
    </p:spTree>
    <p:extLst>
      <p:ext uri="{BB962C8B-B14F-4D97-AF65-F5344CB8AC3E}">
        <p14:creationId xmlns:p14="http://schemas.microsoft.com/office/powerpoint/2010/main" val="2570206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317E915-5FC8-4A45-8FBA-1143B3B710D2}" type="datetimeFigureOut">
              <a:rPr lang="en-GB" smtClean="0"/>
              <a:t>07/10/2019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08F678-EF5B-46ED-AB2B-6C290B7E77A3}" type="slidenum">
              <a:rPr lang="en-GB" smtClean="0"/>
              <a:t>‹#›</a:t>
            </a:fld>
            <a:endParaRPr lang="en-GB"/>
          </a:p>
        </p:txBody>
      </p:sp>
    </p:spTree>
    <p:extLst>
      <p:ext uri="{BB962C8B-B14F-4D97-AF65-F5344CB8AC3E}">
        <p14:creationId xmlns:p14="http://schemas.microsoft.com/office/powerpoint/2010/main" val="535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317E915-5FC8-4A45-8FBA-1143B3B710D2}" type="datetimeFigureOut">
              <a:rPr lang="en-GB" smtClean="0"/>
              <a:t>07/10/2019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08F678-EF5B-46ED-AB2B-6C290B7E77A3}" type="slidenum">
              <a:rPr lang="en-GB" smtClean="0"/>
              <a:t>‹#›</a:t>
            </a:fld>
            <a:endParaRPr lang="en-GB"/>
          </a:p>
        </p:txBody>
      </p:sp>
    </p:spTree>
    <p:extLst>
      <p:ext uri="{BB962C8B-B14F-4D97-AF65-F5344CB8AC3E}">
        <p14:creationId xmlns:p14="http://schemas.microsoft.com/office/powerpoint/2010/main" val="1253153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317E915-5FC8-4A45-8FBA-1143B3B710D2}" type="datetimeFigureOut">
              <a:rPr lang="en-GB" smtClean="0"/>
              <a:t>07/10/2019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08F678-EF5B-46ED-AB2B-6C290B7E77A3}" type="slidenum">
              <a:rPr lang="en-GB" smtClean="0"/>
              <a:t>‹#›</a:t>
            </a:fld>
            <a:endParaRPr lang="en-GB"/>
          </a:p>
        </p:txBody>
      </p:sp>
    </p:spTree>
    <p:extLst>
      <p:ext uri="{BB962C8B-B14F-4D97-AF65-F5344CB8AC3E}">
        <p14:creationId xmlns:p14="http://schemas.microsoft.com/office/powerpoint/2010/main" val="267393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317E915-5FC8-4A45-8FBA-1143B3B710D2}" type="datetimeFigureOut">
              <a:rPr lang="en-GB" smtClean="0"/>
              <a:t>07/10/2019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08F678-EF5B-46ED-AB2B-6C290B7E77A3}" type="slidenum">
              <a:rPr lang="en-GB" smtClean="0"/>
              <a:t>‹#›</a:t>
            </a:fld>
            <a:endParaRPr lang="en-GB"/>
          </a:p>
        </p:txBody>
      </p:sp>
    </p:spTree>
    <p:extLst>
      <p:ext uri="{BB962C8B-B14F-4D97-AF65-F5344CB8AC3E}">
        <p14:creationId xmlns:p14="http://schemas.microsoft.com/office/powerpoint/2010/main" val="3134531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17E915-5FC8-4A45-8FBA-1143B3B710D2}" type="datetimeFigureOut">
              <a:rPr lang="en-GB" smtClean="0"/>
              <a:t>07/10/2019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08F678-EF5B-46ED-AB2B-6C290B7E77A3}" type="slidenum">
              <a:rPr lang="en-GB" smtClean="0"/>
              <a:t>‹#›</a:t>
            </a:fld>
            <a:endParaRPr lang="en-GB"/>
          </a:p>
        </p:txBody>
      </p:sp>
    </p:spTree>
    <p:extLst>
      <p:ext uri="{BB962C8B-B14F-4D97-AF65-F5344CB8AC3E}">
        <p14:creationId xmlns:p14="http://schemas.microsoft.com/office/powerpoint/2010/main" val="1293063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317E915-5FC8-4A45-8FBA-1143B3B710D2}" type="datetimeFigureOut">
              <a:rPr lang="en-GB" smtClean="0"/>
              <a:t>07/10/2019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08F678-EF5B-46ED-AB2B-6C290B7E77A3}" type="slidenum">
              <a:rPr lang="en-GB" smtClean="0"/>
              <a:t>‹#›</a:t>
            </a:fld>
            <a:endParaRPr lang="en-GB"/>
          </a:p>
        </p:txBody>
      </p:sp>
    </p:spTree>
    <p:extLst>
      <p:ext uri="{BB962C8B-B14F-4D97-AF65-F5344CB8AC3E}">
        <p14:creationId xmlns:p14="http://schemas.microsoft.com/office/powerpoint/2010/main" val="2444028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317E915-5FC8-4A45-8FBA-1143B3B710D2}" type="datetimeFigureOut">
              <a:rPr lang="en-GB" smtClean="0"/>
              <a:t>07/10/2019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C08F678-EF5B-46ED-AB2B-6C290B7E77A3}" type="slidenum">
              <a:rPr lang="en-GB" smtClean="0"/>
              <a:t>‹#›</a:t>
            </a:fld>
            <a:endParaRPr lang="en-GB"/>
          </a:p>
        </p:txBody>
      </p:sp>
    </p:spTree>
    <p:extLst>
      <p:ext uri="{BB962C8B-B14F-4D97-AF65-F5344CB8AC3E}">
        <p14:creationId xmlns:p14="http://schemas.microsoft.com/office/powerpoint/2010/main" val="231538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317E915-5FC8-4A45-8FBA-1143B3B710D2}" type="datetimeFigureOut">
              <a:rPr lang="en-GB" smtClean="0"/>
              <a:t>07/10/2019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C08F678-EF5B-46ED-AB2B-6C290B7E77A3}" type="slidenum">
              <a:rPr lang="en-GB" smtClean="0"/>
              <a:t>‹#›</a:t>
            </a:fld>
            <a:endParaRPr lang="en-GB"/>
          </a:p>
        </p:txBody>
      </p:sp>
    </p:spTree>
    <p:extLst>
      <p:ext uri="{BB962C8B-B14F-4D97-AF65-F5344CB8AC3E}">
        <p14:creationId xmlns:p14="http://schemas.microsoft.com/office/powerpoint/2010/main" val="3405254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7E915-5FC8-4A45-8FBA-1143B3B710D2}" type="datetimeFigureOut">
              <a:rPr lang="en-GB" smtClean="0"/>
              <a:t>07/10/2019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C08F678-EF5B-46ED-AB2B-6C290B7E77A3}" type="slidenum">
              <a:rPr lang="en-GB" smtClean="0"/>
              <a:t>‹#›</a:t>
            </a:fld>
            <a:endParaRPr lang="en-GB"/>
          </a:p>
        </p:txBody>
      </p:sp>
    </p:spTree>
    <p:extLst>
      <p:ext uri="{BB962C8B-B14F-4D97-AF65-F5344CB8AC3E}">
        <p14:creationId xmlns:p14="http://schemas.microsoft.com/office/powerpoint/2010/main" val="3518556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17E915-5FC8-4A45-8FBA-1143B3B710D2}" type="datetimeFigureOut">
              <a:rPr lang="en-GB" smtClean="0"/>
              <a:t>07/10/2019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08F678-EF5B-46ED-AB2B-6C290B7E77A3}" type="slidenum">
              <a:rPr lang="en-GB" smtClean="0"/>
              <a:t>‹#›</a:t>
            </a:fld>
            <a:endParaRPr lang="en-GB"/>
          </a:p>
        </p:txBody>
      </p:sp>
    </p:spTree>
    <p:extLst>
      <p:ext uri="{BB962C8B-B14F-4D97-AF65-F5344CB8AC3E}">
        <p14:creationId xmlns:p14="http://schemas.microsoft.com/office/powerpoint/2010/main" val="1719438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17E915-5FC8-4A45-8FBA-1143B3B710D2}" type="datetimeFigureOut">
              <a:rPr lang="en-GB" smtClean="0"/>
              <a:t>07/10/2019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08F678-EF5B-46ED-AB2B-6C290B7E77A3}" type="slidenum">
              <a:rPr lang="en-GB" smtClean="0"/>
              <a:t>‹#›</a:t>
            </a:fld>
            <a:endParaRPr lang="en-GB"/>
          </a:p>
        </p:txBody>
      </p:sp>
    </p:spTree>
    <p:extLst>
      <p:ext uri="{BB962C8B-B14F-4D97-AF65-F5344CB8AC3E}">
        <p14:creationId xmlns:p14="http://schemas.microsoft.com/office/powerpoint/2010/main" val="1923935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7E915-5FC8-4A45-8FBA-1143B3B710D2}" type="datetimeFigureOut">
              <a:rPr lang="en-GB" smtClean="0"/>
              <a:t>07/10/2019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08F678-EF5B-46ED-AB2B-6C290B7E77A3}" type="slidenum">
              <a:rPr lang="en-GB" smtClean="0"/>
              <a:t>‹#›</a:t>
            </a:fld>
            <a:endParaRPr lang="en-GB"/>
          </a:p>
        </p:txBody>
      </p:sp>
    </p:spTree>
    <p:extLst>
      <p:ext uri="{BB962C8B-B14F-4D97-AF65-F5344CB8AC3E}">
        <p14:creationId xmlns:p14="http://schemas.microsoft.com/office/powerpoint/2010/main" val="38954734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2699792" y="1155257"/>
            <a:ext cx="3024336" cy="5442095"/>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ounded Rectangle 8"/>
          <p:cNvSpPr/>
          <p:nvPr/>
        </p:nvSpPr>
        <p:spPr>
          <a:xfrm>
            <a:off x="107504" y="1268760"/>
            <a:ext cx="2448272" cy="5424993"/>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ubtitle 2"/>
          <p:cNvSpPr>
            <a:spLocks noGrp="1"/>
          </p:cNvSpPr>
          <p:nvPr>
            <p:ph type="subTitle" idx="1"/>
          </p:nvPr>
        </p:nvSpPr>
        <p:spPr>
          <a:xfrm>
            <a:off x="107504" y="1393783"/>
            <a:ext cx="2448272" cy="5191199"/>
          </a:xfrm>
          <a:noFill/>
        </p:spPr>
        <p:txBody>
          <a:bodyPr>
            <a:normAutofit/>
          </a:bodyPr>
          <a:lstStyle/>
          <a:p>
            <a:r>
              <a:rPr lang="en-GB" sz="2100" b="1" dirty="0" smtClean="0">
                <a:solidFill>
                  <a:srgbClr val="0070C0"/>
                </a:solidFill>
                <a:latin typeface="Segoe Print" panose="02000600000000000000" pitchFamily="2" charset="0"/>
              </a:rPr>
              <a:t>The Competition</a:t>
            </a:r>
          </a:p>
          <a:p>
            <a:pPr algn="l"/>
            <a:r>
              <a:rPr lang="en-GB" sz="1300" dirty="0" smtClean="0">
                <a:solidFill>
                  <a:schemeClr val="tx1"/>
                </a:solidFill>
                <a:latin typeface="Candara" panose="020E0502030303020204" pitchFamily="34" charset="0"/>
              </a:rPr>
              <a:t>The competition has been organised for all Primary School pupils in East Renfrewshire, leading to the production of a calendar which will be distributed to schools, libraries and council offices throughout the area.</a:t>
            </a:r>
          </a:p>
          <a:p>
            <a:pPr algn="l"/>
            <a:endParaRPr lang="en-GB" sz="1300" dirty="0">
              <a:solidFill>
                <a:schemeClr val="tx1"/>
              </a:solidFill>
              <a:latin typeface="Candara" panose="020E0502030303020204" pitchFamily="34" charset="0"/>
            </a:endParaRPr>
          </a:p>
          <a:p>
            <a:pPr algn="l"/>
            <a:r>
              <a:rPr lang="en-GB" sz="1300" dirty="0" smtClean="0">
                <a:solidFill>
                  <a:schemeClr val="tx1"/>
                </a:solidFill>
                <a:latin typeface="Candara" panose="020E0502030303020204" pitchFamily="34" charset="0"/>
              </a:rPr>
              <a:t>The adjudication is carried out in four groups according to the school stage, and three prizes are awarded in each group.  The calendar will be produced from the best entry in each group.  A number of Highly Commended Certificates will be awarded to runners up in each group.  The Rowan Quaich Trophy will be presented to the school with the highest representation in the prize and highly commended list.</a:t>
            </a:r>
          </a:p>
          <a:p>
            <a:endParaRPr lang="en-GB" sz="1700" dirty="0"/>
          </a:p>
        </p:txBody>
      </p:sp>
      <p:sp>
        <p:nvSpPr>
          <p:cNvPr id="4" name="Rectangle 3"/>
          <p:cNvSpPr/>
          <p:nvPr/>
        </p:nvSpPr>
        <p:spPr>
          <a:xfrm>
            <a:off x="359885" y="116632"/>
            <a:ext cx="8496237" cy="769441"/>
          </a:xfrm>
          <a:prstGeom prst="rect">
            <a:avLst/>
          </a:prstGeom>
          <a:noFill/>
        </p:spPr>
        <p:txBody>
          <a:bodyPr wrap="none" lIns="91440" tIns="45720" rIns="91440" bIns="45720">
            <a:spAutoFit/>
          </a:bodyPr>
          <a:lstStyle/>
          <a:p>
            <a:pPr algn="ctr"/>
            <a:r>
              <a:rPr lang="en-US" sz="4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Candara" panose="020E0502030303020204" pitchFamily="34" charset="0"/>
              </a:rPr>
              <a:t>Road Safety Calendar Competition</a:t>
            </a:r>
          </a:p>
        </p:txBody>
      </p:sp>
      <p:sp>
        <p:nvSpPr>
          <p:cNvPr id="5" name="TextBox 4"/>
          <p:cNvSpPr txBox="1"/>
          <p:nvPr/>
        </p:nvSpPr>
        <p:spPr>
          <a:xfrm>
            <a:off x="6396336" y="4293096"/>
            <a:ext cx="2304256" cy="2400657"/>
          </a:xfrm>
          <a:prstGeom prst="rect">
            <a:avLst/>
          </a:prstGeom>
          <a:noFill/>
        </p:spPr>
        <p:txBody>
          <a:bodyPr wrap="square" rtlCol="0">
            <a:spAutoFit/>
          </a:bodyPr>
          <a:lstStyle/>
          <a:p>
            <a:r>
              <a:rPr lang="en-GB" sz="1200" b="1" dirty="0" smtClean="0">
                <a:solidFill>
                  <a:srgbClr val="0070C0"/>
                </a:solidFill>
                <a:latin typeface="Segoe Print" panose="02000600000000000000" pitchFamily="2" charset="0"/>
              </a:rPr>
              <a:t>Prizes for Each Category</a:t>
            </a:r>
          </a:p>
          <a:p>
            <a:r>
              <a:rPr lang="en-GB" dirty="0" smtClean="0"/>
              <a:t/>
            </a:r>
            <a:br>
              <a:rPr lang="en-GB" dirty="0" smtClean="0"/>
            </a:br>
            <a:r>
              <a:rPr lang="en-GB" sz="1400" dirty="0" smtClean="0">
                <a:latin typeface="Candara" panose="020E0502030303020204" pitchFamily="34" charset="0"/>
              </a:rPr>
              <a:t>1</a:t>
            </a:r>
            <a:r>
              <a:rPr lang="en-GB" sz="1400" baseline="30000" dirty="0" smtClean="0">
                <a:latin typeface="Candara" panose="020E0502030303020204" pitchFamily="34" charset="0"/>
              </a:rPr>
              <a:t>st</a:t>
            </a:r>
            <a:r>
              <a:rPr lang="en-GB" sz="1400" dirty="0" smtClean="0">
                <a:latin typeface="Candara" panose="020E0502030303020204" pitchFamily="34" charset="0"/>
              </a:rPr>
              <a:t>:  Certificate and £40</a:t>
            </a:r>
          </a:p>
          <a:p>
            <a:r>
              <a:rPr lang="en-GB" sz="1400" dirty="0" smtClean="0">
                <a:latin typeface="Candara" panose="020E0502030303020204" pitchFamily="34" charset="0"/>
              </a:rPr>
              <a:t>2</a:t>
            </a:r>
            <a:r>
              <a:rPr lang="en-GB" sz="1400" baseline="30000" dirty="0" smtClean="0">
                <a:latin typeface="Candara" panose="020E0502030303020204" pitchFamily="34" charset="0"/>
              </a:rPr>
              <a:t>nd</a:t>
            </a:r>
            <a:r>
              <a:rPr lang="en-GB" sz="1400" dirty="0" smtClean="0">
                <a:latin typeface="Candara" panose="020E0502030303020204" pitchFamily="34" charset="0"/>
              </a:rPr>
              <a:t>:  Certificate and £30</a:t>
            </a:r>
          </a:p>
          <a:p>
            <a:r>
              <a:rPr lang="en-GB" sz="1400" dirty="0" smtClean="0">
                <a:latin typeface="Candara" panose="020E0502030303020204" pitchFamily="34" charset="0"/>
              </a:rPr>
              <a:t>3</a:t>
            </a:r>
            <a:r>
              <a:rPr lang="en-GB" sz="1400" baseline="30000" dirty="0" smtClean="0">
                <a:latin typeface="Candara" panose="020E0502030303020204" pitchFamily="34" charset="0"/>
              </a:rPr>
              <a:t>rd</a:t>
            </a:r>
            <a:r>
              <a:rPr lang="en-GB" sz="1400" dirty="0" smtClean="0">
                <a:latin typeface="Candara" panose="020E0502030303020204" pitchFamily="34" charset="0"/>
              </a:rPr>
              <a:t>:  Certificate and £20</a:t>
            </a:r>
          </a:p>
          <a:p>
            <a:endParaRPr lang="en-GB" sz="1400" dirty="0" smtClean="0">
              <a:latin typeface="Candara" panose="020E0502030303020204" pitchFamily="34" charset="0"/>
            </a:endParaRPr>
          </a:p>
          <a:p>
            <a:r>
              <a:rPr lang="en-GB" sz="1400" dirty="0" smtClean="0">
                <a:latin typeface="Candara" panose="020E0502030303020204" pitchFamily="34" charset="0"/>
              </a:rPr>
              <a:t>Four Categories:-</a:t>
            </a:r>
          </a:p>
          <a:p>
            <a:r>
              <a:rPr lang="en-GB" sz="1400" dirty="0" smtClean="0">
                <a:latin typeface="Candara" panose="020E0502030303020204" pitchFamily="34" charset="0"/>
              </a:rPr>
              <a:t>P1, P2&amp;P3, P4&amp;5, P6&amp;7</a:t>
            </a:r>
          </a:p>
          <a:p>
            <a:endParaRPr lang="en-GB" dirty="0" smtClean="0"/>
          </a:p>
          <a:p>
            <a:endParaRPr lang="en-GB" dirty="0"/>
          </a:p>
        </p:txBody>
      </p:sp>
      <p:sp>
        <p:nvSpPr>
          <p:cNvPr id="6" name="TextBox 5"/>
          <p:cNvSpPr txBox="1"/>
          <p:nvPr/>
        </p:nvSpPr>
        <p:spPr>
          <a:xfrm>
            <a:off x="5976158" y="1237513"/>
            <a:ext cx="2808310" cy="3077766"/>
          </a:xfrm>
          <a:prstGeom prst="rect">
            <a:avLst/>
          </a:prstGeom>
          <a:noFill/>
        </p:spPr>
        <p:txBody>
          <a:bodyPr wrap="square" rtlCol="0">
            <a:spAutoFit/>
          </a:bodyPr>
          <a:lstStyle/>
          <a:p>
            <a:pPr algn="ctr"/>
            <a:r>
              <a:rPr lang="en-GB" b="1" dirty="0" smtClean="0">
                <a:solidFill>
                  <a:srgbClr val="0070C0"/>
                </a:solidFill>
                <a:latin typeface="Segoe Print" panose="02000600000000000000" pitchFamily="2" charset="0"/>
              </a:rPr>
              <a:t>Competition Rules</a:t>
            </a:r>
          </a:p>
          <a:p>
            <a:r>
              <a:rPr lang="en-GB" sz="1400" dirty="0" smtClean="0"/>
              <a:t>(</a:t>
            </a:r>
            <a:r>
              <a:rPr lang="en-GB" sz="1200" dirty="0" smtClean="0"/>
              <a:t>1) </a:t>
            </a:r>
            <a:r>
              <a:rPr lang="en-GB" sz="1200" dirty="0" smtClean="0">
                <a:latin typeface="Candara" panose="020E0502030303020204" pitchFamily="34" charset="0"/>
              </a:rPr>
              <a:t>All entries MUST contain:-</a:t>
            </a:r>
          </a:p>
          <a:p>
            <a:pPr marL="285750" indent="-285750">
              <a:buFont typeface="Arial" panose="020B0604020202020204" pitchFamily="34" charset="0"/>
              <a:buChar char="•"/>
            </a:pPr>
            <a:r>
              <a:rPr lang="en-GB" sz="1200" dirty="0" smtClean="0">
                <a:latin typeface="Candara" panose="020E0502030303020204" pitchFamily="34" charset="0"/>
              </a:rPr>
              <a:t>Name</a:t>
            </a:r>
          </a:p>
          <a:p>
            <a:pPr marL="285750" indent="-285750">
              <a:buFont typeface="Arial" panose="020B0604020202020204" pitchFamily="34" charset="0"/>
              <a:buChar char="•"/>
            </a:pPr>
            <a:r>
              <a:rPr lang="en-GB" sz="1200" dirty="0" smtClean="0">
                <a:latin typeface="Candara" panose="020E0502030303020204" pitchFamily="34" charset="0"/>
              </a:rPr>
              <a:t>Age</a:t>
            </a:r>
          </a:p>
          <a:p>
            <a:pPr marL="285750" indent="-285750">
              <a:buFont typeface="Arial" panose="020B0604020202020204" pitchFamily="34" charset="0"/>
              <a:buChar char="•"/>
            </a:pPr>
            <a:r>
              <a:rPr lang="en-GB" sz="1200" dirty="0" smtClean="0">
                <a:latin typeface="Candara" panose="020E0502030303020204" pitchFamily="34" charset="0"/>
              </a:rPr>
              <a:t>Class</a:t>
            </a:r>
          </a:p>
          <a:p>
            <a:pPr marL="285750" indent="-285750">
              <a:buFont typeface="Arial" panose="020B0604020202020204" pitchFamily="34" charset="0"/>
              <a:buChar char="•"/>
            </a:pPr>
            <a:r>
              <a:rPr lang="en-GB" sz="1200" dirty="0" smtClean="0">
                <a:latin typeface="Candara" panose="020E0502030303020204" pitchFamily="34" charset="0"/>
              </a:rPr>
              <a:t>School </a:t>
            </a:r>
          </a:p>
          <a:p>
            <a:r>
              <a:rPr lang="en-GB" sz="1200" dirty="0" smtClean="0">
                <a:latin typeface="Candara" panose="020E0502030303020204" pitchFamily="34" charset="0"/>
              </a:rPr>
              <a:t>On the reverse of the poster</a:t>
            </a:r>
          </a:p>
          <a:p>
            <a:endParaRPr lang="en-GB" sz="1200" dirty="0">
              <a:latin typeface="Candara" panose="020E0502030303020204" pitchFamily="34" charset="0"/>
            </a:endParaRPr>
          </a:p>
          <a:p>
            <a:r>
              <a:rPr lang="en-GB" sz="1200" dirty="0" smtClean="0">
                <a:latin typeface="Candara" panose="020E0502030303020204" pitchFamily="34" charset="0"/>
              </a:rPr>
              <a:t>(2) Any art materials can be used.</a:t>
            </a:r>
          </a:p>
          <a:p>
            <a:endParaRPr lang="en-GB" sz="1200" dirty="0">
              <a:latin typeface="Candara" panose="020E0502030303020204" pitchFamily="34" charset="0"/>
            </a:endParaRPr>
          </a:p>
          <a:p>
            <a:r>
              <a:rPr lang="en-GB" sz="1200" dirty="0" smtClean="0">
                <a:latin typeface="Candara" panose="020E0502030303020204" pitchFamily="34" charset="0"/>
              </a:rPr>
              <a:t>(3) Entries featuring computer graphics will not be accepted.</a:t>
            </a:r>
          </a:p>
          <a:p>
            <a:endParaRPr lang="en-GB" sz="1200" dirty="0">
              <a:latin typeface="Candara" panose="020E0502030303020204" pitchFamily="34" charset="0"/>
            </a:endParaRPr>
          </a:p>
          <a:p>
            <a:r>
              <a:rPr lang="en-GB" sz="1200" dirty="0" smtClean="0">
                <a:latin typeface="Candara" panose="020E0502030303020204" pitchFamily="34" charset="0"/>
              </a:rPr>
              <a:t>(4) Entries should be  landscape.</a:t>
            </a:r>
          </a:p>
          <a:p>
            <a:endParaRPr lang="en-GB" dirty="0"/>
          </a:p>
        </p:txBody>
      </p:sp>
      <p:sp>
        <p:nvSpPr>
          <p:cNvPr id="7" name="TextBox 6"/>
          <p:cNvSpPr txBox="1"/>
          <p:nvPr/>
        </p:nvSpPr>
        <p:spPr>
          <a:xfrm>
            <a:off x="755575" y="747452"/>
            <a:ext cx="7704856" cy="646331"/>
          </a:xfrm>
          <a:prstGeom prst="rect">
            <a:avLst/>
          </a:prstGeom>
          <a:noFill/>
        </p:spPr>
        <p:txBody>
          <a:bodyPr wrap="square" rtlCol="0">
            <a:spAutoFit/>
          </a:bodyPr>
          <a:lstStyle/>
          <a:p>
            <a:pPr algn="ctr"/>
            <a:r>
              <a:rPr lang="en-GB" b="1" dirty="0" smtClean="0">
                <a:solidFill>
                  <a:srgbClr val="0070C0"/>
                </a:solidFill>
                <a:latin typeface="Candara" panose="020E0502030303020204" pitchFamily="34" charset="0"/>
              </a:rPr>
              <a:t>Closing Date – Friday </a:t>
            </a:r>
            <a:r>
              <a:rPr lang="en-GB" b="1" dirty="0" smtClean="0">
                <a:solidFill>
                  <a:srgbClr val="0070C0"/>
                </a:solidFill>
                <a:latin typeface="Candara" panose="020E0502030303020204" pitchFamily="34" charset="0"/>
              </a:rPr>
              <a:t>25</a:t>
            </a:r>
            <a:r>
              <a:rPr lang="en-GB" b="1" baseline="30000" dirty="0" smtClean="0">
                <a:solidFill>
                  <a:srgbClr val="0070C0"/>
                </a:solidFill>
                <a:latin typeface="Candara" panose="020E0502030303020204" pitchFamily="34" charset="0"/>
              </a:rPr>
              <a:t>th</a:t>
            </a:r>
            <a:r>
              <a:rPr lang="en-GB" b="1" dirty="0" smtClean="0">
                <a:solidFill>
                  <a:srgbClr val="0070C0"/>
                </a:solidFill>
                <a:latin typeface="Candara" panose="020E0502030303020204" pitchFamily="34" charset="0"/>
              </a:rPr>
              <a:t> October 2019</a:t>
            </a:r>
            <a:endParaRPr lang="en-GB" b="1" dirty="0" smtClean="0">
              <a:solidFill>
                <a:srgbClr val="0070C0"/>
              </a:solidFill>
              <a:latin typeface="Candara" panose="020E0502030303020204" pitchFamily="34" charset="0"/>
            </a:endParaRPr>
          </a:p>
          <a:p>
            <a:endParaRPr lang="en-GB" b="1" dirty="0"/>
          </a:p>
        </p:txBody>
      </p:sp>
      <p:sp>
        <p:nvSpPr>
          <p:cNvPr id="8" name="TextBox 7"/>
          <p:cNvSpPr txBox="1"/>
          <p:nvPr/>
        </p:nvSpPr>
        <p:spPr>
          <a:xfrm>
            <a:off x="2699792" y="1155257"/>
            <a:ext cx="3024336" cy="5216813"/>
          </a:xfrm>
          <a:prstGeom prst="rect">
            <a:avLst/>
          </a:prstGeom>
          <a:noFill/>
        </p:spPr>
        <p:txBody>
          <a:bodyPr wrap="square" rtlCol="0">
            <a:spAutoFit/>
          </a:bodyPr>
          <a:lstStyle/>
          <a:p>
            <a:pPr algn="ctr"/>
            <a:r>
              <a:rPr lang="en-GB" sz="2100" b="1" dirty="0" smtClean="0">
                <a:solidFill>
                  <a:srgbClr val="0070C0"/>
                </a:solidFill>
                <a:latin typeface="Segoe Print" panose="02000600000000000000" pitchFamily="2" charset="0"/>
              </a:rPr>
              <a:t>Topics for Design</a:t>
            </a:r>
          </a:p>
          <a:p>
            <a:r>
              <a:rPr lang="en-GB" sz="1200" dirty="0" smtClean="0">
                <a:latin typeface="Candara" panose="020E0502030303020204" pitchFamily="34" charset="0"/>
              </a:rPr>
              <a:t>Each pupil should select one of the following topics to base their design on or come up with their own idea based on road safety and school travel.</a:t>
            </a:r>
          </a:p>
          <a:p>
            <a:pPr marL="171450" indent="-171450">
              <a:buFont typeface="Arial" panose="020B0604020202020204" pitchFamily="34" charset="0"/>
              <a:buChar char="•"/>
            </a:pPr>
            <a:r>
              <a:rPr lang="en-GB" sz="1200" dirty="0" smtClean="0">
                <a:latin typeface="Candara" panose="020E0502030303020204" pitchFamily="34" charset="0"/>
              </a:rPr>
              <a:t>Pedestrian Concentration  - wearing headphones, using phones, listening to music or chatting whilst around live traffic</a:t>
            </a:r>
          </a:p>
          <a:p>
            <a:pPr marL="171450" indent="-171450">
              <a:buFont typeface="Arial" panose="020B0604020202020204" pitchFamily="34" charset="0"/>
              <a:buChar char="•"/>
            </a:pPr>
            <a:r>
              <a:rPr lang="en-GB" sz="1200" dirty="0" smtClean="0">
                <a:latin typeface="Candara" panose="020E0502030303020204" pitchFamily="34" charset="0"/>
              </a:rPr>
              <a:t>Invent road safety character – this can be a made up superhero, an animal, robot, </a:t>
            </a:r>
            <a:r>
              <a:rPr lang="en-GB" sz="1200" dirty="0" err="1" smtClean="0">
                <a:latin typeface="Candara" panose="020E0502030303020204" pitchFamily="34" charset="0"/>
              </a:rPr>
              <a:t>etc</a:t>
            </a:r>
            <a:endParaRPr lang="en-GB" sz="1200" dirty="0" smtClean="0">
              <a:latin typeface="Candara" panose="020E0502030303020204" pitchFamily="34" charset="0"/>
            </a:endParaRPr>
          </a:p>
          <a:p>
            <a:pPr marL="171450" indent="-171450">
              <a:buFont typeface="Arial" panose="020B0604020202020204" pitchFamily="34" charset="0"/>
              <a:buChar char="•"/>
            </a:pPr>
            <a:r>
              <a:rPr lang="en-GB" sz="1200" dirty="0" smtClean="0">
                <a:latin typeface="Candara" panose="020E0502030303020204" pitchFamily="34" charset="0"/>
              </a:rPr>
              <a:t>Crossing roads – Stop, Look, Listen/ rules of the road</a:t>
            </a:r>
          </a:p>
          <a:p>
            <a:pPr marL="171450" indent="-171450">
              <a:buFont typeface="Arial" panose="020B0604020202020204" pitchFamily="34" charset="0"/>
              <a:buChar char="•"/>
            </a:pPr>
            <a:r>
              <a:rPr lang="en-GB" sz="1200" dirty="0" smtClean="0">
                <a:latin typeface="Candara" panose="020E0502030303020204" pitchFamily="34" charset="0"/>
              </a:rPr>
              <a:t>Winter safety for walking, cycling or driving</a:t>
            </a:r>
          </a:p>
          <a:p>
            <a:pPr marL="171450" indent="-171450">
              <a:buFont typeface="Arial" panose="020B0604020202020204" pitchFamily="34" charset="0"/>
              <a:buChar char="•"/>
            </a:pPr>
            <a:r>
              <a:rPr lang="en-GB" sz="1200" dirty="0" smtClean="0">
                <a:latin typeface="Candara" panose="020E0502030303020204" pitchFamily="34" charset="0"/>
              </a:rPr>
              <a:t>School crossing patrols and zebra, pelican, puffin crossings</a:t>
            </a:r>
          </a:p>
          <a:p>
            <a:pPr marL="171450" indent="-171450">
              <a:buFont typeface="Arial" panose="020B0604020202020204" pitchFamily="34" charset="0"/>
              <a:buChar char="•"/>
            </a:pPr>
            <a:r>
              <a:rPr lang="en-GB" sz="1200" dirty="0" smtClean="0">
                <a:latin typeface="Candara" panose="020E0502030303020204" pitchFamily="34" charset="0"/>
              </a:rPr>
              <a:t>Walking to school</a:t>
            </a:r>
          </a:p>
          <a:p>
            <a:pPr marL="171450" indent="-171450">
              <a:buFont typeface="Arial" panose="020B0604020202020204" pitchFamily="34" charset="0"/>
              <a:buChar char="•"/>
            </a:pPr>
            <a:r>
              <a:rPr lang="en-GB" sz="1200" dirty="0" smtClean="0">
                <a:latin typeface="Candara" panose="020E0502030303020204" pitchFamily="34" charset="0"/>
              </a:rPr>
              <a:t>Cycling to school, give cyclists space and consideration</a:t>
            </a:r>
          </a:p>
          <a:p>
            <a:pPr marL="171450" indent="-171450">
              <a:buFont typeface="Arial" panose="020B0604020202020204" pitchFamily="34" charset="0"/>
              <a:buChar char="•"/>
            </a:pPr>
            <a:r>
              <a:rPr lang="en-GB" sz="1200" dirty="0" smtClean="0">
                <a:latin typeface="Candara" panose="020E0502030303020204" pitchFamily="34" charset="0"/>
              </a:rPr>
              <a:t>Safety of school buses</a:t>
            </a:r>
          </a:p>
          <a:p>
            <a:pPr marL="171450" indent="-171450">
              <a:buFont typeface="Arial" panose="020B0604020202020204" pitchFamily="34" charset="0"/>
              <a:buChar char="•"/>
            </a:pPr>
            <a:r>
              <a:rPr lang="en-GB" sz="1200" dirty="0" smtClean="0">
                <a:latin typeface="Candara" panose="020E0502030303020204" pitchFamily="34" charset="0"/>
              </a:rPr>
              <a:t>School gate parking, parking on pavements or over road markings</a:t>
            </a:r>
          </a:p>
          <a:p>
            <a:pPr marL="171450" indent="-171450">
              <a:buFont typeface="Arial" panose="020B0604020202020204" pitchFamily="34" charset="0"/>
              <a:buChar char="•"/>
            </a:pPr>
            <a:r>
              <a:rPr lang="en-GB" sz="1200" dirty="0" smtClean="0">
                <a:latin typeface="Candara" panose="020E0502030303020204" pitchFamily="34" charset="0"/>
              </a:rPr>
              <a:t>Any other road safety messages on the school run</a:t>
            </a:r>
          </a:p>
          <a:p>
            <a:endParaRPr lang="en-GB" sz="1200" dirty="0"/>
          </a:p>
        </p:txBody>
      </p:sp>
      <p:sp>
        <p:nvSpPr>
          <p:cNvPr id="11" name="Rounded Rectangle 10"/>
          <p:cNvSpPr/>
          <p:nvPr/>
        </p:nvSpPr>
        <p:spPr>
          <a:xfrm>
            <a:off x="5868144" y="1155257"/>
            <a:ext cx="3024336" cy="2993127"/>
          </a:xfrm>
          <a:prstGeom prst="round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ounded Rectangle 11"/>
          <p:cNvSpPr/>
          <p:nvPr/>
        </p:nvSpPr>
        <p:spPr>
          <a:xfrm>
            <a:off x="5976158" y="4293096"/>
            <a:ext cx="2916322" cy="187220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165558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314</Words>
  <Application>Microsoft Office PowerPoint</Application>
  <PresentationFormat>On-screen Show (4:3)</PresentationFormat>
  <Paragraphs>39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Candara</vt:lpstr>
      <vt:lpstr>Segoe Print</vt:lpstr>
      <vt:lpstr>Office Theme</vt:lpstr>
      <vt:lpstr>PowerPoint Presentation</vt:lpstr>
    </vt:vector>
  </TitlesOfParts>
  <Company>East Renfrewshire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 Cumming</dc:creator>
  <cp:lastModifiedBy>Karen Cumming</cp:lastModifiedBy>
  <cp:revision>9</cp:revision>
  <dcterms:created xsi:type="dcterms:W3CDTF">2016-09-06T07:45:57Z</dcterms:created>
  <dcterms:modified xsi:type="dcterms:W3CDTF">2019-10-07T15:01:08Z</dcterms:modified>
</cp:coreProperties>
</file>