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7" r:id="rId3"/>
    <p:sldId id="257" r:id="rId4"/>
    <p:sldId id="259" r:id="rId5"/>
    <p:sldId id="293" r:id="rId6"/>
    <p:sldId id="296" r:id="rId7"/>
    <p:sldId id="289" r:id="rId8"/>
    <p:sldId id="298" r:id="rId9"/>
    <p:sldId id="279" r:id="rId10"/>
    <p:sldId id="294" r:id="rId11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17CFBC-5900-4B1E-A0DC-B7072738F2C5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BE0B2B-D8A3-4E9B-928C-F20128FA8A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08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8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511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677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65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20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8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0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65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3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B6DC-8FF4-4410-BC97-4305CB1BC0D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8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CB6DC-8FF4-4410-BC97-4305CB1BC0D6}" type="datetimeFigureOut">
              <a:rPr lang="en-GB" smtClean="0"/>
              <a:t>08/09/2019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3118E-C904-4E10-B6EF-693B252D7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71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545" y="20783"/>
            <a:ext cx="4255378" cy="4255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>
            <a:extLst>
              <a:ext uri="{FF2B5EF4-FFF2-40B4-BE49-F238E27FC236}">
                <a16:creationId xmlns="" xmlns:a16="http://schemas.microsoft.com/office/drawing/2014/main" id="{54AEEFA8-5981-454D-851F-958D5D842029}"/>
              </a:ext>
            </a:extLst>
          </p:cNvPr>
          <p:cNvSpPr txBox="1"/>
          <p:nvPr/>
        </p:nvSpPr>
        <p:spPr>
          <a:xfrm>
            <a:off x="258618" y="342123"/>
            <a:ext cx="8220364" cy="281978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SassoonPrimaryInfant" panose="00000400000000000000" pitchFamily="2" charset="0"/>
                <a:ea typeface="Times New Roman" pitchFamily="18"/>
              </a:rPr>
              <a:t>Meet The Teacher</a:t>
            </a:r>
            <a:r>
              <a:rPr lang="en-GB" sz="5400" b="1" i="0" u="none" strike="noStrike" kern="1200" cap="none" spc="0" baseline="0" dirty="0" smtClean="0">
                <a:solidFill>
                  <a:schemeClr val="accent1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SassoonPrimaryInfant" panose="00000400000000000000" pitchFamily="2" charset="0"/>
                <a:ea typeface="Times New Roman" pitchFamily="18"/>
              </a:rPr>
              <a:t> 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kern="0" dirty="0" smtClean="0">
                <a:solidFill>
                  <a:srgbClr val="00B050"/>
                </a:solidFill>
                <a:effectLst>
                  <a:outerShdw dist="38096" dir="2700000">
                    <a:srgbClr val="7F7F7F"/>
                  </a:outerShdw>
                </a:effectLst>
                <a:latin typeface="SassoonPrimaryInfant" panose="00000400000000000000" pitchFamily="2" charset="0"/>
                <a:ea typeface="Times New Roman" pitchFamily="18"/>
              </a:rPr>
              <a:t>Kirkhill Primary School </a:t>
            </a:r>
          </a:p>
          <a:p>
            <a:pPr marL="0" marR="0" lvl="0" indent="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latin typeface="SassoonPrimaryInfant" panose="00000400000000000000" pitchFamily="2" charset="0"/>
                <a:ea typeface="Times New Roman" pitchFamily="18"/>
              </a:rPr>
              <a:t>Thursday 5</a:t>
            </a:r>
            <a:r>
              <a:rPr lang="en-GB" sz="2400" i="0" u="none" strike="noStrike" kern="0" cap="none" spc="0" dirty="0" smtClean="0">
                <a:solidFill>
                  <a:schemeClr val="accent6">
                    <a:lumMod val="50000"/>
                  </a:schemeClr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SassoonPrimaryInfant" panose="00000400000000000000" pitchFamily="2" charset="0"/>
                <a:ea typeface="Times New Roman" pitchFamily="18"/>
              </a:rPr>
              <a:t> September 2019</a:t>
            </a:r>
            <a:endParaRPr lang="en-GB" sz="800" i="0" u="none" strike="noStrike" kern="1200" cap="none" spc="0" baseline="0" dirty="0">
              <a:solidFill>
                <a:schemeClr val="accent6">
                  <a:lumMod val="50000"/>
                </a:schemeClr>
              </a:solidFill>
              <a:uFillTx/>
              <a:latin typeface="SassoonPrimaryInfant" panose="00000400000000000000" pitchFamily="2" charset="0"/>
              <a:ea typeface="Times New Roman" pitchFamily="18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0" u="none" strike="noStrike" kern="1200" cap="none" spc="0" baseline="0" dirty="0">
                <a:solidFill>
                  <a:srgbClr val="000000"/>
                </a:solidFill>
                <a:effectLst>
                  <a:outerShdw dist="38096" dir="2700000">
                    <a:srgbClr val="7F7F7F"/>
                  </a:outerShdw>
                </a:effectLst>
                <a:uFillTx/>
                <a:latin typeface="Century Gothic" pitchFamily="34"/>
                <a:ea typeface="Times New Roman" pitchFamily="18"/>
              </a:rPr>
              <a:t> </a:t>
            </a:r>
            <a:endParaRPr lang="en-GB" sz="1200" b="0" i="0" u="none" strike="noStrike" kern="1200" cap="none" spc="0" baseline="0" dirty="0">
              <a:solidFill>
                <a:srgbClr val="000000"/>
              </a:solidFill>
              <a:uFillTx/>
              <a:latin typeface="Times New Roman" pitchFamily="18"/>
              <a:ea typeface="Times New Roman" pitchFamily="18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4156071"/>
            <a:ext cx="12263306" cy="1541408"/>
            <a:chOff x="-71306" y="4045236"/>
            <a:chExt cx="12263306" cy="1541408"/>
          </a:xfrm>
        </p:grpSpPr>
        <p:pic>
          <p:nvPicPr>
            <p:cNvPr id="1026" name="Picture 2" descr="https://pbs.twimg.com/media/D0A5xZqWwAE4dA1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9387" y="4045236"/>
              <a:ext cx="1948296" cy="154140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s://pbs.twimg.com/media/DzrQ0oQXgAAD8ul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65549" y="4096086"/>
              <a:ext cx="2164038" cy="1467145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s://pbs.twimg.com/media/DyAkrXDWsAAZnhZ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00186" y="4137703"/>
              <a:ext cx="2206004" cy="1311752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s://pbs.twimg.com/media/DyAk4KCWoAMsIN8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0836" y="4137702"/>
              <a:ext cx="1921164" cy="1311753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s://pbs.twimg.com/media/Dxc8oQfXgAIm1n7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8282" y="4076653"/>
              <a:ext cx="2087704" cy="1486578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s://pbs.twimg.com/media/Dw9oZjCWsAA2fAW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1306" y="4135597"/>
              <a:ext cx="2882836" cy="1427634"/>
            </a:xfrm>
            <a:prstGeom prst="rect">
              <a:avLst/>
            </a:prstGeom>
            <a:noFill/>
            <a:effectLst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39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08227" y="255350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SassoonPrimaryInfant" panose="00000400000000000000" pitchFamily="2" charset="0"/>
              </a:rPr>
              <a:t>How Will </a:t>
            </a:r>
            <a:r>
              <a:rPr lang="en-GB" b="1" dirty="0">
                <a:solidFill>
                  <a:srgbClr val="00B050"/>
                </a:solidFill>
                <a:latin typeface="SassoonPrimaryInfant" panose="00000400000000000000" pitchFamily="2" charset="0"/>
              </a:rPr>
              <a:t>W</a:t>
            </a:r>
            <a:r>
              <a:rPr lang="en-GB" b="1" dirty="0" smtClean="0">
                <a:solidFill>
                  <a:srgbClr val="00B050"/>
                </a:solidFill>
                <a:latin typeface="SassoonPrimaryInfant" panose="00000400000000000000" pitchFamily="2" charset="0"/>
              </a:rPr>
              <a:t>e </a:t>
            </a:r>
            <a:r>
              <a:rPr lang="en-GB" b="1" dirty="0">
                <a:solidFill>
                  <a:srgbClr val="00B050"/>
                </a:solidFill>
                <a:latin typeface="SassoonPrimaryInfant" panose="00000400000000000000" pitchFamily="2" charset="0"/>
              </a:rPr>
              <a:t>K</a:t>
            </a:r>
            <a:r>
              <a:rPr lang="en-GB" b="1" dirty="0" smtClean="0">
                <a:solidFill>
                  <a:srgbClr val="00B050"/>
                </a:solidFill>
                <a:latin typeface="SassoonPrimaryInfant" panose="00000400000000000000" pitchFamily="2" charset="0"/>
              </a:rPr>
              <a:t>eep </a:t>
            </a:r>
            <a:r>
              <a:rPr lang="en-GB" b="1" dirty="0">
                <a:solidFill>
                  <a:srgbClr val="00B050"/>
                </a:solidFill>
                <a:latin typeface="SassoonPrimaryInfant" panose="00000400000000000000" pitchFamily="2" charset="0"/>
              </a:rPr>
              <a:t>Y</a:t>
            </a:r>
            <a:r>
              <a:rPr lang="en-GB" b="1" dirty="0" smtClean="0">
                <a:solidFill>
                  <a:srgbClr val="00B050"/>
                </a:solidFill>
                <a:latin typeface="SassoonPrimaryInfant" panose="00000400000000000000" pitchFamily="2" charset="0"/>
              </a:rPr>
              <a:t>ou Informed?</a:t>
            </a:r>
            <a:endParaRPr lang="en-GB" b="1" dirty="0">
              <a:solidFill>
                <a:srgbClr val="00B050"/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0801" y="1580909"/>
            <a:ext cx="55550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SassoonPrimaryInfant" panose="00000400000000000000" pitchFamily="2" charset="0"/>
              </a:rPr>
              <a:t>Communication</a:t>
            </a:r>
            <a:r>
              <a:rPr lang="en-GB" sz="3200" b="1" dirty="0">
                <a:latin typeface="SassoonPrimaryInfant" panose="00000400000000000000" pitchFamily="2" charset="0"/>
              </a:rPr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SassoonPrimaryInfant" panose="00000400000000000000" pitchFamily="2" charset="0"/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SassoonPrimaryInfant" panose="00000400000000000000" pitchFamily="2" charset="0"/>
              </a:rPr>
              <a:t>Friday Bundle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SassoonPrimaryInfant" panose="00000400000000000000" pitchFamily="2" charset="0"/>
              </a:rPr>
              <a:t>Monthly newsletter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SassoonPrimaryInfant" panose="00000400000000000000" pitchFamily="2" charset="0"/>
              </a:rPr>
              <a:t>School website</a:t>
            </a:r>
          </a:p>
        </p:txBody>
      </p:sp>
      <p:sp>
        <p:nvSpPr>
          <p:cNvPr id="3" name="Rectangle 2"/>
          <p:cNvSpPr/>
          <p:nvPr/>
        </p:nvSpPr>
        <p:spPr>
          <a:xfrm>
            <a:off x="5417712" y="1398088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SassoonPrimaryInfant" panose="00000400000000000000" pitchFamily="2" charset="0"/>
              </a:rPr>
              <a:t>Sharing our Learning</a:t>
            </a:r>
            <a:r>
              <a:rPr lang="en-GB" sz="4000" b="1" dirty="0">
                <a:latin typeface="SassoonPrimaryInfant" panose="00000400000000000000" pitchFamily="2" charset="0"/>
              </a:rPr>
              <a:t> 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SassoonPrimaryInfant" panose="00000400000000000000" pitchFamily="2" charset="0"/>
              </a:rPr>
              <a:t>Twitter @KirkhillPS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SassoonPrimaryInfant" panose="00000400000000000000" pitchFamily="2" charset="0"/>
              </a:rPr>
              <a:t>Class blogs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SassoonPrimaryInfant" panose="00000400000000000000" pitchFamily="2" charset="0"/>
              </a:rPr>
              <a:t>Termly overview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SassoonPrimaryInfant" panose="00000400000000000000" pitchFamily="2" charset="0"/>
              </a:rPr>
              <a:t>Snapshot jotters</a:t>
            </a:r>
          </a:p>
          <a:p>
            <a:pPr marL="342900" indent="-342900">
              <a:buBlip>
                <a:blip r:embed="rId3"/>
              </a:buBlip>
            </a:pPr>
            <a:r>
              <a:rPr lang="en-GB" sz="3200" dirty="0">
                <a:solidFill>
                  <a:srgbClr val="0070C0"/>
                </a:solidFill>
                <a:latin typeface="SassoonPrimaryInfant" panose="00000400000000000000" pitchFamily="2" charset="0"/>
              </a:rPr>
              <a:t>Curricular events</a:t>
            </a:r>
          </a:p>
        </p:txBody>
      </p:sp>
    </p:spTree>
    <p:extLst>
      <p:ext uri="{BB962C8B-B14F-4D97-AF65-F5344CB8AC3E}">
        <p14:creationId xmlns:p14="http://schemas.microsoft.com/office/powerpoint/2010/main" val="96457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SassoonPrimaryInfant" panose="00000400000000000000" pitchFamily="2" charset="0"/>
              </a:rPr>
              <a:t>Our Revised Vision and Values</a:t>
            </a:r>
            <a:endParaRPr lang="en-GB" sz="3200" b="1" dirty="0">
              <a:latin typeface="SassoonPrimaryInfant" panose="000004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1088314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800" dirty="0">
                <a:solidFill>
                  <a:srgbClr val="0070C0"/>
                </a:solidFill>
                <a:latin typeface="SassoonPrimaryInfant" panose="00000400000000000000" pitchFamily="2" charset="0"/>
              </a:rPr>
              <a:t>At Kirkhill we are </a:t>
            </a:r>
            <a:r>
              <a:rPr lang="en-GB" sz="2800" b="1" dirty="0">
                <a:solidFill>
                  <a:srgbClr val="0070C0"/>
                </a:solidFill>
                <a:latin typeface="SassoonPrimaryInfant" panose="00000400000000000000" pitchFamily="2" charset="0"/>
              </a:rPr>
              <a:t>@</a:t>
            </a:r>
            <a:r>
              <a:rPr lang="en-GB" sz="2800" b="1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PROUD </a:t>
            </a:r>
            <a:r>
              <a:rPr lang="en-GB" sz="2800" dirty="0">
                <a:solidFill>
                  <a:srgbClr val="0070C0"/>
                </a:solidFill>
                <a:latin typeface="SassoonPrimaryInfant" panose="00000400000000000000" pitchFamily="2" charset="0"/>
              </a:rPr>
              <a:t>of our school community. </a:t>
            </a:r>
            <a: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/>
            </a:r>
            <a:b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</a:br>
            <a: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Everyone </a:t>
            </a:r>
            <a:r>
              <a:rPr lang="en-GB" sz="2800" dirty="0">
                <a:solidFill>
                  <a:srgbClr val="0070C0"/>
                </a:solidFill>
                <a:latin typeface="SassoonPrimaryInfant" panose="00000400000000000000" pitchFamily="2" charset="0"/>
              </a:rPr>
              <a:t>is encouraged to be creative, strive for excellence and be inspired to attain, achieve and be their best.</a:t>
            </a:r>
          </a:p>
          <a:p>
            <a:endParaRPr lang="en-GB" sz="2800" dirty="0">
              <a:solidFill>
                <a:srgbClr val="0070C0"/>
              </a:solidFill>
              <a:latin typeface="SassoonPrimaryInfant" panose="00000400000000000000" pitchFamily="2" charset="0"/>
            </a:endParaRPr>
          </a:p>
          <a:p>
            <a: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At </a:t>
            </a:r>
            <a:r>
              <a:rPr lang="en-GB" sz="2800" dirty="0">
                <a:solidFill>
                  <a:srgbClr val="0070C0"/>
                </a:solidFill>
                <a:latin typeface="SassoonPrimaryInfant" panose="00000400000000000000" pitchFamily="2" charset="0"/>
              </a:rPr>
              <a:t>Kirkhill we are </a:t>
            </a:r>
            <a: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@PROUD </a:t>
            </a:r>
            <a:r>
              <a:rPr lang="en-GB" sz="2800" dirty="0">
                <a:solidFill>
                  <a:srgbClr val="0070C0"/>
                </a:solidFill>
                <a:latin typeface="SassoonPrimaryInfant" panose="00000400000000000000" pitchFamily="2" charset="0"/>
              </a:rPr>
              <a:t>and empowered to demonstrate our values of;</a:t>
            </a:r>
          </a:p>
          <a:p>
            <a:r>
              <a:rPr lang="en-GB" sz="2800" b="1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P</a:t>
            </a:r>
            <a: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erseverance</a:t>
            </a:r>
            <a:endParaRPr lang="en-GB" sz="2800" dirty="0">
              <a:solidFill>
                <a:srgbClr val="0070C0"/>
              </a:solidFill>
              <a:latin typeface="SassoonPrimaryInfant" panose="00000400000000000000" pitchFamily="2" charset="0"/>
            </a:endParaRPr>
          </a:p>
          <a:p>
            <a:r>
              <a:rPr lang="en-GB" sz="2800" b="1" dirty="0">
                <a:solidFill>
                  <a:srgbClr val="0070C0"/>
                </a:solidFill>
                <a:latin typeface="SassoonPrimaryInfant" panose="00000400000000000000" pitchFamily="2" charset="0"/>
              </a:rPr>
              <a:t>R</a:t>
            </a:r>
            <a:r>
              <a:rPr lang="en-GB" sz="2800" dirty="0">
                <a:solidFill>
                  <a:srgbClr val="0070C0"/>
                </a:solidFill>
                <a:latin typeface="SassoonPrimaryInfant" panose="00000400000000000000" pitchFamily="2" charset="0"/>
              </a:rPr>
              <a:t>esilience and Respect</a:t>
            </a:r>
          </a:p>
          <a:p>
            <a:r>
              <a:rPr lang="en-GB" sz="2800" b="1" dirty="0">
                <a:solidFill>
                  <a:srgbClr val="0070C0"/>
                </a:solidFill>
                <a:latin typeface="SassoonPrimaryInfant" panose="00000400000000000000" pitchFamily="2" charset="0"/>
              </a:rPr>
              <a:t>O</a:t>
            </a:r>
            <a:r>
              <a:rPr lang="en-GB" sz="2800" dirty="0">
                <a:solidFill>
                  <a:srgbClr val="0070C0"/>
                </a:solidFill>
                <a:latin typeface="SassoonPrimaryInfant" panose="00000400000000000000" pitchFamily="2" charset="0"/>
              </a:rPr>
              <a:t>ptimism</a:t>
            </a:r>
          </a:p>
          <a:p>
            <a:r>
              <a:rPr lang="en-GB" sz="2800" b="1" dirty="0">
                <a:solidFill>
                  <a:srgbClr val="0070C0"/>
                </a:solidFill>
                <a:latin typeface="SassoonPrimaryInfant" panose="00000400000000000000" pitchFamily="2" charset="0"/>
              </a:rPr>
              <a:t>U</a:t>
            </a:r>
            <a:r>
              <a:rPr lang="en-GB" sz="2800" dirty="0">
                <a:solidFill>
                  <a:srgbClr val="0070C0"/>
                </a:solidFill>
                <a:latin typeface="SassoonPrimaryInfant" panose="00000400000000000000" pitchFamily="2" charset="0"/>
              </a:rPr>
              <a:t>nity</a:t>
            </a:r>
          </a:p>
          <a:p>
            <a:r>
              <a:rPr lang="en-GB" sz="2800" b="1" dirty="0">
                <a:solidFill>
                  <a:srgbClr val="0070C0"/>
                </a:solidFill>
                <a:latin typeface="SassoonPrimaryInfant" panose="00000400000000000000" pitchFamily="2" charset="0"/>
              </a:rPr>
              <a:t>D</a:t>
            </a:r>
            <a:r>
              <a:rPr lang="en-GB" sz="2800" dirty="0">
                <a:solidFill>
                  <a:srgbClr val="0070C0"/>
                </a:solidFill>
                <a:latin typeface="SassoonPrimaryInfant" panose="00000400000000000000" pitchFamily="2" charset="0"/>
              </a:rPr>
              <a:t>iversity</a:t>
            </a: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63548" y="193052"/>
            <a:ext cx="89038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00B050"/>
                </a:solidFill>
                <a:latin typeface="SassoonPrimaryInfant" panose="00000400000000000000" pitchFamily="2" charset="0"/>
              </a:rPr>
              <a:t>Literacy and English</a:t>
            </a:r>
            <a:r>
              <a:rPr lang="en-GB" sz="3200" b="1" dirty="0" smtClean="0">
                <a:latin typeface="SassoonPrimaryInfant" panose="00000400000000000000" pitchFamily="2" charset="0"/>
              </a:rPr>
              <a:t> </a:t>
            </a:r>
            <a:endParaRPr lang="en-GB" sz="3200" b="1" dirty="0">
              <a:latin typeface="SassoonPrimaryInfant" panose="000004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9037" y="760497"/>
            <a:ext cx="9887529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  <a:t>Spelling </a:t>
            </a: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– daily.  Assessment on Friday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Grammar-Tuesday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Writing </a:t>
            </a:r>
            <a: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  <a:t>– </a:t>
            </a: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Wednesday</a:t>
            </a:r>
            <a:endParaRPr lang="en-GB" sz="3600" dirty="0">
              <a:solidFill>
                <a:srgbClr val="0070C0"/>
              </a:solidFill>
              <a:latin typeface="SassoonPrimaryInfant" panose="00000400000000000000" pitchFamily="2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  <a:t>Handwriting </a:t>
            </a: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–All the time</a:t>
            </a:r>
          </a:p>
          <a:p>
            <a:pPr marL="457200" indent="-4572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Reading and Comprehension-Monday and Thursday</a:t>
            </a:r>
          </a:p>
          <a:p>
            <a:endParaRPr lang="en-GB" sz="3600" dirty="0">
              <a:solidFill>
                <a:srgbClr val="0070C0"/>
              </a:solidFill>
              <a:latin typeface="SassoonPrimaryInfant" panose="00000400000000000000" pitchFamily="2" charset="0"/>
            </a:endParaRPr>
          </a:p>
          <a:p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Use of online resources such as </a:t>
            </a:r>
            <a:r>
              <a:rPr lang="en-GB" sz="3600" b="1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Read Theory</a:t>
            </a:r>
          </a:p>
          <a:p>
            <a:endParaRPr lang="en-GB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17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SassoonPrimaryInfant" panose="00000400000000000000" pitchFamily="2" charset="0"/>
              </a:rPr>
              <a:t>Numeracy and Mathematics</a:t>
            </a:r>
            <a:endParaRPr lang="en-GB" b="1" dirty="0">
              <a:solidFill>
                <a:srgbClr val="00B050"/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=""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36331" y="1552142"/>
            <a:ext cx="11361683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sz="3600" b="1" u="sng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Mental Maths-                                                </a:t>
            </a:r>
          </a:p>
          <a:p>
            <a:pPr>
              <a:buBlip>
                <a:blip r:embed="rId3"/>
              </a:buBlip>
            </a:pPr>
            <a:r>
              <a:rPr lang="en-GB" dirty="0" smtClean="0">
                <a:solidFill>
                  <a:srgbClr val="0070C0"/>
                </a:solidFill>
                <a:latin typeface="SassoonPrimaryInfant" pitchFamily="2" charset="0"/>
              </a:rPr>
              <a:t>Mathematical </a:t>
            </a:r>
            <a:r>
              <a:rPr lang="en-GB" dirty="0">
                <a:solidFill>
                  <a:srgbClr val="0070C0"/>
                </a:solidFill>
                <a:latin typeface="SassoonPrimaryInfant" pitchFamily="2" charset="0"/>
              </a:rPr>
              <a:t>Thinking </a:t>
            </a:r>
            <a:r>
              <a:rPr lang="en-GB" dirty="0" smtClean="0">
                <a:solidFill>
                  <a:srgbClr val="0070C0"/>
                </a:solidFill>
                <a:latin typeface="SassoonPrimaryInfant" pitchFamily="2" charset="0"/>
              </a:rPr>
              <a:t>Challenges</a:t>
            </a:r>
          </a:p>
          <a:p>
            <a:pPr>
              <a:buBlip>
                <a:blip r:embed="rId3"/>
              </a:buBlip>
            </a:pPr>
            <a:r>
              <a:rPr lang="en-GB" dirty="0" smtClean="0">
                <a:solidFill>
                  <a:srgbClr val="0070C0"/>
                </a:solidFill>
                <a:latin typeface="SassoonPrimaryInfant" pitchFamily="2" charset="0"/>
              </a:rPr>
              <a:t>Countdown</a:t>
            </a:r>
          </a:p>
          <a:p>
            <a:pPr>
              <a:buBlip>
                <a:blip r:embed="rId3"/>
              </a:buBlip>
            </a:pPr>
            <a:r>
              <a:rPr lang="en-GB" dirty="0" smtClean="0">
                <a:solidFill>
                  <a:srgbClr val="0070C0"/>
                </a:solidFill>
                <a:latin typeface="SassoonPrimaryInfant" pitchFamily="2" charset="0"/>
              </a:rPr>
              <a:t>Around </a:t>
            </a:r>
            <a:r>
              <a:rPr lang="en-GB" dirty="0">
                <a:solidFill>
                  <a:srgbClr val="0070C0"/>
                </a:solidFill>
                <a:latin typeface="SassoonPrimaryInfant" pitchFamily="2" charset="0"/>
              </a:rPr>
              <a:t>the </a:t>
            </a:r>
            <a:r>
              <a:rPr lang="en-GB" dirty="0" smtClean="0">
                <a:solidFill>
                  <a:srgbClr val="0070C0"/>
                </a:solidFill>
                <a:latin typeface="SassoonPrimaryInfant" pitchFamily="2" charset="0"/>
              </a:rPr>
              <a:t>world</a:t>
            </a:r>
          </a:p>
          <a:p>
            <a:pPr>
              <a:buBlip>
                <a:blip r:embed="rId3"/>
              </a:buBlip>
            </a:pPr>
            <a:r>
              <a:rPr lang="en-GB" dirty="0" smtClean="0">
                <a:solidFill>
                  <a:srgbClr val="0070C0"/>
                </a:solidFill>
                <a:latin typeface="SassoonPrimaryInfant" pitchFamily="2" charset="0"/>
              </a:rPr>
              <a:t>Challenge cards</a:t>
            </a:r>
            <a:endParaRPr lang="en-GB" dirty="0">
              <a:solidFill>
                <a:srgbClr val="0070C0"/>
              </a:solidFill>
              <a:latin typeface="SassoonPrimaryInfant" panose="00000400000000000000" pitchFamily="2" charset="0"/>
            </a:endParaRPr>
          </a:p>
          <a:p>
            <a:pPr marL="0" indent="0">
              <a:buNone/>
            </a:pPr>
            <a:endParaRPr lang="en-GB" sz="3600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  <a:buBlip>
                <a:blip r:embed="rId4"/>
              </a:buBlip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13553" y="1552142"/>
            <a:ext cx="5486876" cy="307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83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SassoonPrimaryInfant" panose="00000400000000000000" pitchFamily="2" charset="0"/>
              </a:rPr>
              <a:t>Health and Wellbeing</a:t>
            </a:r>
            <a:endParaRPr lang="en-GB" b="1" dirty="0">
              <a:solidFill>
                <a:srgbClr val="00B050"/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=""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5" y="1552142"/>
            <a:ext cx="11723251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en-GB" dirty="0" smtClean="0">
                <a:solidFill>
                  <a:srgbClr val="0070C0"/>
                </a:solidFill>
                <a:latin typeface="SassoonPrimaryInfant" pitchFamily="2" charset="0"/>
              </a:rPr>
              <a:t>PE </a:t>
            </a:r>
            <a:r>
              <a:rPr lang="en-GB" dirty="0">
                <a:solidFill>
                  <a:srgbClr val="0070C0"/>
                </a:solidFill>
                <a:latin typeface="SassoonPrimaryInfant" pitchFamily="2" charset="0"/>
              </a:rPr>
              <a:t>-  </a:t>
            </a:r>
            <a:r>
              <a:rPr lang="en-GB" dirty="0" smtClean="0">
                <a:solidFill>
                  <a:srgbClr val="0070C0"/>
                </a:solidFill>
                <a:latin typeface="SassoonPrimaryInfant" pitchFamily="2" charset="0"/>
              </a:rPr>
              <a:t>Possession Games </a:t>
            </a:r>
            <a:r>
              <a:rPr lang="en-GB" dirty="0">
                <a:solidFill>
                  <a:srgbClr val="0070C0"/>
                </a:solidFill>
                <a:latin typeface="SassoonPrimaryInfant" pitchFamily="2" charset="0"/>
              </a:rPr>
              <a:t>– </a:t>
            </a:r>
            <a:r>
              <a:rPr lang="en-GB" dirty="0" smtClean="0">
                <a:solidFill>
                  <a:srgbClr val="0070C0"/>
                </a:solidFill>
                <a:latin typeface="SassoonPrimaryInfant" pitchFamily="2" charset="0"/>
              </a:rPr>
              <a:t>Tuesday </a:t>
            </a:r>
          </a:p>
          <a:p>
            <a:pPr>
              <a:buBlip>
                <a:blip r:embed="rId3"/>
              </a:buBlip>
            </a:pPr>
            <a:r>
              <a:rPr lang="en-GB" dirty="0" smtClean="0">
                <a:solidFill>
                  <a:srgbClr val="0070C0"/>
                </a:solidFill>
                <a:latin typeface="SassoonPrimaryInfant" pitchFamily="2" charset="0"/>
              </a:rPr>
              <a:t>PE </a:t>
            </a:r>
            <a:r>
              <a:rPr lang="en-GB" dirty="0">
                <a:solidFill>
                  <a:srgbClr val="0070C0"/>
                </a:solidFill>
                <a:latin typeface="SassoonPrimaryInfant" pitchFamily="2" charset="0"/>
              </a:rPr>
              <a:t>-  Fitness – </a:t>
            </a:r>
            <a:r>
              <a:rPr lang="en-GB" dirty="0" smtClean="0">
                <a:solidFill>
                  <a:srgbClr val="0070C0"/>
                </a:solidFill>
                <a:latin typeface="SassoonPrimaryInfant" pitchFamily="2" charset="0"/>
              </a:rPr>
              <a:t>Thursday</a:t>
            </a:r>
          </a:p>
          <a:p>
            <a:pPr>
              <a:buBlip>
                <a:blip r:embed="rId3"/>
              </a:buBlip>
            </a:pPr>
            <a:r>
              <a:rPr lang="en-GB" dirty="0" smtClean="0">
                <a:solidFill>
                  <a:srgbClr val="0070C0"/>
                </a:solidFill>
                <a:latin typeface="SassoonPrimaryInfant" pitchFamily="2" charset="0"/>
              </a:rPr>
              <a:t>PE </a:t>
            </a:r>
            <a:r>
              <a:rPr lang="en-GB" dirty="0">
                <a:solidFill>
                  <a:srgbClr val="0070C0"/>
                </a:solidFill>
                <a:latin typeface="SassoonPrimaryInfant" pitchFamily="2" charset="0"/>
              </a:rPr>
              <a:t>– </a:t>
            </a:r>
            <a:r>
              <a:rPr lang="en-GB" dirty="0" smtClean="0">
                <a:solidFill>
                  <a:srgbClr val="0070C0"/>
                </a:solidFill>
                <a:latin typeface="SassoonPrimaryInfant" pitchFamily="2" charset="0"/>
              </a:rPr>
              <a:t>Fit for Fifteen– Monday, Wednesday and Friday</a:t>
            </a:r>
          </a:p>
          <a:p>
            <a:pPr>
              <a:buBlip>
                <a:blip r:embed="rId3"/>
              </a:buBlip>
            </a:pPr>
            <a:r>
              <a:rPr lang="en-GB" dirty="0" smtClean="0">
                <a:solidFill>
                  <a:srgbClr val="0070C0"/>
                </a:solidFill>
                <a:latin typeface="SassoonPrimaryInfant" pitchFamily="2" charset="0"/>
              </a:rPr>
              <a:t>Mental/Social/Emotional Health </a:t>
            </a:r>
          </a:p>
          <a:p>
            <a:pPr>
              <a:buBlip>
                <a:blip r:embed="rId3"/>
              </a:buBlip>
            </a:pPr>
            <a:r>
              <a:rPr lang="en-GB" sz="1800" dirty="0" err="1" smtClean="0">
                <a:solidFill>
                  <a:srgbClr val="0070C0"/>
                </a:solidFill>
                <a:latin typeface="SassoonPrimaryInfant" pitchFamily="2" charset="0"/>
              </a:rPr>
              <a:t>Bounceback</a:t>
            </a:r>
            <a:r>
              <a:rPr lang="en-GB" sz="1800" dirty="0" smtClean="0">
                <a:solidFill>
                  <a:srgbClr val="0070C0"/>
                </a:solidFill>
                <a:latin typeface="SassoonPrimaryInfant" pitchFamily="2" charset="0"/>
              </a:rPr>
              <a:t>/Mindfulness</a:t>
            </a:r>
          </a:p>
          <a:p>
            <a:pPr>
              <a:buBlip>
                <a:blip r:embed="rId3"/>
              </a:buBlip>
            </a:pPr>
            <a:r>
              <a:rPr lang="en-GB" sz="1800" dirty="0" smtClean="0">
                <a:solidFill>
                  <a:srgbClr val="0070C0"/>
                </a:solidFill>
                <a:latin typeface="SassoonPrimaryInfant" pitchFamily="2" charset="0"/>
              </a:rPr>
              <a:t>Growth </a:t>
            </a:r>
            <a:r>
              <a:rPr lang="en-GB" sz="1800" dirty="0" err="1" smtClean="0">
                <a:solidFill>
                  <a:srgbClr val="0070C0"/>
                </a:solidFill>
                <a:latin typeface="SassoonPrimaryInfant" pitchFamily="2" charset="0"/>
              </a:rPr>
              <a:t>Mindset</a:t>
            </a:r>
            <a:endParaRPr lang="en-GB" sz="1800" dirty="0">
              <a:solidFill>
                <a:srgbClr val="0070C0"/>
              </a:solidFill>
              <a:latin typeface="SassoonPrimaryInfant" pitchFamily="2" charset="0"/>
            </a:endParaRPr>
          </a:p>
          <a:p>
            <a:pPr>
              <a:buBlip>
                <a:blip r:embed="rId3"/>
              </a:buBlip>
            </a:pPr>
            <a:r>
              <a:rPr lang="en-GB" sz="1800" dirty="0" smtClean="0">
                <a:solidFill>
                  <a:srgbClr val="0070C0"/>
                </a:solidFill>
                <a:latin typeface="SassoonPrimaryInfant" pitchFamily="2" charset="0"/>
              </a:rPr>
              <a:t>Internet Safety</a:t>
            </a:r>
          </a:p>
          <a:p>
            <a:pPr>
              <a:buBlip>
                <a:blip r:embed="rId3"/>
              </a:buBlip>
            </a:pPr>
            <a:r>
              <a:rPr lang="en-GB" sz="1800" dirty="0" smtClean="0">
                <a:solidFill>
                  <a:srgbClr val="0070C0"/>
                </a:solidFill>
                <a:latin typeface="SassoonPrimaryInfant" pitchFamily="2" charset="0"/>
              </a:rPr>
              <a:t>Peer Pressure</a:t>
            </a:r>
          </a:p>
          <a:p>
            <a:pPr>
              <a:buBlip>
                <a:blip r:embed="rId3"/>
              </a:buBlip>
            </a:pPr>
            <a:r>
              <a:rPr lang="en-GB" sz="1800" dirty="0" smtClean="0">
                <a:solidFill>
                  <a:srgbClr val="0070C0"/>
                </a:solidFill>
                <a:latin typeface="SassoonPrimaryInfant" pitchFamily="2" charset="0"/>
              </a:rPr>
              <a:t>Sexual Health and Relationships</a:t>
            </a:r>
          </a:p>
          <a:p>
            <a:pPr>
              <a:buBlip>
                <a:blip r:embed="rId3"/>
              </a:buBlip>
            </a:pPr>
            <a:r>
              <a:rPr lang="en-GB" sz="1800" dirty="0" smtClean="0">
                <a:solidFill>
                  <a:srgbClr val="0070C0"/>
                </a:solidFill>
              </a:rPr>
              <a:t>Weekly </a:t>
            </a:r>
            <a:r>
              <a:rPr lang="en-GB" sz="1800" dirty="0">
                <a:solidFill>
                  <a:srgbClr val="0070C0"/>
                </a:solidFill>
              </a:rPr>
              <a:t>assembly – share </a:t>
            </a:r>
            <a:r>
              <a:rPr lang="en-GB" sz="1800" dirty="0" smtClean="0">
                <a:solidFill>
                  <a:srgbClr val="0070C0"/>
                </a:solidFill>
              </a:rPr>
              <a:t>achievements</a:t>
            </a:r>
            <a:endParaRPr lang="en-GB" sz="1800" dirty="0">
              <a:solidFill>
                <a:srgbClr val="0070C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73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413331" y="581171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SassoonPrimaryInfant" panose="00000400000000000000" pitchFamily="2" charset="0"/>
              </a:rPr>
              <a:t>Other Curricular Areas</a:t>
            </a:r>
            <a:endParaRPr lang="en-GB" b="1" dirty="0">
              <a:solidFill>
                <a:srgbClr val="00B050"/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9497" y="1563333"/>
            <a:ext cx="982293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Social Studies – World War II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Science – Buoyancy and Micro-Organisms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Drama – Topic related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Art – Topic related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ICT – Microsoft teams, Blogs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RME </a:t>
            </a:r>
            <a: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  <a:t>– </a:t>
            </a: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Judaism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Technology </a:t>
            </a:r>
            <a: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  <a:t>– </a:t>
            </a: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Computing Science</a:t>
            </a:r>
            <a:endParaRPr lang="en-GB" sz="3600" dirty="0">
              <a:solidFill>
                <a:srgbClr val="0070C0"/>
              </a:solidFill>
              <a:latin typeface="SassoonPrimaryInfant" panose="00000400000000000000" pitchFamily="2" charset="0"/>
            </a:endParaRPr>
          </a:p>
          <a:p>
            <a:endParaRPr lang="en-GB" sz="3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52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50269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SassoonPrimaryInfant" panose="00000400000000000000" pitchFamily="2" charset="0"/>
              </a:rPr>
              <a:t>Homework</a:t>
            </a:r>
            <a:endParaRPr lang="en-GB" b="1" dirty="0">
              <a:solidFill>
                <a:srgbClr val="00B050"/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3741" y="1437918"/>
            <a:ext cx="1105436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Literacy </a:t>
            </a:r>
            <a: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  <a:t>- Weekly (issued on an Monday for </a:t>
            </a: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Friday)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Numeracy- </a:t>
            </a:r>
            <a: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  <a:t>Weekly </a:t>
            </a:r>
            <a:endParaRPr lang="en-GB" sz="3600" dirty="0" smtClean="0">
              <a:solidFill>
                <a:srgbClr val="0070C0"/>
              </a:solidFill>
              <a:latin typeface="SassoonPrimaryInfant" panose="00000400000000000000" pitchFamily="2" charset="0"/>
            </a:endParaRP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Other </a:t>
            </a:r>
            <a: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  <a:t>Research/Curricular Area – </a:t>
            </a: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Weekly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Please check </a:t>
            </a:r>
            <a:r>
              <a:rPr lang="en-GB" sz="3600" dirty="0">
                <a:solidFill>
                  <a:srgbClr val="0070C0"/>
                </a:solidFill>
                <a:latin typeface="SassoonPrimaryInfant" panose="00000400000000000000" pitchFamily="2" charset="0"/>
              </a:rPr>
              <a:t>C</a:t>
            </a: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lass Blog</a:t>
            </a:r>
          </a:p>
          <a:p>
            <a:r>
              <a:rPr lang="en-GB" sz="3200" b="1" dirty="0" smtClean="0">
                <a:solidFill>
                  <a:srgbClr val="0070C0"/>
                </a:solidFill>
              </a:rPr>
              <a:t>If </a:t>
            </a:r>
            <a:r>
              <a:rPr lang="en-GB" sz="3200" b="1" dirty="0">
                <a:solidFill>
                  <a:srgbClr val="0070C0"/>
                </a:solidFill>
              </a:rPr>
              <a:t>you have trouble accessing homework online or would like a paper copy please contact the Office and we can arrange for paper copies to be sent home. </a:t>
            </a:r>
          </a:p>
          <a:p>
            <a:endParaRPr lang="en-GB" sz="3600" dirty="0">
              <a:solidFill>
                <a:srgbClr val="0070C0"/>
              </a:solidFill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04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350269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SassoonPrimaryInfant" panose="00000400000000000000" pitchFamily="2" charset="0"/>
              </a:rPr>
              <a:t>Dates For Your Diary</a:t>
            </a:r>
          </a:p>
          <a:p>
            <a:endParaRPr lang="en-GB" b="1" dirty="0">
              <a:solidFill>
                <a:srgbClr val="00B050"/>
              </a:solidFill>
              <a:latin typeface="SassoonPrimaryInfant" panose="00000400000000000000" pitchFamily="2" charset="0"/>
            </a:endParaRPr>
          </a:p>
          <a:p>
            <a:endParaRPr lang="en-GB" b="1" dirty="0">
              <a:solidFill>
                <a:srgbClr val="00B050"/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3741" y="1437918"/>
            <a:ext cx="1105436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u="sng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Term 1</a:t>
            </a:r>
            <a:endParaRPr lang="en-GB" sz="3600" dirty="0" smtClean="0">
              <a:solidFill>
                <a:srgbClr val="0070C0"/>
              </a:solidFill>
              <a:latin typeface="SassoonPrimaryInfant" panose="00000400000000000000" pitchFamily="2" charset="0"/>
            </a:endParaRP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Lord Provost Debate- Monday 9</a:t>
            </a:r>
            <a:r>
              <a:rPr lang="en-GB" sz="3600" baseline="300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th</a:t>
            </a: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 December 2019</a:t>
            </a:r>
          </a:p>
          <a:p>
            <a:r>
              <a:rPr lang="en-GB" sz="3600" u="sng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Term 2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P7 Show- Monday 30</a:t>
            </a:r>
            <a:r>
              <a:rPr lang="en-GB" sz="3600" baseline="300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th</a:t>
            </a: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 March 2020</a:t>
            </a:r>
          </a:p>
          <a:p>
            <a:r>
              <a:rPr lang="en-GB" sz="3600" u="sng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Term 3</a:t>
            </a: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P7 Residential Trip Lockerbie Manor- 15</a:t>
            </a:r>
            <a:r>
              <a:rPr lang="en-GB" sz="3600" baseline="300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th</a:t>
            </a: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June 2020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Blip>
                <a:blip r:embed="rId3"/>
              </a:buBlip>
              <a:tabLst>
                <a:tab pos="457200" algn="l"/>
              </a:tabLst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 </a:t>
            </a:r>
            <a:r>
              <a:rPr lang="en-GB" sz="3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MCHS Induction Days 11/12</a:t>
            </a:r>
            <a:r>
              <a:rPr lang="en-GB" sz="3600" baseline="300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sz="36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June </a:t>
            </a:r>
            <a:r>
              <a:rPr lang="en-GB" sz="3600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2020</a:t>
            </a:r>
            <a:endParaRPr lang="en-GB" sz="3600" dirty="0" smtClean="0">
              <a:solidFill>
                <a:srgbClr val="0070C0"/>
              </a:solidFill>
              <a:latin typeface="SassoonPrimaryInfant" panose="00000400000000000000" pitchFamily="2" charset="0"/>
            </a:endParaRPr>
          </a:p>
          <a:p>
            <a:pPr marL="571500" indent="-571500">
              <a:buBlip>
                <a:blip r:embed="rId3"/>
              </a:buBlip>
            </a:pP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P7 leavers Service/Dance- Thursday 25</a:t>
            </a:r>
            <a:r>
              <a:rPr lang="en-GB" sz="3600" baseline="300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th</a:t>
            </a:r>
            <a:r>
              <a:rPr lang="en-GB" sz="36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 June 2020</a:t>
            </a:r>
          </a:p>
          <a:p>
            <a:pPr marL="571500" indent="-571500">
              <a:buBlip>
                <a:blip r:embed="rId3"/>
              </a:buBlip>
            </a:pPr>
            <a:endParaRPr lang="en-GB" sz="3600" dirty="0" smtClean="0">
              <a:solidFill>
                <a:srgbClr val="0070C0"/>
              </a:solidFill>
              <a:latin typeface="SassoonPrimaryInfant" panose="00000400000000000000" pitchFamily="2" charset="0"/>
            </a:endParaRPr>
          </a:p>
          <a:p>
            <a:pPr marL="571500" indent="-571500">
              <a:buBlip>
                <a:blip r:embed="rId3"/>
              </a:buBlip>
            </a:pPr>
            <a:endParaRPr lang="en-GB" sz="3600" dirty="0" smtClean="0">
              <a:solidFill>
                <a:srgbClr val="0070C0"/>
              </a:solidFill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5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Kirkhill Pri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2435" y="147781"/>
            <a:ext cx="1699491" cy="169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211669"/>
            <a:ext cx="121920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latin typeface="Century Gothic" pitchFamily="34"/>
                <a:ea typeface="Times New Roman" pitchFamily="18"/>
              </a:rPr>
              <a:t>Everyone Attaining, Everyone Achieving through Excellent Experiences</a:t>
            </a:r>
            <a:endParaRPr lang="en-GB" sz="1400" dirty="0">
              <a:solidFill>
                <a:srgbClr val="000000"/>
              </a:solidFill>
              <a:latin typeface="Times New Roman" pitchFamily="18"/>
              <a:ea typeface="Times New Roman" pitchFamily="18"/>
            </a:endParaRPr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942F451D-2CCA-4BDE-9745-E00AD22C061D}"/>
              </a:ext>
            </a:extLst>
          </p:cNvPr>
          <p:cNvSpPr txBox="1">
            <a:spLocks/>
          </p:cNvSpPr>
          <p:nvPr/>
        </p:nvSpPr>
        <p:spPr>
          <a:xfrm>
            <a:off x="233026" y="334746"/>
            <a:ext cx="10515600" cy="13255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00B050"/>
                </a:solidFill>
                <a:latin typeface="SassoonPrimaryInfant" panose="00000400000000000000" pitchFamily="2" charset="0"/>
              </a:rPr>
              <a:t>How you can help…</a:t>
            </a:r>
            <a:endParaRPr lang="en-GB" b="1" dirty="0">
              <a:solidFill>
                <a:srgbClr val="00B050"/>
              </a:solidFill>
              <a:latin typeface="SassoonPrimaryInfant" panose="00000400000000000000" pitchFamily="2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="" xmlns:a16="http://schemas.microsoft.com/office/drawing/2014/main" id="{EF59304A-22DC-4AA1-B4DC-509E7B4D695C}"/>
              </a:ext>
            </a:extLst>
          </p:cNvPr>
          <p:cNvSpPr txBox="1">
            <a:spLocks/>
          </p:cNvSpPr>
          <p:nvPr/>
        </p:nvSpPr>
        <p:spPr>
          <a:xfrm>
            <a:off x="348676" y="1552142"/>
            <a:ext cx="10515600" cy="4351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3331" y="1225274"/>
            <a:ext cx="1105436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  <a:latin typeface="SassoonPrimaryInfant" panose="00000400000000000000" pitchFamily="2" charset="0"/>
              </a:rPr>
              <a:t>Please remind your child to</a:t>
            </a:r>
            <a: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:-</a:t>
            </a:r>
          </a:p>
          <a:p>
            <a:endParaRPr lang="en-GB" sz="2800" dirty="0">
              <a:solidFill>
                <a:srgbClr val="0070C0"/>
              </a:solidFill>
              <a:latin typeface="SassoonPrimaryInfant" panose="00000400000000000000" pitchFamily="2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GB" sz="2800" dirty="0">
                <a:solidFill>
                  <a:srgbClr val="0070C0"/>
                </a:solidFill>
                <a:latin typeface="SassoonPrimaryInfant" panose="00000400000000000000" pitchFamily="2" charset="0"/>
              </a:rPr>
              <a:t>Prepare all homework to a high standard and ask an adult to check and sign </a:t>
            </a:r>
            <a: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homework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SassoonPrimaryInfant" panose="00000400000000000000" pitchFamily="2" charset="0"/>
              </a:rPr>
              <a:t>they bring PE kit on correct </a:t>
            </a:r>
            <a: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days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Put </a:t>
            </a:r>
            <a:r>
              <a:rPr lang="en-GB" sz="2800" dirty="0">
                <a:solidFill>
                  <a:srgbClr val="0070C0"/>
                </a:solidFill>
                <a:latin typeface="SassoonPrimaryInfant" panose="00000400000000000000" pitchFamily="2" charset="0"/>
              </a:rPr>
              <a:t>homework into school </a:t>
            </a:r>
            <a: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bag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Return </a:t>
            </a:r>
            <a:r>
              <a:rPr lang="en-GB" sz="2800" dirty="0">
                <a:solidFill>
                  <a:srgbClr val="0070C0"/>
                </a:solidFill>
                <a:latin typeface="SassoonPrimaryInfant" panose="00000400000000000000" pitchFamily="2" charset="0"/>
              </a:rPr>
              <a:t>letters on </a:t>
            </a:r>
            <a: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time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SassoonPrimaryInfant" panose="00000400000000000000" pitchFamily="2" charset="0"/>
              </a:rPr>
              <a:t>they have all equipment e.g. pencils/reading glasses </a:t>
            </a:r>
            <a: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etc.</a:t>
            </a:r>
          </a:p>
          <a:p>
            <a:pPr marL="457200" indent="-457200">
              <a:buBlip>
                <a:blip r:embed="rId3"/>
              </a:buBlip>
            </a:pPr>
            <a:r>
              <a:rPr lang="en-GB" sz="2800" dirty="0" smtClean="0">
                <a:solidFill>
                  <a:srgbClr val="0070C0"/>
                </a:solidFill>
                <a:latin typeface="SassoonPrimaryInfant" panose="00000400000000000000" pitchFamily="2" charset="0"/>
              </a:rPr>
              <a:t>Ensure </a:t>
            </a:r>
            <a:r>
              <a:rPr lang="en-GB" sz="2800" dirty="0">
                <a:solidFill>
                  <a:srgbClr val="0070C0"/>
                </a:solidFill>
                <a:latin typeface="SassoonPrimaryInfant" panose="00000400000000000000" pitchFamily="2" charset="0"/>
              </a:rPr>
              <a:t>they have a full water bottle on arrival each morning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10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5000"/>
    </mc:Choice>
    <mc:Fallback xmlns="">
      <p:transition spd="slow" advClick="0" advTm="2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433</Words>
  <Application>Microsoft Office PowerPoint</Application>
  <PresentationFormat>Widescreen</PresentationFormat>
  <Paragraphs>105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SassoonPrimaryInfant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East Renfrewshire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Cumming</dc:creator>
  <cp:lastModifiedBy>aimee mclean</cp:lastModifiedBy>
  <cp:revision>56</cp:revision>
  <cp:lastPrinted>2019-04-16T16:10:27Z</cp:lastPrinted>
  <dcterms:created xsi:type="dcterms:W3CDTF">2019-02-25T20:45:22Z</dcterms:created>
  <dcterms:modified xsi:type="dcterms:W3CDTF">2019-09-08T18:34:54Z</dcterms:modified>
</cp:coreProperties>
</file>