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73" r:id="rId2"/>
    <p:sldId id="274" r:id="rId3"/>
    <p:sldId id="258" r:id="rId4"/>
    <p:sldId id="278" r:id="rId5"/>
    <p:sldId id="284" r:id="rId6"/>
    <p:sldId id="289" r:id="rId7"/>
    <p:sldId id="295" r:id="rId8"/>
    <p:sldId id="280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276" autoAdjust="0"/>
    <p:restoredTop sz="90146" autoAdjust="0"/>
  </p:normalViewPr>
  <p:slideViewPr>
    <p:cSldViewPr>
      <p:cViewPr varScale="1">
        <p:scale>
          <a:sx n="92" d="100"/>
          <a:sy n="92" d="100"/>
        </p:scale>
        <p:origin x="81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-3120" y="-8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B30271-2BDE-47BE-9D99-FF400E4DD898}" type="datetimeFigureOut">
              <a:rPr lang="en-GB" smtClean="0"/>
              <a:pPr/>
              <a:t>04/02/2020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6337EB-F787-43CF-A4FE-CF89730A212E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These slides can be edited and adapted to suit your setting.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6337EB-F787-43CF-A4FE-CF89730A212E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27673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is the first of some short films that explain what RSHP education is and why it matters. This film lasts 2 minutes 40 seconds.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6337EB-F787-43CF-A4FE-CF89730A212E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75658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Learners have identified inconsistencies and gaps in the delivery and quality of RSHP education in numerous consultation and engagement exercises, research studies and evaluations. The RSHP resource was developed as a result of identified need for RSHP education to be fully modernised, a recommendation of the Scottish Parliament’s Education and Skills Committee in their report ‘Let’s Talk about Personal and Social Education’.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6337EB-F787-43CF-A4FE-CF89730A212E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19002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Having made the statement that the resource content is age and stage appropriate, this film addresses this, acknowledging it is a key issue for parents/carers. Duration 1 minute 56 seconds.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The slides that follow look at the content at each Level. Use those slides that are relevant to your parents/carers.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6337EB-F787-43CF-A4FE-CF89730A212E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44220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In terms of some aspects of the learning that is introduced at Second Level you may want to check out the questions and answers in our FAQ section https://rshp.scot/faq/ that read:  </a:t>
            </a:r>
            <a:r>
              <a:rPr lang="en-GB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Why does the RSHP resource have learning about abuse in the primary school years? How is this done?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also </a:t>
            </a:r>
            <a:r>
              <a:rPr lang="en-GB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Why and how does the RSHP resource help children and young people to learn about sex and gender equality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And also: </a:t>
            </a:r>
            <a:r>
              <a:rPr lang="en-GB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Why and how does the RSHP resource help children and young people to learn about consent?</a:t>
            </a: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6337EB-F787-43CF-A4FE-CF89730A212E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96048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In terms of some aspects of the learning that is introduced at Second Level you may want to check out the questions and answers in our FAQ section https://rshp.scot/faq/ that read: </a:t>
            </a:r>
            <a:r>
              <a:rPr lang="en-GB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Why does the RSHP resource have learning about ‘having sex’ in the primary school years? How is this done?</a:t>
            </a: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6337EB-F787-43CF-A4FE-CF89730A212E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00532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Duration 2 minutes.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6337EB-F787-43CF-A4FE-CF89730A212E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43094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To end, the FAQ section on the resource gives more detailed responses to those most asked questions.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6337EB-F787-43CF-A4FE-CF89730A212E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8448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AF066-77DD-4ED1-A8A2-6991E4754A97}" type="datetimeFigureOut">
              <a:rPr lang="en-GB" smtClean="0"/>
              <a:pPr/>
              <a:t>04/02/2020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56340-1DDA-4C06-AEAA-AC02AC19C4E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AF066-77DD-4ED1-A8A2-6991E4754A97}" type="datetimeFigureOut">
              <a:rPr lang="en-GB" smtClean="0"/>
              <a:pPr/>
              <a:t>04/02/2020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56340-1DDA-4C06-AEAA-AC02AC19C4E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AF066-77DD-4ED1-A8A2-6991E4754A97}" type="datetimeFigureOut">
              <a:rPr lang="en-GB" smtClean="0"/>
              <a:pPr/>
              <a:t>04/02/2020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56340-1DDA-4C06-AEAA-AC02AC19C4E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AF066-77DD-4ED1-A8A2-6991E4754A97}" type="datetimeFigureOut">
              <a:rPr lang="en-GB" smtClean="0"/>
              <a:pPr/>
              <a:t>04/02/2020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56340-1DDA-4C06-AEAA-AC02AC19C4E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AF066-77DD-4ED1-A8A2-6991E4754A97}" type="datetimeFigureOut">
              <a:rPr lang="en-GB" smtClean="0"/>
              <a:pPr/>
              <a:t>04/02/2020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56340-1DDA-4C06-AEAA-AC02AC19C4E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AF066-77DD-4ED1-A8A2-6991E4754A97}" type="datetimeFigureOut">
              <a:rPr lang="en-GB" smtClean="0"/>
              <a:pPr/>
              <a:t>04/02/2020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56340-1DDA-4C06-AEAA-AC02AC19C4E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AF066-77DD-4ED1-A8A2-6991E4754A97}" type="datetimeFigureOut">
              <a:rPr lang="en-GB" smtClean="0"/>
              <a:pPr/>
              <a:t>04/02/2020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56340-1DDA-4C06-AEAA-AC02AC19C4E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AF066-77DD-4ED1-A8A2-6991E4754A97}" type="datetimeFigureOut">
              <a:rPr lang="en-GB" smtClean="0"/>
              <a:pPr/>
              <a:t>04/02/2020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56340-1DDA-4C06-AEAA-AC02AC19C4E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AF066-77DD-4ED1-A8A2-6991E4754A97}" type="datetimeFigureOut">
              <a:rPr lang="en-GB" smtClean="0"/>
              <a:pPr/>
              <a:t>04/02/2020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56340-1DDA-4C06-AEAA-AC02AC19C4E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AF066-77DD-4ED1-A8A2-6991E4754A97}" type="datetimeFigureOut">
              <a:rPr lang="en-GB" smtClean="0"/>
              <a:pPr/>
              <a:t>04/02/2020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56340-1DDA-4C06-AEAA-AC02AC19C4E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AF066-77DD-4ED1-A8A2-6991E4754A97}" type="datetimeFigureOut">
              <a:rPr lang="en-GB" smtClean="0"/>
              <a:pPr/>
              <a:t>04/02/2020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56340-1DDA-4C06-AEAA-AC02AC19C4E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CAF066-77DD-4ED1-A8A2-6991E4754A97}" type="datetimeFigureOut">
              <a:rPr lang="en-GB" smtClean="0"/>
              <a:pPr/>
              <a:t>04/02/2020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D56340-1DDA-4C06-AEAA-AC02AC19C4EA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rshp.scot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tiff"/><Relationship Id="rId4" Type="http://schemas.openxmlformats.org/officeDocument/2006/relationships/hyperlink" Target="https://vimeo.com/361263347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tiff"/><Relationship Id="rId4" Type="http://schemas.openxmlformats.org/officeDocument/2006/relationships/hyperlink" Target="https://vimeo.com/361994410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rshp.scot/second-level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361996285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rshp.scot/faq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55170" y="4895327"/>
            <a:ext cx="35533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unito" charset="0"/>
                <a:ea typeface="Nunito" charset="0"/>
                <a:cs typeface="Nunito" charset="0"/>
                <a:hlinkClick r:id="rId3"/>
              </a:rPr>
              <a:t>https://rshp.scot</a:t>
            </a:r>
            <a:r>
              <a:rPr lang="en-US" sz="3200" b="1" dirty="0">
                <a:latin typeface="Nunito" charset="0"/>
                <a:ea typeface="Nunito" charset="0"/>
                <a:cs typeface="Nunito" charset="0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241769-6C4F-416C-8650-5A80BCDE78C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05" y="1844824"/>
            <a:ext cx="2923120" cy="2918305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1FAF1A1C-6334-4DC3-8418-C81385A54FF1}"/>
              </a:ext>
            </a:extLst>
          </p:cNvPr>
          <p:cNvSpPr txBox="1">
            <a:spLocks/>
          </p:cNvSpPr>
          <p:nvPr/>
        </p:nvSpPr>
        <p:spPr>
          <a:xfrm>
            <a:off x="4355976" y="2132856"/>
            <a:ext cx="4536504" cy="5539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A national teaching and learning resource for Relationships, Sexual Health and Parenthood (RSHP) education </a:t>
            </a:r>
          </a:p>
        </p:txBody>
      </p:sp>
    </p:spTree>
    <p:extLst>
      <p:ext uri="{BB962C8B-B14F-4D97-AF65-F5344CB8AC3E}">
        <p14:creationId xmlns:p14="http://schemas.microsoft.com/office/powerpoint/2010/main" val="1598807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>
            <a:extLst>
              <a:ext uri="{FF2B5EF4-FFF2-40B4-BE49-F238E27FC236}">
                <a16:creationId xmlns:a16="http://schemas.microsoft.com/office/drawing/2014/main" id="{E9D7313C-F5C4-4B08-8E84-6FB94D01B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790595"/>
          </a:xfrm>
        </p:spPr>
        <p:txBody>
          <a:bodyPr>
            <a:normAutofit/>
          </a:bodyPr>
          <a:lstStyle/>
          <a:p>
            <a:pPr algn="l"/>
            <a:r>
              <a:rPr lang="en-GB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Why does RSHP matter?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37D30FA-29D6-4E77-896F-CC3FEB61105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9558" y="405250"/>
            <a:ext cx="1725092" cy="588561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38C2DE-AE3D-FA45-B0DD-F242790FBC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193" y="5805264"/>
            <a:ext cx="8229600" cy="532656"/>
          </a:xfrm>
        </p:spPr>
        <p:txBody>
          <a:bodyPr>
            <a:normAutofit lnSpcReduction="10000"/>
          </a:bodyPr>
          <a:lstStyle/>
          <a:p>
            <a:r>
              <a:rPr lang="en-US" dirty="0">
                <a:hlinkClick r:id="rId4"/>
              </a:rPr>
              <a:t>https://</a:t>
            </a:r>
            <a:r>
              <a:rPr lang="en-US" dirty="0" err="1">
                <a:hlinkClick r:id="rId4"/>
              </a:rPr>
              <a:t>vimeo.com</a:t>
            </a:r>
            <a:r>
              <a:rPr lang="en-US" dirty="0">
                <a:hlinkClick r:id="rId4"/>
              </a:rPr>
              <a:t>/361263347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E1CD4D-A616-C541-B7AF-41BF38499F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450" y="1174750"/>
            <a:ext cx="8039100" cy="450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911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842992" cy="1498178"/>
          </a:xfrm>
        </p:spPr>
        <p:txBody>
          <a:bodyPr/>
          <a:lstStyle/>
          <a:p>
            <a:pPr algn="l"/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Why has it been developed?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525963"/>
          </a:xfrm>
        </p:spPr>
        <p:txBody>
          <a:bodyPr>
            <a:normAutofit/>
          </a:bodyPr>
          <a:lstStyle/>
          <a:p>
            <a:r>
              <a:rPr lang="en-GB" sz="2000" dirty="0"/>
              <a:t>There is a need to improve the quality, relevance, consistency and coverage of RSHP education.</a:t>
            </a:r>
          </a:p>
          <a:p>
            <a:r>
              <a:rPr lang="en-GB" sz="2000" dirty="0"/>
              <a:t>We need to deliver RSHP education that helps protect children and young people from harm and supports them to understand that friendships and personal relationships should be healthy, happy and safe. </a:t>
            </a:r>
          </a:p>
          <a:p>
            <a:r>
              <a:rPr lang="en-GB" sz="2000" dirty="0"/>
              <a:t>The resource helps teachers to source material that is age and stage appropriate, so that they can focus on building relationships with learners. </a:t>
            </a:r>
          </a:p>
          <a:p>
            <a:r>
              <a:rPr lang="en-GB" sz="2000" dirty="0"/>
              <a:t>We need our RSHP education to reflect a modern and inclusive Scotland where we value and respect the human rights of everyone.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0BAF36-813E-DD44-A650-7614F40FA0A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8224" y="571060"/>
            <a:ext cx="1725092" cy="588561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7DF56C6-0D5B-6641-83A7-A450107D51A9}"/>
              </a:ext>
            </a:extLst>
          </p:cNvPr>
          <p:cNvCxnSpPr/>
          <p:nvPr/>
        </p:nvCxnSpPr>
        <p:spPr>
          <a:xfrm>
            <a:off x="539552" y="1772816"/>
            <a:ext cx="424847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9938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18B5C-8C49-4002-9019-6CD5B4BCF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173" y="256585"/>
            <a:ext cx="7165155" cy="796151"/>
          </a:xfrm>
        </p:spPr>
        <p:txBody>
          <a:bodyPr>
            <a:normAutofit/>
          </a:bodyPr>
          <a:lstStyle/>
          <a:p>
            <a:pPr algn="l"/>
            <a:r>
              <a:rPr lang="en-GB" sz="2800" dirty="0"/>
              <a:t>Is the RSHP resource age and stage appropriate?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B25A1D-6A70-45CA-A936-2BF6FB4C630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490927"/>
            <a:ext cx="1283218" cy="462372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11D434-D06F-42C8-8329-5A7D93099E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0" y="5805264"/>
            <a:ext cx="8229600" cy="608931"/>
          </a:xfrm>
        </p:spPr>
        <p:txBody>
          <a:bodyPr/>
          <a:lstStyle/>
          <a:p>
            <a:r>
              <a:rPr lang="en-GB" dirty="0">
                <a:hlinkClick r:id="rId4"/>
              </a:rPr>
              <a:t>https://</a:t>
            </a:r>
            <a:r>
              <a:rPr lang="en-GB" dirty="0" err="1">
                <a:hlinkClick r:id="rId4"/>
              </a:rPr>
              <a:t>vimeo.com</a:t>
            </a:r>
            <a:r>
              <a:rPr lang="en-GB" dirty="0">
                <a:hlinkClick r:id="rId4"/>
              </a:rPr>
              <a:t>/361994410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6EBE13-B3D8-9C49-818A-38FDF63630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750" y="1162050"/>
            <a:ext cx="8064500" cy="453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5991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842992" cy="884983"/>
          </a:xfrm>
        </p:spPr>
        <p:txBody>
          <a:bodyPr>
            <a:normAutofit/>
          </a:bodyPr>
          <a:lstStyle/>
          <a:p>
            <a:pPr algn="l"/>
            <a:r>
              <a:rPr lang="en-GB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What do we do at Second Level?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9580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 dirty="0"/>
              <a:t>When it comes to </a:t>
            </a:r>
            <a:r>
              <a:rPr lang="en-GB" sz="1800" b="1" dirty="0"/>
              <a:t>relationships</a:t>
            </a:r>
            <a:r>
              <a:rPr lang="en-GB" sz="1800" dirty="0"/>
              <a:t> children learn about: </a:t>
            </a:r>
          </a:p>
          <a:p>
            <a:pPr lvl="0"/>
            <a:r>
              <a:rPr lang="en-GB" sz="1800" dirty="0"/>
              <a:t>What makes them unique and what makes people alike and what makes us different (diversity) </a:t>
            </a:r>
          </a:p>
          <a:p>
            <a:pPr lvl="0"/>
            <a:r>
              <a:rPr lang="en-GB" sz="1800" dirty="0"/>
              <a:t>Making and having friends </a:t>
            </a:r>
          </a:p>
          <a:p>
            <a:pPr lvl="0"/>
            <a:r>
              <a:rPr lang="en-GB" sz="1800" dirty="0"/>
              <a:t>Being a boy and a girl, and that they can be any kind of boy or girl they want to be </a:t>
            </a:r>
          </a:p>
          <a:p>
            <a:pPr lvl="0"/>
            <a:r>
              <a:rPr lang="en-GB" sz="1800" dirty="0"/>
              <a:t>Loving relationships and being attracted to others </a:t>
            </a:r>
          </a:p>
          <a:p>
            <a:pPr lvl="0"/>
            <a:r>
              <a:rPr lang="en-GB" sz="1800" dirty="0"/>
              <a:t>Respect for others and the importance of being kind – in our face-to-face relationships and online.   </a:t>
            </a:r>
          </a:p>
          <a:p>
            <a:pPr marL="0" indent="0">
              <a:buNone/>
            </a:pPr>
            <a:r>
              <a:rPr lang="en-GB" sz="1800" dirty="0"/>
              <a:t> </a:t>
            </a:r>
          </a:p>
          <a:p>
            <a:pPr marL="0" indent="0">
              <a:buNone/>
            </a:pPr>
            <a:r>
              <a:rPr lang="en-GB" sz="1800" dirty="0"/>
              <a:t>When it comes to </a:t>
            </a:r>
            <a:r>
              <a:rPr lang="en-GB" sz="1800" b="1" dirty="0"/>
              <a:t>being safe </a:t>
            </a:r>
            <a:r>
              <a:rPr lang="en-GB" sz="1800" dirty="0"/>
              <a:t>children learn about: </a:t>
            </a:r>
          </a:p>
          <a:p>
            <a:pPr lvl="0"/>
            <a:r>
              <a:rPr lang="en-GB" sz="1800" dirty="0"/>
              <a:t>Social media and being safe and smart online </a:t>
            </a:r>
          </a:p>
          <a:p>
            <a:pPr lvl="0"/>
            <a:r>
              <a:rPr lang="en-GB" sz="1800" dirty="0"/>
              <a:t>Feeling safe and unsafe </a:t>
            </a:r>
          </a:p>
          <a:p>
            <a:pPr lvl="0"/>
            <a:r>
              <a:rPr lang="en-GB" sz="1800" dirty="0"/>
              <a:t>Different kinds of abuse and neglect that can happen to a child </a:t>
            </a:r>
          </a:p>
          <a:p>
            <a:pPr lvl="0"/>
            <a:r>
              <a:rPr lang="en-GB" sz="1800" dirty="0"/>
              <a:t>What we mean by consent </a:t>
            </a:r>
          </a:p>
          <a:p>
            <a:pPr lvl="0"/>
            <a:r>
              <a:rPr lang="en-GB" sz="1800" dirty="0"/>
              <a:t>Who they can go to for help and support. </a:t>
            </a:r>
          </a:p>
          <a:p>
            <a:pPr marL="0" indent="0">
              <a:buNone/>
            </a:pPr>
            <a:endParaRPr lang="en-GB" sz="1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0BAF36-813E-DD44-A650-7614F40FA0A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8224" y="422848"/>
            <a:ext cx="1725092" cy="58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637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842992" cy="994121"/>
          </a:xfrm>
        </p:spPr>
        <p:txBody>
          <a:bodyPr>
            <a:normAutofit/>
          </a:bodyPr>
          <a:lstStyle/>
          <a:p>
            <a:pPr algn="l"/>
            <a:r>
              <a:rPr lang="en-GB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What do we do at Second Level?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0300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 dirty="0"/>
              <a:t>When it comes to </a:t>
            </a:r>
            <a:r>
              <a:rPr lang="en-GB" sz="1800" b="1" dirty="0"/>
              <a:t>growing up and learning about their body </a:t>
            </a:r>
            <a:r>
              <a:rPr lang="en-GB" sz="1800" dirty="0"/>
              <a:t>children learn about: </a:t>
            </a:r>
          </a:p>
          <a:p>
            <a:pPr lvl="0"/>
            <a:r>
              <a:rPr lang="en-GB" sz="1800" dirty="0"/>
              <a:t>Making choices and decisions </a:t>
            </a:r>
          </a:p>
          <a:p>
            <a:pPr lvl="0"/>
            <a:r>
              <a:rPr lang="en-GB" sz="1800" dirty="0"/>
              <a:t>Looking after their body and keeping clean </a:t>
            </a:r>
          </a:p>
          <a:p>
            <a:pPr lvl="0"/>
            <a:r>
              <a:rPr lang="en-GB" sz="1800" dirty="0"/>
              <a:t>Puberty and how the bodies and emotions of both girls and boys change as they grow </a:t>
            </a:r>
          </a:p>
          <a:p>
            <a:pPr lvl="0"/>
            <a:r>
              <a:rPr lang="en-GB" sz="1800" dirty="0"/>
              <a:t>What ‘having sex’ is and about contraception and condoms.  </a:t>
            </a:r>
          </a:p>
          <a:p>
            <a:pPr marL="0" indent="0">
              <a:buNone/>
            </a:pPr>
            <a:r>
              <a:rPr lang="en-GB" sz="1800" dirty="0"/>
              <a:t> </a:t>
            </a:r>
          </a:p>
          <a:p>
            <a:pPr marL="0" indent="0">
              <a:buNone/>
            </a:pPr>
            <a:r>
              <a:rPr lang="en-GB" sz="1800" dirty="0"/>
              <a:t>When it comes to </a:t>
            </a:r>
            <a:r>
              <a:rPr lang="en-GB" sz="1800" b="1" dirty="0"/>
              <a:t>conception, pregnancy, birth and being a parent/carer </a:t>
            </a:r>
            <a:r>
              <a:rPr lang="en-GB" sz="1800" dirty="0"/>
              <a:t>children learn about: </a:t>
            </a:r>
          </a:p>
          <a:p>
            <a:pPr lvl="0"/>
            <a:r>
              <a:rPr lang="en-GB" sz="1800" dirty="0"/>
              <a:t>How a baby is made (conception) </a:t>
            </a:r>
          </a:p>
          <a:p>
            <a:pPr lvl="0"/>
            <a:r>
              <a:rPr lang="en-GB" sz="1800" dirty="0"/>
              <a:t>Pregnancy and how a baby is born </a:t>
            </a:r>
          </a:p>
          <a:p>
            <a:pPr lvl="0"/>
            <a:r>
              <a:rPr lang="en-GB" sz="1800" dirty="0"/>
              <a:t>Being a parent and thinking about what kind of parent they would be.</a:t>
            </a: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sz="1800" dirty="0"/>
              <a:t>Information for parents and carers about RSHP learning at Second Level at school and at home: </a:t>
            </a:r>
            <a:r>
              <a:rPr lang="en-GB" sz="1800" dirty="0">
                <a:hlinkClick r:id="rId3"/>
              </a:rPr>
              <a:t>https://rshp.scot/second-level/</a:t>
            </a:r>
            <a:r>
              <a:rPr lang="en-GB" sz="1800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0BAF36-813E-DD44-A650-7614F40FA0A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8224" y="571060"/>
            <a:ext cx="1725092" cy="58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9197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1C85F-60EE-45F3-A818-F8652A95D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6923112" cy="900112"/>
          </a:xfrm>
        </p:spPr>
        <p:txBody>
          <a:bodyPr>
            <a:normAutofit fontScale="90000"/>
          </a:bodyPr>
          <a:lstStyle/>
          <a:p>
            <a:pPr algn="l"/>
            <a:r>
              <a:rPr lang="en-GB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What is the role of parents and carers in </a:t>
            </a:r>
            <a:br>
              <a:rPr lang="en-GB" sz="28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GB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RSHP education?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679C0F3C-55B8-4684-B108-5D8F387B6D83}"/>
              </a:ext>
            </a:extLst>
          </p:cNvPr>
          <p:cNvSpPr txBox="1">
            <a:spLocks/>
          </p:cNvSpPr>
          <p:nvPr/>
        </p:nvSpPr>
        <p:spPr>
          <a:xfrm>
            <a:off x="609600" y="5733256"/>
            <a:ext cx="8229600" cy="54530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3"/>
              </a:rPr>
              <a:t>https://</a:t>
            </a:r>
            <a:r>
              <a:rPr lang="en-GB" dirty="0" err="1">
                <a:hlinkClick r:id="rId3"/>
              </a:rPr>
              <a:t>vimeo.com</a:t>
            </a:r>
            <a:r>
              <a:rPr lang="en-GB" dirty="0">
                <a:hlinkClick r:id="rId3"/>
              </a:rPr>
              <a:t>/361996285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556BDE-8A87-6845-8158-BC8E8B8384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100" y="1174750"/>
            <a:ext cx="8051800" cy="450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4808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79332" y="5268487"/>
            <a:ext cx="31395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Nunito" charset="0"/>
                <a:ea typeface="Nunito" charset="0"/>
                <a:cs typeface="Nunito" charset="0"/>
              </a:rPr>
              <a:t>https://rshp.scot/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241769-6C4F-416C-8650-5A80BCDE78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88" y="1844824"/>
            <a:ext cx="2514782" cy="2510639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688BE77A-CC7B-4DAD-A99E-166EA936B216}"/>
              </a:ext>
            </a:extLst>
          </p:cNvPr>
          <p:cNvSpPr txBox="1">
            <a:spLocks/>
          </p:cNvSpPr>
          <p:nvPr/>
        </p:nvSpPr>
        <p:spPr>
          <a:xfrm>
            <a:off x="3419872" y="2370946"/>
            <a:ext cx="4932040" cy="5539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dirty="0">
                <a:cs typeface="Calibri Light" panose="020F0302020204030204" pitchFamily="34" charset="0"/>
              </a:rPr>
              <a:t>If you have further questions about the RSHP resource the FAQ section on the site may be of help: </a:t>
            </a:r>
            <a:r>
              <a:rPr lang="en-GB" sz="2400" dirty="0">
                <a:cs typeface="Calibri Light" panose="020F0302020204030204" pitchFamily="34" charset="0"/>
                <a:hlinkClick r:id="rId4"/>
              </a:rPr>
              <a:t>https://rshp.scot/faq/</a:t>
            </a:r>
            <a:r>
              <a:rPr lang="en-GB" sz="2400" dirty="0">
                <a:cs typeface="Calibri Light" panose="020F03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008070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679</Words>
  <Application>Microsoft Office PowerPoint</Application>
  <PresentationFormat>On-screen Show (4:3)</PresentationFormat>
  <Paragraphs>59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Nunito</vt:lpstr>
      <vt:lpstr>Office Theme</vt:lpstr>
      <vt:lpstr>PowerPoint Presentation</vt:lpstr>
      <vt:lpstr>Why does RSHP matter?</vt:lpstr>
      <vt:lpstr>Why has it been developed?</vt:lpstr>
      <vt:lpstr>Is the RSHP resource age and stage appropriate?</vt:lpstr>
      <vt:lpstr>What do we do at Second Level?</vt:lpstr>
      <vt:lpstr>What do we do at Second Level?</vt:lpstr>
      <vt:lpstr>What is the role of parents and carers in  RSHP education?</vt:lpstr>
      <vt:lpstr>PowerPoint Presentation</vt:lpstr>
    </vt:vector>
  </TitlesOfParts>
  <Company>NHS Lothian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Relationships, Sexual Health and Parenthood (RSHP) Education</dc:title>
  <dc:creator>Yvonne Kerr</dc:creator>
  <cp:lastModifiedBy>Rhiannon Harvey</cp:lastModifiedBy>
  <cp:revision>60</cp:revision>
  <dcterms:created xsi:type="dcterms:W3CDTF">2019-07-03T20:37:23Z</dcterms:created>
  <dcterms:modified xsi:type="dcterms:W3CDTF">2020-02-04T10:17:00Z</dcterms:modified>
</cp:coreProperties>
</file>