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2" r:id="rId3"/>
    <p:sldId id="287" r:id="rId4"/>
    <p:sldId id="258" r:id="rId5"/>
    <p:sldId id="293" r:id="rId6"/>
    <p:sldId id="259" r:id="rId7"/>
    <p:sldId id="262" r:id="rId8"/>
    <p:sldId id="300" r:id="rId9"/>
    <p:sldId id="289" r:id="rId10"/>
    <p:sldId id="290" r:id="rId11"/>
    <p:sldId id="292" r:id="rId12"/>
    <p:sldId id="294" r:id="rId13"/>
    <p:sldId id="295" r:id="rId14"/>
    <p:sldId id="297" r:id="rId15"/>
    <p:sldId id="263" r:id="rId16"/>
    <p:sldId id="296" r:id="rId17"/>
    <p:sldId id="267" r:id="rId18"/>
    <p:sldId id="265" r:id="rId19"/>
    <p:sldId id="284" r:id="rId20"/>
    <p:sldId id="299" r:id="rId21"/>
    <p:sldId id="285" r:id="rId22"/>
    <p:sldId id="298" r:id="rId23"/>
    <p:sldId id="286" r:id="rId24"/>
    <p:sldId id="268" r:id="rId25"/>
    <p:sldId id="269" r:id="rId26"/>
    <p:sldId id="27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377" autoAdjust="0"/>
    <p:restoredTop sz="94660"/>
  </p:normalViewPr>
  <p:slideViewPr>
    <p:cSldViewPr snapToGrid="0">
      <p:cViewPr varScale="1">
        <p:scale>
          <a:sx n="105" d="100"/>
          <a:sy n="105" d="100"/>
        </p:scale>
        <p:origin x="12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F7FB6-139D-4334-A0F6-DB87051A3A22}" type="doc">
      <dgm:prSet loTypeId="urn:microsoft.com/office/officeart/2009/3/layout/StepUpProcess" loCatId="process" qsTypeId="urn:microsoft.com/office/officeart/2005/8/quickstyle/simple3" qsCatId="simple" csTypeId="urn:microsoft.com/office/officeart/2005/8/colors/accent1_2" csCatId="accent1" phldr="1"/>
      <dgm:spPr/>
      <dgm:t>
        <a:bodyPr/>
        <a:lstStyle/>
        <a:p>
          <a:endParaRPr lang="en-US"/>
        </a:p>
      </dgm:t>
    </dgm:pt>
    <dgm:pt modelId="{CA0E7369-9734-4612-BC56-B4D41AFBCFB1}">
      <dgm:prSet phldrT="[Text]" custT="1"/>
      <dgm:spPr/>
      <dgm:t>
        <a:bodyPr/>
        <a:lstStyle/>
        <a:p>
          <a:r>
            <a:rPr lang="en-US" sz="1200"/>
            <a:t>Start with short visits to the school during quiet times, even if it's after school.  Agree an exact amount of time for being in the school building (anything from 5 minutes to 60 minutes).</a:t>
          </a:r>
        </a:p>
      </dgm:t>
    </dgm:pt>
    <dgm:pt modelId="{234B0457-D44F-45B6-BA79-0CCABE35845C}" type="parTrans" cxnId="{6DE0F9EA-63D4-48D7-BBDA-1D01241CF306}">
      <dgm:prSet/>
      <dgm:spPr/>
      <dgm:t>
        <a:bodyPr/>
        <a:lstStyle/>
        <a:p>
          <a:endParaRPr lang="en-US" sz="4400"/>
        </a:p>
      </dgm:t>
    </dgm:pt>
    <dgm:pt modelId="{B5F1FD7F-6CE3-4CE5-8DD4-7F84E7E239AF}" type="sibTrans" cxnId="{6DE0F9EA-63D4-48D7-BBDA-1D01241CF306}">
      <dgm:prSet/>
      <dgm:spPr/>
      <dgm:t>
        <a:bodyPr/>
        <a:lstStyle/>
        <a:p>
          <a:endParaRPr lang="en-US" sz="4400"/>
        </a:p>
      </dgm:t>
    </dgm:pt>
    <dgm:pt modelId="{20963396-314E-44D3-9436-A31A3E9918CC}">
      <dgm:prSet phldrT="[Text]" custT="1"/>
      <dgm:spPr/>
      <dgm:t>
        <a:bodyPr/>
        <a:lstStyle/>
        <a:p>
          <a:r>
            <a:rPr lang="en-US" sz="1200"/>
            <a:t>Visit the school every weekday for a short time.  Organise an enjoyable activity or preferred type of work that can be done in a safe, welcoming space.</a:t>
          </a:r>
        </a:p>
      </dgm:t>
    </dgm:pt>
    <dgm:pt modelId="{2CCAE55E-052F-4F65-A20B-94FAE06DD31E}" type="parTrans" cxnId="{44B312CD-6120-4873-9282-39F5911B65B0}">
      <dgm:prSet/>
      <dgm:spPr/>
      <dgm:t>
        <a:bodyPr/>
        <a:lstStyle/>
        <a:p>
          <a:endParaRPr lang="en-US" sz="4400"/>
        </a:p>
      </dgm:t>
    </dgm:pt>
    <dgm:pt modelId="{20288E79-9FB2-4C95-9E54-7DBA96A5B83A}" type="sibTrans" cxnId="{44B312CD-6120-4873-9282-39F5911B65B0}">
      <dgm:prSet/>
      <dgm:spPr/>
      <dgm:t>
        <a:bodyPr/>
        <a:lstStyle/>
        <a:p>
          <a:endParaRPr lang="en-US" sz="4400"/>
        </a:p>
      </dgm:t>
    </dgm:pt>
    <dgm:pt modelId="{1A2B7157-88C8-4BB3-80D5-9DC0B4958F50}">
      <dgm:prSet phldrT="[Text]" custT="1"/>
      <dgm:spPr/>
      <dgm:t>
        <a:bodyPr/>
        <a:lstStyle/>
        <a:p>
          <a:r>
            <a:rPr lang="en-US" sz="1200"/>
            <a:t>Gradually increase the amount of time spent in school during these visits.</a:t>
          </a:r>
        </a:p>
      </dgm:t>
    </dgm:pt>
    <dgm:pt modelId="{83DC4473-F136-40C7-86E4-5DE0B80B33D8}" type="parTrans" cxnId="{BCF4A1E4-650B-4F2B-BBC4-DF2EDFB61E0E}">
      <dgm:prSet/>
      <dgm:spPr/>
      <dgm:t>
        <a:bodyPr/>
        <a:lstStyle/>
        <a:p>
          <a:endParaRPr lang="en-US" sz="4400"/>
        </a:p>
      </dgm:t>
    </dgm:pt>
    <dgm:pt modelId="{CD41C5BE-4538-40A0-8595-A442ED0D9773}" type="sibTrans" cxnId="{BCF4A1E4-650B-4F2B-BBC4-DF2EDFB61E0E}">
      <dgm:prSet/>
      <dgm:spPr/>
      <dgm:t>
        <a:bodyPr/>
        <a:lstStyle/>
        <a:p>
          <a:endParaRPr lang="en-US" sz="4400"/>
        </a:p>
      </dgm:t>
    </dgm:pt>
    <dgm:pt modelId="{2E2AC1D5-CFB1-4E20-86C1-C87627E206B2}">
      <dgm:prSet custT="1"/>
      <dgm:spPr/>
      <dgm:t>
        <a:bodyPr/>
        <a:lstStyle/>
        <a:p>
          <a:r>
            <a:rPr lang="en-US" sz="1200"/>
            <a:t>Gradually introduce more experiences (e.g. bringing friends or teachers to the young person, introducing morning break).</a:t>
          </a:r>
        </a:p>
      </dgm:t>
    </dgm:pt>
    <dgm:pt modelId="{D18C453E-910E-4E63-89C7-F04AC99A80AF}" type="parTrans" cxnId="{062223E0-D48F-4DE3-BA95-2C48C3EC95C8}">
      <dgm:prSet/>
      <dgm:spPr/>
      <dgm:t>
        <a:bodyPr/>
        <a:lstStyle/>
        <a:p>
          <a:endParaRPr lang="en-US" sz="4400"/>
        </a:p>
      </dgm:t>
    </dgm:pt>
    <dgm:pt modelId="{4F4241A7-E426-463D-967A-CFA742850D15}" type="sibTrans" cxnId="{062223E0-D48F-4DE3-BA95-2C48C3EC95C8}">
      <dgm:prSet/>
      <dgm:spPr/>
      <dgm:t>
        <a:bodyPr/>
        <a:lstStyle/>
        <a:p>
          <a:endParaRPr lang="en-US" sz="4400"/>
        </a:p>
      </dgm:t>
    </dgm:pt>
    <dgm:pt modelId="{0CF9B0B6-E4A1-456E-A58A-F901E447D84F}">
      <dgm:prSet custT="1"/>
      <dgm:spPr/>
      <dgm:t>
        <a:bodyPr/>
        <a:lstStyle/>
        <a:p>
          <a:r>
            <a:rPr lang="en-US" sz="1200"/>
            <a:t>Take a similar approach with the classroom or individual subjects, starting with preferred / most important ones (again anything from 5 minutes to a full period).</a:t>
          </a:r>
        </a:p>
      </dgm:t>
    </dgm:pt>
    <dgm:pt modelId="{6AC2CE43-857C-4557-AFDA-A1EEF023DFE9}" type="parTrans" cxnId="{A776B0A1-6A41-4B12-BFE2-6649B934868C}">
      <dgm:prSet/>
      <dgm:spPr/>
      <dgm:t>
        <a:bodyPr/>
        <a:lstStyle/>
        <a:p>
          <a:endParaRPr lang="en-US" sz="4400"/>
        </a:p>
      </dgm:t>
    </dgm:pt>
    <dgm:pt modelId="{B33CCE33-2E06-41EA-97E2-A31987007F67}" type="sibTrans" cxnId="{A776B0A1-6A41-4B12-BFE2-6649B934868C}">
      <dgm:prSet/>
      <dgm:spPr/>
      <dgm:t>
        <a:bodyPr/>
        <a:lstStyle/>
        <a:p>
          <a:endParaRPr lang="en-US" sz="4400"/>
        </a:p>
      </dgm:t>
    </dgm:pt>
    <dgm:pt modelId="{2874A431-8DE4-4551-AC71-AB5F878CC5D8}">
      <dgm:prSet custT="1"/>
      <dgm:spPr/>
      <dgm:t>
        <a:bodyPr/>
        <a:lstStyle/>
        <a:p>
          <a:r>
            <a:rPr lang="en-US" sz="1200"/>
            <a:t>Attend class / subject for the same amount of time ach day.</a:t>
          </a:r>
        </a:p>
      </dgm:t>
    </dgm:pt>
    <dgm:pt modelId="{D977048B-3F45-453A-8D84-13684526F8CD}" type="parTrans" cxnId="{E8B121B0-8FAE-44AF-8272-17220F565F1E}">
      <dgm:prSet/>
      <dgm:spPr/>
      <dgm:t>
        <a:bodyPr/>
        <a:lstStyle/>
        <a:p>
          <a:endParaRPr lang="en-US" sz="4400"/>
        </a:p>
      </dgm:t>
    </dgm:pt>
    <dgm:pt modelId="{9B1282FA-8DD1-4A16-A3F4-DDE2D745D6CE}" type="sibTrans" cxnId="{E8B121B0-8FAE-44AF-8272-17220F565F1E}">
      <dgm:prSet/>
      <dgm:spPr/>
      <dgm:t>
        <a:bodyPr/>
        <a:lstStyle/>
        <a:p>
          <a:endParaRPr lang="en-US" sz="4400"/>
        </a:p>
      </dgm:t>
    </dgm:pt>
    <dgm:pt modelId="{7A347387-743A-45E4-91F8-E3ED37E81131}">
      <dgm:prSet custT="1"/>
      <dgm:spPr/>
      <dgm:t>
        <a:bodyPr/>
        <a:lstStyle/>
        <a:p>
          <a:r>
            <a:rPr lang="en-US" sz="1200"/>
            <a:t>Increase time spent in class.</a:t>
          </a:r>
        </a:p>
      </dgm:t>
    </dgm:pt>
    <dgm:pt modelId="{1CC08003-AF50-4EAA-88D0-B9C36E248F7D}" type="parTrans" cxnId="{19CB890A-466D-4CC6-94EE-16864E439104}">
      <dgm:prSet/>
      <dgm:spPr/>
      <dgm:t>
        <a:bodyPr/>
        <a:lstStyle/>
        <a:p>
          <a:endParaRPr lang="en-US" sz="4400"/>
        </a:p>
      </dgm:t>
    </dgm:pt>
    <dgm:pt modelId="{EEF700E8-A2C9-4AA9-8968-BB1A1F13468F}" type="sibTrans" cxnId="{19CB890A-466D-4CC6-94EE-16864E439104}">
      <dgm:prSet/>
      <dgm:spPr/>
      <dgm:t>
        <a:bodyPr/>
        <a:lstStyle/>
        <a:p>
          <a:endParaRPr lang="en-US" sz="4400"/>
        </a:p>
      </dgm:t>
    </dgm:pt>
    <dgm:pt modelId="{7C657EC8-836B-417E-B943-6D6EBBD50404}">
      <dgm:prSet custT="1"/>
      <dgm:spPr/>
      <dgm:t>
        <a:bodyPr/>
        <a:lstStyle/>
        <a:p>
          <a:r>
            <a:rPr lang="en-US" sz="1200"/>
            <a:t>Step by step, work towards a robust differentiated timetable.</a:t>
          </a:r>
        </a:p>
      </dgm:t>
    </dgm:pt>
    <dgm:pt modelId="{59D4180D-A3F1-44EC-98C6-2954656DD2C3}" type="parTrans" cxnId="{5D785D7A-0807-4F3B-BF8F-A9206B94D525}">
      <dgm:prSet/>
      <dgm:spPr/>
      <dgm:t>
        <a:bodyPr/>
        <a:lstStyle/>
        <a:p>
          <a:endParaRPr lang="en-US" sz="4400"/>
        </a:p>
      </dgm:t>
    </dgm:pt>
    <dgm:pt modelId="{86609408-C6EE-4FD8-98FC-0D7F25FF806E}" type="sibTrans" cxnId="{5D785D7A-0807-4F3B-BF8F-A9206B94D525}">
      <dgm:prSet/>
      <dgm:spPr/>
      <dgm:t>
        <a:bodyPr/>
        <a:lstStyle/>
        <a:p>
          <a:endParaRPr lang="en-US" sz="4400"/>
        </a:p>
      </dgm:t>
    </dgm:pt>
    <dgm:pt modelId="{A4CB2E22-C47F-4FC4-AC99-0768C03A4E29}">
      <dgm:prSet custT="1"/>
      <dgm:spPr/>
      <dgm:t>
        <a:bodyPr/>
        <a:lstStyle/>
        <a:p>
          <a:r>
            <a:rPr lang="en-US" sz="1200"/>
            <a:t>Stable attendance pattern and full timetable.</a:t>
          </a:r>
        </a:p>
      </dgm:t>
    </dgm:pt>
    <dgm:pt modelId="{AC92139F-99B6-4CA1-B4C1-B16D633B9093}" type="parTrans" cxnId="{3D61997D-DDFA-4CA1-BEFE-2B4086F99DAE}">
      <dgm:prSet/>
      <dgm:spPr/>
      <dgm:t>
        <a:bodyPr/>
        <a:lstStyle/>
        <a:p>
          <a:endParaRPr lang="en-US" sz="4400"/>
        </a:p>
      </dgm:t>
    </dgm:pt>
    <dgm:pt modelId="{4E9F0491-5765-4611-AF95-E31BE62650D7}" type="sibTrans" cxnId="{3D61997D-DDFA-4CA1-BEFE-2B4086F99DAE}">
      <dgm:prSet/>
      <dgm:spPr/>
      <dgm:t>
        <a:bodyPr/>
        <a:lstStyle/>
        <a:p>
          <a:endParaRPr lang="en-US" sz="4400"/>
        </a:p>
      </dgm:t>
    </dgm:pt>
    <dgm:pt modelId="{CB94125E-9908-4F09-A056-657DC15C3BC7}" type="pres">
      <dgm:prSet presAssocID="{F9CF7FB6-139D-4334-A0F6-DB87051A3A22}" presName="rootnode" presStyleCnt="0">
        <dgm:presLayoutVars>
          <dgm:chMax/>
          <dgm:chPref/>
          <dgm:dir/>
          <dgm:animLvl val="lvl"/>
        </dgm:presLayoutVars>
      </dgm:prSet>
      <dgm:spPr/>
      <dgm:t>
        <a:bodyPr/>
        <a:lstStyle/>
        <a:p>
          <a:endParaRPr lang="en-US"/>
        </a:p>
      </dgm:t>
    </dgm:pt>
    <dgm:pt modelId="{887EE9FC-6F00-4A57-B4B8-DBDD9D3B4F4A}" type="pres">
      <dgm:prSet presAssocID="{CA0E7369-9734-4612-BC56-B4D41AFBCFB1}" presName="composite" presStyleCnt="0"/>
      <dgm:spPr/>
    </dgm:pt>
    <dgm:pt modelId="{24854C99-80C3-47B2-A5D8-CBE19B89DA1A}" type="pres">
      <dgm:prSet presAssocID="{CA0E7369-9734-4612-BC56-B4D41AFBCFB1}" presName="LShape" presStyleLbl="alignNode1" presStyleIdx="0" presStyleCnt="17"/>
      <dgm:spPr/>
    </dgm:pt>
    <dgm:pt modelId="{92412290-4283-4F83-981E-AEC2FBB51DF2}" type="pres">
      <dgm:prSet presAssocID="{CA0E7369-9734-4612-BC56-B4D41AFBCFB1}" presName="ParentText" presStyleLbl="revTx" presStyleIdx="0" presStyleCnt="9">
        <dgm:presLayoutVars>
          <dgm:chMax val="0"/>
          <dgm:chPref val="0"/>
          <dgm:bulletEnabled val="1"/>
        </dgm:presLayoutVars>
      </dgm:prSet>
      <dgm:spPr/>
      <dgm:t>
        <a:bodyPr/>
        <a:lstStyle/>
        <a:p>
          <a:endParaRPr lang="en-US"/>
        </a:p>
      </dgm:t>
    </dgm:pt>
    <dgm:pt modelId="{61050EEE-5C4F-403A-8BB8-606B92C9DECB}" type="pres">
      <dgm:prSet presAssocID="{CA0E7369-9734-4612-BC56-B4D41AFBCFB1}" presName="Triangle" presStyleLbl="alignNode1" presStyleIdx="1" presStyleCnt="17"/>
      <dgm:spPr/>
    </dgm:pt>
    <dgm:pt modelId="{050A4510-A241-4898-B798-A0F3D730B982}" type="pres">
      <dgm:prSet presAssocID="{B5F1FD7F-6CE3-4CE5-8DD4-7F84E7E239AF}" presName="sibTrans" presStyleCnt="0"/>
      <dgm:spPr/>
    </dgm:pt>
    <dgm:pt modelId="{F2C646B0-FCD8-4DDE-969C-870BD099DCC3}" type="pres">
      <dgm:prSet presAssocID="{B5F1FD7F-6CE3-4CE5-8DD4-7F84E7E239AF}" presName="space" presStyleCnt="0"/>
      <dgm:spPr/>
    </dgm:pt>
    <dgm:pt modelId="{6E624244-D17E-4754-AA39-5127B895C33B}" type="pres">
      <dgm:prSet presAssocID="{20963396-314E-44D3-9436-A31A3E9918CC}" presName="composite" presStyleCnt="0"/>
      <dgm:spPr/>
    </dgm:pt>
    <dgm:pt modelId="{FB7E007D-326F-4497-9645-59076B1D194D}" type="pres">
      <dgm:prSet presAssocID="{20963396-314E-44D3-9436-A31A3E9918CC}" presName="LShape" presStyleLbl="alignNode1" presStyleIdx="2" presStyleCnt="17"/>
      <dgm:spPr/>
    </dgm:pt>
    <dgm:pt modelId="{CD9B67F6-2A26-4152-9BA7-9B629DE2327E}" type="pres">
      <dgm:prSet presAssocID="{20963396-314E-44D3-9436-A31A3E9918CC}" presName="ParentText" presStyleLbl="revTx" presStyleIdx="1" presStyleCnt="9">
        <dgm:presLayoutVars>
          <dgm:chMax val="0"/>
          <dgm:chPref val="0"/>
          <dgm:bulletEnabled val="1"/>
        </dgm:presLayoutVars>
      </dgm:prSet>
      <dgm:spPr/>
      <dgm:t>
        <a:bodyPr/>
        <a:lstStyle/>
        <a:p>
          <a:endParaRPr lang="en-US"/>
        </a:p>
      </dgm:t>
    </dgm:pt>
    <dgm:pt modelId="{7B6892E2-2158-4B0B-91F9-429C174DD16A}" type="pres">
      <dgm:prSet presAssocID="{20963396-314E-44D3-9436-A31A3E9918CC}" presName="Triangle" presStyleLbl="alignNode1" presStyleIdx="3" presStyleCnt="17"/>
      <dgm:spPr/>
    </dgm:pt>
    <dgm:pt modelId="{B48FC426-F4FD-4E8B-9A3F-4DC44409FA95}" type="pres">
      <dgm:prSet presAssocID="{20288E79-9FB2-4C95-9E54-7DBA96A5B83A}" presName="sibTrans" presStyleCnt="0"/>
      <dgm:spPr/>
    </dgm:pt>
    <dgm:pt modelId="{7D5FD680-3835-4A1E-A16B-FBDB28612289}" type="pres">
      <dgm:prSet presAssocID="{20288E79-9FB2-4C95-9E54-7DBA96A5B83A}" presName="space" presStyleCnt="0"/>
      <dgm:spPr/>
    </dgm:pt>
    <dgm:pt modelId="{92F7959B-DCAB-4FD2-BEEE-A9A53BB7606A}" type="pres">
      <dgm:prSet presAssocID="{1A2B7157-88C8-4BB3-80D5-9DC0B4958F50}" presName="composite" presStyleCnt="0"/>
      <dgm:spPr/>
    </dgm:pt>
    <dgm:pt modelId="{E46A72CF-CE41-4F3C-80AA-A805EEA0CD85}" type="pres">
      <dgm:prSet presAssocID="{1A2B7157-88C8-4BB3-80D5-9DC0B4958F50}" presName="LShape" presStyleLbl="alignNode1" presStyleIdx="4" presStyleCnt="17"/>
      <dgm:spPr/>
    </dgm:pt>
    <dgm:pt modelId="{14A4770C-B7B9-4ED5-A3BD-D3C07FCCCD77}" type="pres">
      <dgm:prSet presAssocID="{1A2B7157-88C8-4BB3-80D5-9DC0B4958F50}" presName="ParentText" presStyleLbl="revTx" presStyleIdx="2" presStyleCnt="9">
        <dgm:presLayoutVars>
          <dgm:chMax val="0"/>
          <dgm:chPref val="0"/>
          <dgm:bulletEnabled val="1"/>
        </dgm:presLayoutVars>
      </dgm:prSet>
      <dgm:spPr/>
      <dgm:t>
        <a:bodyPr/>
        <a:lstStyle/>
        <a:p>
          <a:endParaRPr lang="en-US"/>
        </a:p>
      </dgm:t>
    </dgm:pt>
    <dgm:pt modelId="{CF44C4EA-3334-4E8D-B134-1A0F99FDB5CB}" type="pres">
      <dgm:prSet presAssocID="{1A2B7157-88C8-4BB3-80D5-9DC0B4958F50}" presName="Triangle" presStyleLbl="alignNode1" presStyleIdx="5" presStyleCnt="17"/>
      <dgm:spPr/>
    </dgm:pt>
    <dgm:pt modelId="{748E2730-0518-40E0-811E-31B0A36563DF}" type="pres">
      <dgm:prSet presAssocID="{CD41C5BE-4538-40A0-8595-A442ED0D9773}" presName="sibTrans" presStyleCnt="0"/>
      <dgm:spPr/>
    </dgm:pt>
    <dgm:pt modelId="{E94C933B-99E1-4F36-AFB0-C777C590578E}" type="pres">
      <dgm:prSet presAssocID="{CD41C5BE-4538-40A0-8595-A442ED0D9773}" presName="space" presStyleCnt="0"/>
      <dgm:spPr/>
    </dgm:pt>
    <dgm:pt modelId="{1F47EBC8-D77B-47E1-AD2B-E2FAAE36F0AB}" type="pres">
      <dgm:prSet presAssocID="{2E2AC1D5-CFB1-4E20-86C1-C87627E206B2}" presName="composite" presStyleCnt="0"/>
      <dgm:spPr/>
    </dgm:pt>
    <dgm:pt modelId="{A3B42043-6574-4279-978F-682955719F04}" type="pres">
      <dgm:prSet presAssocID="{2E2AC1D5-CFB1-4E20-86C1-C87627E206B2}" presName="LShape" presStyleLbl="alignNode1" presStyleIdx="6" presStyleCnt="17"/>
      <dgm:spPr/>
    </dgm:pt>
    <dgm:pt modelId="{57FBEF01-B7B2-48A8-886A-05702BFF76AB}" type="pres">
      <dgm:prSet presAssocID="{2E2AC1D5-CFB1-4E20-86C1-C87627E206B2}" presName="ParentText" presStyleLbl="revTx" presStyleIdx="3" presStyleCnt="9">
        <dgm:presLayoutVars>
          <dgm:chMax val="0"/>
          <dgm:chPref val="0"/>
          <dgm:bulletEnabled val="1"/>
        </dgm:presLayoutVars>
      </dgm:prSet>
      <dgm:spPr/>
      <dgm:t>
        <a:bodyPr/>
        <a:lstStyle/>
        <a:p>
          <a:endParaRPr lang="en-US"/>
        </a:p>
      </dgm:t>
    </dgm:pt>
    <dgm:pt modelId="{33C7B36F-EB38-4407-8D79-D2CD91A498EC}" type="pres">
      <dgm:prSet presAssocID="{2E2AC1D5-CFB1-4E20-86C1-C87627E206B2}" presName="Triangle" presStyleLbl="alignNode1" presStyleIdx="7" presStyleCnt="17"/>
      <dgm:spPr/>
    </dgm:pt>
    <dgm:pt modelId="{79A3DBB1-7DA4-4445-9F37-973C8CB411BD}" type="pres">
      <dgm:prSet presAssocID="{4F4241A7-E426-463D-967A-CFA742850D15}" presName="sibTrans" presStyleCnt="0"/>
      <dgm:spPr/>
    </dgm:pt>
    <dgm:pt modelId="{92C56E89-0BF4-4A4B-AFE8-BFE8F8222EE1}" type="pres">
      <dgm:prSet presAssocID="{4F4241A7-E426-463D-967A-CFA742850D15}" presName="space" presStyleCnt="0"/>
      <dgm:spPr/>
    </dgm:pt>
    <dgm:pt modelId="{D2346BBF-D4B3-4805-8EAB-5CB987FAEEDE}" type="pres">
      <dgm:prSet presAssocID="{0CF9B0B6-E4A1-456E-A58A-F901E447D84F}" presName="composite" presStyleCnt="0"/>
      <dgm:spPr/>
    </dgm:pt>
    <dgm:pt modelId="{38C908CD-D2E3-4AED-8FF9-668523BA16A2}" type="pres">
      <dgm:prSet presAssocID="{0CF9B0B6-E4A1-456E-A58A-F901E447D84F}" presName="LShape" presStyleLbl="alignNode1" presStyleIdx="8" presStyleCnt="17"/>
      <dgm:spPr/>
    </dgm:pt>
    <dgm:pt modelId="{255BB341-F0D5-49F3-9CC3-309C4DAD4AE4}" type="pres">
      <dgm:prSet presAssocID="{0CF9B0B6-E4A1-456E-A58A-F901E447D84F}" presName="ParentText" presStyleLbl="revTx" presStyleIdx="4" presStyleCnt="9">
        <dgm:presLayoutVars>
          <dgm:chMax val="0"/>
          <dgm:chPref val="0"/>
          <dgm:bulletEnabled val="1"/>
        </dgm:presLayoutVars>
      </dgm:prSet>
      <dgm:spPr/>
      <dgm:t>
        <a:bodyPr/>
        <a:lstStyle/>
        <a:p>
          <a:endParaRPr lang="en-US"/>
        </a:p>
      </dgm:t>
    </dgm:pt>
    <dgm:pt modelId="{35FA25E1-0070-4474-9E5F-971E66B10E55}" type="pres">
      <dgm:prSet presAssocID="{0CF9B0B6-E4A1-456E-A58A-F901E447D84F}" presName="Triangle" presStyleLbl="alignNode1" presStyleIdx="9" presStyleCnt="17"/>
      <dgm:spPr/>
    </dgm:pt>
    <dgm:pt modelId="{0F941583-1377-4D50-8F06-6F30C49055D7}" type="pres">
      <dgm:prSet presAssocID="{B33CCE33-2E06-41EA-97E2-A31987007F67}" presName="sibTrans" presStyleCnt="0"/>
      <dgm:spPr/>
    </dgm:pt>
    <dgm:pt modelId="{0DCA00E2-BFAE-49A2-9ADB-C3867F711639}" type="pres">
      <dgm:prSet presAssocID="{B33CCE33-2E06-41EA-97E2-A31987007F67}" presName="space" presStyleCnt="0"/>
      <dgm:spPr/>
    </dgm:pt>
    <dgm:pt modelId="{20008EEB-8017-4A2B-8457-0BA64ABB2BE7}" type="pres">
      <dgm:prSet presAssocID="{2874A431-8DE4-4551-AC71-AB5F878CC5D8}" presName="composite" presStyleCnt="0"/>
      <dgm:spPr/>
    </dgm:pt>
    <dgm:pt modelId="{B87BA1FA-2ED6-4CEF-851B-744A4320B4CC}" type="pres">
      <dgm:prSet presAssocID="{2874A431-8DE4-4551-AC71-AB5F878CC5D8}" presName="LShape" presStyleLbl="alignNode1" presStyleIdx="10" presStyleCnt="17"/>
      <dgm:spPr/>
    </dgm:pt>
    <dgm:pt modelId="{B68A90DA-F9CA-454E-9E68-6024D30DD572}" type="pres">
      <dgm:prSet presAssocID="{2874A431-8DE4-4551-AC71-AB5F878CC5D8}" presName="ParentText" presStyleLbl="revTx" presStyleIdx="5" presStyleCnt="9">
        <dgm:presLayoutVars>
          <dgm:chMax val="0"/>
          <dgm:chPref val="0"/>
          <dgm:bulletEnabled val="1"/>
        </dgm:presLayoutVars>
      </dgm:prSet>
      <dgm:spPr/>
      <dgm:t>
        <a:bodyPr/>
        <a:lstStyle/>
        <a:p>
          <a:endParaRPr lang="en-US"/>
        </a:p>
      </dgm:t>
    </dgm:pt>
    <dgm:pt modelId="{E385951B-8FFF-42D8-B8D1-F1DD1248E798}" type="pres">
      <dgm:prSet presAssocID="{2874A431-8DE4-4551-AC71-AB5F878CC5D8}" presName="Triangle" presStyleLbl="alignNode1" presStyleIdx="11" presStyleCnt="17"/>
      <dgm:spPr/>
    </dgm:pt>
    <dgm:pt modelId="{F8A80888-9468-43B2-BF9F-6EC1C24EDAEA}" type="pres">
      <dgm:prSet presAssocID="{9B1282FA-8DD1-4A16-A3F4-DDE2D745D6CE}" presName="sibTrans" presStyleCnt="0"/>
      <dgm:spPr/>
    </dgm:pt>
    <dgm:pt modelId="{8ED1C638-0E3B-4E43-B451-3B102022427C}" type="pres">
      <dgm:prSet presAssocID="{9B1282FA-8DD1-4A16-A3F4-DDE2D745D6CE}" presName="space" presStyleCnt="0"/>
      <dgm:spPr/>
    </dgm:pt>
    <dgm:pt modelId="{9A7765C1-0FDC-4358-9FCF-A292AD0DC81B}" type="pres">
      <dgm:prSet presAssocID="{7A347387-743A-45E4-91F8-E3ED37E81131}" presName="composite" presStyleCnt="0"/>
      <dgm:spPr/>
    </dgm:pt>
    <dgm:pt modelId="{7ED8EB89-2E03-49B1-B42F-3EB682789AD5}" type="pres">
      <dgm:prSet presAssocID="{7A347387-743A-45E4-91F8-E3ED37E81131}" presName="LShape" presStyleLbl="alignNode1" presStyleIdx="12" presStyleCnt="17"/>
      <dgm:spPr/>
    </dgm:pt>
    <dgm:pt modelId="{3DF84F84-50CD-487E-AEFD-B957B44F29F9}" type="pres">
      <dgm:prSet presAssocID="{7A347387-743A-45E4-91F8-E3ED37E81131}" presName="ParentText" presStyleLbl="revTx" presStyleIdx="6" presStyleCnt="9">
        <dgm:presLayoutVars>
          <dgm:chMax val="0"/>
          <dgm:chPref val="0"/>
          <dgm:bulletEnabled val="1"/>
        </dgm:presLayoutVars>
      </dgm:prSet>
      <dgm:spPr/>
      <dgm:t>
        <a:bodyPr/>
        <a:lstStyle/>
        <a:p>
          <a:endParaRPr lang="en-US"/>
        </a:p>
      </dgm:t>
    </dgm:pt>
    <dgm:pt modelId="{24CD0991-5467-461D-8582-5A882475E187}" type="pres">
      <dgm:prSet presAssocID="{7A347387-743A-45E4-91F8-E3ED37E81131}" presName="Triangle" presStyleLbl="alignNode1" presStyleIdx="13" presStyleCnt="17"/>
      <dgm:spPr/>
    </dgm:pt>
    <dgm:pt modelId="{40142713-242C-49B9-939C-65FDF7BEA21A}" type="pres">
      <dgm:prSet presAssocID="{EEF700E8-A2C9-4AA9-8968-BB1A1F13468F}" presName="sibTrans" presStyleCnt="0"/>
      <dgm:spPr/>
    </dgm:pt>
    <dgm:pt modelId="{FAB096E1-867D-4D4B-97D0-BE1C64E7C2FC}" type="pres">
      <dgm:prSet presAssocID="{EEF700E8-A2C9-4AA9-8968-BB1A1F13468F}" presName="space" presStyleCnt="0"/>
      <dgm:spPr/>
    </dgm:pt>
    <dgm:pt modelId="{F7E63254-0C9A-4708-9E73-F48EF980D4C9}" type="pres">
      <dgm:prSet presAssocID="{7C657EC8-836B-417E-B943-6D6EBBD50404}" presName="composite" presStyleCnt="0"/>
      <dgm:spPr/>
    </dgm:pt>
    <dgm:pt modelId="{7A82FC29-1240-46D8-871F-24CEA76D9314}" type="pres">
      <dgm:prSet presAssocID="{7C657EC8-836B-417E-B943-6D6EBBD50404}" presName="LShape" presStyleLbl="alignNode1" presStyleIdx="14" presStyleCnt="17"/>
      <dgm:spPr/>
    </dgm:pt>
    <dgm:pt modelId="{8AB34575-84B4-4645-9B63-BC2D12CF1846}" type="pres">
      <dgm:prSet presAssocID="{7C657EC8-836B-417E-B943-6D6EBBD50404}" presName="ParentText" presStyleLbl="revTx" presStyleIdx="7" presStyleCnt="9">
        <dgm:presLayoutVars>
          <dgm:chMax val="0"/>
          <dgm:chPref val="0"/>
          <dgm:bulletEnabled val="1"/>
        </dgm:presLayoutVars>
      </dgm:prSet>
      <dgm:spPr/>
      <dgm:t>
        <a:bodyPr/>
        <a:lstStyle/>
        <a:p>
          <a:endParaRPr lang="en-US"/>
        </a:p>
      </dgm:t>
    </dgm:pt>
    <dgm:pt modelId="{E505055D-5415-4FEE-882E-BB6C29313FE0}" type="pres">
      <dgm:prSet presAssocID="{7C657EC8-836B-417E-B943-6D6EBBD50404}" presName="Triangle" presStyleLbl="alignNode1" presStyleIdx="15" presStyleCnt="17"/>
      <dgm:spPr/>
    </dgm:pt>
    <dgm:pt modelId="{2D6D123E-A3BA-4626-8377-7A5F3F38C479}" type="pres">
      <dgm:prSet presAssocID="{86609408-C6EE-4FD8-98FC-0D7F25FF806E}" presName="sibTrans" presStyleCnt="0"/>
      <dgm:spPr/>
    </dgm:pt>
    <dgm:pt modelId="{4DBCAD65-E248-4B14-8244-D0619CBCA1F3}" type="pres">
      <dgm:prSet presAssocID="{86609408-C6EE-4FD8-98FC-0D7F25FF806E}" presName="space" presStyleCnt="0"/>
      <dgm:spPr/>
    </dgm:pt>
    <dgm:pt modelId="{D07E5401-CE61-49EC-AAB4-53D93CC44ADF}" type="pres">
      <dgm:prSet presAssocID="{A4CB2E22-C47F-4FC4-AC99-0768C03A4E29}" presName="composite" presStyleCnt="0"/>
      <dgm:spPr/>
    </dgm:pt>
    <dgm:pt modelId="{269452DF-1472-4723-97CD-C2BD2E81429C}" type="pres">
      <dgm:prSet presAssocID="{A4CB2E22-C47F-4FC4-AC99-0768C03A4E29}" presName="LShape" presStyleLbl="alignNode1" presStyleIdx="16" presStyleCnt="17"/>
      <dgm:spPr/>
    </dgm:pt>
    <dgm:pt modelId="{0C56925C-DF54-469B-BB87-8C8074DF6579}" type="pres">
      <dgm:prSet presAssocID="{A4CB2E22-C47F-4FC4-AC99-0768C03A4E29}" presName="ParentText" presStyleLbl="revTx" presStyleIdx="8" presStyleCnt="9">
        <dgm:presLayoutVars>
          <dgm:chMax val="0"/>
          <dgm:chPref val="0"/>
          <dgm:bulletEnabled val="1"/>
        </dgm:presLayoutVars>
      </dgm:prSet>
      <dgm:spPr/>
      <dgm:t>
        <a:bodyPr/>
        <a:lstStyle/>
        <a:p>
          <a:endParaRPr lang="en-US"/>
        </a:p>
      </dgm:t>
    </dgm:pt>
  </dgm:ptLst>
  <dgm:cxnLst>
    <dgm:cxn modelId="{5D785D7A-0807-4F3B-BF8F-A9206B94D525}" srcId="{F9CF7FB6-139D-4334-A0F6-DB87051A3A22}" destId="{7C657EC8-836B-417E-B943-6D6EBBD50404}" srcOrd="7" destOrd="0" parTransId="{59D4180D-A3F1-44EC-98C6-2954656DD2C3}" sibTransId="{86609408-C6EE-4FD8-98FC-0D7F25FF806E}"/>
    <dgm:cxn modelId="{19CB890A-466D-4CC6-94EE-16864E439104}" srcId="{F9CF7FB6-139D-4334-A0F6-DB87051A3A22}" destId="{7A347387-743A-45E4-91F8-E3ED37E81131}" srcOrd="6" destOrd="0" parTransId="{1CC08003-AF50-4EAA-88D0-B9C36E248F7D}" sibTransId="{EEF700E8-A2C9-4AA9-8968-BB1A1F13468F}"/>
    <dgm:cxn modelId="{72C29FFA-EC24-4131-8C54-B7875CEE68D4}" type="presOf" srcId="{1A2B7157-88C8-4BB3-80D5-9DC0B4958F50}" destId="{14A4770C-B7B9-4ED5-A3BD-D3C07FCCCD77}" srcOrd="0" destOrd="0" presId="urn:microsoft.com/office/officeart/2009/3/layout/StepUpProcess"/>
    <dgm:cxn modelId="{F3332B67-B4F4-4EA0-9ED0-5D27B24AF8AA}" type="presOf" srcId="{A4CB2E22-C47F-4FC4-AC99-0768C03A4E29}" destId="{0C56925C-DF54-469B-BB87-8C8074DF6579}" srcOrd="0" destOrd="0" presId="urn:microsoft.com/office/officeart/2009/3/layout/StepUpProcess"/>
    <dgm:cxn modelId="{1627F8EF-C723-4A3E-89E6-827478334523}" type="presOf" srcId="{7A347387-743A-45E4-91F8-E3ED37E81131}" destId="{3DF84F84-50CD-487E-AEFD-B957B44F29F9}" srcOrd="0" destOrd="0" presId="urn:microsoft.com/office/officeart/2009/3/layout/StepUpProcess"/>
    <dgm:cxn modelId="{F9669D66-4EC1-4F7D-A9A6-802248D08A52}" type="presOf" srcId="{F9CF7FB6-139D-4334-A0F6-DB87051A3A22}" destId="{CB94125E-9908-4F09-A056-657DC15C3BC7}" srcOrd="0" destOrd="0" presId="urn:microsoft.com/office/officeart/2009/3/layout/StepUpProcess"/>
    <dgm:cxn modelId="{A776B0A1-6A41-4B12-BFE2-6649B934868C}" srcId="{F9CF7FB6-139D-4334-A0F6-DB87051A3A22}" destId="{0CF9B0B6-E4A1-456E-A58A-F901E447D84F}" srcOrd="4" destOrd="0" parTransId="{6AC2CE43-857C-4557-AFDA-A1EEF023DFE9}" sibTransId="{B33CCE33-2E06-41EA-97E2-A31987007F67}"/>
    <dgm:cxn modelId="{3D61997D-DDFA-4CA1-BEFE-2B4086F99DAE}" srcId="{F9CF7FB6-139D-4334-A0F6-DB87051A3A22}" destId="{A4CB2E22-C47F-4FC4-AC99-0768C03A4E29}" srcOrd="8" destOrd="0" parTransId="{AC92139F-99B6-4CA1-B4C1-B16D633B9093}" sibTransId="{4E9F0491-5765-4611-AF95-E31BE62650D7}"/>
    <dgm:cxn modelId="{E8B121B0-8FAE-44AF-8272-17220F565F1E}" srcId="{F9CF7FB6-139D-4334-A0F6-DB87051A3A22}" destId="{2874A431-8DE4-4551-AC71-AB5F878CC5D8}" srcOrd="5" destOrd="0" parTransId="{D977048B-3F45-453A-8D84-13684526F8CD}" sibTransId="{9B1282FA-8DD1-4A16-A3F4-DDE2D745D6CE}"/>
    <dgm:cxn modelId="{F04B569C-45F5-4BAA-93F3-96EA86C50E97}" type="presOf" srcId="{2E2AC1D5-CFB1-4E20-86C1-C87627E206B2}" destId="{57FBEF01-B7B2-48A8-886A-05702BFF76AB}" srcOrd="0" destOrd="0" presId="urn:microsoft.com/office/officeart/2009/3/layout/StepUpProcess"/>
    <dgm:cxn modelId="{02D0FF76-150F-42FD-A6E2-ED123C78AA77}" type="presOf" srcId="{2874A431-8DE4-4551-AC71-AB5F878CC5D8}" destId="{B68A90DA-F9CA-454E-9E68-6024D30DD572}" srcOrd="0" destOrd="0" presId="urn:microsoft.com/office/officeart/2009/3/layout/StepUpProcess"/>
    <dgm:cxn modelId="{6DE0F9EA-63D4-48D7-BBDA-1D01241CF306}" srcId="{F9CF7FB6-139D-4334-A0F6-DB87051A3A22}" destId="{CA0E7369-9734-4612-BC56-B4D41AFBCFB1}" srcOrd="0" destOrd="0" parTransId="{234B0457-D44F-45B6-BA79-0CCABE35845C}" sibTransId="{B5F1FD7F-6CE3-4CE5-8DD4-7F84E7E239AF}"/>
    <dgm:cxn modelId="{BCF4A1E4-650B-4F2B-BBC4-DF2EDFB61E0E}" srcId="{F9CF7FB6-139D-4334-A0F6-DB87051A3A22}" destId="{1A2B7157-88C8-4BB3-80D5-9DC0B4958F50}" srcOrd="2" destOrd="0" parTransId="{83DC4473-F136-40C7-86E4-5DE0B80B33D8}" sibTransId="{CD41C5BE-4538-40A0-8595-A442ED0D9773}"/>
    <dgm:cxn modelId="{062223E0-D48F-4DE3-BA95-2C48C3EC95C8}" srcId="{F9CF7FB6-139D-4334-A0F6-DB87051A3A22}" destId="{2E2AC1D5-CFB1-4E20-86C1-C87627E206B2}" srcOrd="3" destOrd="0" parTransId="{D18C453E-910E-4E63-89C7-F04AC99A80AF}" sibTransId="{4F4241A7-E426-463D-967A-CFA742850D15}"/>
    <dgm:cxn modelId="{A5B7AA58-710E-488F-8111-30FB111D4431}" type="presOf" srcId="{20963396-314E-44D3-9436-A31A3E9918CC}" destId="{CD9B67F6-2A26-4152-9BA7-9B629DE2327E}" srcOrd="0" destOrd="0" presId="urn:microsoft.com/office/officeart/2009/3/layout/StepUpProcess"/>
    <dgm:cxn modelId="{7AE41391-A2EC-4B62-A6EB-FDE92E79CB15}" type="presOf" srcId="{7C657EC8-836B-417E-B943-6D6EBBD50404}" destId="{8AB34575-84B4-4645-9B63-BC2D12CF1846}" srcOrd="0" destOrd="0" presId="urn:microsoft.com/office/officeart/2009/3/layout/StepUpProcess"/>
    <dgm:cxn modelId="{863A6B0C-DF5E-4211-899A-336E4F9D3654}" type="presOf" srcId="{0CF9B0B6-E4A1-456E-A58A-F901E447D84F}" destId="{255BB341-F0D5-49F3-9CC3-309C4DAD4AE4}" srcOrd="0" destOrd="0" presId="urn:microsoft.com/office/officeart/2009/3/layout/StepUpProcess"/>
    <dgm:cxn modelId="{44B312CD-6120-4873-9282-39F5911B65B0}" srcId="{F9CF7FB6-139D-4334-A0F6-DB87051A3A22}" destId="{20963396-314E-44D3-9436-A31A3E9918CC}" srcOrd="1" destOrd="0" parTransId="{2CCAE55E-052F-4F65-A20B-94FAE06DD31E}" sibTransId="{20288E79-9FB2-4C95-9E54-7DBA96A5B83A}"/>
    <dgm:cxn modelId="{BE5D37F7-3DA7-4643-B0A6-B60B15EA1D84}" type="presOf" srcId="{CA0E7369-9734-4612-BC56-B4D41AFBCFB1}" destId="{92412290-4283-4F83-981E-AEC2FBB51DF2}" srcOrd="0" destOrd="0" presId="urn:microsoft.com/office/officeart/2009/3/layout/StepUpProcess"/>
    <dgm:cxn modelId="{5CD4AE0B-287E-4341-A37D-93E46F4C7CFE}" type="presParOf" srcId="{CB94125E-9908-4F09-A056-657DC15C3BC7}" destId="{887EE9FC-6F00-4A57-B4B8-DBDD9D3B4F4A}" srcOrd="0" destOrd="0" presId="urn:microsoft.com/office/officeart/2009/3/layout/StepUpProcess"/>
    <dgm:cxn modelId="{1C65FAA6-4074-4CED-ABE3-D264DE968F4F}" type="presParOf" srcId="{887EE9FC-6F00-4A57-B4B8-DBDD9D3B4F4A}" destId="{24854C99-80C3-47B2-A5D8-CBE19B89DA1A}" srcOrd="0" destOrd="0" presId="urn:microsoft.com/office/officeart/2009/3/layout/StepUpProcess"/>
    <dgm:cxn modelId="{593DAF13-9338-4E39-B5E9-6FC326C39EF1}" type="presParOf" srcId="{887EE9FC-6F00-4A57-B4B8-DBDD9D3B4F4A}" destId="{92412290-4283-4F83-981E-AEC2FBB51DF2}" srcOrd="1" destOrd="0" presId="urn:microsoft.com/office/officeart/2009/3/layout/StepUpProcess"/>
    <dgm:cxn modelId="{60BCE1B6-2452-4CB5-AC60-33748CE0FB60}" type="presParOf" srcId="{887EE9FC-6F00-4A57-B4B8-DBDD9D3B4F4A}" destId="{61050EEE-5C4F-403A-8BB8-606B92C9DECB}" srcOrd="2" destOrd="0" presId="urn:microsoft.com/office/officeart/2009/3/layout/StepUpProcess"/>
    <dgm:cxn modelId="{F945B192-4267-4CB5-B140-110E623C592D}" type="presParOf" srcId="{CB94125E-9908-4F09-A056-657DC15C3BC7}" destId="{050A4510-A241-4898-B798-A0F3D730B982}" srcOrd="1" destOrd="0" presId="urn:microsoft.com/office/officeart/2009/3/layout/StepUpProcess"/>
    <dgm:cxn modelId="{57F5C5A5-5326-462C-B908-3A3D84E36856}" type="presParOf" srcId="{050A4510-A241-4898-B798-A0F3D730B982}" destId="{F2C646B0-FCD8-4DDE-969C-870BD099DCC3}" srcOrd="0" destOrd="0" presId="urn:microsoft.com/office/officeart/2009/3/layout/StepUpProcess"/>
    <dgm:cxn modelId="{2B9068D4-EA79-4992-B6A3-B502747ED1B0}" type="presParOf" srcId="{CB94125E-9908-4F09-A056-657DC15C3BC7}" destId="{6E624244-D17E-4754-AA39-5127B895C33B}" srcOrd="2" destOrd="0" presId="urn:microsoft.com/office/officeart/2009/3/layout/StepUpProcess"/>
    <dgm:cxn modelId="{0BFAAF30-D6AA-4B47-8090-01F38C5FD2E1}" type="presParOf" srcId="{6E624244-D17E-4754-AA39-5127B895C33B}" destId="{FB7E007D-326F-4497-9645-59076B1D194D}" srcOrd="0" destOrd="0" presId="urn:microsoft.com/office/officeart/2009/3/layout/StepUpProcess"/>
    <dgm:cxn modelId="{88F97A15-904B-49D8-9218-21E5E418EC69}" type="presParOf" srcId="{6E624244-D17E-4754-AA39-5127B895C33B}" destId="{CD9B67F6-2A26-4152-9BA7-9B629DE2327E}" srcOrd="1" destOrd="0" presId="urn:microsoft.com/office/officeart/2009/3/layout/StepUpProcess"/>
    <dgm:cxn modelId="{838E7234-941F-4C79-B410-D3A4DD25BC7D}" type="presParOf" srcId="{6E624244-D17E-4754-AA39-5127B895C33B}" destId="{7B6892E2-2158-4B0B-91F9-429C174DD16A}" srcOrd="2" destOrd="0" presId="urn:microsoft.com/office/officeart/2009/3/layout/StepUpProcess"/>
    <dgm:cxn modelId="{354D1904-683A-4D76-A1C0-A566C03F2136}" type="presParOf" srcId="{CB94125E-9908-4F09-A056-657DC15C3BC7}" destId="{B48FC426-F4FD-4E8B-9A3F-4DC44409FA95}" srcOrd="3" destOrd="0" presId="urn:microsoft.com/office/officeart/2009/3/layout/StepUpProcess"/>
    <dgm:cxn modelId="{CCEA6413-3115-4560-AD25-BF4522804661}" type="presParOf" srcId="{B48FC426-F4FD-4E8B-9A3F-4DC44409FA95}" destId="{7D5FD680-3835-4A1E-A16B-FBDB28612289}" srcOrd="0" destOrd="0" presId="urn:microsoft.com/office/officeart/2009/3/layout/StepUpProcess"/>
    <dgm:cxn modelId="{E7047DE3-2091-44D5-B099-1F86D5A51764}" type="presParOf" srcId="{CB94125E-9908-4F09-A056-657DC15C3BC7}" destId="{92F7959B-DCAB-4FD2-BEEE-A9A53BB7606A}" srcOrd="4" destOrd="0" presId="urn:microsoft.com/office/officeart/2009/3/layout/StepUpProcess"/>
    <dgm:cxn modelId="{71B4EA87-B45F-441F-874C-00F0DD42ACAF}" type="presParOf" srcId="{92F7959B-DCAB-4FD2-BEEE-A9A53BB7606A}" destId="{E46A72CF-CE41-4F3C-80AA-A805EEA0CD85}" srcOrd="0" destOrd="0" presId="urn:microsoft.com/office/officeart/2009/3/layout/StepUpProcess"/>
    <dgm:cxn modelId="{DC9CD3F2-73A9-49F5-BA0C-85A097042DEC}" type="presParOf" srcId="{92F7959B-DCAB-4FD2-BEEE-A9A53BB7606A}" destId="{14A4770C-B7B9-4ED5-A3BD-D3C07FCCCD77}" srcOrd="1" destOrd="0" presId="urn:microsoft.com/office/officeart/2009/3/layout/StepUpProcess"/>
    <dgm:cxn modelId="{BCB2ACEA-5DCD-4504-A889-3405C6B8C78E}" type="presParOf" srcId="{92F7959B-DCAB-4FD2-BEEE-A9A53BB7606A}" destId="{CF44C4EA-3334-4E8D-B134-1A0F99FDB5CB}" srcOrd="2" destOrd="0" presId="urn:microsoft.com/office/officeart/2009/3/layout/StepUpProcess"/>
    <dgm:cxn modelId="{C054DD59-17C4-433A-946F-07C53DC926BE}" type="presParOf" srcId="{CB94125E-9908-4F09-A056-657DC15C3BC7}" destId="{748E2730-0518-40E0-811E-31B0A36563DF}" srcOrd="5" destOrd="0" presId="urn:microsoft.com/office/officeart/2009/3/layout/StepUpProcess"/>
    <dgm:cxn modelId="{E41EE0DB-44DC-4EEF-AC55-E687DFE37FB3}" type="presParOf" srcId="{748E2730-0518-40E0-811E-31B0A36563DF}" destId="{E94C933B-99E1-4F36-AFB0-C777C590578E}" srcOrd="0" destOrd="0" presId="urn:microsoft.com/office/officeart/2009/3/layout/StepUpProcess"/>
    <dgm:cxn modelId="{6C2290B6-7755-4E43-91E5-5FDA5703CB89}" type="presParOf" srcId="{CB94125E-9908-4F09-A056-657DC15C3BC7}" destId="{1F47EBC8-D77B-47E1-AD2B-E2FAAE36F0AB}" srcOrd="6" destOrd="0" presId="urn:microsoft.com/office/officeart/2009/3/layout/StepUpProcess"/>
    <dgm:cxn modelId="{007D18CB-F900-45E7-AE21-7AD9C09F7511}" type="presParOf" srcId="{1F47EBC8-D77B-47E1-AD2B-E2FAAE36F0AB}" destId="{A3B42043-6574-4279-978F-682955719F04}" srcOrd="0" destOrd="0" presId="urn:microsoft.com/office/officeart/2009/3/layout/StepUpProcess"/>
    <dgm:cxn modelId="{89F66969-32B4-4563-AA40-E7382AFD6C7B}" type="presParOf" srcId="{1F47EBC8-D77B-47E1-AD2B-E2FAAE36F0AB}" destId="{57FBEF01-B7B2-48A8-886A-05702BFF76AB}" srcOrd="1" destOrd="0" presId="urn:microsoft.com/office/officeart/2009/3/layout/StepUpProcess"/>
    <dgm:cxn modelId="{6FEE51D8-F191-4A71-9EA7-A45E55D4525C}" type="presParOf" srcId="{1F47EBC8-D77B-47E1-AD2B-E2FAAE36F0AB}" destId="{33C7B36F-EB38-4407-8D79-D2CD91A498EC}" srcOrd="2" destOrd="0" presId="urn:microsoft.com/office/officeart/2009/3/layout/StepUpProcess"/>
    <dgm:cxn modelId="{0CB6B943-0BF6-4D4B-8D48-A8F07302F1CE}" type="presParOf" srcId="{CB94125E-9908-4F09-A056-657DC15C3BC7}" destId="{79A3DBB1-7DA4-4445-9F37-973C8CB411BD}" srcOrd="7" destOrd="0" presId="urn:microsoft.com/office/officeart/2009/3/layout/StepUpProcess"/>
    <dgm:cxn modelId="{5C59EFD2-0EF5-4BE3-96C4-A6D68E4AFF9D}" type="presParOf" srcId="{79A3DBB1-7DA4-4445-9F37-973C8CB411BD}" destId="{92C56E89-0BF4-4A4B-AFE8-BFE8F8222EE1}" srcOrd="0" destOrd="0" presId="urn:microsoft.com/office/officeart/2009/3/layout/StepUpProcess"/>
    <dgm:cxn modelId="{3B679BA0-AAD5-44CC-8F50-B4EC382AC5DC}" type="presParOf" srcId="{CB94125E-9908-4F09-A056-657DC15C3BC7}" destId="{D2346BBF-D4B3-4805-8EAB-5CB987FAEEDE}" srcOrd="8" destOrd="0" presId="urn:microsoft.com/office/officeart/2009/3/layout/StepUpProcess"/>
    <dgm:cxn modelId="{B9BA1A8D-2562-4FED-8549-AC0369E3C232}" type="presParOf" srcId="{D2346BBF-D4B3-4805-8EAB-5CB987FAEEDE}" destId="{38C908CD-D2E3-4AED-8FF9-668523BA16A2}" srcOrd="0" destOrd="0" presId="urn:microsoft.com/office/officeart/2009/3/layout/StepUpProcess"/>
    <dgm:cxn modelId="{F7D8CDE7-E529-4473-9D53-B765180CD687}" type="presParOf" srcId="{D2346BBF-D4B3-4805-8EAB-5CB987FAEEDE}" destId="{255BB341-F0D5-49F3-9CC3-309C4DAD4AE4}" srcOrd="1" destOrd="0" presId="urn:microsoft.com/office/officeart/2009/3/layout/StepUpProcess"/>
    <dgm:cxn modelId="{95908789-6282-443C-B253-7B9950B9B8C0}" type="presParOf" srcId="{D2346BBF-D4B3-4805-8EAB-5CB987FAEEDE}" destId="{35FA25E1-0070-4474-9E5F-971E66B10E55}" srcOrd="2" destOrd="0" presId="urn:microsoft.com/office/officeart/2009/3/layout/StepUpProcess"/>
    <dgm:cxn modelId="{7C23FBD6-487B-471B-8059-837A998BD213}" type="presParOf" srcId="{CB94125E-9908-4F09-A056-657DC15C3BC7}" destId="{0F941583-1377-4D50-8F06-6F30C49055D7}" srcOrd="9" destOrd="0" presId="urn:microsoft.com/office/officeart/2009/3/layout/StepUpProcess"/>
    <dgm:cxn modelId="{E289BAC7-2638-4100-8145-81A8F6A846EC}" type="presParOf" srcId="{0F941583-1377-4D50-8F06-6F30C49055D7}" destId="{0DCA00E2-BFAE-49A2-9ADB-C3867F711639}" srcOrd="0" destOrd="0" presId="urn:microsoft.com/office/officeart/2009/3/layout/StepUpProcess"/>
    <dgm:cxn modelId="{0E04631C-24CD-44A3-8D6A-9DFBB75FC574}" type="presParOf" srcId="{CB94125E-9908-4F09-A056-657DC15C3BC7}" destId="{20008EEB-8017-4A2B-8457-0BA64ABB2BE7}" srcOrd="10" destOrd="0" presId="urn:microsoft.com/office/officeart/2009/3/layout/StepUpProcess"/>
    <dgm:cxn modelId="{E4F50B9D-2287-404B-B4FD-7ACC8D982BA7}" type="presParOf" srcId="{20008EEB-8017-4A2B-8457-0BA64ABB2BE7}" destId="{B87BA1FA-2ED6-4CEF-851B-744A4320B4CC}" srcOrd="0" destOrd="0" presId="urn:microsoft.com/office/officeart/2009/3/layout/StepUpProcess"/>
    <dgm:cxn modelId="{EC43B19D-81CB-46FC-9A05-4959575674E5}" type="presParOf" srcId="{20008EEB-8017-4A2B-8457-0BA64ABB2BE7}" destId="{B68A90DA-F9CA-454E-9E68-6024D30DD572}" srcOrd="1" destOrd="0" presId="urn:microsoft.com/office/officeart/2009/3/layout/StepUpProcess"/>
    <dgm:cxn modelId="{A5556213-18DF-4388-8903-02F84B80B3A6}" type="presParOf" srcId="{20008EEB-8017-4A2B-8457-0BA64ABB2BE7}" destId="{E385951B-8FFF-42D8-B8D1-F1DD1248E798}" srcOrd="2" destOrd="0" presId="urn:microsoft.com/office/officeart/2009/3/layout/StepUpProcess"/>
    <dgm:cxn modelId="{AE64CC16-0ACA-4329-9D1E-CC3412C47880}" type="presParOf" srcId="{CB94125E-9908-4F09-A056-657DC15C3BC7}" destId="{F8A80888-9468-43B2-BF9F-6EC1C24EDAEA}" srcOrd="11" destOrd="0" presId="urn:microsoft.com/office/officeart/2009/3/layout/StepUpProcess"/>
    <dgm:cxn modelId="{40F7515E-6F46-480F-A631-8A601A8284E6}" type="presParOf" srcId="{F8A80888-9468-43B2-BF9F-6EC1C24EDAEA}" destId="{8ED1C638-0E3B-4E43-B451-3B102022427C}" srcOrd="0" destOrd="0" presId="urn:microsoft.com/office/officeart/2009/3/layout/StepUpProcess"/>
    <dgm:cxn modelId="{96EC844B-7878-40CD-9C8F-16694FC235BE}" type="presParOf" srcId="{CB94125E-9908-4F09-A056-657DC15C3BC7}" destId="{9A7765C1-0FDC-4358-9FCF-A292AD0DC81B}" srcOrd="12" destOrd="0" presId="urn:microsoft.com/office/officeart/2009/3/layout/StepUpProcess"/>
    <dgm:cxn modelId="{37F4514D-7B90-462C-9C6F-2C8F21AB8FC8}" type="presParOf" srcId="{9A7765C1-0FDC-4358-9FCF-A292AD0DC81B}" destId="{7ED8EB89-2E03-49B1-B42F-3EB682789AD5}" srcOrd="0" destOrd="0" presId="urn:microsoft.com/office/officeart/2009/3/layout/StepUpProcess"/>
    <dgm:cxn modelId="{D747128E-8CA9-4055-93F8-EA661F21BB3F}" type="presParOf" srcId="{9A7765C1-0FDC-4358-9FCF-A292AD0DC81B}" destId="{3DF84F84-50CD-487E-AEFD-B957B44F29F9}" srcOrd="1" destOrd="0" presId="urn:microsoft.com/office/officeart/2009/3/layout/StepUpProcess"/>
    <dgm:cxn modelId="{02EDC344-B46B-4DB5-8791-8F78A057373D}" type="presParOf" srcId="{9A7765C1-0FDC-4358-9FCF-A292AD0DC81B}" destId="{24CD0991-5467-461D-8582-5A882475E187}" srcOrd="2" destOrd="0" presId="urn:microsoft.com/office/officeart/2009/3/layout/StepUpProcess"/>
    <dgm:cxn modelId="{A70D7309-48DB-4B73-9E2C-E12A84D3AB73}" type="presParOf" srcId="{CB94125E-9908-4F09-A056-657DC15C3BC7}" destId="{40142713-242C-49B9-939C-65FDF7BEA21A}" srcOrd="13" destOrd="0" presId="urn:microsoft.com/office/officeart/2009/3/layout/StepUpProcess"/>
    <dgm:cxn modelId="{15B60E8C-2B3B-49CF-BC14-3FF5B527B69C}" type="presParOf" srcId="{40142713-242C-49B9-939C-65FDF7BEA21A}" destId="{FAB096E1-867D-4D4B-97D0-BE1C64E7C2FC}" srcOrd="0" destOrd="0" presId="urn:microsoft.com/office/officeart/2009/3/layout/StepUpProcess"/>
    <dgm:cxn modelId="{6638195C-5DFF-4254-BBE2-47B85548B384}" type="presParOf" srcId="{CB94125E-9908-4F09-A056-657DC15C3BC7}" destId="{F7E63254-0C9A-4708-9E73-F48EF980D4C9}" srcOrd="14" destOrd="0" presId="urn:microsoft.com/office/officeart/2009/3/layout/StepUpProcess"/>
    <dgm:cxn modelId="{74FC15D6-5175-41F0-B199-5F0F04F4DF9C}" type="presParOf" srcId="{F7E63254-0C9A-4708-9E73-F48EF980D4C9}" destId="{7A82FC29-1240-46D8-871F-24CEA76D9314}" srcOrd="0" destOrd="0" presId="urn:microsoft.com/office/officeart/2009/3/layout/StepUpProcess"/>
    <dgm:cxn modelId="{B3D679F0-F0C5-4E5B-A9B4-36DDEADC86F6}" type="presParOf" srcId="{F7E63254-0C9A-4708-9E73-F48EF980D4C9}" destId="{8AB34575-84B4-4645-9B63-BC2D12CF1846}" srcOrd="1" destOrd="0" presId="urn:microsoft.com/office/officeart/2009/3/layout/StepUpProcess"/>
    <dgm:cxn modelId="{FFF969DE-2146-4BA2-BC34-D94EEC66FC3D}" type="presParOf" srcId="{F7E63254-0C9A-4708-9E73-F48EF980D4C9}" destId="{E505055D-5415-4FEE-882E-BB6C29313FE0}" srcOrd="2" destOrd="0" presId="urn:microsoft.com/office/officeart/2009/3/layout/StepUpProcess"/>
    <dgm:cxn modelId="{D59E194D-4BA0-449C-A9E8-73BEF2A7F10C}" type="presParOf" srcId="{CB94125E-9908-4F09-A056-657DC15C3BC7}" destId="{2D6D123E-A3BA-4626-8377-7A5F3F38C479}" srcOrd="15" destOrd="0" presId="urn:microsoft.com/office/officeart/2009/3/layout/StepUpProcess"/>
    <dgm:cxn modelId="{7928B432-4D18-4BB8-9B04-A85CF736FC72}" type="presParOf" srcId="{2D6D123E-A3BA-4626-8377-7A5F3F38C479}" destId="{4DBCAD65-E248-4B14-8244-D0619CBCA1F3}" srcOrd="0" destOrd="0" presId="urn:microsoft.com/office/officeart/2009/3/layout/StepUpProcess"/>
    <dgm:cxn modelId="{22DD0D32-EE50-459C-8C3E-FF25F8A07F5D}" type="presParOf" srcId="{CB94125E-9908-4F09-A056-657DC15C3BC7}" destId="{D07E5401-CE61-49EC-AAB4-53D93CC44ADF}" srcOrd="16" destOrd="0" presId="urn:microsoft.com/office/officeart/2009/3/layout/StepUpProcess"/>
    <dgm:cxn modelId="{B16E20CE-0F76-4D3A-A787-264A416B68E6}" type="presParOf" srcId="{D07E5401-CE61-49EC-AAB4-53D93CC44ADF}" destId="{269452DF-1472-4723-97CD-C2BD2E81429C}" srcOrd="0" destOrd="0" presId="urn:microsoft.com/office/officeart/2009/3/layout/StepUpProcess"/>
    <dgm:cxn modelId="{6682C4C1-1E03-44DB-8BDC-E59A2836A0F5}" type="presParOf" srcId="{D07E5401-CE61-49EC-AAB4-53D93CC44ADF}" destId="{0C56925C-DF54-469B-BB87-8C8074DF6579}"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DA178A-78FA-4348-B6D6-D11C046F6E7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005733BB-CEBD-4FF4-ACED-D613B332904C}">
      <dgm:prSet phldrT="[Text]" custT="1"/>
      <dgm:spPr/>
      <dgm:t>
        <a:bodyPr/>
        <a:lstStyle/>
        <a:p>
          <a:r>
            <a:rPr lang="en-US" sz="2400"/>
            <a:t>Planning for a return to school/class</a:t>
          </a:r>
        </a:p>
      </dgm:t>
    </dgm:pt>
    <dgm:pt modelId="{71645722-8AE6-44CB-9300-076AE48CAE58}" type="parTrans" cxnId="{DF5FF314-F126-4E6C-B3C5-D4FF5ED7D1A6}">
      <dgm:prSet/>
      <dgm:spPr/>
      <dgm:t>
        <a:bodyPr/>
        <a:lstStyle/>
        <a:p>
          <a:endParaRPr lang="en-US"/>
        </a:p>
      </dgm:t>
    </dgm:pt>
    <dgm:pt modelId="{556A9FDA-89A9-4D0D-831D-57B371711311}" type="sibTrans" cxnId="{DF5FF314-F126-4E6C-B3C5-D4FF5ED7D1A6}">
      <dgm:prSet/>
      <dgm:spPr/>
      <dgm:t>
        <a:bodyPr/>
        <a:lstStyle/>
        <a:p>
          <a:endParaRPr lang="en-US"/>
        </a:p>
      </dgm:t>
    </dgm:pt>
    <dgm:pt modelId="{3C5849EB-6EA3-4946-B741-9B17D1267267}">
      <dgm:prSet phldrT="[Text]"/>
      <dgm:spPr/>
      <dgm:t>
        <a:bodyPr/>
        <a:lstStyle/>
        <a:p>
          <a:r>
            <a:rPr lang="en-US"/>
            <a:t>Emotional Support: Regulation and Resilience</a:t>
          </a:r>
        </a:p>
      </dgm:t>
    </dgm:pt>
    <dgm:pt modelId="{43383DE7-5CE3-4FF0-A14E-7E0706B51614}" type="parTrans" cxnId="{758A1E05-0F29-45BC-8E84-EDC005C5EE56}">
      <dgm:prSet/>
      <dgm:spPr/>
      <dgm:t>
        <a:bodyPr/>
        <a:lstStyle/>
        <a:p>
          <a:endParaRPr lang="en-US"/>
        </a:p>
      </dgm:t>
    </dgm:pt>
    <dgm:pt modelId="{F21DDE9B-2929-4F52-97C0-DEE2A6C759D7}" type="sibTrans" cxnId="{758A1E05-0F29-45BC-8E84-EDC005C5EE56}">
      <dgm:prSet/>
      <dgm:spPr/>
      <dgm:t>
        <a:bodyPr/>
        <a:lstStyle/>
        <a:p>
          <a:endParaRPr lang="en-US"/>
        </a:p>
      </dgm:t>
    </dgm:pt>
    <dgm:pt modelId="{A19AB90B-91AB-4D7B-AFCA-81E1F91DF702}">
      <dgm:prSet phldrT="[Text]"/>
      <dgm:spPr/>
      <dgm:t>
        <a:bodyPr/>
        <a:lstStyle/>
        <a:p>
          <a:r>
            <a:rPr lang="en-US"/>
            <a:t>Partnership with Parents &amp; Carers</a:t>
          </a:r>
        </a:p>
      </dgm:t>
    </dgm:pt>
    <dgm:pt modelId="{9C29DE95-D3C7-4418-B619-2F62E2193CF8}" type="parTrans" cxnId="{D7965DCA-875D-48F2-B72A-0F090B1B2D04}">
      <dgm:prSet/>
      <dgm:spPr/>
      <dgm:t>
        <a:bodyPr/>
        <a:lstStyle/>
        <a:p>
          <a:endParaRPr lang="en-US"/>
        </a:p>
      </dgm:t>
    </dgm:pt>
    <dgm:pt modelId="{DCDA8700-5098-4397-8D74-5F98A74B4181}" type="sibTrans" cxnId="{D7965DCA-875D-48F2-B72A-0F090B1B2D04}">
      <dgm:prSet/>
      <dgm:spPr/>
      <dgm:t>
        <a:bodyPr/>
        <a:lstStyle/>
        <a:p>
          <a:endParaRPr lang="en-US"/>
        </a:p>
      </dgm:t>
    </dgm:pt>
    <dgm:pt modelId="{7D562669-9213-46BA-9CDC-A8EB45CAE65E}">
      <dgm:prSet phldrT="[Text]"/>
      <dgm:spPr/>
      <dgm:t>
        <a:bodyPr/>
        <a:lstStyle/>
        <a:p>
          <a:r>
            <a:rPr lang="en-US" dirty="0"/>
            <a:t>Communication with </a:t>
          </a:r>
          <a:r>
            <a:rPr lang="en-US" dirty="0" smtClean="0"/>
            <a:t>School Staff</a:t>
          </a:r>
          <a:r>
            <a:rPr lang="en-US" dirty="0"/>
            <a:t>: who NEEDS to know and when</a:t>
          </a:r>
        </a:p>
      </dgm:t>
    </dgm:pt>
    <dgm:pt modelId="{09AEC74B-545F-45BD-9436-C8C766742723}" type="parTrans" cxnId="{F6FA7793-00A8-43CF-8D38-3A58ED3AFD64}">
      <dgm:prSet/>
      <dgm:spPr/>
      <dgm:t>
        <a:bodyPr/>
        <a:lstStyle/>
        <a:p>
          <a:endParaRPr lang="en-US"/>
        </a:p>
      </dgm:t>
    </dgm:pt>
    <dgm:pt modelId="{AAE96683-F792-4184-B31B-4065B2DB536D}" type="sibTrans" cxnId="{F6FA7793-00A8-43CF-8D38-3A58ED3AFD64}">
      <dgm:prSet/>
      <dgm:spPr/>
      <dgm:t>
        <a:bodyPr/>
        <a:lstStyle/>
        <a:p>
          <a:endParaRPr lang="en-US"/>
        </a:p>
      </dgm:t>
    </dgm:pt>
    <dgm:pt modelId="{25F30070-DB0C-4FB8-8821-4C56641C0895}">
      <dgm:prSet phldrT="[Text]"/>
      <dgm:spPr/>
      <dgm:t>
        <a:bodyPr/>
        <a:lstStyle/>
        <a:p>
          <a:r>
            <a:rPr lang="en-US"/>
            <a:t>Follow Up and Follow Through: on what has to happen and when</a:t>
          </a:r>
        </a:p>
      </dgm:t>
    </dgm:pt>
    <dgm:pt modelId="{59F98A98-5550-4C60-9DE4-A96BE611154D}" type="parTrans" cxnId="{384F89CC-4CF7-4794-9BBC-CF7B04130628}">
      <dgm:prSet/>
      <dgm:spPr/>
      <dgm:t>
        <a:bodyPr/>
        <a:lstStyle/>
        <a:p>
          <a:endParaRPr lang="en-US"/>
        </a:p>
      </dgm:t>
    </dgm:pt>
    <dgm:pt modelId="{D039B7F2-EE0D-4FB6-B46E-EB5EA54E0348}" type="sibTrans" cxnId="{384F89CC-4CF7-4794-9BBC-CF7B04130628}">
      <dgm:prSet/>
      <dgm:spPr/>
      <dgm:t>
        <a:bodyPr/>
        <a:lstStyle/>
        <a:p>
          <a:endParaRPr lang="en-US"/>
        </a:p>
      </dgm:t>
    </dgm:pt>
    <dgm:pt modelId="{0786EE9E-B267-4F71-A752-B8AA280532C8}">
      <dgm:prSet phldrT="[Text]"/>
      <dgm:spPr/>
      <dgm:t>
        <a:bodyPr/>
        <a:lstStyle/>
        <a:p>
          <a:endParaRPr lang="en-US"/>
        </a:p>
      </dgm:t>
    </dgm:pt>
    <dgm:pt modelId="{DA78B8E0-3F0A-48E7-B671-B1129ED6670E}" type="parTrans" cxnId="{E71639E2-B692-44CD-A929-BDC117BF1EF6}">
      <dgm:prSet/>
      <dgm:spPr/>
      <dgm:t>
        <a:bodyPr/>
        <a:lstStyle/>
        <a:p>
          <a:endParaRPr lang="en-US"/>
        </a:p>
      </dgm:t>
    </dgm:pt>
    <dgm:pt modelId="{5E1D866C-8C72-4003-A68B-70F622966868}" type="sibTrans" cxnId="{E71639E2-B692-44CD-A929-BDC117BF1EF6}">
      <dgm:prSet/>
      <dgm:spPr/>
      <dgm:t>
        <a:bodyPr/>
        <a:lstStyle/>
        <a:p>
          <a:endParaRPr lang="en-US"/>
        </a:p>
      </dgm:t>
    </dgm:pt>
    <dgm:pt modelId="{EE8BDE75-96EE-4954-B0C5-2ABE46949616}">
      <dgm:prSet phldrT="[Text]"/>
      <dgm:spPr/>
      <dgm:t>
        <a:bodyPr/>
        <a:lstStyle/>
        <a:p>
          <a:endParaRPr lang="en-US"/>
        </a:p>
      </dgm:t>
    </dgm:pt>
    <dgm:pt modelId="{E58EF446-E70E-41CF-A5A9-FDDEC037ED32}" type="parTrans" cxnId="{095B3910-DED2-4312-921E-977E998A830B}">
      <dgm:prSet/>
      <dgm:spPr/>
      <dgm:t>
        <a:bodyPr/>
        <a:lstStyle/>
        <a:p>
          <a:endParaRPr lang="en-US"/>
        </a:p>
      </dgm:t>
    </dgm:pt>
    <dgm:pt modelId="{D9DEBADA-0C50-4276-9CC3-183876802C84}" type="sibTrans" cxnId="{095B3910-DED2-4312-921E-977E998A830B}">
      <dgm:prSet/>
      <dgm:spPr/>
      <dgm:t>
        <a:bodyPr/>
        <a:lstStyle/>
        <a:p>
          <a:endParaRPr lang="en-US"/>
        </a:p>
      </dgm:t>
    </dgm:pt>
    <dgm:pt modelId="{3A48778F-8101-4B18-B91E-5B957234F6FB}">
      <dgm:prSet phldrT="[Text]"/>
      <dgm:spPr/>
      <dgm:t>
        <a:bodyPr/>
        <a:lstStyle/>
        <a:p>
          <a:r>
            <a:rPr lang="en-US" dirty="0"/>
            <a:t>Support and </a:t>
          </a:r>
          <a:r>
            <a:rPr lang="en-US" dirty="0" smtClean="0"/>
            <a:t>Challenge</a:t>
          </a:r>
          <a:endParaRPr lang="en-US" dirty="0"/>
        </a:p>
      </dgm:t>
    </dgm:pt>
    <dgm:pt modelId="{A123CAAF-C595-4E47-9727-CFCF974E4B26}" type="parTrans" cxnId="{F2029A57-2DA3-480A-977A-35E9BB198747}">
      <dgm:prSet/>
      <dgm:spPr/>
      <dgm:t>
        <a:bodyPr/>
        <a:lstStyle/>
        <a:p>
          <a:endParaRPr lang="en-US"/>
        </a:p>
      </dgm:t>
    </dgm:pt>
    <dgm:pt modelId="{613251CF-2A9E-48F7-8C10-60B9977F6BB8}" type="sibTrans" cxnId="{F2029A57-2DA3-480A-977A-35E9BB198747}">
      <dgm:prSet/>
      <dgm:spPr/>
      <dgm:t>
        <a:bodyPr/>
        <a:lstStyle/>
        <a:p>
          <a:endParaRPr lang="en-US"/>
        </a:p>
      </dgm:t>
    </dgm:pt>
    <dgm:pt modelId="{7D20F8E0-34BC-4F66-84BF-733A327FBF32}">
      <dgm:prSet phldrT="[Text]"/>
      <dgm:spPr/>
      <dgm:t>
        <a:bodyPr/>
        <a:lstStyle/>
        <a:p>
          <a:r>
            <a:rPr lang="en-US"/>
            <a:t>Pupil Agency and Voice</a:t>
          </a:r>
        </a:p>
      </dgm:t>
    </dgm:pt>
    <dgm:pt modelId="{FEE33C64-03C1-4BD5-875B-0E590F31B438}" type="parTrans" cxnId="{FDE897E5-E0EF-4B62-A674-4E7C47335509}">
      <dgm:prSet/>
      <dgm:spPr/>
      <dgm:t>
        <a:bodyPr/>
        <a:lstStyle/>
        <a:p>
          <a:endParaRPr lang="en-US"/>
        </a:p>
      </dgm:t>
    </dgm:pt>
    <dgm:pt modelId="{B0260AC8-37A2-49B2-96F8-9E66B0891037}" type="sibTrans" cxnId="{FDE897E5-E0EF-4B62-A674-4E7C47335509}">
      <dgm:prSet/>
      <dgm:spPr/>
      <dgm:t>
        <a:bodyPr/>
        <a:lstStyle/>
        <a:p>
          <a:endParaRPr lang="en-US"/>
        </a:p>
      </dgm:t>
    </dgm:pt>
    <dgm:pt modelId="{5C1CC803-DE67-42A5-BCDC-7FBACCF55988}" type="pres">
      <dgm:prSet presAssocID="{02DA178A-78FA-4348-B6D6-D11C046F6E7F}" presName="composite" presStyleCnt="0">
        <dgm:presLayoutVars>
          <dgm:chMax val="1"/>
          <dgm:dir/>
          <dgm:resizeHandles val="exact"/>
        </dgm:presLayoutVars>
      </dgm:prSet>
      <dgm:spPr/>
      <dgm:t>
        <a:bodyPr/>
        <a:lstStyle/>
        <a:p>
          <a:endParaRPr lang="en-US"/>
        </a:p>
      </dgm:t>
    </dgm:pt>
    <dgm:pt modelId="{853F2FAC-9A22-4E48-A603-0C57B0B79B2E}" type="pres">
      <dgm:prSet presAssocID="{02DA178A-78FA-4348-B6D6-D11C046F6E7F}" presName="radial" presStyleCnt="0">
        <dgm:presLayoutVars>
          <dgm:animLvl val="ctr"/>
        </dgm:presLayoutVars>
      </dgm:prSet>
      <dgm:spPr/>
    </dgm:pt>
    <dgm:pt modelId="{355AA1F2-A99B-469B-8A01-B28C9E48DC0D}" type="pres">
      <dgm:prSet presAssocID="{005733BB-CEBD-4FF4-ACED-D613B332904C}" presName="centerShape" presStyleLbl="vennNode1" presStyleIdx="0" presStyleCnt="7"/>
      <dgm:spPr/>
      <dgm:t>
        <a:bodyPr/>
        <a:lstStyle/>
        <a:p>
          <a:endParaRPr lang="en-US"/>
        </a:p>
      </dgm:t>
    </dgm:pt>
    <dgm:pt modelId="{FBC2F44B-990A-4707-AF47-FD2C386CDB14}" type="pres">
      <dgm:prSet presAssocID="{3C5849EB-6EA3-4946-B741-9B17D1267267}" presName="node" presStyleLbl="vennNode1" presStyleIdx="1" presStyleCnt="7">
        <dgm:presLayoutVars>
          <dgm:bulletEnabled val="1"/>
        </dgm:presLayoutVars>
      </dgm:prSet>
      <dgm:spPr/>
      <dgm:t>
        <a:bodyPr/>
        <a:lstStyle/>
        <a:p>
          <a:endParaRPr lang="en-US"/>
        </a:p>
      </dgm:t>
    </dgm:pt>
    <dgm:pt modelId="{DB72A835-8268-41F5-8A3D-4762EFD5F30D}" type="pres">
      <dgm:prSet presAssocID="{A19AB90B-91AB-4D7B-AFCA-81E1F91DF702}" presName="node" presStyleLbl="vennNode1" presStyleIdx="2" presStyleCnt="7">
        <dgm:presLayoutVars>
          <dgm:bulletEnabled val="1"/>
        </dgm:presLayoutVars>
      </dgm:prSet>
      <dgm:spPr/>
      <dgm:t>
        <a:bodyPr/>
        <a:lstStyle/>
        <a:p>
          <a:endParaRPr lang="en-US"/>
        </a:p>
      </dgm:t>
    </dgm:pt>
    <dgm:pt modelId="{795A4289-DF2B-4E4C-83D2-97FFA0BC4C53}" type="pres">
      <dgm:prSet presAssocID="{7D562669-9213-46BA-9CDC-A8EB45CAE65E}" presName="node" presStyleLbl="vennNode1" presStyleIdx="3" presStyleCnt="7">
        <dgm:presLayoutVars>
          <dgm:bulletEnabled val="1"/>
        </dgm:presLayoutVars>
      </dgm:prSet>
      <dgm:spPr/>
      <dgm:t>
        <a:bodyPr/>
        <a:lstStyle/>
        <a:p>
          <a:endParaRPr lang="en-US"/>
        </a:p>
      </dgm:t>
    </dgm:pt>
    <dgm:pt modelId="{14BFD09E-37C8-4A00-B300-10091B04EAE1}" type="pres">
      <dgm:prSet presAssocID="{25F30070-DB0C-4FB8-8821-4C56641C0895}" presName="node" presStyleLbl="vennNode1" presStyleIdx="4" presStyleCnt="7">
        <dgm:presLayoutVars>
          <dgm:bulletEnabled val="1"/>
        </dgm:presLayoutVars>
      </dgm:prSet>
      <dgm:spPr/>
      <dgm:t>
        <a:bodyPr/>
        <a:lstStyle/>
        <a:p>
          <a:endParaRPr lang="en-US"/>
        </a:p>
      </dgm:t>
    </dgm:pt>
    <dgm:pt modelId="{D73729F2-B232-49B0-8461-A2C56069604D}" type="pres">
      <dgm:prSet presAssocID="{3A48778F-8101-4B18-B91E-5B957234F6FB}" presName="node" presStyleLbl="vennNode1" presStyleIdx="5" presStyleCnt="7">
        <dgm:presLayoutVars>
          <dgm:bulletEnabled val="1"/>
        </dgm:presLayoutVars>
      </dgm:prSet>
      <dgm:spPr/>
      <dgm:t>
        <a:bodyPr/>
        <a:lstStyle/>
        <a:p>
          <a:endParaRPr lang="en-US"/>
        </a:p>
      </dgm:t>
    </dgm:pt>
    <dgm:pt modelId="{3D2D7575-1AA7-4486-89B1-5925B96F85C8}" type="pres">
      <dgm:prSet presAssocID="{7D20F8E0-34BC-4F66-84BF-733A327FBF32}" presName="node" presStyleLbl="vennNode1" presStyleIdx="6" presStyleCnt="7">
        <dgm:presLayoutVars>
          <dgm:bulletEnabled val="1"/>
        </dgm:presLayoutVars>
      </dgm:prSet>
      <dgm:spPr/>
      <dgm:t>
        <a:bodyPr/>
        <a:lstStyle/>
        <a:p>
          <a:endParaRPr lang="en-US"/>
        </a:p>
      </dgm:t>
    </dgm:pt>
  </dgm:ptLst>
  <dgm:cxnLst>
    <dgm:cxn modelId="{F2029A57-2DA3-480A-977A-35E9BB198747}" srcId="{005733BB-CEBD-4FF4-ACED-D613B332904C}" destId="{3A48778F-8101-4B18-B91E-5B957234F6FB}" srcOrd="4" destOrd="0" parTransId="{A123CAAF-C595-4E47-9727-CFCF974E4B26}" sibTransId="{613251CF-2A9E-48F7-8C10-60B9977F6BB8}"/>
    <dgm:cxn modelId="{B9F2B567-8C32-49DC-AD06-78C826CFC600}" type="presOf" srcId="{7D562669-9213-46BA-9CDC-A8EB45CAE65E}" destId="{795A4289-DF2B-4E4C-83D2-97FFA0BC4C53}" srcOrd="0" destOrd="0" presId="urn:microsoft.com/office/officeart/2005/8/layout/radial3"/>
    <dgm:cxn modelId="{4F1C349B-38C2-4196-8E91-109268D22CC4}" type="presOf" srcId="{3C5849EB-6EA3-4946-B741-9B17D1267267}" destId="{FBC2F44B-990A-4707-AF47-FD2C386CDB14}" srcOrd="0" destOrd="0" presId="urn:microsoft.com/office/officeart/2005/8/layout/radial3"/>
    <dgm:cxn modelId="{7A0AF995-B3D6-4371-A571-650958F2CE4E}" type="presOf" srcId="{3A48778F-8101-4B18-B91E-5B957234F6FB}" destId="{D73729F2-B232-49B0-8461-A2C56069604D}" srcOrd="0" destOrd="0" presId="urn:microsoft.com/office/officeart/2005/8/layout/radial3"/>
    <dgm:cxn modelId="{3E24E733-E7FC-4A0C-B769-62E59C2D5046}" type="presOf" srcId="{25F30070-DB0C-4FB8-8821-4C56641C0895}" destId="{14BFD09E-37C8-4A00-B300-10091B04EAE1}" srcOrd="0" destOrd="0" presId="urn:microsoft.com/office/officeart/2005/8/layout/radial3"/>
    <dgm:cxn modelId="{384F89CC-4CF7-4794-9BBC-CF7B04130628}" srcId="{005733BB-CEBD-4FF4-ACED-D613B332904C}" destId="{25F30070-DB0C-4FB8-8821-4C56641C0895}" srcOrd="3" destOrd="0" parTransId="{59F98A98-5550-4C60-9DE4-A96BE611154D}" sibTransId="{D039B7F2-EE0D-4FB6-B46E-EB5EA54E0348}"/>
    <dgm:cxn modelId="{D7965DCA-875D-48F2-B72A-0F090B1B2D04}" srcId="{005733BB-CEBD-4FF4-ACED-D613B332904C}" destId="{A19AB90B-91AB-4D7B-AFCA-81E1F91DF702}" srcOrd="1" destOrd="0" parTransId="{9C29DE95-D3C7-4418-B619-2F62E2193CF8}" sibTransId="{DCDA8700-5098-4397-8D74-5F98A74B4181}"/>
    <dgm:cxn modelId="{973570F6-D7E2-4ABD-B4D3-3B39BCF824FB}" type="presOf" srcId="{02DA178A-78FA-4348-B6D6-D11C046F6E7F}" destId="{5C1CC803-DE67-42A5-BCDC-7FBACCF55988}" srcOrd="0" destOrd="0" presId="urn:microsoft.com/office/officeart/2005/8/layout/radial3"/>
    <dgm:cxn modelId="{F6FA7793-00A8-43CF-8D38-3A58ED3AFD64}" srcId="{005733BB-CEBD-4FF4-ACED-D613B332904C}" destId="{7D562669-9213-46BA-9CDC-A8EB45CAE65E}" srcOrd="2" destOrd="0" parTransId="{09AEC74B-545F-45BD-9436-C8C766742723}" sibTransId="{AAE96683-F792-4184-B31B-4065B2DB536D}"/>
    <dgm:cxn modelId="{095B3910-DED2-4312-921E-977E998A830B}" srcId="{02DA178A-78FA-4348-B6D6-D11C046F6E7F}" destId="{EE8BDE75-96EE-4954-B0C5-2ABE46949616}" srcOrd="2" destOrd="0" parTransId="{E58EF446-E70E-41CF-A5A9-FDDEC037ED32}" sibTransId="{D9DEBADA-0C50-4276-9CC3-183876802C84}"/>
    <dgm:cxn modelId="{DF5FF314-F126-4E6C-B3C5-D4FF5ED7D1A6}" srcId="{02DA178A-78FA-4348-B6D6-D11C046F6E7F}" destId="{005733BB-CEBD-4FF4-ACED-D613B332904C}" srcOrd="0" destOrd="0" parTransId="{71645722-8AE6-44CB-9300-076AE48CAE58}" sibTransId="{556A9FDA-89A9-4D0D-831D-57B371711311}"/>
    <dgm:cxn modelId="{E71639E2-B692-44CD-A929-BDC117BF1EF6}" srcId="{02DA178A-78FA-4348-B6D6-D11C046F6E7F}" destId="{0786EE9E-B267-4F71-A752-B8AA280532C8}" srcOrd="1" destOrd="0" parTransId="{DA78B8E0-3F0A-48E7-B671-B1129ED6670E}" sibTransId="{5E1D866C-8C72-4003-A68B-70F622966868}"/>
    <dgm:cxn modelId="{0FD042DF-9326-471C-B97E-86F15A2A822F}" type="presOf" srcId="{7D20F8E0-34BC-4F66-84BF-733A327FBF32}" destId="{3D2D7575-1AA7-4486-89B1-5925B96F85C8}" srcOrd="0" destOrd="0" presId="urn:microsoft.com/office/officeart/2005/8/layout/radial3"/>
    <dgm:cxn modelId="{24C727CD-65B0-4569-B711-4BE10C0009DF}" type="presOf" srcId="{A19AB90B-91AB-4D7B-AFCA-81E1F91DF702}" destId="{DB72A835-8268-41F5-8A3D-4762EFD5F30D}" srcOrd="0" destOrd="0" presId="urn:microsoft.com/office/officeart/2005/8/layout/radial3"/>
    <dgm:cxn modelId="{758A1E05-0F29-45BC-8E84-EDC005C5EE56}" srcId="{005733BB-CEBD-4FF4-ACED-D613B332904C}" destId="{3C5849EB-6EA3-4946-B741-9B17D1267267}" srcOrd="0" destOrd="0" parTransId="{43383DE7-5CE3-4FF0-A14E-7E0706B51614}" sibTransId="{F21DDE9B-2929-4F52-97C0-DEE2A6C759D7}"/>
    <dgm:cxn modelId="{FDE897E5-E0EF-4B62-A674-4E7C47335509}" srcId="{005733BB-CEBD-4FF4-ACED-D613B332904C}" destId="{7D20F8E0-34BC-4F66-84BF-733A327FBF32}" srcOrd="5" destOrd="0" parTransId="{FEE33C64-03C1-4BD5-875B-0E590F31B438}" sibTransId="{B0260AC8-37A2-49B2-96F8-9E66B0891037}"/>
    <dgm:cxn modelId="{32F44EDF-8CCC-4276-98B1-7DB2F0F33348}" type="presOf" srcId="{005733BB-CEBD-4FF4-ACED-D613B332904C}" destId="{355AA1F2-A99B-469B-8A01-B28C9E48DC0D}" srcOrd="0" destOrd="0" presId="urn:microsoft.com/office/officeart/2005/8/layout/radial3"/>
    <dgm:cxn modelId="{FA954A72-1CEC-43A5-80B9-B4D76986DF77}" type="presParOf" srcId="{5C1CC803-DE67-42A5-BCDC-7FBACCF55988}" destId="{853F2FAC-9A22-4E48-A603-0C57B0B79B2E}" srcOrd="0" destOrd="0" presId="urn:microsoft.com/office/officeart/2005/8/layout/radial3"/>
    <dgm:cxn modelId="{9640744E-A37C-46DC-BEBC-36E2D60A71CE}" type="presParOf" srcId="{853F2FAC-9A22-4E48-A603-0C57B0B79B2E}" destId="{355AA1F2-A99B-469B-8A01-B28C9E48DC0D}" srcOrd="0" destOrd="0" presId="urn:microsoft.com/office/officeart/2005/8/layout/radial3"/>
    <dgm:cxn modelId="{7FE81B7A-5E5D-4B03-AE7D-43348B6DCFAE}" type="presParOf" srcId="{853F2FAC-9A22-4E48-A603-0C57B0B79B2E}" destId="{FBC2F44B-990A-4707-AF47-FD2C386CDB14}" srcOrd="1" destOrd="0" presId="urn:microsoft.com/office/officeart/2005/8/layout/radial3"/>
    <dgm:cxn modelId="{0DD26271-EC3E-4C90-A085-4920177575FB}" type="presParOf" srcId="{853F2FAC-9A22-4E48-A603-0C57B0B79B2E}" destId="{DB72A835-8268-41F5-8A3D-4762EFD5F30D}" srcOrd="2" destOrd="0" presId="urn:microsoft.com/office/officeart/2005/8/layout/radial3"/>
    <dgm:cxn modelId="{F0F4EA4D-EC0D-404A-AE93-E7DC16AD2197}" type="presParOf" srcId="{853F2FAC-9A22-4E48-A603-0C57B0B79B2E}" destId="{795A4289-DF2B-4E4C-83D2-97FFA0BC4C53}" srcOrd="3" destOrd="0" presId="urn:microsoft.com/office/officeart/2005/8/layout/radial3"/>
    <dgm:cxn modelId="{24DB2764-936D-42F8-A6AD-DBB4EF742CCA}" type="presParOf" srcId="{853F2FAC-9A22-4E48-A603-0C57B0B79B2E}" destId="{14BFD09E-37C8-4A00-B300-10091B04EAE1}" srcOrd="4" destOrd="0" presId="urn:microsoft.com/office/officeart/2005/8/layout/radial3"/>
    <dgm:cxn modelId="{7F19EF48-95FE-4F4F-BFDE-CDACA308910D}" type="presParOf" srcId="{853F2FAC-9A22-4E48-A603-0C57B0B79B2E}" destId="{D73729F2-B232-49B0-8461-A2C56069604D}" srcOrd="5" destOrd="0" presId="urn:microsoft.com/office/officeart/2005/8/layout/radial3"/>
    <dgm:cxn modelId="{6DA6D7D0-5245-4FD3-AEF0-1E38E584D890}" type="presParOf" srcId="{853F2FAC-9A22-4E48-A603-0C57B0B79B2E}" destId="{3D2D7575-1AA7-4486-89B1-5925B96F85C8}"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54C99-80C3-47B2-A5D8-CBE19B89DA1A}">
      <dsp:nvSpPr>
        <dsp:cNvPr id="0" name=""/>
        <dsp:cNvSpPr/>
      </dsp:nvSpPr>
      <dsp:spPr>
        <a:xfrm rot="5400000">
          <a:off x="253134" y="3984677"/>
          <a:ext cx="743570" cy="1237284"/>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2412290-4283-4F83-981E-AEC2FBB51DF2}">
      <dsp:nvSpPr>
        <dsp:cNvPr id="0" name=""/>
        <dsp:cNvSpPr/>
      </dsp:nvSpPr>
      <dsp:spPr>
        <a:xfrm>
          <a:off x="129014" y="4354359"/>
          <a:ext cx="1117027" cy="97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Start with short visits to the school during quiet times, even if it's after school.  Agree an exact amount of time for being in the school building (anything from 5 minutes to 60 minutes).</a:t>
          </a:r>
        </a:p>
      </dsp:txBody>
      <dsp:txXfrm>
        <a:off x="129014" y="4354359"/>
        <a:ext cx="1117027" cy="979140"/>
      </dsp:txXfrm>
    </dsp:sp>
    <dsp:sp modelId="{61050EEE-5C4F-403A-8BB8-606B92C9DECB}">
      <dsp:nvSpPr>
        <dsp:cNvPr id="0" name=""/>
        <dsp:cNvSpPr/>
      </dsp:nvSpPr>
      <dsp:spPr>
        <a:xfrm>
          <a:off x="1035282" y="3893587"/>
          <a:ext cx="210759" cy="210759"/>
        </a:xfrm>
        <a:prstGeom prst="triangle">
          <a:avLst>
            <a:gd name="adj" fmla="val 1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7E007D-326F-4497-9645-59076B1D194D}">
      <dsp:nvSpPr>
        <dsp:cNvPr id="0" name=""/>
        <dsp:cNvSpPr/>
      </dsp:nvSpPr>
      <dsp:spPr>
        <a:xfrm rot="5400000">
          <a:off x="1620594" y="3646298"/>
          <a:ext cx="743570" cy="1237284"/>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D9B67F6-2A26-4152-9BA7-9B629DE2327E}">
      <dsp:nvSpPr>
        <dsp:cNvPr id="0" name=""/>
        <dsp:cNvSpPr/>
      </dsp:nvSpPr>
      <dsp:spPr>
        <a:xfrm>
          <a:off x="1496474" y="4015980"/>
          <a:ext cx="1117027" cy="97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Visit the school every weekday for a short time.  Organise an enjoyable activity or preferred type of work that can be done in a safe, welcoming space.</a:t>
          </a:r>
        </a:p>
      </dsp:txBody>
      <dsp:txXfrm>
        <a:off x="1496474" y="4015980"/>
        <a:ext cx="1117027" cy="979140"/>
      </dsp:txXfrm>
    </dsp:sp>
    <dsp:sp modelId="{7B6892E2-2158-4B0B-91F9-429C174DD16A}">
      <dsp:nvSpPr>
        <dsp:cNvPr id="0" name=""/>
        <dsp:cNvSpPr/>
      </dsp:nvSpPr>
      <dsp:spPr>
        <a:xfrm>
          <a:off x="2402742" y="3555208"/>
          <a:ext cx="210759" cy="210759"/>
        </a:xfrm>
        <a:prstGeom prst="triangle">
          <a:avLst>
            <a:gd name="adj" fmla="val 1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46A72CF-CE41-4F3C-80AA-A805EEA0CD85}">
      <dsp:nvSpPr>
        <dsp:cNvPr id="0" name=""/>
        <dsp:cNvSpPr/>
      </dsp:nvSpPr>
      <dsp:spPr>
        <a:xfrm rot="5400000">
          <a:off x="2988054" y="3307919"/>
          <a:ext cx="743570" cy="1237284"/>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4A4770C-B7B9-4ED5-A3BD-D3C07FCCCD77}">
      <dsp:nvSpPr>
        <dsp:cNvPr id="0" name=""/>
        <dsp:cNvSpPr/>
      </dsp:nvSpPr>
      <dsp:spPr>
        <a:xfrm>
          <a:off x="2863934" y="3677600"/>
          <a:ext cx="1117027" cy="97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Gradually increase the amount of time spent in school during these visits.</a:t>
          </a:r>
        </a:p>
      </dsp:txBody>
      <dsp:txXfrm>
        <a:off x="2863934" y="3677600"/>
        <a:ext cx="1117027" cy="979140"/>
      </dsp:txXfrm>
    </dsp:sp>
    <dsp:sp modelId="{CF44C4EA-3334-4E8D-B134-1A0F99FDB5CB}">
      <dsp:nvSpPr>
        <dsp:cNvPr id="0" name=""/>
        <dsp:cNvSpPr/>
      </dsp:nvSpPr>
      <dsp:spPr>
        <a:xfrm>
          <a:off x="3770202" y="3216828"/>
          <a:ext cx="210759" cy="210759"/>
        </a:xfrm>
        <a:prstGeom prst="triangle">
          <a:avLst>
            <a:gd name="adj" fmla="val 1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3B42043-6574-4279-978F-682955719F04}">
      <dsp:nvSpPr>
        <dsp:cNvPr id="0" name=""/>
        <dsp:cNvSpPr/>
      </dsp:nvSpPr>
      <dsp:spPr>
        <a:xfrm rot="5400000">
          <a:off x="4355514" y="2969539"/>
          <a:ext cx="743570" cy="1237284"/>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7FBEF01-B7B2-48A8-886A-05702BFF76AB}">
      <dsp:nvSpPr>
        <dsp:cNvPr id="0" name=""/>
        <dsp:cNvSpPr/>
      </dsp:nvSpPr>
      <dsp:spPr>
        <a:xfrm>
          <a:off x="4231394" y="3339221"/>
          <a:ext cx="1117027" cy="97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Gradually introduce more experiences (e.g. bringing friends or teachers to the young person, introducing morning break).</a:t>
          </a:r>
        </a:p>
      </dsp:txBody>
      <dsp:txXfrm>
        <a:off x="4231394" y="3339221"/>
        <a:ext cx="1117027" cy="979140"/>
      </dsp:txXfrm>
    </dsp:sp>
    <dsp:sp modelId="{33C7B36F-EB38-4407-8D79-D2CD91A498EC}">
      <dsp:nvSpPr>
        <dsp:cNvPr id="0" name=""/>
        <dsp:cNvSpPr/>
      </dsp:nvSpPr>
      <dsp:spPr>
        <a:xfrm>
          <a:off x="5137662" y="2878449"/>
          <a:ext cx="210759" cy="210759"/>
        </a:xfrm>
        <a:prstGeom prst="triangle">
          <a:avLst>
            <a:gd name="adj" fmla="val 1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8C908CD-D2E3-4AED-8FF9-668523BA16A2}">
      <dsp:nvSpPr>
        <dsp:cNvPr id="0" name=""/>
        <dsp:cNvSpPr/>
      </dsp:nvSpPr>
      <dsp:spPr>
        <a:xfrm rot="5400000">
          <a:off x="5722974" y="2631160"/>
          <a:ext cx="743570" cy="1237284"/>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55BB341-F0D5-49F3-9CC3-309C4DAD4AE4}">
      <dsp:nvSpPr>
        <dsp:cNvPr id="0" name=""/>
        <dsp:cNvSpPr/>
      </dsp:nvSpPr>
      <dsp:spPr>
        <a:xfrm>
          <a:off x="5598854" y="3000842"/>
          <a:ext cx="1117027" cy="97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Take a similar approach with the classroom or individual subjects, starting with preferred / most important ones (again anything from 5 minutes to a full period).</a:t>
          </a:r>
        </a:p>
      </dsp:txBody>
      <dsp:txXfrm>
        <a:off x="5598854" y="3000842"/>
        <a:ext cx="1117027" cy="979140"/>
      </dsp:txXfrm>
    </dsp:sp>
    <dsp:sp modelId="{35FA25E1-0070-4474-9E5F-971E66B10E55}">
      <dsp:nvSpPr>
        <dsp:cNvPr id="0" name=""/>
        <dsp:cNvSpPr/>
      </dsp:nvSpPr>
      <dsp:spPr>
        <a:xfrm>
          <a:off x="6505122" y="2540070"/>
          <a:ext cx="210759" cy="210759"/>
        </a:xfrm>
        <a:prstGeom prst="triangle">
          <a:avLst>
            <a:gd name="adj" fmla="val 1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87BA1FA-2ED6-4CEF-851B-744A4320B4CC}">
      <dsp:nvSpPr>
        <dsp:cNvPr id="0" name=""/>
        <dsp:cNvSpPr/>
      </dsp:nvSpPr>
      <dsp:spPr>
        <a:xfrm rot="5400000">
          <a:off x="7090434" y="2292781"/>
          <a:ext cx="743570" cy="1237284"/>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68A90DA-F9CA-454E-9E68-6024D30DD572}">
      <dsp:nvSpPr>
        <dsp:cNvPr id="0" name=""/>
        <dsp:cNvSpPr/>
      </dsp:nvSpPr>
      <dsp:spPr>
        <a:xfrm>
          <a:off x="6966314" y="2662462"/>
          <a:ext cx="1117027" cy="97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Attend class / subject for the same amount of time ach day.</a:t>
          </a:r>
        </a:p>
      </dsp:txBody>
      <dsp:txXfrm>
        <a:off x="6966314" y="2662462"/>
        <a:ext cx="1117027" cy="979140"/>
      </dsp:txXfrm>
    </dsp:sp>
    <dsp:sp modelId="{E385951B-8FFF-42D8-B8D1-F1DD1248E798}">
      <dsp:nvSpPr>
        <dsp:cNvPr id="0" name=""/>
        <dsp:cNvSpPr/>
      </dsp:nvSpPr>
      <dsp:spPr>
        <a:xfrm>
          <a:off x="7872582" y="2201690"/>
          <a:ext cx="210759" cy="210759"/>
        </a:xfrm>
        <a:prstGeom prst="triangle">
          <a:avLst>
            <a:gd name="adj" fmla="val 1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ED8EB89-2E03-49B1-B42F-3EB682789AD5}">
      <dsp:nvSpPr>
        <dsp:cNvPr id="0" name=""/>
        <dsp:cNvSpPr/>
      </dsp:nvSpPr>
      <dsp:spPr>
        <a:xfrm rot="5400000">
          <a:off x="8457895" y="1954401"/>
          <a:ext cx="743570" cy="1237284"/>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DF84F84-50CD-487E-AEFD-B957B44F29F9}">
      <dsp:nvSpPr>
        <dsp:cNvPr id="0" name=""/>
        <dsp:cNvSpPr/>
      </dsp:nvSpPr>
      <dsp:spPr>
        <a:xfrm>
          <a:off x="8333774" y="2324083"/>
          <a:ext cx="1117027" cy="97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Increase time spent in class.</a:t>
          </a:r>
        </a:p>
      </dsp:txBody>
      <dsp:txXfrm>
        <a:off x="8333774" y="2324083"/>
        <a:ext cx="1117027" cy="979140"/>
      </dsp:txXfrm>
    </dsp:sp>
    <dsp:sp modelId="{24CD0991-5467-461D-8582-5A882475E187}">
      <dsp:nvSpPr>
        <dsp:cNvPr id="0" name=""/>
        <dsp:cNvSpPr/>
      </dsp:nvSpPr>
      <dsp:spPr>
        <a:xfrm>
          <a:off x="9240042" y="1863311"/>
          <a:ext cx="210759" cy="210759"/>
        </a:xfrm>
        <a:prstGeom prst="triangle">
          <a:avLst>
            <a:gd name="adj" fmla="val 1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A82FC29-1240-46D8-871F-24CEA76D9314}">
      <dsp:nvSpPr>
        <dsp:cNvPr id="0" name=""/>
        <dsp:cNvSpPr/>
      </dsp:nvSpPr>
      <dsp:spPr>
        <a:xfrm rot="5400000">
          <a:off x="9825355" y="1616022"/>
          <a:ext cx="743570" cy="1237284"/>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AB34575-84B4-4645-9B63-BC2D12CF1846}">
      <dsp:nvSpPr>
        <dsp:cNvPr id="0" name=""/>
        <dsp:cNvSpPr/>
      </dsp:nvSpPr>
      <dsp:spPr>
        <a:xfrm>
          <a:off x="9701234" y="1985704"/>
          <a:ext cx="1117027" cy="97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Step by step, work towards a robust differentiated timetable.</a:t>
          </a:r>
        </a:p>
      </dsp:txBody>
      <dsp:txXfrm>
        <a:off x="9701234" y="1985704"/>
        <a:ext cx="1117027" cy="979140"/>
      </dsp:txXfrm>
    </dsp:sp>
    <dsp:sp modelId="{E505055D-5415-4FEE-882E-BB6C29313FE0}">
      <dsp:nvSpPr>
        <dsp:cNvPr id="0" name=""/>
        <dsp:cNvSpPr/>
      </dsp:nvSpPr>
      <dsp:spPr>
        <a:xfrm>
          <a:off x="10607502" y="1524932"/>
          <a:ext cx="210759" cy="210759"/>
        </a:xfrm>
        <a:prstGeom prst="triangle">
          <a:avLst>
            <a:gd name="adj" fmla="val 1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69452DF-1472-4723-97CD-C2BD2E81429C}">
      <dsp:nvSpPr>
        <dsp:cNvPr id="0" name=""/>
        <dsp:cNvSpPr/>
      </dsp:nvSpPr>
      <dsp:spPr>
        <a:xfrm rot="5400000">
          <a:off x="11192815" y="1277643"/>
          <a:ext cx="743570" cy="1237284"/>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C56925C-DF54-469B-BB87-8C8074DF6579}">
      <dsp:nvSpPr>
        <dsp:cNvPr id="0" name=""/>
        <dsp:cNvSpPr/>
      </dsp:nvSpPr>
      <dsp:spPr>
        <a:xfrm>
          <a:off x="11068694" y="1647324"/>
          <a:ext cx="1117027" cy="97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Stable attendance pattern and full timetable.</a:t>
          </a:r>
        </a:p>
      </dsp:txBody>
      <dsp:txXfrm>
        <a:off x="11068694" y="1647324"/>
        <a:ext cx="1117027" cy="979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AA1F2-A99B-469B-8A01-B28C9E48DC0D}">
      <dsp:nvSpPr>
        <dsp:cNvPr id="0" name=""/>
        <dsp:cNvSpPr/>
      </dsp:nvSpPr>
      <dsp:spPr>
        <a:xfrm>
          <a:off x="2320402" y="1303392"/>
          <a:ext cx="3247049" cy="324704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a:t>Planning for a return to school/class</a:t>
          </a:r>
        </a:p>
      </dsp:txBody>
      <dsp:txXfrm>
        <a:off x="2795921" y="1778911"/>
        <a:ext cx="2296011" cy="2296011"/>
      </dsp:txXfrm>
    </dsp:sp>
    <dsp:sp modelId="{FBC2F44B-990A-4707-AF47-FD2C386CDB14}">
      <dsp:nvSpPr>
        <dsp:cNvPr id="0" name=""/>
        <dsp:cNvSpPr/>
      </dsp:nvSpPr>
      <dsp:spPr>
        <a:xfrm>
          <a:off x="3132165" y="579"/>
          <a:ext cx="1623524" cy="162352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a:t>Emotional Support: Regulation and Resilience</a:t>
          </a:r>
        </a:p>
      </dsp:txBody>
      <dsp:txXfrm>
        <a:off x="3369925" y="238339"/>
        <a:ext cx="1148004" cy="1148004"/>
      </dsp:txXfrm>
    </dsp:sp>
    <dsp:sp modelId="{DB72A835-8268-41F5-8A3D-4762EFD5F30D}">
      <dsp:nvSpPr>
        <dsp:cNvPr id="0" name=""/>
        <dsp:cNvSpPr/>
      </dsp:nvSpPr>
      <dsp:spPr>
        <a:xfrm>
          <a:off x="4963441" y="1057867"/>
          <a:ext cx="1623524" cy="162352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a:t>Partnership with Parents &amp; Carers</a:t>
          </a:r>
        </a:p>
      </dsp:txBody>
      <dsp:txXfrm>
        <a:off x="5201201" y="1295627"/>
        <a:ext cx="1148004" cy="1148004"/>
      </dsp:txXfrm>
    </dsp:sp>
    <dsp:sp modelId="{795A4289-DF2B-4E4C-83D2-97FFA0BC4C53}">
      <dsp:nvSpPr>
        <dsp:cNvPr id="0" name=""/>
        <dsp:cNvSpPr/>
      </dsp:nvSpPr>
      <dsp:spPr>
        <a:xfrm>
          <a:off x="4963441" y="3172443"/>
          <a:ext cx="1623524" cy="162352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Communication with </a:t>
          </a:r>
          <a:r>
            <a:rPr lang="en-US" sz="1300" kern="1200" dirty="0" smtClean="0"/>
            <a:t>School Staff</a:t>
          </a:r>
          <a:r>
            <a:rPr lang="en-US" sz="1300" kern="1200" dirty="0"/>
            <a:t>: who NEEDS to know and when</a:t>
          </a:r>
        </a:p>
      </dsp:txBody>
      <dsp:txXfrm>
        <a:off x="5201201" y="3410203"/>
        <a:ext cx="1148004" cy="1148004"/>
      </dsp:txXfrm>
    </dsp:sp>
    <dsp:sp modelId="{14BFD09E-37C8-4A00-B300-10091B04EAE1}">
      <dsp:nvSpPr>
        <dsp:cNvPr id="0" name=""/>
        <dsp:cNvSpPr/>
      </dsp:nvSpPr>
      <dsp:spPr>
        <a:xfrm>
          <a:off x="3132165" y="4229730"/>
          <a:ext cx="1623524" cy="162352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a:t>Follow Up and Follow Through: on what has to happen and when</a:t>
          </a:r>
        </a:p>
      </dsp:txBody>
      <dsp:txXfrm>
        <a:off x="3369925" y="4467490"/>
        <a:ext cx="1148004" cy="1148004"/>
      </dsp:txXfrm>
    </dsp:sp>
    <dsp:sp modelId="{D73729F2-B232-49B0-8461-A2C56069604D}">
      <dsp:nvSpPr>
        <dsp:cNvPr id="0" name=""/>
        <dsp:cNvSpPr/>
      </dsp:nvSpPr>
      <dsp:spPr>
        <a:xfrm>
          <a:off x="1300888" y="3172443"/>
          <a:ext cx="1623524" cy="162352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Support and </a:t>
          </a:r>
          <a:r>
            <a:rPr lang="en-US" sz="1300" kern="1200" dirty="0" smtClean="0"/>
            <a:t>Challenge</a:t>
          </a:r>
          <a:endParaRPr lang="en-US" sz="1300" kern="1200" dirty="0"/>
        </a:p>
      </dsp:txBody>
      <dsp:txXfrm>
        <a:off x="1538648" y="3410203"/>
        <a:ext cx="1148004" cy="1148004"/>
      </dsp:txXfrm>
    </dsp:sp>
    <dsp:sp modelId="{3D2D7575-1AA7-4486-89B1-5925B96F85C8}">
      <dsp:nvSpPr>
        <dsp:cNvPr id="0" name=""/>
        <dsp:cNvSpPr/>
      </dsp:nvSpPr>
      <dsp:spPr>
        <a:xfrm>
          <a:off x="1300888" y="1057867"/>
          <a:ext cx="1623524" cy="162352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a:t>Pupil Agency and Voice</a:t>
          </a:r>
        </a:p>
      </dsp:txBody>
      <dsp:txXfrm>
        <a:off x="1538648" y="1295627"/>
        <a:ext cx="1148004" cy="114800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6165AE-7E77-42A4-9F17-D56A66841315}"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EC8176-A610-4F24-8ECC-8EB3E1830D2D}" type="slidenum">
              <a:rPr lang="en-GB" smtClean="0"/>
              <a:t>‹#›</a:t>
            </a:fld>
            <a:endParaRPr lang="en-GB"/>
          </a:p>
        </p:txBody>
      </p:sp>
    </p:spTree>
    <p:extLst>
      <p:ext uri="{BB962C8B-B14F-4D97-AF65-F5344CB8AC3E}">
        <p14:creationId xmlns:p14="http://schemas.microsoft.com/office/powerpoint/2010/main" val="184195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6165AE-7E77-42A4-9F17-D56A66841315}"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EC8176-A610-4F24-8ECC-8EB3E1830D2D}" type="slidenum">
              <a:rPr lang="en-GB" smtClean="0"/>
              <a:t>‹#›</a:t>
            </a:fld>
            <a:endParaRPr lang="en-GB"/>
          </a:p>
        </p:txBody>
      </p:sp>
    </p:spTree>
    <p:extLst>
      <p:ext uri="{BB962C8B-B14F-4D97-AF65-F5344CB8AC3E}">
        <p14:creationId xmlns:p14="http://schemas.microsoft.com/office/powerpoint/2010/main" val="225528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6165AE-7E77-42A4-9F17-D56A66841315}"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EC8176-A610-4F24-8ECC-8EB3E1830D2D}" type="slidenum">
              <a:rPr lang="en-GB" smtClean="0"/>
              <a:t>‹#›</a:t>
            </a:fld>
            <a:endParaRPr lang="en-GB"/>
          </a:p>
        </p:txBody>
      </p:sp>
    </p:spTree>
    <p:extLst>
      <p:ext uri="{BB962C8B-B14F-4D97-AF65-F5344CB8AC3E}">
        <p14:creationId xmlns:p14="http://schemas.microsoft.com/office/powerpoint/2010/main" val="1699924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6165AE-7E77-42A4-9F17-D56A66841315}"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EC8176-A610-4F24-8ECC-8EB3E1830D2D}" type="slidenum">
              <a:rPr lang="en-GB" smtClean="0"/>
              <a:t>‹#›</a:t>
            </a:fld>
            <a:endParaRPr lang="en-GB"/>
          </a:p>
        </p:txBody>
      </p:sp>
    </p:spTree>
    <p:extLst>
      <p:ext uri="{BB962C8B-B14F-4D97-AF65-F5344CB8AC3E}">
        <p14:creationId xmlns:p14="http://schemas.microsoft.com/office/powerpoint/2010/main" val="68125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6165AE-7E77-42A4-9F17-D56A66841315}"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EC8176-A610-4F24-8ECC-8EB3E1830D2D}" type="slidenum">
              <a:rPr lang="en-GB" smtClean="0"/>
              <a:t>‹#›</a:t>
            </a:fld>
            <a:endParaRPr lang="en-GB"/>
          </a:p>
        </p:txBody>
      </p:sp>
    </p:spTree>
    <p:extLst>
      <p:ext uri="{BB962C8B-B14F-4D97-AF65-F5344CB8AC3E}">
        <p14:creationId xmlns:p14="http://schemas.microsoft.com/office/powerpoint/2010/main" val="246782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6165AE-7E77-42A4-9F17-D56A66841315}"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EC8176-A610-4F24-8ECC-8EB3E1830D2D}" type="slidenum">
              <a:rPr lang="en-GB" smtClean="0"/>
              <a:t>‹#›</a:t>
            </a:fld>
            <a:endParaRPr lang="en-GB"/>
          </a:p>
        </p:txBody>
      </p:sp>
    </p:spTree>
    <p:extLst>
      <p:ext uri="{BB962C8B-B14F-4D97-AF65-F5344CB8AC3E}">
        <p14:creationId xmlns:p14="http://schemas.microsoft.com/office/powerpoint/2010/main" val="101923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6165AE-7E77-42A4-9F17-D56A66841315}" type="datetimeFigureOut">
              <a:rPr lang="en-GB" smtClean="0"/>
              <a:t>20/02/2023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EC8176-A610-4F24-8ECC-8EB3E1830D2D}" type="slidenum">
              <a:rPr lang="en-GB" smtClean="0"/>
              <a:t>‹#›</a:t>
            </a:fld>
            <a:endParaRPr lang="en-GB"/>
          </a:p>
        </p:txBody>
      </p:sp>
    </p:spTree>
    <p:extLst>
      <p:ext uri="{BB962C8B-B14F-4D97-AF65-F5344CB8AC3E}">
        <p14:creationId xmlns:p14="http://schemas.microsoft.com/office/powerpoint/2010/main" val="276346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6165AE-7E77-42A4-9F17-D56A66841315}" type="datetimeFigureOut">
              <a:rPr lang="en-GB" smtClean="0"/>
              <a:t>20/02/2023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EC8176-A610-4F24-8ECC-8EB3E1830D2D}" type="slidenum">
              <a:rPr lang="en-GB" smtClean="0"/>
              <a:t>‹#›</a:t>
            </a:fld>
            <a:endParaRPr lang="en-GB"/>
          </a:p>
        </p:txBody>
      </p:sp>
    </p:spTree>
    <p:extLst>
      <p:ext uri="{BB962C8B-B14F-4D97-AF65-F5344CB8AC3E}">
        <p14:creationId xmlns:p14="http://schemas.microsoft.com/office/powerpoint/2010/main" val="815775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165AE-7E77-42A4-9F17-D56A66841315}" type="datetimeFigureOut">
              <a:rPr lang="en-GB" smtClean="0"/>
              <a:t>20/02/2023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EC8176-A610-4F24-8ECC-8EB3E1830D2D}" type="slidenum">
              <a:rPr lang="en-GB" smtClean="0"/>
              <a:t>‹#›</a:t>
            </a:fld>
            <a:endParaRPr lang="en-GB"/>
          </a:p>
        </p:txBody>
      </p:sp>
    </p:spTree>
    <p:extLst>
      <p:ext uri="{BB962C8B-B14F-4D97-AF65-F5344CB8AC3E}">
        <p14:creationId xmlns:p14="http://schemas.microsoft.com/office/powerpoint/2010/main" val="1463229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6165AE-7E77-42A4-9F17-D56A66841315}"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EC8176-A610-4F24-8ECC-8EB3E1830D2D}" type="slidenum">
              <a:rPr lang="en-GB" smtClean="0"/>
              <a:t>‹#›</a:t>
            </a:fld>
            <a:endParaRPr lang="en-GB"/>
          </a:p>
        </p:txBody>
      </p:sp>
    </p:spTree>
    <p:extLst>
      <p:ext uri="{BB962C8B-B14F-4D97-AF65-F5344CB8AC3E}">
        <p14:creationId xmlns:p14="http://schemas.microsoft.com/office/powerpoint/2010/main" val="3864318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6165AE-7E77-42A4-9F17-D56A66841315}"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EC8176-A610-4F24-8ECC-8EB3E1830D2D}" type="slidenum">
              <a:rPr lang="en-GB" smtClean="0"/>
              <a:t>‹#›</a:t>
            </a:fld>
            <a:endParaRPr lang="en-GB"/>
          </a:p>
        </p:txBody>
      </p:sp>
    </p:spTree>
    <p:extLst>
      <p:ext uri="{BB962C8B-B14F-4D97-AF65-F5344CB8AC3E}">
        <p14:creationId xmlns:p14="http://schemas.microsoft.com/office/powerpoint/2010/main" val="3894772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165AE-7E77-42A4-9F17-D56A66841315}" type="datetimeFigureOut">
              <a:rPr lang="en-GB" smtClean="0"/>
              <a:t>20/02/2023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C8176-A610-4F24-8ECC-8EB3E1830D2D}" type="slidenum">
              <a:rPr lang="en-GB" smtClean="0"/>
              <a:t>‹#›</a:t>
            </a:fld>
            <a:endParaRPr lang="en-GB"/>
          </a:p>
        </p:txBody>
      </p:sp>
    </p:spTree>
    <p:extLst>
      <p:ext uri="{BB962C8B-B14F-4D97-AF65-F5344CB8AC3E}">
        <p14:creationId xmlns:p14="http://schemas.microsoft.com/office/powerpoint/2010/main" val="1126277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Angela.Merrylees@eastrenfrewshire.gov.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logs.glowscotland.org.uk/er/healthierminds/emotionally-based-school-absenteeism/"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blogs.glowscotland.org.uk/er/meetinglearnerneeds/" TargetMode="External"/><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opped-Healthier-Minds-mast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968" y="11847"/>
            <a:ext cx="8037815" cy="203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1484875" y="2042319"/>
            <a:ext cx="9144000" cy="2387600"/>
          </a:xfrm>
        </p:spPr>
        <p:txBody>
          <a:bodyPr>
            <a:normAutofit/>
          </a:bodyPr>
          <a:lstStyle/>
          <a:p>
            <a:r>
              <a:rPr lang="en-GB" dirty="0">
                <a:solidFill>
                  <a:srgbClr val="0070C0"/>
                </a:solidFill>
              </a:rPr>
              <a:t>Emotionally Based School </a:t>
            </a:r>
            <a:r>
              <a:rPr lang="en-GB" dirty="0" smtClean="0">
                <a:solidFill>
                  <a:srgbClr val="0070C0"/>
                </a:solidFill>
              </a:rPr>
              <a:t>Absence</a:t>
            </a:r>
            <a:endParaRPr lang="en-GB" dirty="0">
              <a:solidFill>
                <a:srgbClr val="0070C0"/>
              </a:solidFill>
            </a:endParaRPr>
          </a:p>
        </p:txBody>
      </p:sp>
      <p:sp>
        <p:nvSpPr>
          <p:cNvPr id="6" name="Subtitle 5"/>
          <p:cNvSpPr>
            <a:spLocks noGrp="1"/>
          </p:cNvSpPr>
          <p:nvPr>
            <p:ph type="subTitle" idx="1"/>
          </p:nvPr>
        </p:nvSpPr>
        <p:spPr>
          <a:xfrm>
            <a:off x="1484875" y="4804629"/>
            <a:ext cx="9144000" cy="1655762"/>
          </a:xfrm>
        </p:spPr>
        <p:txBody>
          <a:bodyPr/>
          <a:lstStyle/>
          <a:p>
            <a:r>
              <a:rPr lang="en-GB" dirty="0"/>
              <a:t>Chris Atherton</a:t>
            </a:r>
          </a:p>
          <a:p>
            <a:r>
              <a:rPr lang="en-GB" dirty="0"/>
              <a:t>Angela Merrylees</a:t>
            </a:r>
          </a:p>
          <a:p>
            <a:r>
              <a:rPr lang="en-GB" dirty="0" smtClean="0"/>
              <a:t>Session Three: Outcome Focused Planning</a:t>
            </a:r>
            <a:endParaRPr lang="en-GB" dirty="0"/>
          </a:p>
          <a:p>
            <a:endParaRPr lang="en-GB" dirty="0"/>
          </a:p>
          <a:p>
            <a:endParaRPr lang="en-GB" dirty="0"/>
          </a:p>
        </p:txBody>
      </p:sp>
      <p:sp>
        <p:nvSpPr>
          <p:cNvPr id="2" name="TextBox 1"/>
          <p:cNvSpPr txBox="1"/>
          <p:nvPr/>
        </p:nvSpPr>
        <p:spPr>
          <a:xfrm>
            <a:off x="11128916" y="6275725"/>
            <a:ext cx="485815" cy="369332"/>
          </a:xfrm>
          <a:prstGeom prst="rect">
            <a:avLst/>
          </a:prstGeom>
          <a:noFill/>
        </p:spPr>
        <p:txBody>
          <a:bodyPr wrap="square" rtlCol="0">
            <a:spAutoFit/>
          </a:bodyPr>
          <a:lstStyle/>
          <a:p>
            <a:r>
              <a:rPr lang="en-GB" dirty="0"/>
              <a:t>3</a:t>
            </a:r>
          </a:p>
        </p:txBody>
      </p:sp>
    </p:spTree>
    <p:extLst>
      <p:ext uri="{BB962C8B-B14F-4D97-AF65-F5344CB8AC3E}">
        <p14:creationId xmlns:p14="http://schemas.microsoft.com/office/powerpoint/2010/main" val="111594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rgbClr val="7030A0"/>
                </a:solidFill>
              </a:rPr>
              <a:t>Elements of a </a:t>
            </a:r>
            <a:r>
              <a:rPr lang="en-GB" sz="3600" dirty="0" smtClean="0">
                <a:solidFill>
                  <a:srgbClr val="7030A0"/>
                </a:solidFill>
              </a:rPr>
              <a:t>plan:</a:t>
            </a:r>
            <a:br>
              <a:rPr lang="en-GB" sz="3600" dirty="0" smtClean="0">
                <a:solidFill>
                  <a:srgbClr val="7030A0"/>
                </a:solidFill>
              </a:rPr>
            </a:br>
            <a:r>
              <a:rPr lang="en-GB" sz="3600" dirty="0" smtClean="0">
                <a:solidFill>
                  <a:srgbClr val="7030A0"/>
                </a:solidFill>
              </a:rPr>
              <a:t>some </a:t>
            </a:r>
            <a:r>
              <a:rPr lang="en-GB" sz="3600" dirty="0">
                <a:solidFill>
                  <a:srgbClr val="7030A0"/>
                </a:solidFill>
              </a:rPr>
              <a:t>advice, not a road </a:t>
            </a:r>
            <a:r>
              <a:rPr lang="en-GB" sz="3600" dirty="0" smtClean="0">
                <a:solidFill>
                  <a:srgbClr val="7030A0"/>
                </a:solidFill>
              </a:rPr>
              <a:t>map</a:t>
            </a:r>
            <a:endParaRPr lang="en-GB" sz="3600" dirty="0">
              <a:solidFill>
                <a:srgbClr val="7030A0"/>
              </a:solidFill>
            </a:endParaRPr>
          </a:p>
        </p:txBody>
      </p:sp>
      <p:sp>
        <p:nvSpPr>
          <p:cNvPr id="3" name="Content Placeholder 2"/>
          <p:cNvSpPr>
            <a:spLocks noGrp="1"/>
          </p:cNvSpPr>
          <p:nvPr>
            <p:ph idx="1"/>
          </p:nvPr>
        </p:nvSpPr>
        <p:spPr/>
        <p:txBody>
          <a:bodyPr>
            <a:normAutofit lnSpcReduction="10000"/>
          </a:bodyPr>
          <a:lstStyle/>
          <a:p>
            <a:pPr lvl="0"/>
            <a:r>
              <a:rPr lang="en-GB" dirty="0">
                <a:solidFill>
                  <a:srgbClr val="7030A0"/>
                </a:solidFill>
              </a:rPr>
              <a:t>Individualised planning e.g. customised timetable; school visits, base time; late starts, early finishes, safe place for support e.g. sensory room; key adults identified, time out cards etc.);</a:t>
            </a:r>
          </a:p>
          <a:p>
            <a:pPr lvl="0"/>
            <a:r>
              <a:rPr lang="en-GB" dirty="0">
                <a:solidFill>
                  <a:srgbClr val="7030A0"/>
                </a:solidFill>
              </a:rPr>
              <a:t>Ensure all staff working with the child or young person know about their needs AND strategies to support them, including the part they play in making it a success;</a:t>
            </a:r>
          </a:p>
          <a:p>
            <a:pPr lvl="0"/>
            <a:r>
              <a:rPr lang="en-GB" dirty="0">
                <a:solidFill>
                  <a:srgbClr val="7030A0"/>
                </a:solidFill>
              </a:rPr>
              <a:t>Identified member of staff to check-in with and turn to for support if the anxiety of school becomes too much (connection</a:t>
            </a:r>
            <a:r>
              <a:rPr lang="en-GB" dirty="0" smtClean="0">
                <a:solidFill>
                  <a:srgbClr val="7030A0"/>
                </a:solidFill>
              </a:rPr>
              <a:t>).</a:t>
            </a:r>
          </a:p>
          <a:p>
            <a:r>
              <a:rPr lang="en-GB" dirty="0">
                <a:solidFill>
                  <a:srgbClr val="7030A0"/>
                </a:solidFill>
              </a:rPr>
              <a:t>Encouraging consistent engagement in school life, minimising factors that pull the young person away from their learning, and developing the child or young person’s resilience</a:t>
            </a:r>
            <a:r>
              <a:rPr lang="en-GB" dirty="0" smtClean="0">
                <a:solidFill>
                  <a:srgbClr val="7030A0"/>
                </a:solidFill>
              </a:rPr>
              <a:t>.</a:t>
            </a:r>
            <a:endParaRPr lang="en-GB" dirty="0">
              <a:solidFill>
                <a:srgbClr val="7030A0"/>
              </a:solidFill>
            </a:endParaRPr>
          </a:p>
          <a:p>
            <a:endParaRPr lang="en-GB" dirty="0">
              <a:solidFill>
                <a:srgbClr val="7030A0"/>
              </a:solidFill>
            </a:endParaRPr>
          </a:p>
        </p:txBody>
      </p:sp>
      <p:pic>
        <p:nvPicPr>
          <p:cNvPr id="4" name="Picture 3"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962" y="0"/>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506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What are the goals?</a:t>
            </a:r>
            <a:endParaRPr lang="en-GB" dirty="0">
              <a:solidFill>
                <a:srgbClr val="7030A0"/>
              </a:solidFill>
            </a:endParaRPr>
          </a:p>
        </p:txBody>
      </p:sp>
      <p:sp>
        <p:nvSpPr>
          <p:cNvPr id="3" name="Content Placeholder 2"/>
          <p:cNvSpPr>
            <a:spLocks noGrp="1"/>
          </p:cNvSpPr>
          <p:nvPr>
            <p:ph idx="1"/>
          </p:nvPr>
        </p:nvSpPr>
        <p:spPr/>
        <p:txBody>
          <a:bodyPr>
            <a:normAutofit fontScale="92500" lnSpcReduction="10000"/>
          </a:bodyPr>
          <a:lstStyle/>
          <a:p>
            <a:r>
              <a:rPr lang="en-GB" dirty="0" smtClean="0">
                <a:solidFill>
                  <a:srgbClr val="7030A0"/>
                </a:solidFill>
              </a:rPr>
              <a:t>Successful </a:t>
            </a:r>
            <a:r>
              <a:rPr lang="en-GB" dirty="0">
                <a:solidFill>
                  <a:srgbClr val="7030A0"/>
                </a:solidFill>
              </a:rPr>
              <a:t>outcomes are underpinned where children and young people feel listened to and understood, and where they are supported to:</a:t>
            </a:r>
          </a:p>
          <a:p>
            <a:pPr lvl="1"/>
            <a:r>
              <a:rPr lang="en-GB" dirty="0">
                <a:solidFill>
                  <a:srgbClr val="7030A0"/>
                </a:solidFill>
              </a:rPr>
              <a:t>develop their ambition, aspiration and motivation;</a:t>
            </a:r>
          </a:p>
          <a:p>
            <a:pPr lvl="1"/>
            <a:r>
              <a:rPr lang="en-GB" dirty="0">
                <a:solidFill>
                  <a:srgbClr val="7030A0"/>
                </a:solidFill>
              </a:rPr>
              <a:t>increase their confidence, self-esteem, self-efficacy, and value in themselves;</a:t>
            </a:r>
          </a:p>
          <a:p>
            <a:pPr lvl="1"/>
            <a:r>
              <a:rPr lang="en-GB" dirty="0">
                <a:solidFill>
                  <a:srgbClr val="7030A0"/>
                </a:solidFill>
              </a:rPr>
              <a:t>develop feelings of safety, security and a sense of belonging within the school;</a:t>
            </a:r>
          </a:p>
          <a:p>
            <a:pPr lvl="1"/>
            <a:r>
              <a:rPr lang="en-GB" dirty="0">
                <a:solidFill>
                  <a:srgbClr val="7030A0"/>
                </a:solidFill>
              </a:rPr>
              <a:t>have positive experiences where they can succeed;</a:t>
            </a:r>
          </a:p>
          <a:p>
            <a:pPr lvl="1"/>
            <a:r>
              <a:rPr lang="en-GB" dirty="0">
                <a:solidFill>
                  <a:srgbClr val="7030A0"/>
                </a:solidFill>
              </a:rPr>
              <a:t>develop positive relationships with peers and / or staff;</a:t>
            </a:r>
          </a:p>
          <a:p>
            <a:pPr lvl="1"/>
            <a:r>
              <a:rPr lang="en-GB" dirty="0">
                <a:solidFill>
                  <a:srgbClr val="7030A0"/>
                </a:solidFill>
              </a:rPr>
              <a:t>understand the relationship between their thoughts, feelings and behaviour;</a:t>
            </a:r>
          </a:p>
          <a:p>
            <a:pPr lvl="1"/>
            <a:r>
              <a:rPr lang="en-GB" dirty="0">
                <a:solidFill>
                  <a:srgbClr val="7030A0"/>
                </a:solidFill>
              </a:rPr>
              <a:t>work in partnership with their family, the school and external professionals;</a:t>
            </a:r>
          </a:p>
          <a:p>
            <a:pPr lvl="1"/>
            <a:r>
              <a:rPr lang="en-GB" dirty="0">
                <a:solidFill>
                  <a:srgbClr val="7030A0"/>
                </a:solidFill>
              </a:rPr>
              <a:t>develop a sense of direction and purpose in their education, with a clear end goal in sight, such as training or employment in a preferred area</a:t>
            </a:r>
            <a:r>
              <a:rPr lang="en-GB" dirty="0" smtClean="0">
                <a:solidFill>
                  <a:srgbClr val="7030A0"/>
                </a:solidFill>
              </a:rPr>
              <a:t>.</a:t>
            </a:r>
          </a:p>
          <a:p>
            <a:pPr marL="457200" lvl="1" indent="0" algn="r">
              <a:buNone/>
            </a:pPr>
            <a:r>
              <a:rPr lang="en-GB" dirty="0" smtClean="0">
                <a:solidFill>
                  <a:srgbClr val="7030A0"/>
                </a:solidFill>
              </a:rPr>
              <a:t>(</a:t>
            </a:r>
            <a:r>
              <a:rPr lang="en-GB" dirty="0">
                <a:solidFill>
                  <a:srgbClr val="7030A0"/>
                </a:solidFill>
              </a:rPr>
              <a:t>West Sussex council (adapted), 2021) </a:t>
            </a:r>
          </a:p>
          <a:p>
            <a:endParaRPr lang="en-GB" dirty="0">
              <a:solidFill>
                <a:srgbClr val="7030A0"/>
              </a:solidFill>
            </a:endParaRPr>
          </a:p>
        </p:txBody>
      </p:sp>
      <p:pic>
        <p:nvPicPr>
          <p:cNvPr id="4" name="Picture 3"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962" y="0"/>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622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rgbClr val="7030A0"/>
                </a:solidFill>
              </a:rPr>
              <a:t>You have more influence than you might think…</a:t>
            </a:r>
            <a:endParaRPr lang="en-GB" sz="3200" dirty="0">
              <a:solidFill>
                <a:srgbClr val="7030A0"/>
              </a:solidFill>
            </a:endParaRPr>
          </a:p>
        </p:txBody>
      </p:sp>
      <p:sp>
        <p:nvSpPr>
          <p:cNvPr id="3" name="Content Placeholder 2"/>
          <p:cNvSpPr>
            <a:spLocks noGrp="1"/>
          </p:cNvSpPr>
          <p:nvPr>
            <p:ph idx="1"/>
          </p:nvPr>
        </p:nvSpPr>
        <p:spPr/>
        <p:txBody>
          <a:bodyPr>
            <a:normAutofit fontScale="77500" lnSpcReduction="20000"/>
          </a:bodyPr>
          <a:lstStyle/>
          <a:p>
            <a:r>
              <a:rPr lang="en-GB" dirty="0">
                <a:solidFill>
                  <a:srgbClr val="7030A0"/>
                </a:solidFill>
              </a:rPr>
              <a:t>Practitioners have the most control and influence over the child or young person’s school </a:t>
            </a:r>
            <a:r>
              <a:rPr lang="en-GB" dirty="0" smtClean="0">
                <a:solidFill>
                  <a:srgbClr val="7030A0"/>
                </a:solidFill>
              </a:rPr>
              <a:t>experience.</a:t>
            </a:r>
          </a:p>
          <a:p>
            <a:r>
              <a:rPr lang="en-GB" dirty="0" smtClean="0">
                <a:solidFill>
                  <a:srgbClr val="7030A0"/>
                </a:solidFill>
              </a:rPr>
              <a:t>The </a:t>
            </a:r>
            <a:r>
              <a:rPr lang="en-GB" dirty="0">
                <a:solidFill>
                  <a:srgbClr val="7030A0"/>
                </a:solidFill>
              </a:rPr>
              <a:t>school experience often needs to be adapted to become a better fit for individuals who are vulnerable to EBSA, one that promotes their strengths and resilience factors and minimises the </a:t>
            </a:r>
            <a:r>
              <a:rPr lang="en-GB" dirty="0" smtClean="0">
                <a:solidFill>
                  <a:srgbClr val="7030A0"/>
                </a:solidFill>
              </a:rPr>
              <a:t>risks.</a:t>
            </a:r>
          </a:p>
          <a:p>
            <a:r>
              <a:rPr lang="en-GB" dirty="0" smtClean="0">
                <a:solidFill>
                  <a:srgbClr val="7030A0"/>
                </a:solidFill>
              </a:rPr>
              <a:t>Successful </a:t>
            </a:r>
            <a:r>
              <a:rPr lang="en-GB" dirty="0">
                <a:solidFill>
                  <a:srgbClr val="7030A0"/>
                </a:solidFill>
              </a:rPr>
              <a:t>outcomes are more likely where practitioners:</a:t>
            </a:r>
          </a:p>
          <a:p>
            <a:pPr lvl="1"/>
            <a:r>
              <a:rPr lang="en-GB" dirty="0">
                <a:solidFill>
                  <a:srgbClr val="7030A0"/>
                </a:solidFill>
              </a:rPr>
              <a:t>are empowered to be adaptable and flexible;</a:t>
            </a:r>
          </a:p>
          <a:p>
            <a:pPr lvl="1"/>
            <a:r>
              <a:rPr lang="en-GB" dirty="0">
                <a:solidFill>
                  <a:srgbClr val="7030A0"/>
                </a:solidFill>
              </a:rPr>
              <a:t>are solution focussed;</a:t>
            </a:r>
          </a:p>
          <a:p>
            <a:pPr lvl="1"/>
            <a:r>
              <a:rPr lang="en-GB" dirty="0">
                <a:solidFill>
                  <a:srgbClr val="7030A0"/>
                </a:solidFill>
              </a:rPr>
              <a:t>plan to reduce EBSA gradually over time;</a:t>
            </a:r>
          </a:p>
          <a:p>
            <a:pPr lvl="1"/>
            <a:r>
              <a:rPr lang="en-GB" dirty="0">
                <a:solidFill>
                  <a:srgbClr val="7030A0"/>
                </a:solidFill>
              </a:rPr>
              <a:t>promote individual attendance and engagement on the basis of pupil voice, their interests and strengths;</a:t>
            </a:r>
          </a:p>
          <a:p>
            <a:pPr lvl="1"/>
            <a:r>
              <a:rPr lang="en-GB" dirty="0">
                <a:solidFill>
                  <a:srgbClr val="7030A0"/>
                </a:solidFill>
              </a:rPr>
              <a:t>recognise small achievements and progress along the way;</a:t>
            </a:r>
          </a:p>
          <a:p>
            <a:pPr lvl="1"/>
            <a:r>
              <a:rPr lang="en-GB" dirty="0">
                <a:solidFill>
                  <a:srgbClr val="7030A0"/>
                </a:solidFill>
              </a:rPr>
              <a:t>identify some ‘quick wins’ that give the young person a sense of progress and achievement;</a:t>
            </a:r>
          </a:p>
          <a:p>
            <a:pPr lvl="1"/>
            <a:r>
              <a:rPr lang="en-GB" dirty="0">
                <a:solidFill>
                  <a:srgbClr val="7030A0"/>
                </a:solidFill>
              </a:rPr>
              <a:t>seek to improve the child or young person’s whole school connectedness, looking specifically at their relationships and appropriate curricular experiences</a:t>
            </a:r>
            <a:r>
              <a:rPr lang="en-GB" dirty="0" smtClean="0">
                <a:solidFill>
                  <a:srgbClr val="7030A0"/>
                </a:solidFill>
              </a:rPr>
              <a:t>.</a:t>
            </a:r>
          </a:p>
          <a:p>
            <a:pPr marL="457200" lvl="1" indent="0" algn="r">
              <a:buNone/>
            </a:pPr>
            <a:r>
              <a:rPr lang="en-GB" dirty="0" smtClean="0">
                <a:solidFill>
                  <a:srgbClr val="7030A0"/>
                </a:solidFill>
              </a:rPr>
              <a:t> </a:t>
            </a:r>
            <a:r>
              <a:rPr lang="en-GB" dirty="0">
                <a:solidFill>
                  <a:srgbClr val="7030A0"/>
                </a:solidFill>
              </a:rPr>
              <a:t>(O’Hagan, Bond &amp; Hebron, 2022</a:t>
            </a:r>
            <a:r>
              <a:rPr lang="en-GB" dirty="0" smtClean="0">
                <a:solidFill>
                  <a:srgbClr val="7030A0"/>
                </a:solidFill>
              </a:rPr>
              <a:t>).</a:t>
            </a:r>
            <a:endParaRPr lang="en-GB" dirty="0">
              <a:solidFill>
                <a:srgbClr val="7030A0"/>
              </a:solidFill>
            </a:endParaRPr>
          </a:p>
        </p:txBody>
      </p:sp>
      <p:pic>
        <p:nvPicPr>
          <p:cNvPr id="4" name="Picture 3"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962" y="0"/>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010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Individualised Supports</a:t>
            </a:r>
            <a:endParaRPr lang="en-GB" dirty="0">
              <a:solidFill>
                <a:srgbClr val="7030A0"/>
              </a:solidFill>
            </a:endParaRPr>
          </a:p>
        </p:txBody>
      </p:sp>
      <p:sp>
        <p:nvSpPr>
          <p:cNvPr id="3" name="Content Placeholder 2"/>
          <p:cNvSpPr>
            <a:spLocks noGrp="1"/>
          </p:cNvSpPr>
          <p:nvPr>
            <p:ph idx="1"/>
          </p:nvPr>
        </p:nvSpPr>
        <p:spPr/>
        <p:txBody>
          <a:bodyPr>
            <a:normAutofit lnSpcReduction="10000"/>
          </a:bodyPr>
          <a:lstStyle/>
          <a:p>
            <a:pPr lvl="0"/>
            <a:r>
              <a:rPr lang="en-GB" dirty="0">
                <a:solidFill>
                  <a:srgbClr val="7030A0"/>
                </a:solidFill>
              </a:rPr>
              <a:t>G</a:t>
            </a:r>
            <a:r>
              <a:rPr lang="en-GB" dirty="0" smtClean="0">
                <a:solidFill>
                  <a:srgbClr val="7030A0"/>
                </a:solidFill>
              </a:rPr>
              <a:t>raded </a:t>
            </a:r>
            <a:r>
              <a:rPr lang="en-GB" dirty="0">
                <a:solidFill>
                  <a:srgbClr val="7030A0"/>
                </a:solidFill>
              </a:rPr>
              <a:t>exposure to the building, staff, and </a:t>
            </a:r>
            <a:r>
              <a:rPr lang="en-GB" dirty="0" smtClean="0">
                <a:solidFill>
                  <a:srgbClr val="7030A0"/>
                </a:solidFill>
              </a:rPr>
              <a:t>timetable;</a:t>
            </a:r>
          </a:p>
          <a:p>
            <a:pPr lvl="0"/>
            <a:r>
              <a:rPr lang="en-GB" dirty="0">
                <a:solidFill>
                  <a:srgbClr val="7030A0"/>
                </a:solidFill>
              </a:rPr>
              <a:t>S</a:t>
            </a:r>
            <a:r>
              <a:rPr lang="en-GB" dirty="0" smtClean="0">
                <a:solidFill>
                  <a:srgbClr val="7030A0"/>
                </a:solidFill>
              </a:rPr>
              <a:t>oft </a:t>
            </a:r>
            <a:r>
              <a:rPr lang="en-GB" dirty="0">
                <a:solidFill>
                  <a:srgbClr val="7030A0"/>
                </a:solidFill>
              </a:rPr>
              <a:t>start to the day, particularly on a Monday and Friday – find a hook – something they might enjoy coming in for that will reward their transition into the building;</a:t>
            </a:r>
          </a:p>
          <a:p>
            <a:pPr lvl="0"/>
            <a:r>
              <a:rPr lang="en-GB" dirty="0">
                <a:solidFill>
                  <a:srgbClr val="7030A0"/>
                </a:solidFill>
              </a:rPr>
              <a:t>C</a:t>
            </a:r>
            <a:r>
              <a:rPr lang="en-GB" dirty="0" smtClean="0">
                <a:solidFill>
                  <a:srgbClr val="7030A0"/>
                </a:solidFill>
              </a:rPr>
              <a:t>ustomised </a:t>
            </a:r>
            <a:r>
              <a:rPr lang="en-GB" dirty="0">
                <a:solidFill>
                  <a:srgbClr val="7030A0"/>
                </a:solidFill>
              </a:rPr>
              <a:t>timetables for days/weeks and terms;</a:t>
            </a:r>
          </a:p>
          <a:p>
            <a:pPr lvl="0"/>
            <a:r>
              <a:rPr lang="en-GB" dirty="0">
                <a:solidFill>
                  <a:srgbClr val="7030A0"/>
                </a:solidFill>
              </a:rPr>
              <a:t>D</a:t>
            </a:r>
            <a:r>
              <a:rPr lang="en-GB" dirty="0" smtClean="0">
                <a:solidFill>
                  <a:srgbClr val="7030A0"/>
                </a:solidFill>
              </a:rPr>
              <a:t>aily </a:t>
            </a:r>
            <a:r>
              <a:rPr lang="en-GB" dirty="0">
                <a:solidFill>
                  <a:srgbClr val="7030A0"/>
                </a:solidFill>
              </a:rPr>
              <a:t>check-in with a member of the school team;</a:t>
            </a:r>
          </a:p>
          <a:p>
            <a:pPr lvl="0"/>
            <a:r>
              <a:rPr lang="en-GB" dirty="0">
                <a:solidFill>
                  <a:srgbClr val="7030A0"/>
                </a:solidFill>
              </a:rPr>
              <a:t>D</a:t>
            </a:r>
            <a:r>
              <a:rPr lang="en-GB" dirty="0" smtClean="0">
                <a:solidFill>
                  <a:srgbClr val="7030A0"/>
                </a:solidFill>
              </a:rPr>
              <a:t>aily </a:t>
            </a:r>
            <a:r>
              <a:rPr lang="en-GB" dirty="0">
                <a:solidFill>
                  <a:srgbClr val="7030A0"/>
                </a:solidFill>
              </a:rPr>
              <a:t>celebrations, however small, that acknowledge any success;</a:t>
            </a:r>
          </a:p>
          <a:p>
            <a:pPr lvl="0"/>
            <a:r>
              <a:rPr lang="en-GB" dirty="0" smtClean="0">
                <a:solidFill>
                  <a:srgbClr val="7030A0"/>
                </a:solidFill>
              </a:rPr>
              <a:t>A 1-2-1 </a:t>
            </a:r>
            <a:r>
              <a:rPr lang="en-GB" dirty="0">
                <a:solidFill>
                  <a:srgbClr val="7030A0"/>
                </a:solidFill>
              </a:rPr>
              <a:t>session </a:t>
            </a:r>
            <a:r>
              <a:rPr lang="en-GB" dirty="0" smtClean="0">
                <a:solidFill>
                  <a:srgbClr val="7030A0"/>
                </a:solidFill>
              </a:rPr>
              <a:t>(daily / weekly</a:t>
            </a:r>
            <a:r>
              <a:rPr lang="en-GB" dirty="0">
                <a:solidFill>
                  <a:srgbClr val="7030A0"/>
                </a:solidFill>
              </a:rPr>
              <a:t>) to discuss and review the plan for re-engagement with school and any other worries the young person may have</a:t>
            </a:r>
            <a:r>
              <a:rPr lang="en-GB" dirty="0" smtClean="0">
                <a:solidFill>
                  <a:srgbClr val="7030A0"/>
                </a:solidFill>
              </a:rPr>
              <a:t>;</a:t>
            </a:r>
            <a:endParaRPr lang="en-GB" dirty="0">
              <a:solidFill>
                <a:srgbClr val="7030A0"/>
              </a:solidFill>
            </a:endParaRPr>
          </a:p>
        </p:txBody>
      </p:sp>
      <p:pic>
        <p:nvPicPr>
          <p:cNvPr id="4" name="Picture 3"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962" y="0"/>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2166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7030A0"/>
                </a:solidFill>
              </a:rPr>
              <a:t>Individualised Supports</a:t>
            </a:r>
            <a:endParaRPr lang="en-GB" dirty="0"/>
          </a:p>
        </p:txBody>
      </p:sp>
      <p:sp>
        <p:nvSpPr>
          <p:cNvPr id="3" name="Content Placeholder 2"/>
          <p:cNvSpPr>
            <a:spLocks noGrp="1"/>
          </p:cNvSpPr>
          <p:nvPr>
            <p:ph idx="1"/>
          </p:nvPr>
        </p:nvSpPr>
        <p:spPr/>
        <p:txBody>
          <a:bodyPr>
            <a:normAutofit lnSpcReduction="10000"/>
          </a:bodyPr>
          <a:lstStyle/>
          <a:p>
            <a:pPr lvl="0"/>
            <a:r>
              <a:rPr lang="en-GB" dirty="0" smtClean="0">
                <a:solidFill>
                  <a:srgbClr val="7030A0"/>
                </a:solidFill>
              </a:rPr>
              <a:t>Walk </a:t>
            </a:r>
            <a:r>
              <a:rPr lang="en-GB" dirty="0">
                <a:solidFill>
                  <a:srgbClr val="7030A0"/>
                </a:solidFill>
              </a:rPr>
              <a:t>&amp; talk: getting alongside the young person either inside or outside the school building can be much more helpful than sitting in a formal environment or across a desk;</a:t>
            </a:r>
          </a:p>
          <a:p>
            <a:pPr lvl="0"/>
            <a:r>
              <a:rPr lang="en-GB" dirty="0" smtClean="0">
                <a:solidFill>
                  <a:srgbClr val="7030A0"/>
                </a:solidFill>
              </a:rPr>
              <a:t>Strategies </a:t>
            </a:r>
            <a:r>
              <a:rPr lang="en-GB" dirty="0">
                <a:solidFill>
                  <a:srgbClr val="7030A0"/>
                </a:solidFill>
              </a:rPr>
              <a:t>for moving to a safe space, if needed;</a:t>
            </a:r>
          </a:p>
          <a:p>
            <a:pPr lvl="0"/>
            <a:r>
              <a:rPr lang="en-GB" dirty="0" smtClean="0">
                <a:solidFill>
                  <a:srgbClr val="7030A0"/>
                </a:solidFill>
              </a:rPr>
              <a:t>Robust </a:t>
            </a:r>
            <a:r>
              <a:rPr lang="en-GB" dirty="0">
                <a:solidFill>
                  <a:srgbClr val="7030A0"/>
                </a:solidFill>
              </a:rPr>
              <a:t>transition planning and interventions;</a:t>
            </a:r>
          </a:p>
          <a:p>
            <a:pPr lvl="0"/>
            <a:r>
              <a:rPr lang="en-GB" dirty="0" smtClean="0">
                <a:solidFill>
                  <a:srgbClr val="7030A0"/>
                </a:solidFill>
              </a:rPr>
              <a:t>Adult </a:t>
            </a:r>
            <a:r>
              <a:rPr lang="en-GB" dirty="0">
                <a:solidFill>
                  <a:srgbClr val="7030A0"/>
                </a:solidFill>
              </a:rPr>
              <a:t>contacts for the child or young person when they are in the building (especially at transitions);</a:t>
            </a:r>
          </a:p>
          <a:p>
            <a:pPr lvl="0"/>
            <a:r>
              <a:rPr lang="en-GB" dirty="0" smtClean="0">
                <a:solidFill>
                  <a:srgbClr val="7030A0"/>
                </a:solidFill>
              </a:rPr>
              <a:t>Individualised </a:t>
            </a:r>
            <a:r>
              <a:rPr lang="en-GB" dirty="0">
                <a:solidFill>
                  <a:srgbClr val="7030A0"/>
                </a:solidFill>
              </a:rPr>
              <a:t>or group work to support emotional and mental wellbeing;</a:t>
            </a:r>
          </a:p>
          <a:p>
            <a:pPr lvl="0"/>
            <a:r>
              <a:rPr lang="en-GB" dirty="0" smtClean="0">
                <a:solidFill>
                  <a:srgbClr val="7030A0"/>
                </a:solidFill>
              </a:rPr>
              <a:t>Ongoing</a:t>
            </a:r>
            <a:r>
              <a:rPr lang="en-GB" dirty="0">
                <a:solidFill>
                  <a:srgbClr val="7030A0"/>
                </a:solidFill>
              </a:rPr>
              <a:t>, regular communication with parents / carers</a:t>
            </a:r>
            <a:r>
              <a:rPr lang="en-GB" dirty="0" smtClean="0">
                <a:solidFill>
                  <a:srgbClr val="7030A0"/>
                </a:solidFill>
              </a:rPr>
              <a:t>.</a:t>
            </a:r>
            <a:endParaRPr lang="en-GB" dirty="0">
              <a:solidFill>
                <a:srgbClr val="7030A0"/>
              </a:solidFill>
            </a:endParaRPr>
          </a:p>
        </p:txBody>
      </p:sp>
      <p:pic>
        <p:nvPicPr>
          <p:cNvPr id="4" name="Picture 3"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962" y="0"/>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3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0070C0"/>
                </a:solidFill>
                <a:latin typeface="Calibri" panose="020F0502020204030204" pitchFamily="34" charset="0"/>
                <a:cs typeface="Calibri" panose="020F0502020204030204" pitchFamily="34" charset="0"/>
              </a:rPr>
              <a:t>Graded Exposure</a:t>
            </a:r>
            <a:endParaRPr lang="en-GB" dirty="0">
              <a:solidFill>
                <a:srgbClr val="0070C0"/>
              </a:solidFill>
              <a:latin typeface="Calibri" panose="020F0502020204030204" pitchFamily="34" charset="0"/>
              <a:cs typeface="Calibri" panose="020F0502020204030204" pitchFamily="34" charset="0"/>
            </a:endParaRPr>
          </a:p>
        </p:txBody>
      </p:sp>
      <p:sp>
        <p:nvSpPr>
          <p:cNvPr id="6" name="Content Placeholder 5"/>
          <p:cNvSpPr>
            <a:spLocks noGrp="1"/>
          </p:cNvSpPr>
          <p:nvPr>
            <p:ph sz="half" idx="2"/>
          </p:nvPr>
        </p:nvSpPr>
        <p:spPr>
          <a:xfrm>
            <a:off x="839788" y="1819656"/>
            <a:ext cx="5157787" cy="4370007"/>
          </a:xfrm>
        </p:spPr>
        <p:txBody>
          <a:bodyPr>
            <a:normAutofit lnSpcReduction="10000"/>
          </a:bodyPr>
          <a:lstStyle/>
          <a:p>
            <a:r>
              <a:rPr lang="en-GB" dirty="0" smtClean="0">
                <a:solidFill>
                  <a:srgbClr val="0070C0"/>
                </a:solidFill>
              </a:rPr>
              <a:t>Joseph </a:t>
            </a:r>
            <a:r>
              <a:rPr lang="en-GB" dirty="0" err="1" smtClean="0">
                <a:solidFill>
                  <a:srgbClr val="0070C0"/>
                </a:solidFill>
              </a:rPr>
              <a:t>Wolpe</a:t>
            </a:r>
            <a:r>
              <a:rPr lang="en-GB" dirty="0" smtClean="0">
                <a:solidFill>
                  <a:srgbClr val="0070C0"/>
                </a:solidFill>
              </a:rPr>
              <a:t> (1957)</a:t>
            </a:r>
          </a:p>
          <a:p>
            <a:r>
              <a:rPr lang="en-GB" dirty="0" smtClean="0">
                <a:solidFill>
                  <a:srgbClr val="0070C0"/>
                </a:solidFill>
              </a:rPr>
              <a:t>Gradual move towards the task which is the hardest</a:t>
            </a:r>
          </a:p>
          <a:p>
            <a:r>
              <a:rPr lang="en-GB" dirty="0" smtClean="0">
                <a:solidFill>
                  <a:srgbClr val="0070C0"/>
                </a:solidFill>
              </a:rPr>
              <a:t>Plan and rank actions in terms of difficulty (in consultation with the young person) </a:t>
            </a:r>
          </a:p>
          <a:p>
            <a:r>
              <a:rPr lang="en-GB" dirty="0" smtClean="0">
                <a:solidFill>
                  <a:srgbClr val="0070C0"/>
                </a:solidFill>
              </a:rPr>
              <a:t>Smallest of small steps where necessary</a:t>
            </a:r>
          </a:p>
          <a:p>
            <a:r>
              <a:rPr lang="en-GB" dirty="0" smtClean="0">
                <a:solidFill>
                  <a:srgbClr val="0070C0"/>
                </a:solidFill>
              </a:rPr>
              <a:t>Partnership with family and team around the young person</a:t>
            </a:r>
            <a:endParaRPr lang="en-GB" dirty="0">
              <a:solidFill>
                <a:srgbClr val="0070C0"/>
              </a:solidFill>
            </a:endParaRPr>
          </a:p>
        </p:txBody>
      </p:sp>
      <p:pic>
        <p:nvPicPr>
          <p:cNvPr id="4" name="Picture 2"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962" y="0"/>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10"/>
          <p:cNvPicPr>
            <a:picLocks noGrp="1" noChangeAspect="1"/>
          </p:cNvPicPr>
          <p:nvPr>
            <p:ph sz="quarter" idx="4"/>
          </p:nvPr>
        </p:nvPicPr>
        <p:blipFill>
          <a:blip r:embed="rId3"/>
          <a:stretch>
            <a:fillRect/>
          </a:stretch>
        </p:blipFill>
        <p:spPr>
          <a:xfrm>
            <a:off x="5997575" y="1930400"/>
            <a:ext cx="5861915" cy="4149798"/>
          </a:xfrm>
          <a:prstGeom prst="rect">
            <a:avLst/>
          </a:prstGeom>
        </p:spPr>
      </p:pic>
    </p:spTree>
    <p:extLst>
      <p:ext uri="{BB962C8B-B14F-4D97-AF65-F5344CB8AC3E}">
        <p14:creationId xmlns:p14="http://schemas.microsoft.com/office/powerpoint/2010/main" val="2574135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265888601"/>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cropped-Healthier-Minds-masthea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53962" y="0"/>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918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8"/>
          <p:cNvPicPr>
            <a:picLocks noChangeAspect="1"/>
          </p:cNvPicPr>
          <p:nvPr/>
        </p:nvPicPr>
        <p:blipFill>
          <a:blip r:embed="rId2"/>
          <a:stretch>
            <a:fillRect/>
          </a:stretch>
        </p:blipFill>
        <p:spPr>
          <a:xfrm>
            <a:off x="1976583" y="921026"/>
            <a:ext cx="7749308" cy="5424357"/>
          </a:xfrm>
          <a:prstGeom prst="rect">
            <a:avLst/>
          </a:prstGeom>
        </p:spPr>
      </p:pic>
      <p:pic>
        <p:nvPicPr>
          <p:cNvPr id="8" name="Picture 7" descr="cropped-Healthier-Minds-mast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3962" y="0"/>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1128916" y="6275725"/>
            <a:ext cx="485815" cy="369332"/>
          </a:xfrm>
          <a:prstGeom prst="rect">
            <a:avLst/>
          </a:prstGeom>
          <a:noFill/>
        </p:spPr>
        <p:txBody>
          <a:bodyPr wrap="square" rtlCol="0">
            <a:spAutoFit/>
          </a:bodyPr>
          <a:lstStyle/>
          <a:p>
            <a:r>
              <a:rPr lang="en-GB" dirty="0"/>
              <a:t>C</a:t>
            </a:r>
          </a:p>
        </p:txBody>
      </p:sp>
    </p:spTree>
    <p:extLst>
      <p:ext uri="{BB962C8B-B14F-4D97-AF65-F5344CB8AC3E}">
        <p14:creationId xmlns:p14="http://schemas.microsoft.com/office/powerpoint/2010/main" val="3880435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7010400" y="1825625"/>
            <a:ext cx="5181600" cy="4351338"/>
          </a:xfrm>
        </p:spPr>
        <p:txBody>
          <a:bodyPr/>
          <a:lstStyle/>
          <a:p>
            <a:endParaRPr lang="en-GB" dirty="0"/>
          </a:p>
          <a:p>
            <a:endParaRPr lang="en-GB" dirty="0"/>
          </a:p>
        </p:txBody>
      </p:sp>
      <p:sp>
        <p:nvSpPr>
          <p:cNvPr id="3" name="Content Placeholder 2"/>
          <p:cNvSpPr>
            <a:spLocks noGrp="1"/>
          </p:cNvSpPr>
          <p:nvPr>
            <p:ph sz="half" idx="4294967295"/>
          </p:nvPr>
        </p:nvSpPr>
        <p:spPr>
          <a:xfrm>
            <a:off x="0" y="1825625"/>
            <a:ext cx="5181600" cy="4351338"/>
          </a:xfrm>
        </p:spPr>
        <p:txBody>
          <a:bodyPr/>
          <a:lstStyle/>
          <a:p>
            <a:endParaRPr lang="en-GB" dirty="0"/>
          </a:p>
          <a:p>
            <a:endParaRPr lang="en-GB" dirty="0"/>
          </a:p>
        </p:txBody>
      </p:sp>
      <p:sp>
        <p:nvSpPr>
          <p:cNvPr id="8" name="TextBox 7"/>
          <p:cNvSpPr txBox="1"/>
          <p:nvPr/>
        </p:nvSpPr>
        <p:spPr>
          <a:xfrm>
            <a:off x="11128916" y="6275725"/>
            <a:ext cx="485815" cy="369332"/>
          </a:xfrm>
          <a:prstGeom prst="rect">
            <a:avLst/>
          </a:prstGeom>
          <a:noFill/>
        </p:spPr>
        <p:txBody>
          <a:bodyPr wrap="square" rtlCol="0">
            <a:spAutoFit/>
          </a:bodyPr>
          <a:lstStyle/>
          <a:p>
            <a:r>
              <a:rPr lang="en-GB" dirty="0"/>
              <a:t>A</a:t>
            </a:r>
          </a:p>
        </p:txBody>
      </p:sp>
      <p:graphicFrame>
        <p:nvGraphicFramePr>
          <p:cNvPr id="13" name="Table 12"/>
          <p:cNvGraphicFramePr>
            <a:graphicFrameLocks noGrp="1"/>
          </p:cNvGraphicFramePr>
          <p:nvPr>
            <p:extLst>
              <p:ext uri="{D42A27DB-BD31-4B8C-83A1-F6EECF244321}">
                <p14:modId xmlns:p14="http://schemas.microsoft.com/office/powerpoint/2010/main" val="3289659345"/>
              </p:ext>
            </p:extLst>
          </p:nvPr>
        </p:nvGraphicFramePr>
        <p:xfrm>
          <a:off x="1437832" y="0"/>
          <a:ext cx="6835698" cy="6969878"/>
        </p:xfrm>
        <a:graphic>
          <a:graphicData uri="http://schemas.openxmlformats.org/drawingml/2006/table">
            <a:tbl>
              <a:tblPr firstRow="1" firstCol="1" bandRow="1">
                <a:tableStyleId>{5C22544A-7EE6-4342-B048-85BDC9FD1C3A}</a:tableStyleId>
              </a:tblPr>
              <a:tblGrid>
                <a:gridCol w="748958">
                  <a:extLst>
                    <a:ext uri="{9D8B030D-6E8A-4147-A177-3AD203B41FA5}">
                      <a16:colId xmlns:a16="http://schemas.microsoft.com/office/drawing/2014/main" val="1066253225"/>
                    </a:ext>
                  </a:extLst>
                </a:gridCol>
                <a:gridCol w="1289631">
                  <a:extLst>
                    <a:ext uri="{9D8B030D-6E8A-4147-A177-3AD203B41FA5}">
                      <a16:colId xmlns:a16="http://schemas.microsoft.com/office/drawing/2014/main" val="553698586"/>
                    </a:ext>
                  </a:extLst>
                </a:gridCol>
                <a:gridCol w="4299254">
                  <a:extLst>
                    <a:ext uri="{9D8B030D-6E8A-4147-A177-3AD203B41FA5}">
                      <a16:colId xmlns:a16="http://schemas.microsoft.com/office/drawing/2014/main" val="3912354911"/>
                    </a:ext>
                  </a:extLst>
                </a:gridCol>
                <a:gridCol w="497855">
                  <a:extLst>
                    <a:ext uri="{9D8B030D-6E8A-4147-A177-3AD203B41FA5}">
                      <a16:colId xmlns:a16="http://schemas.microsoft.com/office/drawing/2014/main" val="3135229992"/>
                    </a:ext>
                  </a:extLst>
                </a:gridCol>
              </a:tblGrid>
              <a:tr h="222624">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400" baseline="0">
                          <a:effectLst/>
                        </a:rPr>
                        <a:t>Targets: </a:t>
                      </a:r>
                      <a:endParaRPr lang="en-GB"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400" baseline="0" dirty="0">
                          <a:effectLst/>
                        </a:rPr>
                        <a:t>Tick</a:t>
                      </a:r>
                      <a:endParaRPr lang="en-GB"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1701078989"/>
                  </a:ext>
                </a:extLst>
              </a:tr>
              <a:tr h="222624">
                <a:tc>
                  <a:txBody>
                    <a:bodyPr/>
                    <a:lstStyle/>
                    <a:p>
                      <a:pPr>
                        <a:lnSpc>
                          <a:spcPct val="107000"/>
                        </a:lnSpc>
                        <a:spcAft>
                          <a:spcPts val="0"/>
                        </a:spcAft>
                      </a:pPr>
                      <a:r>
                        <a:rPr lang="en-GB" sz="1200">
                          <a:effectLst/>
                        </a:rPr>
                        <a:t>Week 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8</a:t>
                      </a:r>
                      <a:r>
                        <a:rPr lang="en-GB" sz="1200" baseline="30000">
                          <a:effectLst/>
                        </a:rPr>
                        <a:t>th</a:t>
                      </a:r>
                      <a:r>
                        <a:rPr lang="en-GB" sz="1200">
                          <a:effectLst/>
                        </a:rPr>
                        <a:t>-11</a:t>
                      </a:r>
                      <a:r>
                        <a:rPr lang="en-GB" sz="1200" baseline="30000">
                          <a:effectLst/>
                        </a:rPr>
                        <a:t>th</a:t>
                      </a:r>
                      <a:r>
                        <a:rPr lang="en-GB" sz="1200">
                          <a:effectLst/>
                        </a:rPr>
                        <a:t> June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400" baseline="0">
                          <a:effectLst/>
                        </a:rPr>
                        <a:t>Get up and ready for school by 9am each morning. </a:t>
                      </a:r>
                      <a:endParaRPr lang="en-GB"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400" baseline="0" dirty="0">
                          <a:effectLst/>
                        </a:rPr>
                        <a:t> </a:t>
                      </a:r>
                      <a:endParaRPr lang="en-GB"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1047816247"/>
                  </a:ext>
                </a:extLst>
              </a:tr>
              <a:tr h="381711">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dirty="0">
                          <a:effectLst/>
                        </a:rPr>
                        <a:t>Drive to school with family members then come back home if you want to.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2120420303"/>
                  </a:ext>
                </a:extLst>
              </a:tr>
              <a:tr h="338966">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Log on to Google Classroom and check work for 1 subject per day.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3278811644"/>
                  </a:ext>
                </a:extLst>
              </a:tr>
              <a:tr h="381711">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Any other achievements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604898033"/>
                  </a:ext>
                </a:extLst>
              </a:tr>
              <a:tr h="192469">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1657631151"/>
                  </a:ext>
                </a:extLst>
              </a:tr>
              <a:tr h="192469">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3825708908"/>
                  </a:ext>
                </a:extLst>
              </a:tr>
              <a:tr h="338966">
                <a:tc>
                  <a:txBody>
                    <a:bodyPr/>
                    <a:lstStyle/>
                    <a:p>
                      <a:pPr>
                        <a:lnSpc>
                          <a:spcPct val="107000"/>
                        </a:lnSpc>
                        <a:spcAft>
                          <a:spcPts val="0"/>
                        </a:spcAft>
                      </a:pPr>
                      <a:r>
                        <a:rPr lang="en-GB" sz="1200">
                          <a:effectLst/>
                        </a:rPr>
                        <a:t>Week 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14</a:t>
                      </a:r>
                      <a:r>
                        <a:rPr lang="en-GB" sz="1200" baseline="30000">
                          <a:effectLst/>
                        </a:rPr>
                        <a:t>th</a:t>
                      </a:r>
                      <a:r>
                        <a:rPr lang="en-GB" sz="1200">
                          <a:effectLst/>
                        </a:rPr>
                        <a:t> – 18</a:t>
                      </a:r>
                      <a:r>
                        <a:rPr lang="en-GB" sz="1200" baseline="30000">
                          <a:effectLst/>
                        </a:rPr>
                        <a:t>th</a:t>
                      </a:r>
                      <a:r>
                        <a:rPr lang="en-GB" sz="1200">
                          <a:effectLst/>
                        </a:rPr>
                        <a:t> June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Continue to get up and ready for school by 9am each morning.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3890114427"/>
                  </a:ext>
                </a:extLst>
              </a:tr>
              <a:tr h="381711">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Continue to drive to school with family members then come back home if you want to.</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2375527586"/>
                  </a:ext>
                </a:extLst>
              </a:tr>
              <a:tr h="381711">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If at home, continue to Google Classroom and check work for 1 subject per day.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3430306755"/>
                  </a:ext>
                </a:extLst>
              </a:tr>
              <a:tr h="381711">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Travel in the car to the school on one day to collect some work from Mr Smith, from the car park.</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2842563175"/>
                  </a:ext>
                </a:extLst>
              </a:tr>
              <a:tr h="381711">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Any other achievements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757310964"/>
                  </a:ext>
                </a:extLst>
              </a:tr>
              <a:tr h="192469">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1070542161"/>
                  </a:ext>
                </a:extLst>
              </a:tr>
              <a:tr h="192469">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1432390438"/>
                  </a:ext>
                </a:extLst>
              </a:tr>
              <a:tr h="338966">
                <a:tc>
                  <a:txBody>
                    <a:bodyPr/>
                    <a:lstStyle/>
                    <a:p>
                      <a:pPr>
                        <a:lnSpc>
                          <a:spcPct val="107000"/>
                        </a:lnSpc>
                        <a:spcAft>
                          <a:spcPts val="0"/>
                        </a:spcAft>
                      </a:pPr>
                      <a:r>
                        <a:rPr lang="en-GB" sz="1200">
                          <a:effectLst/>
                        </a:rPr>
                        <a:t>Week 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dirty="0">
                          <a:effectLst/>
                        </a:rPr>
                        <a:t>21</a:t>
                      </a:r>
                      <a:r>
                        <a:rPr lang="en-GB" sz="1200" baseline="30000" dirty="0">
                          <a:effectLst/>
                        </a:rPr>
                        <a:t>st</a:t>
                      </a:r>
                      <a:r>
                        <a:rPr lang="en-GB" sz="1200" dirty="0">
                          <a:effectLst/>
                        </a:rPr>
                        <a:t>  - 25</a:t>
                      </a:r>
                      <a:r>
                        <a:rPr lang="en-GB" sz="1200" baseline="30000" dirty="0">
                          <a:effectLst/>
                        </a:rPr>
                        <a:t>th</a:t>
                      </a:r>
                      <a:r>
                        <a:rPr lang="en-GB" sz="1200" dirty="0">
                          <a:effectLst/>
                        </a:rPr>
                        <a:t> June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Continue to get up and ready for school by 9am each morning.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1113101971"/>
                  </a:ext>
                </a:extLst>
              </a:tr>
              <a:tr h="381711">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dirty="0">
                          <a:effectLst/>
                        </a:rPr>
                        <a:t>Continue to drive to school with family members then come back home if you want to.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2831412171"/>
                  </a:ext>
                </a:extLst>
              </a:tr>
              <a:tr h="381711">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If at home, continue to Google Classroom and check work for 1 subject per day.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4061937138"/>
                  </a:ext>
                </a:extLst>
              </a:tr>
              <a:tr h="381711">
                <a:tc>
                  <a:txBody>
                    <a:bodyPr/>
                    <a:lstStyle/>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Travel in the car to the school on one day to collect some work from Mr Smith, from the car park.</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2381997145"/>
                  </a:ext>
                </a:extLst>
              </a:tr>
              <a:tr h="381711">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Write a list of school achievements over the past year and email it to Mr Smith.</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4029953665"/>
                  </a:ext>
                </a:extLst>
              </a:tr>
              <a:tr h="381711">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Any other achievements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1581609908"/>
                  </a:ext>
                </a:extLst>
              </a:tr>
              <a:tr h="204016">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1890639488"/>
                  </a:ext>
                </a:extLst>
              </a:tr>
              <a:tr h="204016">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3271046488"/>
                  </a:ext>
                </a:extLst>
              </a:tr>
            </a:tbl>
          </a:graphicData>
        </a:graphic>
      </p:graphicFrame>
      <p:pic>
        <p:nvPicPr>
          <p:cNvPr id="6" name="Picture 5"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962" y="0"/>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982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Individualised Supports</a:t>
            </a:r>
            <a:endParaRPr lang="en-GB" dirty="0">
              <a:solidFill>
                <a:srgbClr val="0070C0"/>
              </a:solidFill>
            </a:endParaRPr>
          </a:p>
        </p:txBody>
      </p:sp>
      <p:sp>
        <p:nvSpPr>
          <p:cNvPr id="8" name="Content Placeholder 7"/>
          <p:cNvSpPr>
            <a:spLocks noGrp="1"/>
          </p:cNvSpPr>
          <p:nvPr>
            <p:ph idx="1"/>
          </p:nvPr>
        </p:nvSpPr>
        <p:spPr/>
        <p:txBody>
          <a:bodyPr>
            <a:normAutofit/>
          </a:bodyPr>
          <a:lstStyle/>
          <a:p>
            <a:endParaRPr lang="en-GB" dirty="0">
              <a:solidFill>
                <a:srgbClr val="FF0000"/>
              </a:solidFill>
            </a:endParaRPr>
          </a:p>
          <a:p>
            <a:r>
              <a:rPr lang="en-GB" dirty="0">
                <a:solidFill>
                  <a:srgbClr val="0070C0"/>
                </a:solidFill>
              </a:rPr>
              <a:t>One Key Adult - Someone that </a:t>
            </a:r>
            <a:r>
              <a:rPr lang="en-GB" dirty="0" smtClean="0">
                <a:solidFill>
                  <a:srgbClr val="0070C0"/>
                </a:solidFill>
              </a:rPr>
              <a:t>they </a:t>
            </a:r>
            <a:r>
              <a:rPr lang="en-GB" dirty="0">
                <a:solidFill>
                  <a:srgbClr val="0070C0"/>
                </a:solidFill>
              </a:rPr>
              <a:t>identifies as having a good relationship </a:t>
            </a:r>
            <a:r>
              <a:rPr lang="en-GB" dirty="0" smtClean="0">
                <a:solidFill>
                  <a:srgbClr val="0070C0"/>
                </a:solidFill>
              </a:rPr>
              <a:t>with</a:t>
            </a:r>
          </a:p>
          <a:p>
            <a:r>
              <a:rPr lang="en-GB" dirty="0">
                <a:solidFill>
                  <a:srgbClr val="0070C0"/>
                </a:solidFill>
              </a:rPr>
              <a:t>D</a:t>
            </a:r>
            <a:r>
              <a:rPr lang="en-GB" dirty="0" smtClean="0">
                <a:solidFill>
                  <a:srgbClr val="0070C0"/>
                </a:solidFill>
              </a:rPr>
              <a:t>aily </a:t>
            </a:r>
            <a:r>
              <a:rPr lang="en-GB" dirty="0">
                <a:solidFill>
                  <a:srgbClr val="0070C0"/>
                </a:solidFill>
              </a:rPr>
              <a:t>brief </a:t>
            </a:r>
            <a:r>
              <a:rPr lang="en-GB" dirty="0" smtClean="0">
                <a:solidFill>
                  <a:srgbClr val="0070C0"/>
                </a:solidFill>
              </a:rPr>
              <a:t>check </a:t>
            </a:r>
            <a:r>
              <a:rPr lang="en-GB" dirty="0">
                <a:solidFill>
                  <a:srgbClr val="0070C0"/>
                </a:solidFill>
              </a:rPr>
              <a:t>in every day for five-ten </a:t>
            </a:r>
            <a:r>
              <a:rPr lang="en-GB" dirty="0" smtClean="0">
                <a:solidFill>
                  <a:srgbClr val="0070C0"/>
                </a:solidFill>
              </a:rPr>
              <a:t>minutes</a:t>
            </a:r>
            <a:r>
              <a:rPr lang="en-GB" dirty="0">
                <a:solidFill>
                  <a:srgbClr val="0070C0"/>
                </a:solidFill>
              </a:rPr>
              <a:t> </a:t>
            </a:r>
          </a:p>
          <a:p>
            <a:r>
              <a:rPr lang="en-GB" dirty="0">
                <a:solidFill>
                  <a:srgbClr val="0070C0"/>
                </a:solidFill>
              </a:rPr>
              <a:t>Enhanced check in 1 or 2 periods a week (individual or group</a:t>
            </a:r>
            <a:r>
              <a:rPr lang="en-GB" dirty="0" smtClean="0">
                <a:solidFill>
                  <a:srgbClr val="0070C0"/>
                </a:solidFill>
              </a:rPr>
              <a:t>)</a:t>
            </a:r>
            <a:r>
              <a:rPr lang="en-GB" dirty="0">
                <a:solidFill>
                  <a:srgbClr val="0070C0"/>
                </a:solidFill>
              </a:rPr>
              <a:t> </a:t>
            </a:r>
            <a:endParaRPr lang="en-GB" dirty="0" smtClean="0">
              <a:solidFill>
                <a:srgbClr val="0070C0"/>
              </a:solidFill>
            </a:endParaRPr>
          </a:p>
          <a:p>
            <a:r>
              <a:rPr lang="en-GB" dirty="0" smtClean="0">
                <a:solidFill>
                  <a:srgbClr val="0070C0"/>
                </a:solidFill>
              </a:rPr>
              <a:t>Project Work: focussing </a:t>
            </a:r>
            <a:r>
              <a:rPr lang="en-GB" dirty="0">
                <a:solidFill>
                  <a:srgbClr val="0070C0"/>
                </a:solidFill>
              </a:rPr>
              <a:t>on relationships, weekly targets and solutions to any worries </a:t>
            </a:r>
            <a:r>
              <a:rPr lang="en-GB" dirty="0" smtClean="0">
                <a:solidFill>
                  <a:srgbClr val="0070C0"/>
                </a:solidFill>
              </a:rPr>
              <a:t>they </a:t>
            </a:r>
            <a:r>
              <a:rPr lang="en-GB" dirty="0">
                <a:solidFill>
                  <a:srgbClr val="0070C0"/>
                </a:solidFill>
              </a:rPr>
              <a:t>may be having and emotional literacy work within the context of </a:t>
            </a:r>
            <a:r>
              <a:rPr lang="en-GB" dirty="0" smtClean="0">
                <a:solidFill>
                  <a:srgbClr val="0070C0"/>
                </a:solidFill>
              </a:rPr>
              <a:t>their </a:t>
            </a:r>
            <a:r>
              <a:rPr lang="en-GB" dirty="0">
                <a:solidFill>
                  <a:srgbClr val="0070C0"/>
                </a:solidFill>
              </a:rPr>
              <a:t>ASD.  </a:t>
            </a:r>
            <a:endParaRPr lang="en-GB" dirty="0" smtClean="0">
              <a:solidFill>
                <a:srgbClr val="0070C0"/>
              </a:solidFill>
            </a:endParaRPr>
          </a:p>
          <a:p>
            <a:endParaRPr lang="en-GB" dirty="0">
              <a:solidFill>
                <a:srgbClr val="0070C0"/>
              </a:solidFill>
            </a:endParaRPr>
          </a:p>
        </p:txBody>
      </p:sp>
      <p:pic>
        <p:nvPicPr>
          <p:cNvPr id="6" name="Picture 2"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962" y="76501"/>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128916" y="6275725"/>
            <a:ext cx="485815" cy="369332"/>
          </a:xfrm>
          <a:prstGeom prst="rect">
            <a:avLst/>
          </a:prstGeom>
          <a:noFill/>
        </p:spPr>
        <p:txBody>
          <a:bodyPr wrap="square" rtlCol="0">
            <a:spAutoFit/>
          </a:bodyPr>
          <a:lstStyle/>
          <a:p>
            <a:r>
              <a:rPr lang="en-GB" dirty="0"/>
              <a:t>C</a:t>
            </a:r>
          </a:p>
        </p:txBody>
      </p:sp>
    </p:spTree>
    <p:extLst>
      <p:ext uri="{BB962C8B-B14F-4D97-AF65-F5344CB8AC3E}">
        <p14:creationId xmlns:p14="http://schemas.microsoft.com/office/powerpoint/2010/main" val="272836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350" y="352425"/>
            <a:ext cx="9163050" cy="1200329"/>
          </a:xfrm>
          <a:prstGeom prst="rect">
            <a:avLst/>
          </a:prstGeom>
          <a:noFill/>
        </p:spPr>
        <p:txBody>
          <a:bodyPr wrap="square" rtlCol="0">
            <a:spAutoFit/>
          </a:bodyPr>
          <a:lstStyle/>
          <a:p>
            <a:r>
              <a:rPr lang="en-GB" u="sng" dirty="0" smtClean="0"/>
              <a:t>Framework</a:t>
            </a:r>
          </a:p>
          <a:p>
            <a:endParaRPr lang="en-GB" dirty="0"/>
          </a:p>
          <a:p>
            <a:r>
              <a:rPr lang="en-GB" dirty="0" smtClean="0"/>
              <a:t>Included, Engaged and Involved –Part 1 :A positive Approach to the Promotion and Management of Attendance in Scottish Schools</a:t>
            </a:r>
            <a:endParaRPr lang="en-GB" dirty="0"/>
          </a:p>
        </p:txBody>
      </p:sp>
      <p:sp>
        <p:nvSpPr>
          <p:cNvPr id="3" name="AutoShape 2" descr="Promoting Attendance: self-reflection questions for educational settings |  Self-evaluation | National Improvement Hu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Promoting Attendance: self-reflection questions for educational settings |  Self-evaluation | National Improvement Hu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924049"/>
            <a:ext cx="4715846" cy="33010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w Attendance Guidance – is it any good? – The Additional Support Needs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2725" y="1912377"/>
            <a:ext cx="4143726" cy="33127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4938" y="5508048"/>
            <a:ext cx="2019300" cy="369332"/>
          </a:xfrm>
          <a:prstGeom prst="rect">
            <a:avLst/>
          </a:prstGeom>
          <a:noFill/>
        </p:spPr>
        <p:txBody>
          <a:bodyPr wrap="square" rtlCol="0">
            <a:spAutoFit/>
          </a:bodyPr>
          <a:lstStyle/>
          <a:p>
            <a:r>
              <a:rPr lang="en-GB" dirty="0" smtClean="0"/>
              <a:t>June 2019</a:t>
            </a:r>
            <a:endParaRPr lang="en-GB" dirty="0"/>
          </a:p>
        </p:txBody>
      </p:sp>
      <p:sp>
        <p:nvSpPr>
          <p:cNvPr id="5" name="TextBox 4"/>
          <p:cNvSpPr txBox="1"/>
          <p:nvPr/>
        </p:nvSpPr>
        <p:spPr>
          <a:xfrm>
            <a:off x="2194410" y="5508048"/>
            <a:ext cx="1952625" cy="646331"/>
          </a:xfrm>
          <a:prstGeom prst="rect">
            <a:avLst/>
          </a:prstGeom>
          <a:noFill/>
        </p:spPr>
        <p:txBody>
          <a:bodyPr wrap="square" rtlCol="0">
            <a:spAutoFit/>
          </a:bodyPr>
          <a:lstStyle/>
          <a:p>
            <a:r>
              <a:rPr lang="en-GB" dirty="0" smtClean="0"/>
              <a:t>September 2020</a:t>
            </a:r>
            <a:endParaRPr lang="en-GB" dirty="0"/>
          </a:p>
        </p:txBody>
      </p:sp>
    </p:spTree>
    <p:extLst>
      <p:ext uri="{BB962C8B-B14F-4D97-AF65-F5344CB8AC3E}">
        <p14:creationId xmlns:p14="http://schemas.microsoft.com/office/powerpoint/2010/main" val="382546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rPr>
              <a:t>Individualised Supports</a:t>
            </a:r>
            <a:endParaRPr lang="en-GB" dirty="0"/>
          </a:p>
        </p:txBody>
      </p:sp>
      <p:sp>
        <p:nvSpPr>
          <p:cNvPr id="3" name="Content Placeholder 2"/>
          <p:cNvSpPr>
            <a:spLocks noGrp="1"/>
          </p:cNvSpPr>
          <p:nvPr>
            <p:ph idx="1"/>
          </p:nvPr>
        </p:nvSpPr>
        <p:spPr/>
        <p:txBody>
          <a:bodyPr/>
          <a:lstStyle/>
          <a:p>
            <a:r>
              <a:rPr lang="en-GB" dirty="0">
                <a:solidFill>
                  <a:srgbClr val="0070C0"/>
                </a:solidFill>
              </a:rPr>
              <a:t>Work around CBT approaches: labelling emotions; challenging negative self talk; developing their awareness of calming strategies (proactive and responsive); restorative conversations around challenges they are experiencing; keeping a diary of her energy levels (what is draining, what is enriching their resilience); general self care around exercise and sleep etc.  </a:t>
            </a:r>
          </a:p>
          <a:p>
            <a:r>
              <a:rPr lang="en-GB" dirty="0">
                <a:solidFill>
                  <a:srgbClr val="0070C0"/>
                </a:solidFill>
              </a:rPr>
              <a:t>Some key resources for any practitioner identified to work with them on this include ‘Been There Done That Try This’ (by Tony Attwood et al), ‘Exploring Depression and Beating the Blues’ (Tony Attwood), and our own Healthier Minds Resources online. </a:t>
            </a:r>
          </a:p>
          <a:p>
            <a:endParaRPr lang="en-GB" dirty="0"/>
          </a:p>
        </p:txBody>
      </p:sp>
      <p:pic>
        <p:nvPicPr>
          <p:cNvPr id="4" name="Picture 2"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962" y="76501"/>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360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rPr>
              <a:t>Individualised Supports</a:t>
            </a:r>
            <a:endParaRPr lang="en-GB" dirty="0">
              <a:solidFill>
                <a:srgbClr val="0070C0"/>
              </a:solidFill>
            </a:endParaRPr>
          </a:p>
        </p:txBody>
      </p:sp>
      <p:sp>
        <p:nvSpPr>
          <p:cNvPr id="8" name="Content Placeholder 7"/>
          <p:cNvSpPr>
            <a:spLocks noGrp="1"/>
          </p:cNvSpPr>
          <p:nvPr>
            <p:ph idx="1"/>
          </p:nvPr>
        </p:nvSpPr>
        <p:spPr>
          <a:xfrm>
            <a:off x="838200" y="1357745"/>
            <a:ext cx="10515600" cy="5218546"/>
          </a:xfrm>
        </p:spPr>
        <p:txBody>
          <a:bodyPr>
            <a:normAutofit fontScale="25000" lnSpcReduction="20000"/>
          </a:bodyPr>
          <a:lstStyle/>
          <a:p>
            <a:endParaRPr lang="en-GB" sz="7200" dirty="0">
              <a:solidFill>
                <a:srgbClr val="FF0000"/>
              </a:solidFill>
            </a:endParaRPr>
          </a:p>
          <a:p>
            <a:r>
              <a:rPr lang="en-GB" sz="9600" dirty="0">
                <a:solidFill>
                  <a:srgbClr val="0070C0"/>
                </a:solidFill>
              </a:rPr>
              <a:t>Planned sensory breaks - needed for decompression time in a nurturing, welcoming </a:t>
            </a:r>
            <a:r>
              <a:rPr lang="en-GB" sz="9600" dirty="0" smtClean="0">
                <a:solidFill>
                  <a:srgbClr val="0070C0"/>
                </a:solidFill>
              </a:rPr>
              <a:t>space.</a:t>
            </a:r>
            <a:endParaRPr lang="en-GB" sz="9600" dirty="0">
              <a:solidFill>
                <a:srgbClr val="0070C0"/>
              </a:solidFill>
            </a:endParaRPr>
          </a:p>
          <a:p>
            <a:r>
              <a:rPr lang="en-GB" sz="9600" dirty="0">
                <a:solidFill>
                  <a:srgbClr val="0070C0"/>
                </a:solidFill>
              </a:rPr>
              <a:t>Responsive sensory breaks – identify one or two areas </a:t>
            </a:r>
            <a:r>
              <a:rPr lang="en-GB" sz="9600" dirty="0" smtClean="0">
                <a:solidFill>
                  <a:srgbClr val="0070C0"/>
                </a:solidFill>
              </a:rPr>
              <a:t>they </a:t>
            </a:r>
            <a:r>
              <a:rPr lang="en-GB" sz="9600" dirty="0">
                <a:solidFill>
                  <a:srgbClr val="0070C0"/>
                </a:solidFill>
              </a:rPr>
              <a:t>can go to for time out, and if they are not available – a plan for who </a:t>
            </a:r>
            <a:r>
              <a:rPr lang="en-GB" sz="9600" dirty="0" smtClean="0">
                <a:solidFill>
                  <a:srgbClr val="0070C0"/>
                </a:solidFill>
              </a:rPr>
              <a:t>they </a:t>
            </a:r>
            <a:r>
              <a:rPr lang="en-GB" sz="9600" dirty="0">
                <a:solidFill>
                  <a:srgbClr val="0070C0"/>
                </a:solidFill>
              </a:rPr>
              <a:t>can speak to. </a:t>
            </a:r>
          </a:p>
          <a:p>
            <a:r>
              <a:rPr lang="en-GB" sz="9600" dirty="0">
                <a:solidFill>
                  <a:srgbClr val="0070C0"/>
                </a:solidFill>
              </a:rPr>
              <a:t>Quiet spaces </a:t>
            </a:r>
            <a:r>
              <a:rPr lang="en-GB" sz="9600" dirty="0" smtClean="0">
                <a:solidFill>
                  <a:srgbClr val="0070C0"/>
                </a:solidFill>
              </a:rPr>
              <a:t>to meet their needs with </a:t>
            </a:r>
            <a:r>
              <a:rPr lang="en-GB" sz="9600" dirty="0">
                <a:solidFill>
                  <a:srgbClr val="0070C0"/>
                </a:solidFill>
              </a:rPr>
              <a:t>key friends at break and lunchtime, avoiding busier environments like the lunch hall, forum </a:t>
            </a:r>
            <a:r>
              <a:rPr lang="en-GB" sz="9600" dirty="0" smtClean="0">
                <a:solidFill>
                  <a:srgbClr val="0070C0"/>
                </a:solidFill>
              </a:rPr>
              <a:t>area</a:t>
            </a:r>
            <a:r>
              <a:rPr lang="en-GB" sz="9600" dirty="0">
                <a:solidFill>
                  <a:srgbClr val="0070C0"/>
                </a:solidFill>
              </a:rPr>
              <a:t>.</a:t>
            </a:r>
            <a:endParaRPr lang="en-GB" sz="9600" dirty="0">
              <a:solidFill>
                <a:srgbClr val="0070C0"/>
              </a:solidFill>
            </a:endParaRPr>
          </a:p>
          <a:p>
            <a:r>
              <a:rPr lang="en-GB" sz="9600" dirty="0">
                <a:solidFill>
                  <a:srgbClr val="0070C0"/>
                </a:solidFill>
              </a:rPr>
              <a:t>Class seating options - discuss with </a:t>
            </a:r>
            <a:r>
              <a:rPr lang="en-GB" sz="9600" dirty="0" smtClean="0">
                <a:solidFill>
                  <a:srgbClr val="0070C0"/>
                </a:solidFill>
              </a:rPr>
              <a:t>them </a:t>
            </a:r>
            <a:r>
              <a:rPr lang="en-GB" sz="9600" dirty="0">
                <a:solidFill>
                  <a:srgbClr val="0070C0"/>
                </a:solidFill>
              </a:rPr>
              <a:t>as it may be that some classes are less problematic than others depending on </a:t>
            </a:r>
            <a:r>
              <a:rPr lang="en-GB" sz="9600" dirty="0" smtClean="0">
                <a:solidFill>
                  <a:srgbClr val="0070C0"/>
                </a:solidFill>
              </a:rPr>
              <a:t>their </a:t>
            </a:r>
            <a:r>
              <a:rPr lang="en-GB" sz="9600" dirty="0">
                <a:solidFill>
                  <a:srgbClr val="0070C0"/>
                </a:solidFill>
              </a:rPr>
              <a:t>subject </a:t>
            </a:r>
            <a:r>
              <a:rPr lang="en-GB" sz="9600" dirty="0" smtClean="0">
                <a:solidFill>
                  <a:srgbClr val="0070C0"/>
                </a:solidFill>
              </a:rPr>
              <a:t>preferences.</a:t>
            </a:r>
            <a:endParaRPr lang="en-GB" sz="9600" dirty="0" smtClean="0">
              <a:solidFill>
                <a:srgbClr val="0070C0"/>
              </a:solidFill>
            </a:endParaRPr>
          </a:p>
          <a:p>
            <a:r>
              <a:rPr lang="en-GB" sz="9600" dirty="0" smtClean="0">
                <a:solidFill>
                  <a:srgbClr val="0070C0"/>
                </a:solidFill>
              </a:rPr>
              <a:t>Triggers - relationship </a:t>
            </a:r>
            <a:r>
              <a:rPr lang="en-GB" sz="9600" dirty="0">
                <a:solidFill>
                  <a:srgbClr val="0070C0"/>
                </a:solidFill>
              </a:rPr>
              <a:t>with </a:t>
            </a:r>
            <a:r>
              <a:rPr lang="en-GB" sz="9600" dirty="0" smtClean="0">
                <a:solidFill>
                  <a:srgbClr val="0070C0"/>
                </a:solidFill>
              </a:rPr>
              <a:t>specific teachers, </a:t>
            </a:r>
            <a:r>
              <a:rPr lang="en-GB" sz="9600" dirty="0">
                <a:solidFill>
                  <a:srgbClr val="0070C0"/>
                </a:solidFill>
              </a:rPr>
              <a:t>general noise and activity level, and number of pupils. </a:t>
            </a:r>
            <a:endParaRPr lang="en-GB" sz="9600" dirty="0" smtClean="0">
              <a:solidFill>
                <a:srgbClr val="0070C0"/>
              </a:solidFill>
            </a:endParaRPr>
          </a:p>
          <a:p>
            <a:r>
              <a:rPr lang="en-GB" sz="9600" dirty="0" smtClean="0">
                <a:solidFill>
                  <a:srgbClr val="0070C0"/>
                </a:solidFill>
              </a:rPr>
              <a:t>Some </a:t>
            </a:r>
            <a:r>
              <a:rPr lang="en-GB" sz="9600" dirty="0" smtClean="0">
                <a:solidFill>
                  <a:srgbClr val="0070C0"/>
                </a:solidFill>
              </a:rPr>
              <a:t>pupils </a:t>
            </a:r>
            <a:r>
              <a:rPr lang="en-GB" sz="9600" dirty="0" smtClean="0">
                <a:solidFill>
                  <a:srgbClr val="0070C0"/>
                </a:solidFill>
              </a:rPr>
              <a:t>prefer </a:t>
            </a:r>
            <a:r>
              <a:rPr lang="en-GB" sz="9600" dirty="0">
                <a:solidFill>
                  <a:srgbClr val="0070C0"/>
                </a:solidFill>
              </a:rPr>
              <a:t>to sit at the back and with a bit more physical space if possible so they don't feel under the </a:t>
            </a:r>
            <a:r>
              <a:rPr lang="en-GB" sz="9600" dirty="0" smtClean="0">
                <a:solidFill>
                  <a:srgbClr val="0070C0"/>
                </a:solidFill>
              </a:rPr>
              <a:t>microscope.  They </a:t>
            </a:r>
            <a:r>
              <a:rPr lang="en-GB" sz="9600" dirty="0">
                <a:solidFill>
                  <a:srgbClr val="0070C0"/>
                </a:solidFill>
              </a:rPr>
              <a:t>may use ear buds or ear defenders if these are more subtle and </a:t>
            </a:r>
            <a:r>
              <a:rPr lang="en-GB" sz="9600" dirty="0" smtClean="0">
                <a:solidFill>
                  <a:srgbClr val="0070C0"/>
                </a:solidFill>
              </a:rPr>
              <a:t>they </a:t>
            </a:r>
            <a:r>
              <a:rPr lang="en-GB" sz="9600" dirty="0">
                <a:solidFill>
                  <a:srgbClr val="0070C0"/>
                </a:solidFill>
              </a:rPr>
              <a:t>can't really be seen as easily by </a:t>
            </a:r>
            <a:r>
              <a:rPr lang="en-GB" sz="9600" dirty="0" smtClean="0">
                <a:solidFill>
                  <a:srgbClr val="0070C0"/>
                </a:solidFill>
              </a:rPr>
              <a:t>their </a:t>
            </a:r>
            <a:r>
              <a:rPr lang="en-GB" sz="9600" dirty="0">
                <a:solidFill>
                  <a:srgbClr val="0070C0"/>
                </a:solidFill>
              </a:rPr>
              <a:t>peers</a:t>
            </a:r>
            <a:r>
              <a:rPr lang="en-GB" sz="9600" dirty="0" smtClean="0">
                <a:solidFill>
                  <a:srgbClr val="0070C0"/>
                </a:solidFill>
              </a:rPr>
              <a:t>.</a:t>
            </a:r>
            <a:endParaRPr lang="en-GB" sz="9600" dirty="0">
              <a:solidFill>
                <a:srgbClr val="0070C0"/>
              </a:solidFill>
            </a:endParaRPr>
          </a:p>
        </p:txBody>
      </p:sp>
      <p:pic>
        <p:nvPicPr>
          <p:cNvPr id="6" name="Picture 2"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962" y="76501"/>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128916" y="6275725"/>
            <a:ext cx="485815" cy="369332"/>
          </a:xfrm>
          <a:prstGeom prst="rect">
            <a:avLst/>
          </a:prstGeom>
          <a:noFill/>
        </p:spPr>
        <p:txBody>
          <a:bodyPr wrap="square" rtlCol="0">
            <a:spAutoFit/>
          </a:bodyPr>
          <a:lstStyle/>
          <a:p>
            <a:r>
              <a:rPr lang="en-GB" dirty="0"/>
              <a:t>C</a:t>
            </a:r>
          </a:p>
        </p:txBody>
      </p:sp>
    </p:spTree>
    <p:extLst>
      <p:ext uri="{BB962C8B-B14F-4D97-AF65-F5344CB8AC3E}">
        <p14:creationId xmlns:p14="http://schemas.microsoft.com/office/powerpoint/2010/main" val="3086063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rPr>
              <a:t>Individualised Supports</a:t>
            </a:r>
          </a:p>
        </p:txBody>
      </p:sp>
      <p:sp>
        <p:nvSpPr>
          <p:cNvPr id="3" name="Content Placeholder 2"/>
          <p:cNvSpPr>
            <a:spLocks noGrp="1"/>
          </p:cNvSpPr>
          <p:nvPr>
            <p:ph idx="1"/>
          </p:nvPr>
        </p:nvSpPr>
        <p:spPr/>
        <p:txBody>
          <a:bodyPr>
            <a:normAutofit lnSpcReduction="10000"/>
          </a:bodyPr>
          <a:lstStyle/>
          <a:p>
            <a:r>
              <a:rPr lang="en-GB" dirty="0">
                <a:solidFill>
                  <a:srgbClr val="0070C0"/>
                </a:solidFill>
              </a:rPr>
              <a:t>Project work around their special interests (preferably tied to an award). </a:t>
            </a:r>
          </a:p>
          <a:p>
            <a:r>
              <a:rPr lang="en-GB" dirty="0">
                <a:solidFill>
                  <a:srgbClr val="0070C0"/>
                </a:solidFill>
              </a:rPr>
              <a:t>Leadership role – e.g. helping out in the department that they like the most, community work experience tied to their interests or ASD advocacy work with other young people with </a:t>
            </a:r>
            <a:r>
              <a:rPr lang="en-GB" dirty="0" smtClean="0">
                <a:solidFill>
                  <a:srgbClr val="0070C0"/>
                </a:solidFill>
              </a:rPr>
              <a:t>ASD.</a:t>
            </a:r>
            <a:endParaRPr lang="en-GB" dirty="0">
              <a:solidFill>
                <a:srgbClr val="0070C0"/>
              </a:solidFill>
            </a:endParaRPr>
          </a:p>
          <a:p>
            <a:r>
              <a:rPr lang="en-GB" dirty="0">
                <a:solidFill>
                  <a:srgbClr val="0070C0"/>
                </a:solidFill>
              </a:rPr>
              <a:t>Outdoor learning experiences - many ASD pupils thrive when they are out-with the school environment, so that may give them a lift (less overwhelming from a sensory viewpoint). </a:t>
            </a:r>
          </a:p>
          <a:p>
            <a:r>
              <a:rPr lang="en-GB" dirty="0" smtClean="0">
                <a:solidFill>
                  <a:srgbClr val="0070C0"/>
                </a:solidFill>
              </a:rPr>
              <a:t>‘</a:t>
            </a:r>
            <a:r>
              <a:rPr lang="en-GB" dirty="0">
                <a:solidFill>
                  <a:srgbClr val="0070C0"/>
                </a:solidFill>
              </a:rPr>
              <a:t>Thera-pet’ </a:t>
            </a:r>
            <a:r>
              <a:rPr lang="en-GB" dirty="0" smtClean="0">
                <a:solidFill>
                  <a:srgbClr val="0070C0"/>
                </a:solidFill>
              </a:rPr>
              <a:t>– young people </a:t>
            </a:r>
            <a:r>
              <a:rPr lang="en-GB" dirty="0">
                <a:solidFill>
                  <a:srgbClr val="0070C0"/>
                </a:solidFill>
              </a:rPr>
              <a:t>get the chance to take turns to walk the dog outside – this isn’t for everyone… </a:t>
            </a:r>
            <a:r>
              <a:rPr lang="en-GB" dirty="0"/>
              <a:t/>
            </a:r>
            <a:br>
              <a:rPr lang="en-GB" dirty="0"/>
            </a:br>
            <a:endParaRPr lang="en-GB" dirty="0"/>
          </a:p>
          <a:p>
            <a:endParaRPr lang="en-GB" dirty="0"/>
          </a:p>
        </p:txBody>
      </p:sp>
    </p:spTree>
    <p:extLst>
      <p:ext uri="{BB962C8B-B14F-4D97-AF65-F5344CB8AC3E}">
        <p14:creationId xmlns:p14="http://schemas.microsoft.com/office/powerpoint/2010/main" val="2251722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06124232"/>
              </p:ext>
            </p:extLst>
          </p:nvPr>
        </p:nvGraphicFramePr>
        <p:xfrm>
          <a:off x="1911927" y="840509"/>
          <a:ext cx="7887855" cy="5853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ropped-Healthier-Minds-masthea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53962" y="0"/>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128916" y="6275725"/>
            <a:ext cx="485815" cy="369332"/>
          </a:xfrm>
          <a:prstGeom prst="rect">
            <a:avLst/>
          </a:prstGeom>
          <a:noFill/>
        </p:spPr>
        <p:txBody>
          <a:bodyPr wrap="square" rtlCol="0">
            <a:spAutoFit/>
          </a:bodyPr>
          <a:lstStyle/>
          <a:p>
            <a:r>
              <a:rPr lang="en-GB" dirty="0"/>
              <a:t>C</a:t>
            </a:r>
          </a:p>
        </p:txBody>
      </p:sp>
    </p:spTree>
    <p:extLst>
      <p:ext uri="{BB962C8B-B14F-4D97-AF65-F5344CB8AC3E}">
        <p14:creationId xmlns:p14="http://schemas.microsoft.com/office/powerpoint/2010/main" val="3460188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1570182"/>
            <a:ext cx="5157787" cy="4619481"/>
          </a:xfrm>
        </p:spPr>
        <p:txBody>
          <a:bodyPr>
            <a:normAutofit fontScale="92500" lnSpcReduction="10000"/>
          </a:bodyPr>
          <a:lstStyle/>
          <a:p>
            <a:r>
              <a:rPr lang="en-GB" dirty="0" smtClean="0"/>
              <a:t>Be optimistic, especially if the child makes it one day and not the next</a:t>
            </a:r>
          </a:p>
          <a:p>
            <a:r>
              <a:rPr lang="en-GB" dirty="0" smtClean="0"/>
              <a:t>Bumps in the road are normal: reassure yourself and others</a:t>
            </a:r>
          </a:p>
          <a:p>
            <a:r>
              <a:rPr lang="en-GB" dirty="0" smtClean="0"/>
              <a:t>Every day is a new day</a:t>
            </a:r>
          </a:p>
          <a:p>
            <a:r>
              <a:rPr lang="en-GB" dirty="0" smtClean="0"/>
              <a:t>Try one small change at a time, especially if planned and documented for all to see</a:t>
            </a:r>
          </a:p>
          <a:p>
            <a:r>
              <a:rPr lang="en-GB" dirty="0" smtClean="0"/>
              <a:t>Keep going</a:t>
            </a:r>
          </a:p>
          <a:p>
            <a:r>
              <a:rPr lang="en-GB" dirty="0" smtClean="0"/>
              <a:t>Maintain flexibility and a solution focused approach</a:t>
            </a:r>
          </a:p>
          <a:p>
            <a:endParaRPr lang="en-GB" dirty="0"/>
          </a:p>
        </p:txBody>
      </p:sp>
      <p:pic>
        <p:nvPicPr>
          <p:cNvPr id="8" name="Picture 2"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962" y="0"/>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010400" y="1681163"/>
            <a:ext cx="4017817" cy="4793528"/>
          </a:xfrm>
        </p:spPr>
      </p:pic>
      <p:sp>
        <p:nvSpPr>
          <p:cNvPr id="10" name="TextBox 9"/>
          <p:cNvSpPr txBox="1"/>
          <p:nvPr/>
        </p:nvSpPr>
        <p:spPr>
          <a:xfrm>
            <a:off x="11128916" y="6275725"/>
            <a:ext cx="485815" cy="369332"/>
          </a:xfrm>
          <a:prstGeom prst="rect">
            <a:avLst/>
          </a:prstGeom>
          <a:noFill/>
        </p:spPr>
        <p:txBody>
          <a:bodyPr wrap="square" rtlCol="0">
            <a:spAutoFit/>
          </a:bodyPr>
          <a:lstStyle/>
          <a:p>
            <a:r>
              <a:rPr lang="en-GB" dirty="0"/>
              <a:t>C</a:t>
            </a:r>
          </a:p>
        </p:txBody>
      </p:sp>
    </p:spTree>
    <p:extLst>
      <p:ext uri="{BB962C8B-B14F-4D97-AF65-F5344CB8AC3E}">
        <p14:creationId xmlns:p14="http://schemas.microsoft.com/office/powerpoint/2010/main" val="2443579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far…</a:t>
            </a:r>
            <a:endParaRPr lang="en-GB" dirty="0"/>
          </a:p>
        </p:txBody>
      </p:sp>
      <p:sp>
        <p:nvSpPr>
          <p:cNvPr id="8" name="Content Placeholder 7"/>
          <p:cNvSpPr>
            <a:spLocks noGrp="1"/>
          </p:cNvSpPr>
          <p:nvPr>
            <p:ph idx="1"/>
          </p:nvPr>
        </p:nvSpPr>
        <p:spPr/>
        <p:txBody>
          <a:bodyPr>
            <a:normAutofit fontScale="85000" lnSpcReduction="10000"/>
          </a:bodyPr>
          <a:lstStyle/>
          <a:p>
            <a:endParaRPr lang="en-GB" dirty="0">
              <a:solidFill>
                <a:srgbClr val="FF0000"/>
              </a:solidFill>
            </a:endParaRPr>
          </a:p>
          <a:p>
            <a:r>
              <a:rPr lang="en-GB" dirty="0" smtClean="0"/>
              <a:t>Reviewed terms used to describe Emotional Based School </a:t>
            </a:r>
            <a:r>
              <a:rPr lang="en-GB" dirty="0" smtClean="0"/>
              <a:t>Absence</a:t>
            </a:r>
            <a:endParaRPr lang="en-GB" dirty="0" smtClean="0"/>
          </a:p>
          <a:p>
            <a:r>
              <a:rPr lang="en-GB" dirty="0" smtClean="0"/>
              <a:t>Considered the impact of the language we use to frame the issue</a:t>
            </a:r>
          </a:p>
          <a:p>
            <a:r>
              <a:rPr lang="en-GB" dirty="0" smtClean="0"/>
              <a:t>Touched upon (because the complexity cannot be underestimated) motivating </a:t>
            </a:r>
            <a:r>
              <a:rPr lang="en-GB" dirty="0"/>
              <a:t>f</a:t>
            </a:r>
            <a:r>
              <a:rPr lang="en-GB" dirty="0" smtClean="0"/>
              <a:t>actors and their contribution to ESBA</a:t>
            </a:r>
          </a:p>
          <a:p>
            <a:r>
              <a:rPr lang="en-GB" dirty="0" smtClean="0"/>
              <a:t>Explored motivating factors through case study </a:t>
            </a:r>
          </a:p>
          <a:p>
            <a:r>
              <a:rPr lang="en-GB" dirty="0" smtClean="0"/>
              <a:t>Discussed the importance of early intervention</a:t>
            </a:r>
          </a:p>
          <a:p>
            <a:r>
              <a:rPr lang="en-GB" dirty="0" smtClean="0"/>
              <a:t>Introduced the starting point for information gathering through Functional and Ecological assessment information</a:t>
            </a:r>
          </a:p>
          <a:p>
            <a:r>
              <a:rPr lang="en-GB" dirty="0" smtClean="0"/>
              <a:t>Reviewed some key aspects of planning which fit with CWP (Education: approach</a:t>
            </a:r>
          </a:p>
          <a:p>
            <a:r>
              <a:rPr lang="en-GB" dirty="0" smtClean="0"/>
              <a:t>Discussed examples based on graded </a:t>
            </a:r>
            <a:r>
              <a:rPr lang="en-GB" dirty="0" smtClean="0"/>
              <a:t>exposure</a:t>
            </a:r>
            <a:endParaRPr lang="en-GB" dirty="0" smtClean="0"/>
          </a:p>
        </p:txBody>
      </p:sp>
      <p:pic>
        <p:nvPicPr>
          <p:cNvPr id="6" name="Picture 2"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962" y="76501"/>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128916" y="6275725"/>
            <a:ext cx="485815" cy="369332"/>
          </a:xfrm>
          <a:prstGeom prst="rect">
            <a:avLst/>
          </a:prstGeom>
          <a:noFill/>
        </p:spPr>
        <p:txBody>
          <a:bodyPr wrap="square" rtlCol="0">
            <a:spAutoFit/>
          </a:bodyPr>
          <a:lstStyle/>
          <a:p>
            <a:r>
              <a:rPr lang="en-GB" dirty="0"/>
              <a:t>A</a:t>
            </a:r>
          </a:p>
        </p:txBody>
      </p:sp>
    </p:spTree>
    <p:extLst>
      <p:ext uri="{BB962C8B-B14F-4D97-AF65-F5344CB8AC3E}">
        <p14:creationId xmlns:p14="http://schemas.microsoft.com/office/powerpoint/2010/main" val="2253318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8" name="Content Placeholder 7"/>
          <p:cNvSpPr>
            <a:spLocks noGrp="1"/>
          </p:cNvSpPr>
          <p:nvPr>
            <p:ph idx="1"/>
          </p:nvPr>
        </p:nvSpPr>
        <p:spPr/>
        <p:txBody>
          <a:bodyPr/>
          <a:lstStyle/>
          <a:p>
            <a:pPr marL="0" indent="0" algn="ctr">
              <a:buNone/>
            </a:pPr>
            <a:r>
              <a:rPr lang="en-GB" dirty="0" smtClean="0"/>
              <a:t>Thank you for taking the time to join us. If you have any questions before we next meet on </a:t>
            </a:r>
            <a:r>
              <a:rPr lang="en-GB" dirty="0" smtClean="0"/>
              <a:t>6</a:t>
            </a:r>
            <a:r>
              <a:rPr lang="en-GB" baseline="30000" dirty="0" smtClean="0"/>
              <a:t>th</a:t>
            </a:r>
            <a:r>
              <a:rPr lang="en-GB" dirty="0" smtClean="0"/>
              <a:t> </a:t>
            </a:r>
            <a:r>
              <a:rPr lang="en-GB" dirty="0" smtClean="0"/>
              <a:t>of </a:t>
            </a:r>
            <a:r>
              <a:rPr lang="en-GB" dirty="0" smtClean="0"/>
              <a:t>March please </a:t>
            </a:r>
            <a:r>
              <a:rPr lang="en-GB" dirty="0" smtClean="0"/>
              <a:t>feel free to get in touch.</a:t>
            </a:r>
          </a:p>
          <a:p>
            <a:pPr marL="0" indent="0" algn="ctr">
              <a:buNone/>
            </a:pPr>
            <a:endParaRPr lang="en-GB" dirty="0"/>
          </a:p>
          <a:p>
            <a:pPr marL="0" indent="0" algn="ctr">
              <a:buNone/>
            </a:pPr>
            <a:r>
              <a:rPr lang="en-GB" dirty="0" smtClean="0"/>
              <a:t>Next Peer Coaching Session: </a:t>
            </a:r>
            <a:r>
              <a:rPr lang="en-GB" dirty="0" smtClean="0"/>
              <a:t>27</a:t>
            </a:r>
            <a:r>
              <a:rPr lang="en-GB" baseline="30000" dirty="0" smtClean="0"/>
              <a:t>th</a:t>
            </a:r>
            <a:r>
              <a:rPr lang="en-GB" dirty="0" smtClean="0"/>
              <a:t> February 2023</a:t>
            </a:r>
            <a:endParaRPr lang="en-GB" dirty="0"/>
          </a:p>
          <a:p>
            <a:pPr marL="0" indent="0" algn="ctr">
              <a:buNone/>
            </a:pPr>
            <a:r>
              <a:rPr lang="en-GB" dirty="0" smtClean="0">
                <a:hlinkClick r:id="rId2"/>
              </a:rPr>
              <a:t>Angela.Merrylees@eastrenfrewshire.gov.uk</a:t>
            </a:r>
            <a:endParaRPr lang="en-GB" dirty="0"/>
          </a:p>
          <a:p>
            <a:pPr marL="0" indent="0" algn="ctr">
              <a:buNone/>
            </a:pPr>
            <a:endParaRPr lang="en-GB" dirty="0"/>
          </a:p>
          <a:p>
            <a:pPr marL="0" indent="0" algn="ctr">
              <a:buNone/>
            </a:pPr>
            <a:r>
              <a:rPr lang="en-GB" dirty="0" smtClean="0"/>
              <a:t>07788 496 711</a:t>
            </a:r>
          </a:p>
          <a:p>
            <a:pPr marL="0" indent="0">
              <a:buNone/>
            </a:pPr>
            <a:endParaRPr lang="en-GB" dirty="0" smtClean="0"/>
          </a:p>
          <a:p>
            <a:pPr marL="0" indent="0">
              <a:buNone/>
            </a:pPr>
            <a:endParaRPr lang="en-GB" sz="7200" dirty="0"/>
          </a:p>
        </p:txBody>
      </p:sp>
      <p:pic>
        <p:nvPicPr>
          <p:cNvPr id="6" name="Picture 2" descr="cropped-Healthier-Minds-mast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3962" y="76501"/>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128916" y="6275725"/>
            <a:ext cx="485815" cy="369332"/>
          </a:xfrm>
          <a:prstGeom prst="rect">
            <a:avLst/>
          </a:prstGeom>
          <a:noFill/>
        </p:spPr>
        <p:txBody>
          <a:bodyPr wrap="square" rtlCol="0">
            <a:spAutoFit/>
          </a:bodyPr>
          <a:lstStyle/>
          <a:p>
            <a:r>
              <a:rPr lang="en-GB" dirty="0"/>
              <a:t>A</a:t>
            </a:r>
          </a:p>
        </p:txBody>
      </p:sp>
    </p:spTree>
    <p:extLst>
      <p:ext uri="{BB962C8B-B14F-4D97-AF65-F5344CB8AC3E}">
        <p14:creationId xmlns:p14="http://schemas.microsoft.com/office/powerpoint/2010/main" val="2751592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2469" y="252584"/>
            <a:ext cx="4498686" cy="6428815"/>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838200" y="365125"/>
            <a:ext cx="5181600" cy="1325563"/>
          </a:xfrm>
        </p:spPr>
        <p:txBody>
          <a:bodyPr/>
          <a:lstStyle/>
          <a:p>
            <a:endParaRPr lang="en-GB" dirty="0"/>
          </a:p>
        </p:txBody>
      </p:sp>
      <p:sp>
        <p:nvSpPr>
          <p:cNvPr id="4" name="Content Placeholder 3"/>
          <p:cNvSpPr>
            <a:spLocks noGrp="1"/>
          </p:cNvSpPr>
          <p:nvPr>
            <p:ph sz="half" idx="1"/>
          </p:nvPr>
        </p:nvSpPr>
        <p:spPr/>
        <p:txBody>
          <a:bodyPr/>
          <a:lstStyle/>
          <a:p>
            <a:r>
              <a:rPr lang="en-GB" dirty="0">
                <a:hlinkClick r:id="rId3"/>
              </a:rPr>
              <a:t>https://blogs.glowscotland.org.uk/er/healthierminds/emotionally-based-school-absenteeism</a:t>
            </a:r>
            <a:r>
              <a:rPr lang="en-GB" dirty="0" smtClean="0">
                <a:hlinkClick r:id="rId3"/>
              </a:rPr>
              <a:t>/</a:t>
            </a:r>
            <a:endParaRPr lang="en-GB" dirty="0" smtClean="0"/>
          </a:p>
          <a:p>
            <a:endParaRPr lang="en-GB" dirty="0" smtClean="0"/>
          </a:p>
        </p:txBody>
      </p:sp>
    </p:spTree>
    <p:extLst>
      <p:ext uri="{BB962C8B-B14F-4D97-AF65-F5344CB8AC3E}">
        <p14:creationId xmlns:p14="http://schemas.microsoft.com/office/powerpoint/2010/main" val="3378611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7030A0"/>
                </a:solidFill>
                <a:latin typeface="+mn-lt"/>
              </a:rPr>
              <a:t>Session Three</a:t>
            </a:r>
            <a:endParaRPr lang="en-GB" dirty="0">
              <a:solidFill>
                <a:srgbClr val="7030A0"/>
              </a:solidFill>
              <a:latin typeface="+mn-lt"/>
            </a:endParaRPr>
          </a:p>
        </p:txBody>
      </p:sp>
      <p:sp>
        <p:nvSpPr>
          <p:cNvPr id="5" name="Content Placeholder 4"/>
          <p:cNvSpPr>
            <a:spLocks noGrp="1"/>
          </p:cNvSpPr>
          <p:nvPr>
            <p:ph idx="1"/>
          </p:nvPr>
        </p:nvSpPr>
        <p:spPr>
          <a:xfrm>
            <a:off x="758283" y="1286151"/>
            <a:ext cx="10595517" cy="4890812"/>
          </a:xfrm>
        </p:spPr>
        <p:txBody>
          <a:bodyPr>
            <a:normAutofit/>
          </a:bodyPr>
          <a:lstStyle/>
          <a:p>
            <a:pPr marL="0" indent="0">
              <a:buNone/>
            </a:pPr>
            <a:endParaRPr lang="en-GB" dirty="0">
              <a:solidFill>
                <a:srgbClr val="7030A0"/>
              </a:solidFill>
            </a:endParaRPr>
          </a:p>
          <a:p>
            <a:r>
              <a:rPr lang="en-GB" sz="4000" dirty="0" smtClean="0">
                <a:solidFill>
                  <a:srgbClr val="7030A0"/>
                </a:solidFill>
              </a:rPr>
              <a:t>GIRFEC </a:t>
            </a:r>
            <a:r>
              <a:rPr lang="en-GB" sz="4000" dirty="0" smtClean="0">
                <a:solidFill>
                  <a:srgbClr val="7030A0"/>
                </a:solidFill>
              </a:rPr>
              <a:t>and Wellbeing Planning</a:t>
            </a:r>
          </a:p>
          <a:p>
            <a:r>
              <a:rPr lang="en-GB" sz="4000" dirty="0" smtClean="0">
                <a:solidFill>
                  <a:srgbClr val="7030A0"/>
                </a:solidFill>
              </a:rPr>
              <a:t>Planning </a:t>
            </a:r>
            <a:r>
              <a:rPr lang="en-GB" sz="4000" dirty="0">
                <a:solidFill>
                  <a:srgbClr val="7030A0"/>
                </a:solidFill>
              </a:rPr>
              <a:t>e</a:t>
            </a:r>
            <a:r>
              <a:rPr lang="en-GB" sz="4000" dirty="0" smtClean="0">
                <a:solidFill>
                  <a:srgbClr val="7030A0"/>
                </a:solidFill>
              </a:rPr>
              <a:t>xpectations</a:t>
            </a:r>
            <a:endParaRPr lang="en-GB" sz="4000" dirty="0" smtClean="0">
              <a:solidFill>
                <a:srgbClr val="7030A0"/>
              </a:solidFill>
            </a:endParaRPr>
          </a:p>
          <a:p>
            <a:r>
              <a:rPr lang="en-GB" sz="4000" dirty="0" smtClean="0">
                <a:solidFill>
                  <a:srgbClr val="7030A0"/>
                </a:solidFill>
              </a:rPr>
              <a:t>Elements of an approach to planning</a:t>
            </a:r>
          </a:p>
          <a:p>
            <a:r>
              <a:rPr lang="en-GB" sz="4000" dirty="0" smtClean="0">
                <a:solidFill>
                  <a:srgbClr val="7030A0"/>
                </a:solidFill>
              </a:rPr>
              <a:t>Graded exposure and individualised planning</a:t>
            </a:r>
          </a:p>
          <a:p>
            <a:pPr marL="0" indent="0">
              <a:buNone/>
            </a:pPr>
            <a:endParaRPr lang="en-GB" dirty="0"/>
          </a:p>
          <a:p>
            <a:pPr lvl="1"/>
            <a:endParaRPr lang="en-GB" dirty="0"/>
          </a:p>
          <a:p>
            <a:pPr lvl="1"/>
            <a:endParaRPr lang="en-GB" dirty="0"/>
          </a:p>
        </p:txBody>
      </p:sp>
      <p:pic>
        <p:nvPicPr>
          <p:cNvPr id="6" name="Picture 2"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962" y="0"/>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128916" y="6275725"/>
            <a:ext cx="485815" cy="369332"/>
          </a:xfrm>
          <a:prstGeom prst="rect">
            <a:avLst/>
          </a:prstGeom>
          <a:noFill/>
        </p:spPr>
        <p:txBody>
          <a:bodyPr wrap="square" rtlCol="0">
            <a:spAutoFit/>
          </a:bodyPr>
          <a:lstStyle/>
          <a:p>
            <a:r>
              <a:rPr lang="en-GB" dirty="0"/>
              <a:t>3</a:t>
            </a:r>
          </a:p>
        </p:txBody>
      </p:sp>
    </p:spTree>
    <p:extLst>
      <p:ext uri="{BB962C8B-B14F-4D97-AF65-F5344CB8AC3E}">
        <p14:creationId xmlns:p14="http://schemas.microsoft.com/office/powerpoint/2010/main" val="4286018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p:cNvPicPr>
            <a:picLocks noChangeAspect="1"/>
          </p:cNvPicPr>
          <p:nvPr/>
        </p:nvPicPr>
        <p:blipFill>
          <a:blip r:embed="rId2"/>
          <a:stretch>
            <a:fillRect/>
          </a:stretch>
        </p:blipFill>
        <p:spPr>
          <a:xfrm>
            <a:off x="3362273" y="1232261"/>
            <a:ext cx="5467455" cy="4735296"/>
          </a:xfrm>
          <a:prstGeom prst="rect">
            <a:avLst/>
          </a:prstGeom>
        </p:spPr>
      </p:pic>
    </p:spTree>
    <p:extLst>
      <p:ext uri="{BB962C8B-B14F-4D97-AF65-F5344CB8AC3E}">
        <p14:creationId xmlns:p14="http://schemas.microsoft.com/office/powerpoint/2010/main" val="3262799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3745" y="1507234"/>
            <a:ext cx="11324993" cy="5160961"/>
          </a:xfrm>
          <a:prstGeom prst="rect">
            <a:avLst/>
          </a:prstGeom>
        </p:spPr>
      </p:pic>
      <p:pic>
        <p:nvPicPr>
          <p:cNvPr id="4" name="Picture 2" descr="cropped-Healthier-Minds-mast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3962" y="0"/>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128916" y="6275725"/>
            <a:ext cx="485815" cy="369332"/>
          </a:xfrm>
          <a:prstGeom prst="rect">
            <a:avLst/>
          </a:prstGeom>
          <a:noFill/>
        </p:spPr>
        <p:txBody>
          <a:bodyPr wrap="square" rtlCol="0">
            <a:spAutoFit/>
          </a:bodyPr>
          <a:lstStyle/>
          <a:p>
            <a:r>
              <a:rPr lang="en-GB" dirty="0"/>
              <a:t>A</a:t>
            </a:r>
          </a:p>
        </p:txBody>
      </p:sp>
    </p:spTree>
    <p:extLst>
      <p:ext uri="{BB962C8B-B14F-4D97-AF65-F5344CB8AC3E}">
        <p14:creationId xmlns:p14="http://schemas.microsoft.com/office/powerpoint/2010/main" val="1859526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Our planning process</a:t>
            </a:r>
            <a:r>
              <a:rPr lang="en-GB" dirty="0">
                <a:latin typeface="+mn-lt"/>
              </a:rPr>
              <a:t/>
            </a:r>
            <a:br>
              <a:rPr lang="en-GB" dirty="0">
                <a:latin typeface="+mn-lt"/>
              </a:rPr>
            </a:br>
            <a:endParaRPr lang="en-GB" dirty="0">
              <a:latin typeface="+mn-lt"/>
            </a:endParaRP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53331" y="1825625"/>
            <a:ext cx="4351338" cy="4351338"/>
          </a:xfrm>
        </p:spPr>
      </p:pic>
      <p:sp>
        <p:nvSpPr>
          <p:cNvPr id="7" name="Content Placeholder 6"/>
          <p:cNvSpPr>
            <a:spLocks noGrp="1"/>
          </p:cNvSpPr>
          <p:nvPr>
            <p:ph sz="half" idx="2"/>
          </p:nvPr>
        </p:nvSpPr>
        <p:spPr/>
        <p:txBody>
          <a:bodyPr>
            <a:normAutofit lnSpcReduction="10000"/>
          </a:bodyPr>
          <a:lstStyle/>
          <a:p>
            <a:r>
              <a:rPr lang="en-GB" dirty="0" smtClean="0"/>
              <a:t>GIRFEC Planning</a:t>
            </a:r>
          </a:p>
          <a:p>
            <a:r>
              <a:rPr lang="en-GB" dirty="0" smtClean="0"/>
              <a:t>Child’s Wellbeing Plan (Education)</a:t>
            </a:r>
          </a:p>
          <a:p>
            <a:r>
              <a:rPr lang="en-GB" dirty="0" smtClean="0"/>
              <a:t>Individualised support = additional support need that requires an agreed plan across school and </a:t>
            </a:r>
            <a:r>
              <a:rPr lang="en-GB" dirty="0" smtClean="0"/>
              <a:t>home</a:t>
            </a:r>
          </a:p>
          <a:p>
            <a:endParaRPr lang="en-GB" dirty="0"/>
          </a:p>
          <a:p>
            <a:r>
              <a:rPr lang="en-GB" dirty="0">
                <a:hlinkClick r:id="rId3"/>
              </a:rPr>
              <a:t>https://blogs.glowscotland.org.uk/er/meetinglearnerneeds</a:t>
            </a:r>
            <a:r>
              <a:rPr lang="en-GB" dirty="0" smtClean="0">
                <a:hlinkClick r:id="rId3"/>
              </a:rPr>
              <a:t>/</a:t>
            </a:r>
            <a:endParaRPr lang="en-GB" dirty="0" smtClean="0"/>
          </a:p>
          <a:p>
            <a:endParaRPr lang="en-GB" dirty="0"/>
          </a:p>
        </p:txBody>
      </p:sp>
      <p:sp>
        <p:nvSpPr>
          <p:cNvPr id="4" name="TextBox 3"/>
          <p:cNvSpPr txBox="1"/>
          <p:nvPr/>
        </p:nvSpPr>
        <p:spPr>
          <a:xfrm>
            <a:off x="11128916" y="6275725"/>
            <a:ext cx="485815" cy="369332"/>
          </a:xfrm>
          <a:prstGeom prst="rect">
            <a:avLst/>
          </a:prstGeom>
          <a:noFill/>
        </p:spPr>
        <p:txBody>
          <a:bodyPr wrap="square" rtlCol="0">
            <a:spAutoFit/>
          </a:bodyPr>
          <a:lstStyle/>
          <a:p>
            <a:r>
              <a:rPr lang="en-GB" dirty="0"/>
              <a:t>C</a:t>
            </a:r>
          </a:p>
        </p:txBody>
      </p:sp>
      <p:pic>
        <p:nvPicPr>
          <p:cNvPr id="5" name="Picture 4" descr="cropped-Healthier-Minds-masthe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3962" y="0"/>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344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What to Expect – Challenges!</a:t>
            </a:r>
            <a:endParaRPr lang="en-GB" dirty="0">
              <a:solidFill>
                <a:srgbClr val="7030A0"/>
              </a:solidFill>
            </a:endParaRPr>
          </a:p>
        </p:txBody>
      </p:sp>
      <p:sp>
        <p:nvSpPr>
          <p:cNvPr id="3" name="Content Placeholder 2"/>
          <p:cNvSpPr>
            <a:spLocks noGrp="1"/>
          </p:cNvSpPr>
          <p:nvPr>
            <p:ph idx="1"/>
          </p:nvPr>
        </p:nvSpPr>
        <p:spPr/>
        <p:txBody>
          <a:bodyPr>
            <a:normAutofit fontScale="92500"/>
          </a:bodyPr>
          <a:lstStyle/>
          <a:p>
            <a:r>
              <a:rPr lang="en-GB" dirty="0">
                <a:solidFill>
                  <a:srgbClr val="7030A0"/>
                </a:solidFill>
              </a:rPr>
              <a:t>Implementing the plan can be difficult and is to be anticipated. </a:t>
            </a:r>
            <a:endParaRPr lang="en-GB" dirty="0" smtClean="0">
              <a:solidFill>
                <a:srgbClr val="7030A0"/>
              </a:solidFill>
            </a:endParaRPr>
          </a:p>
          <a:p>
            <a:r>
              <a:rPr lang="en-GB" dirty="0" smtClean="0">
                <a:solidFill>
                  <a:srgbClr val="7030A0"/>
                </a:solidFill>
              </a:rPr>
              <a:t>Maintaining </a:t>
            </a:r>
            <a:r>
              <a:rPr lang="en-GB" dirty="0">
                <a:solidFill>
                  <a:srgbClr val="7030A0"/>
                </a:solidFill>
              </a:rPr>
              <a:t>a solution-focussed stance will allow for small successes to be recognised and other options to emerge should there be bumps in the road at any </a:t>
            </a:r>
            <a:r>
              <a:rPr lang="en-GB" dirty="0" smtClean="0">
                <a:solidFill>
                  <a:srgbClr val="7030A0"/>
                </a:solidFill>
              </a:rPr>
              <a:t>point. (There absolutely will be!)</a:t>
            </a:r>
          </a:p>
          <a:p>
            <a:r>
              <a:rPr lang="en-GB" dirty="0" smtClean="0">
                <a:solidFill>
                  <a:srgbClr val="7030A0"/>
                </a:solidFill>
              </a:rPr>
              <a:t>Views </a:t>
            </a:r>
            <a:r>
              <a:rPr lang="en-GB" dirty="0">
                <a:solidFill>
                  <a:srgbClr val="7030A0"/>
                </a:solidFill>
              </a:rPr>
              <a:t>may differ as to what is a priority, so practitioners need to be ready for negotiation and collaboration with the young person and their family</a:t>
            </a:r>
            <a:r>
              <a:rPr lang="en-GB" dirty="0" smtClean="0">
                <a:solidFill>
                  <a:srgbClr val="7030A0"/>
                </a:solidFill>
              </a:rPr>
              <a:t>.</a:t>
            </a:r>
          </a:p>
          <a:p>
            <a:r>
              <a:rPr lang="en-GB" dirty="0" smtClean="0">
                <a:solidFill>
                  <a:srgbClr val="7030A0"/>
                </a:solidFill>
              </a:rPr>
              <a:t>Each </a:t>
            </a:r>
            <a:r>
              <a:rPr lang="en-GB" dirty="0">
                <a:solidFill>
                  <a:srgbClr val="7030A0"/>
                </a:solidFill>
              </a:rPr>
              <a:t>situation will be different and will require a tailored response. This is part of the challenge with EBSA, as every young person requires something a </a:t>
            </a:r>
            <a:r>
              <a:rPr lang="en-GB" i="1" dirty="0">
                <a:solidFill>
                  <a:srgbClr val="7030A0"/>
                </a:solidFill>
              </a:rPr>
              <a:t>little</a:t>
            </a:r>
            <a:r>
              <a:rPr lang="en-GB" dirty="0">
                <a:solidFill>
                  <a:srgbClr val="7030A0"/>
                </a:solidFill>
              </a:rPr>
              <a:t> bit different and a </a:t>
            </a:r>
            <a:r>
              <a:rPr lang="en-GB" i="1" dirty="0" smtClean="0">
                <a:solidFill>
                  <a:srgbClr val="7030A0"/>
                </a:solidFill>
              </a:rPr>
              <a:t>big </a:t>
            </a:r>
            <a:r>
              <a:rPr lang="en-GB" dirty="0">
                <a:solidFill>
                  <a:srgbClr val="7030A0"/>
                </a:solidFill>
              </a:rPr>
              <a:t>bit customised</a:t>
            </a:r>
            <a:r>
              <a:rPr lang="en-GB" dirty="0" smtClean="0">
                <a:solidFill>
                  <a:srgbClr val="7030A0"/>
                </a:solidFill>
              </a:rPr>
              <a:t>.</a:t>
            </a:r>
          </a:p>
          <a:p>
            <a:r>
              <a:rPr lang="en-GB" dirty="0" smtClean="0">
                <a:solidFill>
                  <a:srgbClr val="7030A0"/>
                </a:solidFill>
              </a:rPr>
              <a:t>As </a:t>
            </a:r>
            <a:r>
              <a:rPr lang="en-GB" dirty="0">
                <a:solidFill>
                  <a:srgbClr val="7030A0"/>
                </a:solidFill>
              </a:rPr>
              <a:t>a practitioner, being resilient and persistent is key at this stage. </a:t>
            </a:r>
            <a:endParaRPr lang="en-GB" dirty="0">
              <a:solidFill>
                <a:srgbClr val="7030A0"/>
              </a:solidFill>
            </a:endParaRPr>
          </a:p>
        </p:txBody>
      </p:sp>
      <p:pic>
        <p:nvPicPr>
          <p:cNvPr id="4" name="Picture 3"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962" y="0"/>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588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rgbClr val="7030A0"/>
                </a:solidFill>
              </a:rPr>
              <a:t>Elements of a </a:t>
            </a:r>
            <a:r>
              <a:rPr lang="en-GB" sz="3600" dirty="0" smtClean="0">
                <a:solidFill>
                  <a:srgbClr val="7030A0"/>
                </a:solidFill>
              </a:rPr>
              <a:t>plan:</a:t>
            </a:r>
            <a:br>
              <a:rPr lang="en-GB" sz="3600" dirty="0" smtClean="0">
                <a:solidFill>
                  <a:srgbClr val="7030A0"/>
                </a:solidFill>
              </a:rPr>
            </a:br>
            <a:r>
              <a:rPr lang="en-GB" sz="3600" dirty="0" smtClean="0">
                <a:solidFill>
                  <a:srgbClr val="7030A0"/>
                </a:solidFill>
              </a:rPr>
              <a:t>some </a:t>
            </a:r>
            <a:r>
              <a:rPr lang="en-GB" sz="3600" dirty="0">
                <a:solidFill>
                  <a:srgbClr val="7030A0"/>
                </a:solidFill>
              </a:rPr>
              <a:t>advice, not a road map </a:t>
            </a:r>
            <a:endParaRPr lang="en-GB" sz="3600" dirty="0">
              <a:solidFill>
                <a:srgbClr val="7030A0"/>
              </a:solidFill>
            </a:endParaRPr>
          </a:p>
        </p:txBody>
      </p:sp>
      <p:sp>
        <p:nvSpPr>
          <p:cNvPr id="3" name="Content Placeholder 2"/>
          <p:cNvSpPr>
            <a:spLocks noGrp="1"/>
          </p:cNvSpPr>
          <p:nvPr>
            <p:ph idx="1"/>
          </p:nvPr>
        </p:nvSpPr>
        <p:spPr/>
        <p:txBody>
          <a:bodyPr>
            <a:normAutofit fontScale="85000" lnSpcReduction="20000"/>
          </a:bodyPr>
          <a:lstStyle/>
          <a:p>
            <a:pPr lvl="0"/>
            <a:r>
              <a:rPr lang="en-GB" dirty="0">
                <a:solidFill>
                  <a:srgbClr val="7030A0"/>
                </a:solidFill>
              </a:rPr>
              <a:t>Direct telephone contact between parent/carers and pastoral school staff (sooner rather than later: remember the two week threshold);</a:t>
            </a:r>
          </a:p>
          <a:p>
            <a:pPr lvl="0"/>
            <a:r>
              <a:rPr lang="en-GB" dirty="0">
                <a:solidFill>
                  <a:srgbClr val="7030A0"/>
                </a:solidFill>
              </a:rPr>
              <a:t>A return to school at the earliest opportunity, even a visit to the front door to get started;</a:t>
            </a:r>
          </a:p>
          <a:p>
            <a:pPr lvl="0"/>
            <a:r>
              <a:rPr lang="en-GB" dirty="0">
                <a:solidFill>
                  <a:srgbClr val="7030A0"/>
                </a:solidFill>
              </a:rPr>
              <a:t>Early home visits to discuss the child or young person’s reluctance to attend;</a:t>
            </a:r>
          </a:p>
          <a:p>
            <a:pPr lvl="0"/>
            <a:r>
              <a:rPr lang="en-GB" dirty="0">
                <a:solidFill>
                  <a:srgbClr val="7030A0"/>
                </a:solidFill>
              </a:rPr>
              <a:t>Early assessment, agreed outcomes and reviews;</a:t>
            </a:r>
          </a:p>
          <a:p>
            <a:pPr lvl="0"/>
            <a:r>
              <a:rPr lang="en-GB" dirty="0">
                <a:solidFill>
                  <a:srgbClr val="7030A0"/>
                </a:solidFill>
              </a:rPr>
              <a:t>All parties to keep focus on actions of review until next review period</a:t>
            </a:r>
            <a:r>
              <a:rPr lang="en-GB" b="1" dirty="0">
                <a:solidFill>
                  <a:srgbClr val="7030A0"/>
                </a:solidFill>
              </a:rPr>
              <a:t>: work to the plan;</a:t>
            </a:r>
            <a:endParaRPr lang="en-GB" dirty="0">
              <a:solidFill>
                <a:srgbClr val="7030A0"/>
              </a:solidFill>
            </a:endParaRPr>
          </a:p>
          <a:p>
            <a:pPr lvl="0"/>
            <a:r>
              <a:rPr lang="en-GB" dirty="0">
                <a:solidFill>
                  <a:srgbClr val="7030A0"/>
                </a:solidFill>
              </a:rPr>
              <a:t>Frequent review meetings (for some this will be daily or weekly in the early stages);</a:t>
            </a:r>
          </a:p>
          <a:p>
            <a:pPr lvl="0"/>
            <a:r>
              <a:rPr lang="en-GB" dirty="0">
                <a:solidFill>
                  <a:srgbClr val="7030A0"/>
                </a:solidFill>
              </a:rPr>
              <a:t>Transition planning with colleagues;</a:t>
            </a:r>
          </a:p>
          <a:p>
            <a:pPr lvl="0"/>
            <a:r>
              <a:rPr lang="en-GB" dirty="0">
                <a:solidFill>
                  <a:srgbClr val="7030A0"/>
                </a:solidFill>
              </a:rPr>
              <a:t>Individualised SMART outcomes, agreed with adults and the child or young person (CWP: Education</a:t>
            </a:r>
            <a:r>
              <a:rPr lang="en-GB" dirty="0" smtClean="0">
                <a:solidFill>
                  <a:srgbClr val="7030A0"/>
                </a:solidFill>
              </a:rPr>
              <a:t>);</a:t>
            </a:r>
            <a:endParaRPr lang="en-GB" dirty="0">
              <a:solidFill>
                <a:srgbClr val="7030A0"/>
              </a:solidFill>
            </a:endParaRPr>
          </a:p>
        </p:txBody>
      </p:sp>
      <p:pic>
        <p:nvPicPr>
          <p:cNvPr id="4" name="Picture 3"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962" y="0"/>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355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2208</Words>
  <Application>Microsoft Office PowerPoint</Application>
  <PresentationFormat>Widescreen</PresentationFormat>
  <Paragraphs>246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Emotionally Based School Absence</vt:lpstr>
      <vt:lpstr>PowerPoint Presentation</vt:lpstr>
      <vt:lpstr>PowerPoint Presentation</vt:lpstr>
      <vt:lpstr>Session Three</vt:lpstr>
      <vt:lpstr>PowerPoint Presentation</vt:lpstr>
      <vt:lpstr>PowerPoint Presentation</vt:lpstr>
      <vt:lpstr>Our planning process </vt:lpstr>
      <vt:lpstr>What to Expect – Challenges!</vt:lpstr>
      <vt:lpstr>Elements of a plan: some advice, not a road map </vt:lpstr>
      <vt:lpstr>Elements of a plan: some advice, not a road map</vt:lpstr>
      <vt:lpstr>What are the goals?</vt:lpstr>
      <vt:lpstr>You have more influence than you might think…</vt:lpstr>
      <vt:lpstr>Individualised Supports</vt:lpstr>
      <vt:lpstr>Individualised Supports</vt:lpstr>
      <vt:lpstr>Graded Exposure</vt:lpstr>
      <vt:lpstr>PowerPoint Presentation</vt:lpstr>
      <vt:lpstr>PowerPoint Presentation</vt:lpstr>
      <vt:lpstr>PowerPoint Presentation</vt:lpstr>
      <vt:lpstr>Individualised Supports</vt:lpstr>
      <vt:lpstr>Individualised Supports</vt:lpstr>
      <vt:lpstr>Individualised Supports</vt:lpstr>
      <vt:lpstr>Individualised Supports</vt:lpstr>
      <vt:lpstr>PowerPoint Presentation</vt:lpstr>
      <vt:lpstr>PowerPoint Presentation</vt:lpstr>
      <vt:lpstr>So far…</vt:lpstr>
      <vt:lpstr>PowerPoint Presentation</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Emotionally Based School Avoidance</dc:title>
  <dc:creator>Merrylees, Angela</dc:creator>
  <cp:lastModifiedBy>Atherton, Chris</cp:lastModifiedBy>
  <cp:revision>37</cp:revision>
  <dcterms:created xsi:type="dcterms:W3CDTF">2022-02-28T13:54:25Z</dcterms:created>
  <dcterms:modified xsi:type="dcterms:W3CDTF">2023-02-20T15:40:03Z</dcterms:modified>
</cp:coreProperties>
</file>