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342" r:id="rId3"/>
    <p:sldId id="26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355" r:id="rId14"/>
    <p:sldId id="349" r:id="rId15"/>
    <p:sldId id="367" r:id="rId16"/>
    <p:sldId id="361" r:id="rId17"/>
    <p:sldId id="362" r:id="rId18"/>
    <p:sldId id="360" r:id="rId19"/>
    <p:sldId id="368" r:id="rId20"/>
    <p:sldId id="356" r:id="rId21"/>
    <p:sldId id="363" r:id="rId22"/>
    <p:sldId id="358" r:id="rId23"/>
    <p:sldId id="350" r:id="rId24"/>
    <p:sldId id="364" r:id="rId25"/>
    <p:sldId id="351" r:id="rId26"/>
    <p:sldId id="359" r:id="rId27"/>
    <p:sldId id="365" r:id="rId28"/>
    <p:sldId id="366" r:id="rId29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68325" autoAdjust="0"/>
  </p:normalViewPr>
  <p:slideViewPr>
    <p:cSldViewPr>
      <p:cViewPr varScale="1">
        <p:scale>
          <a:sx n="47" d="100"/>
          <a:sy n="47" d="100"/>
        </p:scale>
        <p:origin x="141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929B0-2FE9-45E9-BA0A-22A789959D1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6AC1-91E9-433A-9C9A-ABF08F69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8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B6AC1-91E9-433A-9C9A-ABF08F69E5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B6AC1-91E9-433A-9C9A-ABF08F69E5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5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B6AC1-91E9-433A-9C9A-ABF08F69E5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5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B6AC1-91E9-433A-9C9A-ABF08F69E5B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AE475B-1158-4A62-B3AB-A3130D63D59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UHN-rdLfh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8XS2nzF0h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Eo3fzja5x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eEP_QJnN1b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YGSj2zY2OE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ithmummy.wordpress.com/author/miriamgwynne/" TargetMode="External"/><Relationship Id="rId2" Type="http://schemas.openxmlformats.org/officeDocument/2006/relationships/hyperlink" Target="https://faithmummy.wordpress.com/2017/09/13/a-day-in-mainstream-school-for-my-autistic-daugh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996953"/>
            <a:ext cx="6629400" cy="1449282"/>
          </a:xfrm>
        </p:spPr>
        <p:txBody>
          <a:bodyPr/>
          <a:lstStyle/>
          <a:p>
            <a:r>
              <a:rPr lang="en-GB" sz="4800" dirty="0" smtClean="0">
                <a:latin typeface="+mn-lt"/>
              </a:rPr>
              <a:t/>
            </a:r>
            <a:br>
              <a:rPr lang="en-GB" sz="4800" dirty="0" smtClean="0">
                <a:latin typeface="+mn-lt"/>
              </a:rPr>
            </a:br>
            <a:r>
              <a:rPr lang="en-GB" sz="4800" dirty="0">
                <a:latin typeface="+mn-lt"/>
              </a:rPr>
              <a:t/>
            </a:r>
            <a:br>
              <a:rPr lang="en-GB" sz="4800" dirty="0">
                <a:latin typeface="+mn-lt"/>
              </a:rPr>
            </a:br>
            <a:r>
              <a:rPr lang="en-GB" sz="4800" dirty="0" smtClean="0">
                <a:latin typeface="+mn-lt"/>
              </a:rPr>
              <a:t>ASD Peer session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0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Lunchtime</a:t>
            </a:r>
            <a:r>
              <a:rPr lang="en-GB" sz="2400" dirty="0" smtClean="0"/>
              <a:t>  </a:t>
            </a:r>
          </a:p>
          <a:p>
            <a:r>
              <a:rPr lang="en-GB" sz="2400" dirty="0" smtClean="0"/>
              <a:t>Lunchtime </a:t>
            </a:r>
            <a:r>
              <a:rPr lang="en-GB" sz="2400" dirty="0"/>
              <a:t>is horrible. </a:t>
            </a:r>
            <a:endParaRPr lang="en-GB" sz="2400" dirty="0" smtClean="0"/>
          </a:p>
          <a:p>
            <a:r>
              <a:rPr lang="en-GB" sz="2400" dirty="0" smtClean="0"/>
              <a:t>We </a:t>
            </a:r>
            <a:r>
              <a:rPr lang="en-GB" sz="2400" dirty="0"/>
              <a:t>have a short time for everyone in the whole school to eat and they want us all to line up and take turns and sit at huge tables with other children I don’t know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I </a:t>
            </a:r>
            <a:r>
              <a:rPr lang="en-GB" sz="2400" dirty="0"/>
              <a:t>just want to sit down and get time to eat and not have to hear chatter </a:t>
            </a:r>
            <a:r>
              <a:rPr lang="en-GB" sz="2400" dirty="0" smtClean="0"/>
              <a:t>and </a:t>
            </a:r>
            <a:r>
              <a:rPr lang="en-GB" sz="2400" dirty="0"/>
              <a:t>smell what everyone else has that I don’t like. </a:t>
            </a:r>
            <a:endParaRPr lang="en-GB" sz="2400" dirty="0" smtClean="0"/>
          </a:p>
          <a:p>
            <a:r>
              <a:rPr lang="en-GB" sz="2400" dirty="0" smtClean="0"/>
              <a:t>It </a:t>
            </a:r>
            <a:r>
              <a:rPr lang="en-GB" sz="2400" dirty="0"/>
              <a:t>is far too noisy and busy </a:t>
            </a:r>
            <a:r>
              <a:rPr lang="en-GB" sz="2400" dirty="0" smtClean="0"/>
              <a:t>and</a:t>
            </a:r>
          </a:p>
          <a:p>
            <a:r>
              <a:rPr lang="en-GB" sz="2400" dirty="0" smtClean="0"/>
              <a:t>yet </a:t>
            </a:r>
            <a:r>
              <a:rPr lang="en-GB" sz="2400" dirty="0"/>
              <a:t>no-one will open </a:t>
            </a:r>
            <a:r>
              <a:rPr lang="en-GB" sz="2400" dirty="0" smtClean="0"/>
              <a:t>my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yoghurt or peel my banana. </a:t>
            </a:r>
            <a:endParaRPr lang="en-GB" sz="2400" dirty="0" smtClean="0"/>
          </a:p>
          <a:p>
            <a:r>
              <a:rPr lang="en-GB" sz="2400" b="1" dirty="0" smtClean="0"/>
              <a:t>I </a:t>
            </a:r>
            <a:r>
              <a:rPr lang="en-GB" sz="2400" b="1" dirty="0"/>
              <a:t>feel lost and confused </a:t>
            </a:r>
            <a:endParaRPr lang="en-GB" sz="2400" b="1" dirty="0" smtClean="0"/>
          </a:p>
          <a:p>
            <a:r>
              <a:rPr lang="en-GB" sz="2400" b="1" dirty="0" smtClean="0"/>
              <a:t>and </a:t>
            </a:r>
            <a:r>
              <a:rPr lang="en-GB" sz="2400" b="1" dirty="0"/>
              <a:t>just want out of there. 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8604"/>
            <a:ext cx="3915519" cy="26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P.E</a:t>
            </a:r>
            <a:r>
              <a:rPr lang="en-GB" sz="2400" dirty="0"/>
              <a:t>  </a:t>
            </a:r>
            <a:r>
              <a:rPr lang="en-GB" sz="2400" dirty="0" smtClean="0"/>
              <a:t> I </a:t>
            </a:r>
            <a:r>
              <a:rPr lang="en-GB" sz="2400" dirty="0"/>
              <a:t>hate PE so much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I never know what we are going to do. </a:t>
            </a:r>
            <a:endParaRPr lang="en-GB" sz="2400" dirty="0" smtClean="0"/>
          </a:p>
          <a:p>
            <a:r>
              <a:rPr lang="en-GB" sz="2400" dirty="0" smtClean="0"/>
              <a:t>Sometimes </a:t>
            </a:r>
            <a:r>
              <a:rPr lang="en-GB" sz="2400" dirty="0"/>
              <a:t>we do balls and sometimes running and sometimes sports.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hate it all. I know I can’t do it and people laugh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How can I catch a ball when there is so much else going on in the same hall at the same time?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can’t focus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I am so cold. My legs don’t like not having trousers on. My arms miss my cardigan so much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I </a:t>
            </a:r>
            <a:r>
              <a:rPr lang="en-GB" sz="2400" dirty="0"/>
              <a:t>once fell and hurt myself in PE so I don’t run now because running is dangerous plus </a:t>
            </a:r>
            <a:r>
              <a:rPr lang="en-GB" sz="2400" b="1" dirty="0"/>
              <a:t>they </a:t>
            </a:r>
            <a:endParaRPr lang="en-GB" sz="2400" b="1" dirty="0" smtClean="0"/>
          </a:p>
          <a:p>
            <a:r>
              <a:rPr lang="en-GB" sz="2400" b="1" dirty="0" smtClean="0"/>
              <a:t>said </a:t>
            </a:r>
            <a:r>
              <a:rPr lang="en-GB" sz="2400" b="1" dirty="0"/>
              <a:t>at assembly to not run in school </a:t>
            </a:r>
            <a:endParaRPr lang="en-GB" sz="2400" b="1" dirty="0" smtClean="0"/>
          </a:p>
          <a:p>
            <a:r>
              <a:rPr lang="en-GB" sz="2400" b="1" dirty="0" smtClean="0"/>
              <a:t>so </a:t>
            </a:r>
            <a:r>
              <a:rPr lang="en-GB" sz="2400" b="1" dirty="0"/>
              <a:t>I don’t run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Then </a:t>
            </a:r>
            <a:r>
              <a:rPr lang="en-GB" sz="2400" dirty="0"/>
              <a:t>they tell me to run and I want to </a:t>
            </a:r>
            <a:endParaRPr lang="en-GB" sz="2400" dirty="0" smtClean="0"/>
          </a:p>
          <a:p>
            <a:r>
              <a:rPr lang="en-GB" sz="2400" dirty="0" smtClean="0"/>
              <a:t>ask </a:t>
            </a:r>
            <a:r>
              <a:rPr lang="en-GB" sz="2400" dirty="0"/>
              <a:t> </a:t>
            </a:r>
            <a:r>
              <a:rPr lang="en-GB" sz="2400" dirty="0" smtClean="0"/>
              <a:t>‘</a:t>
            </a:r>
            <a:r>
              <a:rPr lang="en-GB" sz="2400" dirty="0"/>
              <a:t>but you said not to run in school’ </a:t>
            </a:r>
            <a:endParaRPr lang="en-GB" sz="2400" dirty="0" smtClean="0"/>
          </a:p>
          <a:p>
            <a:r>
              <a:rPr lang="en-GB" sz="2400" dirty="0" smtClean="0"/>
              <a:t>but </a:t>
            </a:r>
            <a:r>
              <a:rPr lang="en-GB" sz="2400" dirty="0"/>
              <a:t>my voice won’t work. </a:t>
            </a:r>
            <a:endParaRPr lang="en-GB" sz="2400" dirty="0" smtClean="0"/>
          </a:p>
          <a:p>
            <a:r>
              <a:rPr lang="en-GB" sz="2400" b="1" dirty="0" smtClean="0"/>
              <a:t>I </a:t>
            </a:r>
            <a:r>
              <a:rPr lang="en-GB" sz="2400" b="1" dirty="0"/>
              <a:t>want to cry. The tears won’t come</a:t>
            </a:r>
            <a:r>
              <a:rPr lang="en-GB" sz="2400" b="1" dirty="0" smtClean="0"/>
              <a:t>.</a:t>
            </a:r>
            <a:endParaRPr lang="en-GB" sz="2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86" y="4653136"/>
            <a:ext cx="292163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35292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 do like school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I like learning and I like doing work.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like having a desk and I really want to be star of the week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I like the other children though I don’t know if they like me. </a:t>
            </a:r>
            <a:endParaRPr lang="en-GB" sz="2400" dirty="0" smtClean="0"/>
          </a:p>
          <a:p>
            <a:r>
              <a:rPr lang="en-GB" sz="2400" dirty="0" smtClean="0"/>
              <a:t>Mum, I</a:t>
            </a:r>
            <a:r>
              <a:rPr lang="en-GB" sz="2400" dirty="0"/>
              <a:t> want to tell you about things that have bothered me like being told to work quicker or not eating.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am tired from it all and </a:t>
            </a:r>
            <a:endParaRPr lang="en-GB" sz="2400" dirty="0" smtClean="0"/>
          </a:p>
          <a:p>
            <a:r>
              <a:rPr lang="en-GB" sz="2400" dirty="0" smtClean="0"/>
              <a:t>now </a:t>
            </a:r>
            <a:r>
              <a:rPr lang="en-GB" sz="2400" dirty="0"/>
              <a:t>I feel safe. </a:t>
            </a:r>
            <a:endParaRPr lang="en-GB" sz="2400" dirty="0" smtClean="0"/>
          </a:p>
          <a:p>
            <a:r>
              <a:rPr lang="en-GB" sz="2400" b="1" dirty="0" smtClean="0"/>
              <a:t>I </a:t>
            </a:r>
            <a:r>
              <a:rPr lang="en-GB" sz="2400" b="1" dirty="0"/>
              <a:t>want to cry. This time the tears will </a:t>
            </a:r>
            <a:endParaRPr lang="en-GB" sz="2400" b="1" dirty="0" smtClean="0"/>
          </a:p>
          <a:p>
            <a:r>
              <a:rPr lang="en-GB" sz="2400" b="1" dirty="0" smtClean="0"/>
              <a:t>come </a:t>
            </a:r>
            <a:r>
              <a:rPr lang="en-GB" sz="2400" b="1" dirty="0"/>
              <a:t>so please let them. </a:t>
            </a:r>
            <a:endParaRPr lang="en-GB" sz="2400" b="1" dirty="0" smtClean="0"/>
          </a:p>
          <a:p>
            <a:endParaRPr lang="en-GB" sz="2200" b="1" dirty="0"/>
          </a:p>
          <a:p>
            <a:endParaRPr lang="en-GB" sz="2200" b="1" dirty="0" smtClean="0"/>
          </a:p>
          <a:p>
            <a:endParaRPr lang="en-GB" sz="2200" b="1" dirty="0"/>
          </a:p>
          <a:p>
            <a:endParaRPr lang="en-GB" sz="2200" b="1" dirty="0"/>
          </a:p>
          <a:p>
            <a:endParaRPr lang="en-GB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3366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resonates most with you?</a:t>
            </a:r>
          </a:p>
          <a:p>
            <a:r>
              <a:rPr lang="en-GB" dirty="0" smtClean="0"/>
              <a:t>What could you do to support this child?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www.youtube.com/watch?v=3UHN-rdLfh4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8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71582"/>
            <a:ext cx="849694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Central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</a:t>
            </a:r>
            <a:r>
              <a:rPr lang="en-GB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oherence 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Ability to </a:t>
            </a:r>
            <a:r>
              <a:rPr lang="en-GB" sz="2400" dirty="0">
                <a:solidFill>
                  <a:srgbClr val="000000"/>
                </a:solidFill>
              </a:rPr>
              <a:t>see ‘the big picture’, to understand context and to use context to draw meaning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Autistic learners tend to focus on the detail rather than the whole picture </a:t>
            </a:r>
            <a:r>
              <a:rPr lang="en-GB" sz="2400" dirty="0">
                <a:solidFill>
                  <a:srgbClr val="000000"/>
                </a:solidFill>
              </a:rPr>
              <a:t>which can mean  </a:t>
            </a:r>
            <a:endParaRPr lang="en-GB" sz="2400" dirty="0" smtClean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pPr fontAlgn="ctr"/>
            <a:r>
              <a:rPr lang="en-GB" sz="2400" dirty="0" smtClean="0"/>
              <a:t>What you might see:</a:t>
            </a:r>
          </a:p>
          <a:p>
            <a:pPr marL="342900" indent="-342900" fontAlgn="ctr">
              <a:buFontTx/>
              <a:buChar char="-"/>
            </a:pPr>
            <a:r>
              <a:rPr lang="en-GB" sz="2400" dirty="0" smtClean="0"/>
              <a:t>Avoid </a:t>
            </a:r>
            <a:r>
              <a:rPr lang="en-GB" sz="2400" dirty="0"/>
              <a:t>making </a:t>
            </a:r>
            <a:r>
              <a:rPr lang="en-GB" sz="2400" dirty="0" smtClean="0"/>
              <a:t>choices</a:t>
            </a:r>
          </a:p>
          <a:p>
            <a:pPr marL="342900" indent="-342900" fontAlgn="ctr">
              <a:buFontTx/>
              <a:buChar char="-"/>
            </a:pPr>
            <a:r>
              <a:rPr lang="en-GB" sz="2400" dirty="0" smtClean="0"/>
              <a:t>Seem </a:t>
            </a:r>
            <a:r>
              <a:rPr lang="en-GB" sz="2400" dirty="0"/>
              <a:t>to understand everything you say yet miss the </a:t>
            </a:r>
            <a:r>
              <a:rPr lang="en-GB" sz="2400" dirty="0" smtClean="0"/>
              <a:t>point</a:t>
            </a:r>
          </a:p>
          <a:p>
            <a:pPr marL="342900" indent="-342900" fontAlgn="ctr">
              <a:buFontTx/>
              <a:buChar char="-"/>
            </a:pPr>
            <a:r>
              <a:rPr lang="en-GB" sz="2400" dirty="0" smtClean="0"/>
              <a:t>Focus </a:t>
            </a:r>
            <a:r>
              <a:rPr lang="en-GB" sz="2400" dirty="0"/>
              <a:t>on ‘irrelevant’ </a:t>
            </a:r>
            <a:r>
              <a:rPr lang="en-GB" sz="2400" dirty="0" smtClean="0"/>
              <a:t>details</a:t>
            </a:r>
          </a:p>
          <a:p>
            <a:pPr marL="342900" indent="-342900" fontAlgn="ctr">
              <a:buFontTx/>
              <a:buChar char="-"/>
            </a:pPr>
            <a:r>
              <a:rPr lang="en-GB" sz="2400" dirty="0" smtClean="0"/>
              <a:t>Read </a:t>
            </a:r>
            <a:r>
              <a:rPr lang="en-GB" sz="2400" dirty="0"/>
              <a:t>fluently but don’t always pick up the </a:t>
            </a:r>
            <a:r>
              <a:rPr lang="en-GB" sz="2400" dirty="0" smtClean="0"/>
              <a:t>meaning</a:t>
            </a:r>
          </a:p>
          <a:p>
            <a:pPr marL="342900" indent="-342900" fontAlgn="ctr">
              <a:buFontTx/>
              <a:buChar char="-"/>
            </a:pPr>
            <a:r>
              <a:rPr lang="en-GB" sz="2400" dirty="0" smtClean="0"/>
              <a:t>Rote </a:t>
            </a:r>
            <a:r>
              <a:rPr lang="en-GB" sz="2400" dirty="0"/>
              <a:t>learn maths but struggle as it gets more complicated</a:t>
            </a:r>
            <a:r>
              <a:rPr lang="en-GB" sz="2400" dirty="0" smtClean="0"/>
              <a:t>.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ctr"/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hlinkClick r:id="rId2"/>
              </a:rPr>
              <a:t>https://www.youtube.com/watch?v=U8XS2nzF0hA</a:t>
            </a: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ctr"/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8208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What have you seen in your practice that would fit with this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/>
              <a:t>How could you do things differently or  support someone in this area</a:t>
            </a:r>
            <a:r>
              <a:rPr lang="en-GB" sz="2400" dirty="0" smtClean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16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88" y="188640"/>
            <a:ext cx="900517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can you do to support Central Coherence: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Support choices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(forced alternatives or visual prompts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fontAlgn="ctr"/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Identify the main idea in new </a:t>
            </a: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information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</a:p>
          <a:p>
            <a:pPr marL="342900" fontAlgn="ctr"/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Make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learning intentions explicit </a:t>
            </a: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and rehearse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the main idea of 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</a:t>
            </a:r>
          </a:p>
          <a:p>
            <a:pPr marL="342900" fontAlgn="ctr"/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lesson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2" name="Picture 4" descr="Better learning intentions | Belmont T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4" r="24495" b="24990"/>
          <a:stretch/>
        </p:blipFill>
        <p:spPr bwMode="auto">
          <a:xfrm>
            <a:off x="5234935" y="1412776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oice Bo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4054"/>
            <a:ext cx="3438524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88" y="188640"/>
            <a:ext cx="90051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Make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links explicit (why are we doing this)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Mindmaps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can help to illustrate </a:t>
            </a: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connections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between 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ideas</a:t>
            </a:r>
          </a:p>
          <a:p>
            <a:pPr marL="342900" fontAlgn="ctr"/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Forewarn of changes and events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Rehearse and practice for new or </a:t>
            </a: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/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different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events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Social Stories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0" name="Picture 2" descr="How To Make A Mind Map | MindMappi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02996"/>
            <a:ext cx="2994025" cy="35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The Surprising benefits of being Surpris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The Surprising benefits of being Surprised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The Surprising benefits of being Surprised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34767"/>
            <a:ext cx="3869159" cy="25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74345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GB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xecutive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function </a:t>
            </a:r>
            <a:endParaRPr lang="en-GB" sz="32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H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elp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 to regulate, control and manage our thoughts and actions. </a:t>
            </a: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What you might see: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Find it hard to start or stop activities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Struggle with interruptions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Have difficulty sequencing tasks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e.g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dressing, organising their schoolbag, following through the steps in a maths problem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Be reluctant to try new things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Be impulsive and regret these actions later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Inconsistency in learning: managing one day but not the next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hlinkClick r:id="rId2"/>
              </a:rPr>
              <a:t>https://www.youtube.com/watch?v=REo3fzja5xs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8208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What have you seen in your practice that would fit with this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/>
              <a:t>How could you do things differently or  support someone in this area</a:t>
            </a:r>
            <a:r>
              <a:rPr lang="en-GB" sz="2400" dirty="0" smtClean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Perceptions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can </a:t>
            </a: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 to support Executive Function</a:t>
            </a: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Be attentive to support needs at the start of a task and at transitions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Give instructions in the order things are to happen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Break down tasks into clear steps-visual supports are helpful (e.g. pictures of what needs to go in schoolbag)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Chunk tasks</a:t>
            </a:r>
          </a:p>
          <a:p>
            <a:pPr marL="342900" fontAlgn="ctr"/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Pin on getting my life togethe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0" y="3356992"/>
            <a:ext cx="2482060" cy="22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aying-out-clothes-1 | cookbakelive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2467" r="19387" b="10429"/>
          <a:stretch/>
        </p:blipFill>
        <p:spPr bwMode="auto">
          <a:xfrm>
            <a:off x="6876256" y="2780928"/>
            <a:ext cx="2088232" cy="21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869" t="42699" r="63781" b="18709"/>
          <a:stretch/>
        </p:blipFill>
        <p:spPr>
          <a:xfrm>
            <a:off x="3155534" y="2780928"/>
            <a:ext cx="3326813" cy="2547415"/>
          </a:xfrm>
          <a:prstGeom prst="rect">
            <a:avLst/>
          </a:prstGeom>
        </p:spPr>
      </p:pic>
      <p:pic>
        <p:nvPicPr>
          <p:cNvPr id="6148" name="Picture 4" descr="Breaking Down a Task – HCPS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 bwMode="auto">
          <a:xfrm>
            <a:off x="3324077" y="4612293"/>
            <a:ext cx="4762500" cy="22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Sequence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activities and routines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Ensure materials for tasks are well organised-label where class materials go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Page layout for work may need to be pre-set for the learner 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Give thinking time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Support understanding of time by using visuals, e.g. photos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timers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‘line up feet’, ‘a ‘rope with knots to hold while we line up’ or numbers at different work stations.</a:t>
            </a:r>
          </a:p>
        </p:txBody>
      </p:sp>
      <p:pic>
        <p:nvPicPr>
          <p:cNvPr id="4100" name="Picture 4" descr="Widgit Symbol Resources | Dressing and Gro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80579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ine-Up Dot Spots | Art with Mrs. Nguy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Line-Up Dot Spots | Art with Mrs. Nguy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1" y="4319369"/>
            <a:ext cx="4104456" cy="23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assroom Timers - Fun Tim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81" y="4371926"/>
            <a:ext cx="1933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039" y="404664"/>
            <a:ext cx="925252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Context Blindness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Difficulty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seeing and understanding 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context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you might see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Perform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well in tests (e.g. of social skills or emotion recognition), but not in real 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life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Not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use seemingly obvious contextual information (e.g. knowing that toilets in a bathroom showroom are not real toilets and should not be used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!)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Think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in an ‘over literal’ or ‘concrete’ 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way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Be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overly formal or over 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familiar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Be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overwhelmed by new people or 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places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Overshare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of personal 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information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Find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it difficult to process ambiguity (e.g. when someone says one thing but means 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another)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Find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it hard to see things from the perspective of 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others</a:t>
            </a:r>
          </a:p>
          <a:p>
            <a:pPr marL="285750" indent="-285750">
              <a:buFontTx/>
              <a:buChar char="-"/>
            </a:pP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Have </a:t>
            </a:r>
            <a:r>
              <a:rPr lang="en-GB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difficulty adapting rules to changing social contexts – might ‘police’ others or just behave unexpectedly</a:t>
            </a:r>
            <a:r>
              <a:rPr lang="en-GB" sz="2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GB" sz="1200" dirty="0">
              <a:solidFill>
                <a:srgbClr val="000000"/>
              </a:solidFill>
              <a:latin typeface="Hind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hlinkClick r:id="rId2"/>
              </a:rPr>
              <a:t>https://www.youtube.com/watch?v=eEP_QJnN1bU</a:t>
            </a:r>
            <a:endParaRPr lang="en-GB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York Showroom display. Stunning range of styles on display for tile and  bathroom… | Bathroom showrooms, Showroom interior design, Room access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19590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" y="93167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can </a:t>
            </a: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 to support Context Blindness:</a:t>
            </a:r>
          </a:p>
          <a:p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Teach about expected and unexpected actions and thoughts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Social Stories and reference the social context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Teach emotion vocabulary within natural social experiences 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social skills approaches which focus on teaching sensitivity to context (e.g. Social Thinking, PEERS programme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4" name="Picture 4" descr="Copy Of Expected Vs. Unexpected Behavior - Lessons - Blend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76" y="3645024"/>
            <a:ext cx="4794905" cy="22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euroimaging Helps to Clarify Brain Affective Processing Without  Necessarily Clarifying Emotions | Intech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" y="4269617"/>
            <a:ext cx="4913883" cy="25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260648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Use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timetables and increase predictability (reduce need for processing in the moment)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Practice and prepare for unfamiliar situations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Teach and refer to ‘public’ and ‘private’ (places, behaviours, etc.)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Explicitly teach implicit rules (e.g. which urinal to use)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Teach about personal safety, relevant to current need and developmental stage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Teach how to stay safe online.</a:t>
            </a:r>
            <a:endParaRPr lang="en-GB" sz="24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0" name="Picture 2" descr="Public or Private- S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111156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6855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Theory of Mind (</a:t>
            </a:r>
            <a:r>
              <a:rPr lang="en-GB" sz="32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ToM</a:t>
            </a:r>
            <a:r>
              <a:rPr lang="en-GB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), </a:t>
            </a:r>
            <a:endParaRPr lang="en-GB" sz="3200" dirty="0" smtClean="0">
              <a:solidFill>
                <a:srgbClr val="2E75B5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An awareness that other people have thoughts, feelings, beliefs, perspectives and experiences which are different to their own and they realise that these explain people’s responses and actions.</a:t>
            </a:r>
          </a:p>
          <a:p>
            <a:r>
              <a:rPr lang="en-GB" sz="2400" dirty="0" smtClean="0">
                <a:solidFill>
                  <a:srgbClr val="2E75B5"/>
                </a:solidFill>
                <a:latin typeface="Century Gothic" panose="020B0502020202020204" pitchFamily="34" charset="0"/>
              </a:rPr>
              <a:t> </a:t>
            </a:r>
            <a:endParaRPr lang="en-GB" sz="2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They might: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Try to tell other people what to do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Think they are the teacher or attempt to ‘police’ others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Seem ‘cheeky’ or selfish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Push to the front of the line (not thinking about others)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They might not:</a:t>
            </a:r>
          </a:p>
          <a:p>
            <a:pPr marL="742950" lvl="1" indent="-285750" fontAlgn="ctr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Follow class instructions. E.g. ‘Everyone take out your textbook’  </a:t>
            </a:r>
          </a:p>
          <a:p>
            <a:pPr marL="742950" lvl="1" indent="-285750" fontAlgn="ctr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Know you are talking to them unless you use their name</a:t>
            </a:r>
          </a:p>
          <a:p>
            <a:pPr marL="742950" lvl="1" indent="-285750" fontAlgn="ctr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Seek approval (what you think is not registering for them).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  <a:hlinkClick r:id="rId2"/>
              </a:rPr>
              <a:t>www.youtube.com/watch?v=YGSj2zY2OEM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1000" dirty="0" smtClean="0">
                <a:solidFill>
                  <a:srgbClr val="2E75B5"/>
                </a:solidFill>
                <a:latin typeface="Comic Sans MS" panose="030F0702030302020204" pitchFamily="66" charset="0"/>
              </a:rPr>
              <a:t> </a:t>
            </a:r>
            <a:endParaRPr lang="en-GB" sz="1000" dirty="0">
              <a:solidFill>
                <a:srgbClr val="2E75B5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AutoShape 2" descr="Kids and sarcasm: Coping with cheeky communication - Today's 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Telling Clip Art and Stock Illustrations. 29,430 Telling EPS illustrations  and vector clip art graphics available to search from thousands of royalty  free stock art creat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3"/>
            <a:ext cx="1684535" cy="14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can </a:t>
            </a: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 to support TOM</a:t>
            </a:r>
          </a:p>
          <a:p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Cue the child by name and teach the meaning of ‘everyone’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predictable environment (where there’s less ‘in the moment’ working out to do)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visual prompts to support words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Exaggerate emotional responses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Tell the child what you are 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thinking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Speech Bubble PNG Free Images with Transparent Background - (6,183 Free  Download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49" y="2780928"/>
            <a:ext cx="1995738" cy="25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uess What I'm Thinking Mug By CharGril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9" y="4221088"/>
            <a:ext cx="1830437" cy="18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184" y="391792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Find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out what motivates the learner and join them in their interests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Avoid using restorative conflict resolution with autistic learners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Teach ‘Inside Thoughts and Outside Thoughts’</a:t>
            </a: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Stories and Social Thinking can be useful in supporting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ToM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 </a:t>
            </a:r>
          </a:p>
        </p:txBody>
      </p:sp>
      <p:pic>
        <p:nvPicPr>
          <p:cNvPr id="4098" name="Picture 2" descr="Stay Quiet In Class - Social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0 Brilliant Test Answers From Smartass Kids | Bored Pan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/>
          <a:stretch/>
        </p:blipFill>
        <p:spPr bwMode="auto">
          <a:xfrm>
            <a:off x="68592" y="157314"/>
            <a:ext cx="50312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84" y="167746"/>
            <a:ext cx="3055924" cy="3042342"/>
          </a:xfrm>
          <a:prstGeom prst="rect">
            <a:avLst/>
          </a:prstGeom>
        </p:spPr>
      </p:pic>
      <p:pic>
        <p:nvPicPr>
          <p:cNvPr id="7174" name="Picture 6" descr="25 Hilariously Funny Exam Answers That Will Make You Laug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13931" r="7059" b="12933"/>
          <a:stretch/>
        </p:blipFill>
        <p:spPr bwMode="auto">
          <a:xfrm>
            <a:off x="5734484" y="3933056"/>
            <a:ext cx="3698234" cy="27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unnyexam.com: Hilarious exam answers given by students | Daily Mail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" y="2211865"/>
            <a:ext cx="5616624" cy="39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6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3590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Pupil Perceptions </a:t>
            </a:r>
            <a:br>
              <a:rPr lang="en-US" dirty="0" smtClean="0">
                <a:latin typeface="+mn-lt"/>
              </a:rPr>
            </a:br>
            <a:r>
              <a:rPr lang="en-GB" sz="2700" dirty="0"/>
              <a:t>A Day In Mainstream School For My Autistic  </a:t>
            </a:r>
            <a:r>
              <a:rPr lang="en-GB" sz="2700" dirty="0" smtClean="0"/>
              <a:t>Daughter</a:t>
            </a:r>
            <a:r>
              <a:rPr lang="en-GB" sz="2700" b="1" dirty="0" smtClean="0"/>
              <a:t>  </a:t>
            </a:r>
            <a:r>
              <a:rPr lang="en-GB" sz="1800" u="sng" dirty="0" smtClean="0">
                <a:hlinkClick r:id="rId2" tooltip="12:12 pm"/>
              </a:rPr>
              <a:t>Sept </a:t>
            </a:r>
            <a:r>
              <a:rPr lang="en-GB" sz="1800" u="sng" dirty="0">
                <a:hlinkClick r:id="rId2" tooltip="12:12 pm"/>
              </a:rPr>
              <a:t>13, 2017</a:t>
            </a:r>
            <a:r>
              <a:rPr lang="en-GB" sz="1800" dirty="0"/>
              <a:t> by </a:t>
            </a:r>
            <a:r>
              <a:rPr lang="en-GB" sz="1800" u="sng" dirty="0" err="1">
                <a:hlinkClick r:id="rId3" tooltip="View all posts by miriamgwynne"/>
              </a:rPr>
              <a:t>miriamgwynne</a:t>
            </a:r>
            <a:r>
              <a:rPr lang="en-GB" sz="1800" dirty="0"/>
              <a:t> </a:t>
            </a:r>
            <a:r>
              <a:rPr lang="en-GB" sz="2200" dirty="0"/>
              <a:t/>
            </a:r>
            <a:br>
              <a:rPr lang="en-GB" sz="2200" dirty="0"/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sz="2000" i="1" dirty="0" smtClean="0"/>
              <a:t>written </a:t>
            </a:r>
            <a:r>
              <a:rPr lang="en-GB" sz="2000" i="1" dirty="0"/>
              <a:t>with her full consent and approval to help others see how challenging mainstream can be </a:t>
            </a:r>
            <a:endParaRPr lang="en-GB" sz="2000" i="1" dirty="0" smtClean="0"/>
          </a:p>
          <a:p>
            <a:pPr marL="114300" indent="0">
              <a:buNone/>
            </a:pPr>
            <a:r>
              <a:rPr lang="en-GB" i="1" dirty="0"/>
              <a:t/>
            </a:r>
            <a:br>
              <a:rPr lang="en-GB" i="1" dirty="0"/>
            </a:br>
            <a:r>
              <a:rPr lang="en-GB" b="1" u="sng" dirty="0"/>
              <a:t>Morning preparation </a:t>
            </a:r>
            <a:endParaRPr lang="en-GB" b="1" u="sng" dirty="0" smtClean="0"/>
          </a:p>
          <a:p>
            <a:pPr marL="114300" indent="0">
              <a:buNone/>
            </a:pPr>
            <a:r>
              <a:rPr lang="en-GB" dirty="0" smtClean="0"/>
              <a:t>I </a:t>
            </a:r>
            <a:r>
              <a:rPr lang="en-GB" dirty="0"/>
              <a:t>wake up and come downstairs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and </a:t>
            </a:r>
            <a:r>
              <a:rPr lang="en-GB" dirty="0"/>
              <a:t>try not to think about school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too </a:t>
            </a:r>
            <a:r>
              <a:rPr lang="en-GB" dirty="0"/>
              <a:t>much. I get my </a:t>
            </a:r>
            <a:r>
              <a:rPr lang="en-GB" dirty="0" err="1"/>
              <a:t>iPad</a:t>
            </a:r>
            <a:r>
              <a:rPr lang="en-GB" dirty="0"/>
              <a:t> or toys and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set </a:t>
            </a:r>
            <a:r>
              <a:rPr lang="en-GB" dirty="0"/>
              <a:t>them up just how I like it. I know I need to get dressed and eat but until things are ‘right’ I can’t think about those things. </a:t>
            </a:r>
            <a:endParaRPr lang="en-GB" dirty="0" smtClean="0"/>
          </a:p>
          <a:p>
            <a:pPr marL="114300" indent="0">
              <a:buNone/>
            </a:pPr>
            <a:r>
              <a:rPr lang="en-GB" b="1" dirty="0" smtClean="0"/>
              <a:t>I </a:t>
            </a:r>
            <a:r>
              <a:rPr lang="en-GB" b="1" dirty="0"/>
              <a:t>need to do one thing at a time so please leave me alone. </a:t>
            </a:r>
            <a:r>
              <a:rPr lang="en-GB" dirty="0"/>
              <a:t>Let me do it my way. Constantly asking me questions is so stressful as is nagging me about time. By the time we need to leave I am already stressed and anxious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03372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96944" cy="6048672"/>
          </a:xfrm>
        </p:spPr>
        <p:txBody>
          <a:bodyPr/>
          <a:lstStyle/>
          <a:p>
            <a:pPr marL="114300" indent="0">
              <a:buNone/>
            </a:pPr>
            <a:r>
              <a:rPr lang="en-GB" b="1" u="sng" dirty="0"/>
              <a:t>In the playground</a:t>
            </a:r>
            <a:r>
              <a:rPr lang="en-GB" dirty="0"/>
              <a:t> 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I </a:t>
            </a:r>
            <a:r>
              <a:rPr lang="en-GB" dirty="0"/>
              <a:t>am scanning. </a:t>
            </a:r>
            <a:endParaRPr lang="en-GB" dirty="0" smtClean="0"/>
          </a:p>
          <a:p>
            <a:pPr marL="114300" indent="0">
              <a:buNone/>
            </a:pPr>
            <a:r>
              <a:rPr lang="en-GB" b="1" dirty="0" smtClean="0"/>
              <a:t>This </a:t>
            </a:r>
            <a:r>
              <a:rPr lang="en-GB" b="1" dirty="0"/>
              <a:t>is so hard to see who I need to see when everyone is dressed the same and moving around.</a:t>
            </a:r>
            <a:r>
              <a:rPr lang="en-GB" dirty="0"/>
              <a:t>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The </a:t>
            </a:r>
            <a:r>
              <a:rPr lang="en-GB" dirty="0"/>
              <a:t>noise, the unpredictable movements, the bags on the ground…that’s a lot to take in for me.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I </a:t>
            </a:r>
            <a:r>
              <a:rPr lang="en-GB" dirty="0"/>
              <a:t>only want to find my best friend and the longer it takes to find her the more I get worried.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What </a:t>
            </a:r>
            <a:r>
              <a:rPr lang="en-GB" dirty="0"/>
              <a:t>if she is off sick?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What </a:t>
            </a:r>
            <a:r>
              <a:rPr lang="en-GB" dirty="0"/>
              <a:t>if she has an 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appointment </a:t>
            </a:r>
            <a:r>
              <a:rPr lang="en-GB" dirty="0"/>
              <a:t>today?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5274196" cy="265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The bell</a:t>
            </a:r>
            <a:r>
              <a:rPr lang="en-GB" sz="2400" dirty="0"/>
              <a:t>  </a:t>
            </a:r>
            <a:endParaRPr lang="en-GB" sz="2400" dirty="0" smtClean="0"/>
          </a:p>
          <a:p>
            <a:r>
              <a:rPr lang="en-GB" sz="2400" dirty="0" smtClean="0"/>
              <a:t>Bells </a:t>
            </a:r>
            <a:r>
              <a:rPr lang="en-GB" sz="2400" dirty="0"/>
              <a:t>panic me. </a:t>
            </a:r>
            <a:endParaRPr lang="en-GB" sz="2400" dirty="0" smtClean="0"/>
          </a:p>
          <a:p>
            <a:r>
              <a:rPr lang="en-GB" sz="2400" dirty="0" smtClean="0"/>
              <a:t>They </a:t>
            </a:r>
            <a:r>
              <a:rPr lang="en-GB" sz="2400" dirty="0"/>
              <a:t>mean I have to move somewhere quickly and I sometimes get stressed. </a:t>
            </a:r>
            <a:endParaRPr lang="en-GB" sz="2400" dirty="0" smtClean="0"/>
          </a:p>
          <a:p>
            <a:r>
              <a:rPr lang="en-GB" sz="2400" dirty="0" smtClean="0"/>
              <a:t>Bells </a:t>
            </a:r>
            <a:r>
              <a:rPr lang="en-GB" sz="2400" dirty="0"/>
              <a:t>mean pressure and children running and they might push me over.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stand in my line and face forwards making sure I don’t look at anyone.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teachers shout about not talking and standing straight but I am doing those already and not sure what I should be doing differently.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turn to see if everyone else is doing what I am doing and now my class is pulled up </a:t>
            </a:r>
            <a:endParaRPr lang="en-GB" sz="2400" dirty="0" smtClean="0"/>
          </a:p>
          <a:p>
            <a:r>
              <a:rPr lang="en-GB" sz="2400" dirty="0" smtClean="0"/>
              <a:t>for </a:t>
            </a:r>
            <a:r>
              <a:rPr lang="en-GB" sz="2400" dirty="0"/>
              <a:t>me facing the wrong way</a:t>
            </a:r>
            <a:r>
              <a:rPr lang="en-GB" sz="2400" dirty="0" smtClean="0"/>
              <a:t>!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I feel to blame. I feel so anxious. </a:t>
            </a:r>
            <a:endParaRPr lang="en-GB" sz="2400" dirty="0" smtClean="0"/>
          </a:p>
          <a:p>
            <a:r>
              <a:rPr lang="en-GB" sz="2400" b="1" dirty="0" smtClean="0"/>
              <a:t>I </a:t>
            </a:r>
            <a:r>
              <a:rPr lang="en-GB" sz="2400" b="1" dirty="0"/>
              <a:t>feel different. </a:t>
            </a:r>
            <a:endParaRPr lang="en-GB" sz="2400" b="1" dirty="0" smtClean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59"/>
            <a:ext cx="3024336" cy="18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49694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Getting to </a:t>
            </a:r>
            <a:r>
              <a:rPr lang="en-GB" sz="2400" b="1" u="sng" dirty="0" smtClean="0"/>
              <a:t>class</a:t>
            </a:r>
          </a:p>
          <a:p>
            <a:r>
              <a:rPr lang="en-GB" sz="2400" dirty="0" smtClean="0"/>
              <a:t>I </a:t>
            </a:r>
            <a:r>
              <a:rPr lang="en-GB" sz="2400" dirty="0"/>
              <a:t>have to remember to put my bag one place, my packed lunch somewhere else and then hang my coat on the right peg. </a:t>
            </a:r>
          </a:p>
          <a:p>
            <a:r>
              <a:rPr lang="en-GB" sz="2400" dirty="0"/>
              <a:t>It can be confusing to remember all that while others are talking and moving all around me and the lights are so bright inside. </a:t>
            </a:r>
            <a:endParaRPr lang="en-GB" sz="2400" dirty="0" smtClean="0"/>
          </a:p>
          <a:p>
            <a:r>
              <a:rPr lang="en-GB" sz="2400" dirty="0" smtClean="0"/>
              <a:t>Sometimes </a:t>
            </a:r>
            <a:r>
              <a:rPr lang="en-GB" sz="2400" dirty="0"/>
              <a:t>I wait until most of the others are in the class but then I worry I will get shouted at for taking too long! Sometimes I forget I have my school bag as it is on my back and I can’t see it! </a:t>
            </a:r>
            <a:endParaRPr lang="en-GB" sz="2400" dirty="0" smtClean="0"/>
          </a:p>
          <a:p>
            <a:r>
              <a:rPr lang="en-GB" sz="2400" b="1" dirty="0" smtClean="0"/>
              <a:t>How </a:t>
            </a:r>
            <a:r>
              <a:rPr lang="en-GB" sz="2400" b="1" dirty="0"/>
              <a:t>can everyone else </a:t>
            </a:r>
            <a:endParaRPr lang="en-GB" sz="2400" b="1" dirty="0" smtClean="0"/>
          </a:p>
          <a:p>
            <a:r>
              <a:rPr lang="en-GB" sz="2400" b="1" dirty="0" smtClean="0"/>
              <a:t>do </a:t>
            </a:r>
            <a:r>
              <a:rPr lang="en-GB" sz="2400" b="1" dirty="0"/>
              <a:t>this so quickly and easily </a:t>
            </a:r>
            <a:endParaRPr lang="en-GB" sz="2400" b="1" dirty="0" smtClean="0"/>
          </a:p>
          <a:p>
            <a:r>
              <a:rPr lang="en-GB" sz="2400" b="1" dirty="0" smtClean="0"/>
              <a:t>and </a:t>
            </a:r>
            <a:r>
              <a:rPr lang="en-GB" sz="2400" b="1" dirty="0"/>
              <a:t>I can’t</a:t>
            </a:r>
            <a:r>
              <a:rPr lang="en-GB" sz="2400" b="1" dirty="0" smtClean="0"/>
              <a:t>?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8"/>
          <a:stretch/>
        </p:blipFill>
        <p:spPr bwMode="auto">
          <a:xfrm>
            <a:off x="5004048" y="4572007"/>
            <a:ext cx="3960440" cy="224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9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Class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 smtClean="0"/>
              <a:t> </a:t>
            </a:r>
            <a:r>
              <a:rPr lang="en-GB" sz="2400" dirty="0"/>
              <a:t>I listen so much. </a:t>
            </a:r>
            <a:endParaRPr lang="en-GB" sz="2400" dirty="0" smtClean="0"/>
          </a:p>
          <a:p>
            <a:r>
              <a:rPr lang="en-GB" sz="2400" dirty="0" smtClean="0"/>
              <a:t>In </a:t>
            </a:r>
            <a:r>
              <a:rPr lang="en-GB" sz="2400" dirty="0"/>
              <a:t>fact I listen so hard to everything that sometimes I can’t do my work because I need to stop and listen to everything the teacher says in case she is talking to me. </a:t>
            </a:r>
          </a:p>
          <a:p>
            <a:r>
              <a:rPr lang="en-GB" sz="2400" dirty="0"/>
              <a:t>I want to write neat because I don’t want a row but then they say I need to work faster and I can’t do fast and neat. </a:t>
            </a:r>
            <a:endParaRPr lang="en-GB" sz="2400" dirty="0" smtClean="0"/>
          </a:p>
          <a:p>
            <a:r>
              <a:rPr lang="en-GB" sz="2400" b="1" dirty="0" smtClean="0"/>
              <a:t>It </a:t>
            </a:r>
            <a:r>
              <a:rPr lang="en-GB" sz="2400" b="1" dirty="0"/>
              <a:t>is hard to concentrate with others so close to me. </a:t>
            </a:r>
            <a:endParaRPr lang="en-GB" sz="2400" b="1" dirty="0" smtClean="0"/>
          </a:p>
          <a:p>
            <a:r>
              <a:rPr lang="en-GB" sz="2400" dirty="0" smtClean="0"/>
              <a:t>They </a:t>
            </a:r>
            <a:r>
              <a:rPr lang="en-GB" sz="2400" dirty="0"/>
              <a:t>move about and talk </a:t>
            </a:r>
            <a:r>
              <a:rPr lang="en-GB" sz="2400" dirty="0" smtClean="0"/>
              <a:t>and</a:t>
            </a:r>
          </a:p>
          <a:p>
            <a:r>
              <a:rPr lang="en-GB" sz="2400" dirty="0" smtClean="0"/>
              <a:t>turn </a:t>
            </a:r>
            <a:r>
              <a:rPr lang="en-GB" sz="2400" dirty="0"/>
              <a:t>pages and it is so </a:t>
            </a:r>
            <a:endParaRPr lang="en-GB" sz="2400" dirty="0" smtClean="0"/>
          </a:p>
          <a:p>
            <a:r>
              <a:rPr lang="en-GB" sz="2400" dirty="0" smtClean="0"/>
              <a:t>distracting </a:t>
            </a:r>
            <a:r>
              <a:rPr lang="en-GB" sz="2400" dirty="0"/>
              <a:t>sometimes.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walls have so much stuff </a:t>
            </a:r>
            <a:endParaRPr lang="en-GB" sz="2400" dirty="0" smtClean="0"/>
          </a:p>
          <a:p>
            <a:r>
              <a:rPr lang="en-GB" sz="2400" dirty="0" smtClean="0"/>
              <a:t>on </a:t>
            </a:r>
            <a:r>
              <a:rPr lang="en-GB" sz="2400" dirty="0"/>
              <a:t>them,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can hear the tap dripping and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can hear people walking about</a:t>
            </a:r>
            <a:r>
              <a:rPr lang="en-GB" sz="2400" dirty="0" smtClean="0"/>
              <a:t>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40360" cy="26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 am scared to talk in case I get in trouble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Sometimes </a:t>
            </a:r>
            <a:r>
              <a:rPr lang="en-GB" sz="2400" dirty="0"/>
              <a:t>I just can’t do the work. </a:t>
            </a:r>
            <a:endParaRPr lang="en-GB" sz="2400" dirty="0" smtClean="0"/>
          </a:p>
          <a:p>
            <a:r>
              <a:rPr lang="en-GB" sz="2400" dirty="0" smtClean="0"/>
              <a:t>Yesterday </a:t>
            </a:r>
            <a:r>
              <a:rPr lang="en-GB" sz="2400" dirty="0"/>
              <a:t>they wanted us to do a senses poem about fireworks. </a:t>
            </a:r>
            <a:endParaRPr lang="en-GB" sz="2400" dirty="0" smtClean="0"/>
          </a:p>
          <a:p>
            <a:r>
              <a:rPr lang="en-GB" sz="2400" dirty="0" smtClean="0"/>
              <a:t>They </a:t>
            </a:r>
            <a:r>
              <a:rPr lang="en-GB" sz="2400" dirty="0"/>
              <a:t>told me to imagine being at a bonfire with fireworks but how can you do that if you have never been to a bonfire before? I haven’t. </a:t>
            </a:r>
            <a:endParaRPr lang="en-GB" sz="2400" dirty="0" smtClean="0"/>
          </a:p>
          <a:p>
            <a:r>
              <a:rPr lang="en-GB" sz="2400" dirty="0" smtClean="0"/>
              <a:t>They </a:t>
            </a:r>
            <a:r>
              <a:rPr lang="en-GB" sz="2400" dirty="0"/>
              <a:t>told me to write about what I would touch but you are not allowed to touch fireworks so I can’t write anything. </a:t>
            </a:r>
            <a:endParaRPr lang="en-GB" sz="2400" dirty="0" smtClean="0"/>
          </a:p>
          <a:p>
            <a:r>
              <a:rPr lang="en-GB" sz="2400" dirty="0" smtClean="0"/>
              <a:t>They </a:t>
            </a:r>
            <a:r>
              <a:rPr lang="en-GB" sz="2400" dirty="0"/>
              <a:t>told me to write what I can smell but all I can smell right now is disgusting </a:t>
            </a:r>
            <a:r>
              <a:rPr lang="en-GB" sz="2400" dirty="0" smtClean="0"/>
              <a:t>school</a:t>
            </a:r>
          </a:p>
          <a:p>
            <a:r>
              <a:rPr lang="en-GB" sz="2400" dirty="0" smtClean="0"/>
              <a:t>dinners </a:t>
            </a:r>
            <a:r>
              <a:rPr lang="en-GB" sz="2400" dirty="0"/>
              <a:t>and I can’t even spell that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I </a:t>
            </a:r>
            <a:r>
              <a:rPr lang="en-GB" sz="2400" dirty="0"/>
              <a:t>just leave that one too.</a:t>
            </a:r>
          </a:p>
          <a:p>
            <a:r>
              <a:rPr lang="en-GB" sz="2400" dirty="0"/>
              <a:t>Then the teacher gets me in </a:t>
            </a:r>
            <a:endParaRPr lang="en-GB" sz="2400" dirty="0" smtClean="0"/>
          </a:p>
          <a:p>
            <a:r>
              <a:rPr lang="en-GB" sz="2400" dirty="0" smtClean="0"/>
              <a:t>trouble </a:t>
            </a:r>
            <a:r>
              <a:rPr lang="en-GB" sz="2400" dirty="0"/>
              <a:t>for not doing the task. </a:t>
            </a:r>
            <a:endParaRPr lang="en-GB" sz="2400" dirty="0" smtClean="0"/>
          </a:p>
          <a:p>
            <a:r>
              <a:rPr lang="en-GB" sz="2400" b="1" dirty="0" smtClean="0"/>
              <a:t>I </a:t>
            </a:r>
            <a:r>
              <a:rPr lang="en-GB" sz="2400" b="1" dirty="0"/>
              <a:t>want to cry. </a:t>
            </a:r>
            <a:r>
              <a:rPr lang="en-GB" sz="2400" b="1" dirty="0" smtClean="0"/>
              <a:t>The </a:t>
            </a:r>
            <a:r>
              <a:rPr lang="en-GB" sz="2400" b="1" dirty="0"/>
              <a:t>tears won’t come out</a:t>
            </a:r>
            <a:r>
              <a:rPr lang="en-GB" sz="2400" b="1" dirty="0" smtClean="0"/>
              <a:t>.</a:t>
            </a:r>
            <a:endParaRPr lang="en-GB" sz="2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627784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1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Playtime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don’t understand this bit. </a:t>
            </a:r>
            <a:endParaRPr lang="en-GB" sz="2400" dirty="0" smtClean="0"/>
          </a:p>
          <a:p>
            <a:r>
              <a:rPr lang="en-GB" sz="2400" dirty="0" smtClean="0"/>
              <a:t>You </a:t>
            </a:r>
            <a:r>
              <a:rPr lang="en-GB" sz="2400" dirty="0"/>
              <a:t>play with toys so why call it </a:t>
            </a:r>
            <a:endParaRPr lang="en-GB" sz="2400" dirty="0" smtClean="0"/>
          </a:p>
          <a:p>
            <a:r>
              <a:rPr lang="en-GB" sz="2400" dirty="0" smtClean="0"/>
              <a:t>playtime when </a:t>
            </a:r>
            <a:r>
              <a:rPr lang="en-GB" sz="2400" dirty="0"/>
              <a:t>there are no toys? </a:t>
            </a:r>
            <a:endParaRPr lang="en-GB" sz="2400" dirty="0" smtClean="0"/>
          </a:p>
          <a:p>
            <a:r>
              <a:rPr lang="en-GB" sz="2400" dirty="0" smtClean="0"/>
              <a:t>Just </a:t>
            </a:r>
            <a:r>
              <a:rPr lang="en-GB" sz="2400" dirty="0"/>
              <a:t>call it ‘talk time’ or </a:t>
            </a:r>
            <a:endParaRPr lang="en-GB" sz="2400" dirty="0" smtClean="0"/>
          </a:p>
          <a:p>
            <a:r>
              <a:rPr lang="en-GB" sz="2400" dirty="0" smtClean="0"/>
              <a:t>‘</a:t>
            </a:r>
            <a:r>
              <a:rPr lang="en-GB" sz="2400" dirty="0"/>
              <a:t>stand in the playground time’ instead.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take my own toys out. Then it rains and we have to come inside and I can’t play with my toys and it is so confusing for me. I don’t like changing things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I </a:t>
            </a:r>
            <a:r>
              <a:rPr lang="en-GB" sz="2400" dirty="0"/>
              <a:t>get cold at playtime because it is hard to fasten my coat and if I take my time the people tell me to hurry up and go outside so I just can’t fasten it up now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I </a:t>
            </a:r>
            <a:r>
              <a:rPr lang="en-GB" sz="2400" dirty="0"/>
              <a:t>have one area I like to stand and play with my one friend. We play the same game every day. We like it that way. </a:t>
            </a:r>
            <a:endParaRPr lang="en-GB" sz="2400" dirty="0" smtClean="0"/>
          </a:p>
          <a:p>
            <a:r>
              <a:rPr lang="en-GB" sz="2400" dirty="0" smtClean="0"/>
              <a:t>I </a:t>
            </a:r>
            <a:r>
              <a:rPr lang="en-GB" sz="2400" dirty="0"/>
              <a:t>want to play with others but I can’t because I don’t understand what they are playing.  </a:t>
            </a:r>
            <a:r>
              <a:rPr lang="en-GB" sz="2400" dirty="0" smtClean="0"/>
              <a:t>They </a:t>
            </a:r>
            <a:r>
              <a:rPr lang="en-GB" sz="2400" dirty="0"/>
              <a:t>don’t have toys. </a:t>
            </a:r>
            <a:r>
              <a:rPr lang="en-GB" sz="2400" b="1" dirty="0"/>
              <a:t>I can’t work out made up games</a:t>
            </a:r>
            <a:r>
              <a:rPr lang="en-GB" sz="2400" dirty="0"/>
              <a:t> like that.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336"/>
            <a:ext cx="2825874" cy="18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484</TotalTime>
  <Words>1787</Words>
  <Application>Microsoft Office PowerPoint</Application>
  <PresentationFormat>On-screen Show (4:3)</PresentationFormat>
  <Paragraphs>241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Comic Sans MS</vt:lpstr>
      <vt:lpstr>Courier New</vt:lpstr>
      <vt:lpstr>Hind</vt:lpstr>
      <vt:lpstr>Apothecary</vt:lpstr>
      <vt:lpstr>  ASD Peer session 2</vt:lpstr>
      <vt:lpstr>Pupil Perceptions</vt:lpstr>
      <vt:lpstr> Pupil Perceptions  A Day In Mainstream School For My Autistic  Daughter  Sept 13, 2017 by miriamgwynne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 Advisors 16th November 2018</dc:title>
  <dc:creator>Annie McGauley</dc:creator>
  <cp:lastModifiedBy>Annie McGauley</cp:lastModifiedBy>
  <cp:revision>53</cp:revision>
  <cp:lastPrinted>2018-11-15T15:20:32Z</cp:lastPrinted>
  <dcterms:created xsi:type="dcterms:W3CDTF">2018-11-11T14:22:45Z</dcterms:created>
  <dcterms:modified xsi:type="dcterms:W3CDTF">2022-12-12T21:08:18Z</dcterms:modified>
</cp:coreProperties>
</file>