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v0Y4RL9t1HwDgdFM+ohtApoq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27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2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2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2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2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2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2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7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3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3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3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0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2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2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2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2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2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2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ingspeech.com/2020/06/27/understanding-the-unwritten-rules-comic-strip-conversa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utism.org.uk/advice-and-guidance/professional-practice/social-stories" TargetMode="External"/><Relationship Id="rId5" Type="http://schemas.openxmlformats.org/officeDocument/2006/relationships/hyperlink" Target="https://www.autism.org.uk/advice-and-guidance/topics/communication/communication-tools/social-stories-and-comic-strip-coversations" TargetMode="External"/><Relationship Id="rId4" Type="http://schemas.openxmlformats.org/officeDocument/2006/relationships/hyperlink" Target="https://blogs.glowscotland.org.uk/er/autismadvisors/wp-admin/post.php?post=154&amp;action=ed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462455" y="1860331"/>
            <a:ext cx="9921766" cy="2190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GB" sz="6000" i="1"/>
              <a:t>Autism: Inclusive Practice</a:t>
            </a:r>
            <a:endParaRPr sz="600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76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GB" sz="3600"/>
              <a:t> Peer Support Session One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/>
              <a:t> </a:t>
            </a:r>
            <a:r>
              <a:rPr lang="en-GB" sz="6000" b="1"/>
              <a:t>Enhance the structure</a:t>
            </a:r>
            <a:r>
              <a:rPr lang="en-GB" b="1"/>
              <a:t/>
            </a:r>
            <a:br>
              <a:rPr lang="en-GB" b="1"/>
            </a:br>
            <a:r>
              <a:rPr lang="en-GB" b="1"/>
              <a:t/>
            </a:r>
            <a:br>
              <a:rPr lang="en-GB" b="1"/>
            </a:br>
            <a:r>
              <a:rPr lang="en-GB" sz="4400"/>
              <a:t>Here are some examples…. 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pic>
        <p:nvPicPr>
          <p:cNvPr id="205" name="Google Shape;205;p10" descr="https://lh3.googleusercontent.com/6UnXEl4_P2_o0WaB4ZZeiRBHN3tc5W35yibTsF9MfSEUMlf-A35QV_nehBpHdeqyD3v6_Zo1Kpt0FdFpms5pmwp4eAoyP9OLk7921e8_nIeHuBNIGA4FoG4fXzp6XotM_8RgVJ7L3pEBgLFkKyXaKHrhw4sa9P49mh6cHHQCT8zHocSWlcKh7urdnJ6ARnP7scCwfVVScA=n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566" y="2705951"/>
            <a:ext cx="5715000" cy="382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 descr="Change how you view your Outlook calendar - Microsoft Sup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73" y="2705950"/>
            <a:ext cx="5194767" cy="382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1" descr="A Collection of Printable Teaching Resources for schools including posters  and workshe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430" y="402020"/>
            <a:ext cx="4267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 descr="5 Key Tips for Classroom Setup for Autism Spectrum Disorder &amp; ADH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517" y="3554091"/>
            <a:ext cx="5274113" cy="3157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567559" y="1660634"/>
            <a:ext cx="4319751" cy="472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714" y="402020"/>
            <a:ext cx="6492803" cy="4054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/>
          <p:nvPr/>
        </p:nvSpPr>
        <p:spPr>
          <a:xfrm>
            <a:off x="1304577" y="4496629"/>
            <a:ext cx="343558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Clearly defined areas</a:t>
            </a:r>
            <a:r>
              <a:rPr lang="en-GB" sz="18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6621517" y="32688"/>
            <a:ext cx="29418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Labelling the environment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2" descr="5 Key Tips for Classroom Setup for Autism Spectrum Disorder &amp; ADH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865" y="126053"/>
            <a:ext cx="3891226" cy="311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 descr="Morning Circle.... | Autistic support classroom, Sensory room, Autism  classro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3372" y="126053"/>
            <a:ext cx="5041667" cy="376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 descr="https://www.autismtoolbox.co.uk/wp-content/uploads/2022/09/Mind-Map-1024x78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6560" y="3032173"/>
            <a:ext cx="3953091" cy="301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 descr="Classroom Job Cards (Boardmaker Symbols) by Michelle Jung | Tp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8831" y="3807661"/>
            <a:ext cx="3333750" cy="2562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/>
          <p:nvPr/>
        </p:nvSpPr>
        <p:spPr>
          <a:xfrm>
            <a:off x="704191" y="6124930"/>
            <a:ext cx="714703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 in flexibly in a planned way - don’t always do maths before lunch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602257" y="1388617"/>
            <a:ext cx="220494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Plan for ‘surprise’ / change in a planned way</a:t>
            </a:r>
            <a:endParaRPr sz="24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l="20655" t="8308" r="22457" b="8014"/>
          <a:stretch/>
        </p:blipFill>
        <p:spPr>
          <a:xfrm>
            <a:off x="435541" y="308008"/>
            <a:ext cx="5897882" cy="488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l="16684" t="8930" r="16394" b="8170"/>
          <a:stretch/>
        </p:blipFill>
        <p:spPr>
          <a:xfrm>
            <a:off x="3927107" y="924025"/>
            <a:ext cx="8094847" cy="56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Language</a:t>
            </a:r>
            <a:r>
              <a:rPr lang="en-GB" b="1"/>
              <a:t/>
            </a:r>
            <a:br>
              <a:rPr lang="en-GB" b="1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677333" y="1807779"/>
            <a:ext cx="90342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consider how clear and concise your spoken language is?</a:t>
            </a:r>
            <a:endParaRPr sz="40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Language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677333" y="1807779"/>
            <a:ext cx="90342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Things to consider….</a:t>
            </a:r>
            <a:endParaRPr sz="36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1613100" y="4797968"/>
            <a:ext cx="76140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 pupils to ask for clarification when people use language they don’t know 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677300" y="2827025"/>
            <a:ext cx="18288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of idimiosm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5194450" y="2599025"/>
            <a:ext cx="4905900" cy="1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as accurate  and as specific as you can be –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sit nicely? What does this mean??</a:t>
            </a:r>
            <a:endParaRPr sz="2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5" descr="Illustration Idioms - Illustration of Many Recent Choi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8533" y="2418469"/>
            <a:ext cx="21336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/>
          <p:nvPr/>
        </p:nvSpPr>
        <p:spPr>
          <a:xfrm>
            <a:off x="2073871" y="2553250"/>
            <a:ext cx="396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Reduce your language</a:t>
            </a:r>
            <a:endParaRPr sz="2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5440400" y="4059258"/>
            <a:ext cx="47547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Using eye contact can be uncomfortable</a:t>
            </a:r>
            <a:endParaRPr sz="2800" b="0" i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5" name="Google Shape;255;p16" descr="processing time vector Icon - Free PNG &amp; SVG 2674461 - Noun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803" y="870473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/>
          <p:nvPr/>
        </p:nvSpPr>
        <p:spPr>
          <a:xfrm>
            <a:off x="2166925" y="1211558"/>
            <a:ext cx="68067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repeat as will start the process again. </a:t>
            </a:r>
            <a:endParaRPr sz="14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386800" y="3172061"/>
            <a:ext cx="5997300" cy="9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Teach them how to initiate conversations</a:t>
            </a:r>
            <a:endParaRPr sz="1800"/>
          </a:p>
        </p:txBody>
      </p:sp>
      <p:sp>
        <p:nvSpPr>
          <p:cNvPr id="258" name="Google Shape;258;p16"/>
          <p:cNvSpPr/>
          <p:nvPr/>
        </p:nvSpPr>
        <p:spPr>
          <a:xfrm>
            <a:off x="6173000" y="2353200"/>
            <a:ext cx="40221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person’s name, to cue them in</a:t>
            </a:r>
            <a:endParaRPr sz="1700"/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4">
            <a:alphaModFix/>
          </a:blip>
          <a:srcRect l="22224" t="18250" r="21846" b="16571"/>
          <a:stretch/>
        </p:blipFill>
        <p:spPr>
          <a:xfrm>
            <a:off x="1020278" y="4119016"/>
            <a:ext cx="3686475" cy="2416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8167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Support change and tell why</a:t>
            </a:r>
            <a:br>
              <a:rPr lang="en-GB" sz="6000" b="1"/>
            </a:br>
            <a:r>
              <a:rPr lang="en-GB" sz="5300"/>
              <a:t> </a:t>
            </a:r>
            <a:br>
              <a:rPr lang="en-GB" sz="5300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475300" y="2430438"/>
            <a:ext cx="938573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you share changes with your pupils including staff absence - what could you do differently?</a:t>
            </a:r>
            <a:endParaRPr sz="40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677346" y="319450"/>
            <a:ext cx="8981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/>
              <a:t>Support change and tell why</a:t>
            </a:r>
            <a:r>
              <a:rPr lang="en-GB" sz="5300"/>
              <a:t/>
            </a:r>
            <a:br>
              <a:rPr lang="en-GB" sz="5300"/>
            </a:br>
            <a:r>
              <a:rPr lang="en-GB" sz="5300"/>
              <a:t> </a:t>
            </a:r>
            <a:br>
              <a:rPr lang="en-GB" sz="5300"/>
            </a:br>
            <a:r>
              <a:rPr lang="en-GB">
                <a:solidFill>
                  <a:schemeClr val="dk1"/>
                </a:solidFill>
              </a:rPr>
              <a:t>Comic strips</a:t>
            </a:r>
            <a:r>
              <a:rPr lang="en-GB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475300" y="1539720"/>
            <a:ext cx="93857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Here’s some ideas…</a:t>
            </a:r>
            <a:endParaRPr sz="32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1488210" y="6238335"/>
            <a:ext cx="60960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"/>
              <a:buChar char="•"/>
            </a:pPr>
            <a:r>
              <a:rPr lang="en-GB" sz="1100" u="sng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https://sparkingspeech.com/2020/06/27/understanding-the-unwritten-rules-comic-strip-conversations/</a:t>
            </a:r>
            <a:endParaRPr sz="110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18" descr="Comic Strip Convers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3" y="2733135"/>
            <a:ext cx="52673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5">
            <a:alphaModFix/>
          </a:blip>
          <a:srcRect l="32390" t="21920" r="9720" b="10501"/>
          <a:stretch/>
        </p:blipFill>
        <p:spPr>
          <a:xfrm>
            <a:off x="5446303" y="1539720"/>
            <a:ext cx="6745697" cy="442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9"/>
          <p:cNvPicPr preferRelativeResize="0"/>
          <p:nvPr/>
        </p:nvPicPr>
        <p:blipFill rotWithShape="1">
          <a:blip r:embed="rId3">
            <a:alphaModFix/>
          </a:blip>
          <a:srcRect l="24214" t="10140" r="24900" b="19903"/>
          <a:stretch/>
        </p:blipFill>
        <p:spPr>
          <a:xfrm>
            <a:off x="426914" y="735712"/>
            <a:ext cx="7443168" cy="57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/>
          <p:nvPr/>
        </p:nvSpPr>
        <p:spPr>
          <a:xfrm>
            <a:off x="7249263" y="1378588"/>
            <a:ext cx="2980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stories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7315200" y="4026927"/>
            <a:ext cx="272472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https://blogs.glowscotland.org.uk/er/autismadvisors/wp-admin/post.php?post=154&amp;action=edit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7315200" y="4904105"/>
            <a:ext cx="241992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https://www.autism.org.uk/advice-and-guidance/topics/communication/communication-tools/social-stories-and-comic-strip-coversations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7315200" y="5950560"/>
            <a:ext cx="18749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https://www.autism.org.uk/advice-and-guidance/professional-practice/social-stories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9787466" cy="577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>The focus of these sessions: </a:t>
            </a:r>
            <a:br>
              <a:rPr lang="en-GB"/>
            </a:br>
            <a:r>
              <a:rPr lang="en-GB"/>
              <a:t>- to reflect on previous presentation </a:t>
            </a:r>
            <a:br>
              <a:rPr lang="en-GB"/>
            </a:br>
            <a:r>
              <a:rPr lang="en-GB"/>
              <a:t>- to consider the practicalities in your context.</a:t>
            </a:r>
            <a:br>
              <a:rPr lang="en-GB"/>
            </a:br>
            <a:r>
              <a:rPr lang="en-GB"/>
              <a:t>- to share how you have successfully supported pupils with ASD </a:t>
            </a:r>
            <a:br>
              <a:rPr lang="en-GB"/>
            </a:br>
            <a:r>
              <a:rPr lang="en-GB"/>
              <a:t>- Hopefully consider the different strategies to support key themes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"/>
          <p:cNvSpPr/>
          <p:nvPr/>
        </p:nvSpPr>
        <p:spPr>
          <a:xfrm>
            <a:off x="8394801" y="587761"/>
            <a:ext cx="19619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Scripts.</a:t>
            </a: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l="31264" t="15582" r="32882" b="37262"/>
          <a:stretch/>
        </p:blipFill>
        <p:spPr>
          <a:xfrm>
            <a:off x="606391" y="404261"/>
            <a:ext cx="7623990" cy="61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 descr="https://lunchbuddiesplus.files.wordpress.com/2017/09/conversation-map-coloring-worksheets-wordpresscom.jpg?w=6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070" y="1284095"/>
            <a:ext cx="6294923" cy="550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/>
          <p:nvPr/>
        </p:nvSpPr>
        <p:spPr>
          <a:xfrm>
            <a:off x="430923" y="868318"/>
            <a:ext cx="63023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Some times anxiety is caused by rules which make no sense!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Why do we have to do assembly? 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Why do I have to shake the vicar’s hand? 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Why do I have to sing?</a:t>
            </a:r>
            <a:endParaRPr sz="2400" b="0" i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2446043" y="3545678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what you are supposed to be doing (because the teacher failed to give you sufficient instructions)</a:t>
            </a:r>
            <a:endParaRPr sz="2400" b="0" i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7" name="Google Shape;297;p21" descr="Writing Prompt Card / Checklist / Task Plan | Teaching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8016" y="1941070"/>
            <a:ext cx="33718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81673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Flexible expectations </a:t>
            </a:r>
            <a:br>
              <a:rPr lang="en-GB" sz="6000" b="1"/>
            </a:br>
            <a:r>
              <a:rPr lang="en-GB" sz="6000" b="1"/>
              <a:t>Make it easier </a:t>
            </a:r>
            <a:r>
              <a:rPr lang="en-GB" sz="5300"/>
              <a:t/>
            </a:r>
            <a:br>
              <a:rPr lang="en-GB" sz="5300"/>
            </a:br>
            <a:r>
              <a:rPr lang="en-GB" sz="5300"/>
              <a:t> </a:t>
            </a:r>
            <a:br>
              <a:rPr lang="en-GB" sz="5300"/>
            </a:br>
            <a:r>
              <a:rPr lang="en-GB" sz="4400">
                <a:solidFill>
                  <a:srgbClr val="0070C0"/>
                </a:solidFill>
              </a:rPr>
              <a:t>How is this achieved in your setting?</a:t>
            </a:r>
            <a:r>
              <a:rPr lang="en-GB"/>
              <a:t/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677333" y="258618"/>
            <a:ext cx="8981673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Flexible expectations </a:t>
            </a:r>
            <a:br>
              <a:rPr lang="en-GB" sz="6000" b="1"/>
            </a:br>
            <a:r>
              <a:rPr lang="en-GB" sz="5400" b="1"/>
              <a:t>Make it easier </a:t>
            </a:r>
            <a:r>
              <a:rPr lang="en-GB" sz="5300"/>
              <a:t/>
            </a:r>
            <a:br>
              <a:rPr lang="en-GB" sz="5300"/>
            </a:br>
            <a:r>
              <a:rPr lang="en-GB" sz="5300"/>
              <a:t> </a:t>
            </a:r>
            <a:br>
              <a:rPr lang="en-GB" sz="5300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pic>
        <p:nvPicPr>
          <p:cNvPr id="308" name="Google Shape;308;p23" descr="Incorporate special interests in the classroom | inclusion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90" y="3717207"/>
            <a:ext cx="4772122" cy="2982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/>
          <p:nvPr/>
        </p:nvSpPr>
        <p:spPr>
          <a:xfrm>
            <a:off x="536690" y="1705938"/>
            <a:ext cx="84246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How have you used special interests in the past? </a:t>
            </a:r>
            <a:endParaRPr sz="400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How could you use them?</a:t>
            </a:r>
            <a:endParaRPr/>
          </a:p>
        </p:txBody>
      </p:sp>
      <p:sp>
        <p:nvSpPr>
          <p:cNvPr id="310" name="Google Shape;310;p23"/>
          <p:cNvSpPr/>
          <p:nvPr/>
        </p:nvSpPr>
        <p:spPr>
          <a:xfrm>
            <a:off x="5559787" y="4225329"/>
            <a:ext cx="198791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Allocating time to </a:t>
            </a:r>
            <a:endParaRPr sz="24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talk about interests</a:t>
            </a:r>
            <a:endParaRPr sz="2400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1" name="Google Shape;311;p23"/>
          <p:cNvPicPr preferRelativeResize="0"/>
          <p:nvPr/>
        </p:nvPicPr>
        <p:blipFill rotWithShape="1">
          <a:blip r:embed="rId4">
            <a:alphaModFix/>
          </a:blip>
          <a:srcRect l="16915" t="6587" r="17724" b="11373"/>
          <a:stretch/>
        </p:blipFill>
        <p:spPr>
          <a:xfrm>
            <a:off x="7798676" y="3789484"/>
            <a:ext cx="4183117" cy="2953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4" descr="https://i.pinimg.com/564x/08/07/c4/0807c455e52c9a3261c3f03216e72286.jpg"/>
          <p:cNvPicPr preferRelativeResize="0"/>
          <p:nvPr/>
        </p:nvPicPr>
        <p:blipFill rotWithShape="1">
          <a:blip r:embed="rId3">
            <a:alphaModFix/>
          </a:blip>
          <a:srcRect b="53853"/>
          <a:stretch/>
        </p:blipFill>
        <p:spPr>
          <a:xfrm>
            <a:off x="220230" y="99003"/>
            <a:ext cx="5372100" cy="350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4"/>
          <p:cNvPicPr preferRelativeResize="0"/>
          <p:nvPr/>
        </p:nvPicPr>
        <p:blipFill rotWithShape="1">
          <a:blip r:embed="rId4">
            <a:alphaModFix/>
          </a:blip>
          <a:srcRect l="12193" t="22094" r="43667" b="7882"/>
          <a:stretch/>
        </p:blipFill>
        <p:spPr>
          <a:xfrm>
            <a:off x="5592330" y="480291"/>
            <a:ext cx="5677414" cy="506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3501" y="3967047"/>
            <a:ext cx="2304415" cy="230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927596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6090769" y="222239"/>
            <a:ext cx="405999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</a:t>
            </a: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Fear of making mistakes – need for perfection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-"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Getting 100% - change view that getting 15/20 is what you are working towards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-"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 attempting with the fear of making a mistake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-"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Highlight own mistakes</a:t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254280" y="280465"/>
            <a:ext cx="53429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presume able to transfer skills – often generalised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326" name="Google Shape;326;p25"/>
          <p:cNvSpPr/>
          <p:nvPr/>
        </p:nvSpPr>
        <p:spPr>
          <a:xfrm>
            <a:off x="0" y="5704074"/>
            <a:ext cx="73566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 them how – don’t presume they know how </a:t>
            </a:r>
            <a:endParaRPr/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 if they have done it before </a:t>
            </a:r>
            <a:endParaRPr sz="10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25"/>
          <p:cNvSpPr/>
          <p:nvPr/>
        </p:nvSpPr>
        <p:spPr>
          <a:xfrm>
            <a:off x="3389745" y="4338881"/>
            <a:ext cx="57450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Cant cope with others breaking rules 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-"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good ignoring.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-"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Its okay - its not your job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25"/>
          <p:cNvSpPr/>
          <p:nvPr/>
        </p:nvSpPr>
        <p:spPr>
          <a:xfrm>
            <a:off x="479867" y="1703480"/>
            <a:ext cx="34613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Backward chaining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 the last step first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25"/>
          <p:cNvSpPr/>
          <p:nvPr/>
        </p:nvSpPr>
        <p:spPr>
          <a:xfrm>
            <a:off x="7147217" y="5639367"/>
            <a:ext cx="51596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Consider what is being asked of them in the task. Break it down into achievable tasks</a:t>
            </a:r>
            <a:endParaRPr/>
          </a:p>
        </p:txBody>
      </p:sp>
      <p:pic>
        <p:nvPicPr>
          <p:cNvPr id="330" name="Google Shape;3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3296" y="222239"/>
            <a:ext cx="23368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30" y="3215110"/>
            <a:ext cx="23368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6311" y="2034466"/>
            <a:ext cx="2304415" cy="23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28296" y="3284873"/>
            <a:ext cx="2304415" cy="230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Keep things visual</a:t>
            </a:r>
            <a:r>
              <a:rPr lang="en-GB" sz="4900" b="1"/>
              <a:t/>
            </a:r>
            <a:br>
              <a:rPr lang="en-GB" sz="4900" b="1"/>
            </a:br>
            <a:r>
              <a:rPr lang="en-GB" b="1"/>
              <a:t/>
            </a:r>
            <a:br>
              <a:rPr lang="en-GB" b="1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919070" y="1552904"/>
            <a:ext cx="8843765" cy="14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 i="1">
                <a:solidFill>
                  <a:srgbClr val="0070C0"/>
                </a:solidFill>
              </a:rPr>
              <a:t>How visual and predictable is your learning environment and school?</a:t>
            </a:r>
            <a:endParaRPr sz="4000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 sz="6000" b="1"/>
              <a:t>Keep things visual</a:t>
            </a:r>
            <a:r>
              <a:rPr lang="en-GB" sz="4900"/>
              <a:t/>
            </a:r>
            <a:br>
              <a:rPr lang="en-GB" sz="4900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919071" y="1552904"/>
            <a:ext cx="8596668" cy="452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 i="1">
                <a:solidFill>
                  <a:srgbClr val="16B0E3"/>
                </a:solidFill>
              </a:rPr>
              <a:t>Here are some examples that you could use….</a:t>
            </a:r>
            <a:endParaRPr sz="2800" i="1">
              <a:solidFill>
                <a:srgbClr val="16B0E3"/>
              </a:solidFill>
            </a:endParaRPr>
          </a:p>
        </p:txBody>
      </p:sp>
      <p:pic>
        <p:nvPicPr>
          <p:cNvPr id="162" name="Google Shape;162;p4" descr="https://lh4.googleusercontent.com/ZzP7ybRhuL7I9pgtm3nQDFuOdJiJrvgZbfV5LjkKFqDA0kINY5akPKZMiOKNZSeil6wWKig4GRLXogxZQ3qaMznvIYQaqjqxzXCHPgsj-FPc_qayzgHPEXZ6dMy8bSqipSjj7QceAiL33FSMcwJnHcraQwxWQh-ScOwv0uXSRgU6rmhU-HzAZjl_OhjACub6_kQ8jFa-wA=nw"/>
          <p:cNvPicPr preferRelativeResize="0"/>
          <p:nvPr/>
        </p:nvPicPr>
        <p:blipFill rotWithShape="1">
          <a:blip r:embed="rId3">
            <a:alphaModFix/>
          </a:blip>
          <a:srcRect l="20972" t="5357" b="6616"/>
          <a:stretch/>
        </p:blipFill>
        <p:spPr>
          <a:xfrm>
            <a:off x="240867" y="2223689"/>
            <a:ext cx="4734801" cy="372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Trapper+Keeper+Work+system+blog+001.jpg 1,600×863 pixels"/>
          <p:cNvPicPr preferRelativeResize="0"/>
          <p:nvPr/>
        </p:nvPicPr>
        <p:blipFill rotWithShape="1">
          <a:blip r:embed="rId4">
            <a:alphaModFix/>
          </a:blip>
          <a:srcRect b="9949"/>
          <a:stretch/>
        </p:blipFill>
        <p:spPr>
          <a:xfrm>
            <a:off x="5410350" y="3793132"/>
            <a:ext cx="5710245" cy="276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https://lh5.googleusercontent.com/JrLOpwO4jUqgB9a_g4Yc-ptmYH-S70TN78V0w4LPV8Wb3A2DsC2JdQ2vPRDBWN-UAIhbANiIH4QVFhLDexs-cT0ac3mgkOKPhKZhXXIyWmltk_HEZSod2_mZOCAmTspvD2hKanM0YDZl7trU2UT6yIzVDKMLo87oE41j4gwSrHB3im4UfBp6bvUJj5B_jcXFuQVhdJ32Hw=nw"/>
          <p:cNvPicPr preferRelativeResize="0"/>
          <p:nvPr/>
        </p:nvPicPr>
        <p:blipFill rotWithShape="1">
          <a:blip r:embed="rId5">
            <a:alphaModFix/>
          </a:blip>
          <a:srcRect l="1970" t="21091" r="16224"/>
          <a:stretch/>
        </p:blipFill>
        <p:spPr>
          <a:xfrm>
            <a:off x="9273996" y="420474"/>
            <a:ext cx="2827976" cy="365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 descr="Teaching students with autism: strategies for secondary school teachers -  THE EDUCATION H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522" y="134116"/>
            <a:ext cx="6640819" cy="549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8 Types of Visual Student Schedules - The Autism Hel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9062" y="813976"/>
            <a:ext cx="5804884" cy="542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 descr="Autism This or That Choice Board With 8 Colorful Pictures - Etsy U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628" y="2786830"/>
            <a:ext cx="5429250" cy="401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GB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l="17203" t="41371" r="45248" b="17963"/>
          <a:stretch/>
        </p:blipFill>
        <p:spPr>
          <a:xfrm>
            <a:off x="6239104" y="271463"/>
            <a:ext cx="4007288" cy="251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 descr="Objects of reference - Oxford Health NHS Foundation Tru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8501" y="2786823"/>
            <a:ext cx="4162900" cy="401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3471" y="119380"/>
            <a:ext cx="2361565" cy="235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7" descr="Bathroom Task Analysis"/>
          <p:cNvPicPr preferRelativeResize="0"/>
          <p:nvPr/>
        </p:nvPicPr>
        <p:blipFill rotWithShape="1">
          <a:blip r:embed="rId3">
            <a:alphaModFix/>
          </a:blip>
          <a:srcRect l="29267" r="30349"/>
          <a:stretch/>
        </p:blipFill>
        <p:spPr>
          <a:xfrm>
            <a:off x="10166049" y="646546"/>
            <a:ext cx="1870842" cy="519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Choice Board - Autism Circuit"/>
          <p:cNvPicPr preferRelativeResize="0"/>
          <p:nvPr/>
        </p:nvPicPr>
        <p:blipFill rotWithShape="1">
          <a:blip r:embed="rId4">
            <a:alphaModFix/>
          </a:blip>
          <a:srcRect l="18183" t="549" r="20961" b="-548"/>
          <a:stretch/>
        </p:blipFill>
        <p:spPr>
          <a:xfrm>
            <a:off x="6429941" y="3149022"/>
            <a:ext cx="3489435" cy="38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491121" y="4463382"/>
            <a:ext cx="47401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6DA845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presume that as they aren’t using visuals that don’t need it. </a:t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6380572" y="768410"/>
            <a:ext cx="32728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what will happen next (because they cannot guess)</a:t>
            </a:r>
            <a:endParaRPr sz="2400" b="0" i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Google Shape;188;p7" descr="Wyre Forest Special School - Now &amp; Next Board"/>
          <p:cNvPicPr preferRelativeResize="0"/>
          <p:nvPr/>
        </p:nvPicPr>
        <p:blipFill rotWithShape="1">
          <a:blip r:embed="rId5">
            <a:alphaModFix/>
          </a:blip>
          <a:srcRect l="7038" t="14382" r="6167" b="3720"/>
          <a:stretch/>
        </p:blipFill>
        <p:spPr>
          <a:xfrm>
            <a:off x="236514" y="373052"/>
            <a:ext cx="6096444" cy="353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l="30447" t="15227" r="26068" b="4881"/>
          <a:stretch/>
        </p:blipFill>
        <p:spPr>
          <a:xfrm>
            <a:off x="1235900" y="801672"/>
            <a:ext cx="6400800" cy="525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GB"/>
              <a:t> </a:t>
            </a:r>
            <a:r>
              <a:rPr lang="en-GB" sz="6000" b="1"/>
              <a:t>Enhance the structure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 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/>
          </a:p>
        </p:txBody>
      </p:sp>
      <p:sp>
        <p:nvSpPr>
          <p:cNvPr id="199" name="Google Shape;199;p9"/>
          <p:cNvSpPr/>
          <p:nvPr/>
        </p:nvSpPr>
        <p:spPr>
          <a:xfrm>
            <a:off x="893379" y="1723697"/>
            <a:ext cx="8250621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i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How predictable is your learning environment? </a:t>
            </a:r>
            <a:endParaRPr sz="4000" i="1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i="1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i="1">
              <a:solidFill>
                <a:srgbClr val="2E75B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i="1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you share the plan for the day / week?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75B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Widescreen</PresentationFormat>
  <Paragraphs>69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Noto Sans Symbols</vt:lpstr>
      <vt:lpstr>Trebuchet MS</vt:lpstr>
      <vt:lpstr>Facet</vt:lpstr>
      <vt:lpstr>Autism: Inclusive Practice</vt:lpstr>
      <vt:lpstr>The focus of these sessions:  - to reflect on previous presentation  - to consider the practicalities in your context. - to share how you have successfully supported pupils with ASD  - Hopefully consider the different strategies to support key themes </vt:lpstr>
      <vt:lpstr>Keep things visual        </vt:lpstr>
      <vt:lpstr>Keep things visual        </vt:lpstr>
      <vt:lpstr>PowerPoint Presentation</vt:lpstr>
      <vt:lpstr>PowerPoint Presentation</vt:lpstr>
      <vt:lpstr>PowerPoint Presentation</vt:lpstr>
      <vt:lpstr>PowerPoint Presentation</vt:lpstr>
      <vt:lpstr> Enhance the structure     </vt:lpstr>
      <vt:lpstr> Enhance the structure  Here are some examples….   </vt:lpstr>
      <vt:lpstr>PowerPoint Presentation</vt:lpstr>
      <vt:lpstr>PowerPoint Presentation</vt:lpstr>
      <vt:lpstr>PowerPoint Presentation</vt:lpstr>
      <vt:lpstr>Language        </vt:lpstr>
      <vt:lpstr>Language        </vt:lpstr>
      <vt:lpstr>PowerPoint Presentation</vt:lpstr>
      <vt:lpstr>Support change and tell why    </vt:lpstr>
      <vt:lpstr>Support change and tell why   Comic strips  </vt:lpstr>
      <vt:lpstr>PowerPoint Presentation</vt:lpstr>
      <vt:lpstr>PowerPoint Presentation</vt:lpstr>
      <vt:lpstr>PowerPoint Presentation</vt:lpstr>
      <vt:lpstr>Flexible expectations  Make it easier    How is this achieved in your setting? </vt:lpstr>
      <vt:lpstr>Flexible expectations  Make it easier     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Autism: Inclusive Practice</dc:title>
  <dc:creator>Annie McGauley</dc:creator>
  <cp:lastModifiedBy>Beattie, Rachel</cp:lastModifiedBy>
  <cp:revision>1</cp:revision>
  <dcterms:created xsi:type="dcterms:W3CDTF">2022-11-15T11:48:39Z</dcterms:created>
  <dcterms:modified xsi:type="dcterms:W3CDTF">2023-01-24T15:12:29Z</dcterms:modified>
</cp:coreProperties>
</file>