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06" r:id="rId2"/>
    <p:sldId id="327" r:id="rId3"/>
    <p:sldId id="277" r:id="rId4"/>
    <p:sldId id="423" r:id="rId5"/>
    <p:sldId id="424" r:id="rId6"/>
    <p:sldId id="426" r:id="rId7"/>
    <p:sldId id="428" r:id="rId8"/>
    <p:sldId id="429" r:id="rId9"/>
    <p:sldId id="430" r:id="rId10"/>
    <p:sldId id="431" r:id="rId11"/>
    <p:sldId id="432" r:id="rId12"/>
    <p:sldId id="433" r:id="rId13"/>
    <p:sldId id="319" r:id="rId14"/>
    <p:sldId id="328" r:id="rId15"/>
    <p:sldId id="320" r:id="rId16"/>
    <p:sldId id="370" r:id="rId17"/>
    <p:sldId id="372" r:id="rId18"/>
    <p:sldId id="373" r:id="rId19"/>
    <p:sldId id="374" r:id="rId20"/>
    <p:sldId id="376" r:id="rId21"/>
    <p:sldId id="378" r:id="rId22"/>
    <p:sldId id="379" r:id="rId23"/>
    <p:sldId id="380" r:id="rId24"/>
    <p:sldId id="381" r:id="rId25"/>
    <p:sldId id="383" r:id="rId26"/>
    <p:sldId id="384" r:id="rId27"/>
    <p:sldId id="388" r:id="rId28"/>
    <p:sldId id="389" r:id="rId29"/>
    <p:sldId id="323" r:id="rId30"/>
    <p:sldId id="390" r:id="rId31"/>
    <p:sldId id="392" r:id="rId32"/>
    <p:sldId id="393" r:id="rId33"/>
    <p:sldId id="394" r:id="rId34"/>
    <p:sldId id="395" r:id="rId35"/>
    <p:sldId id="396" r:id="rId36"/>
    <p:sldId id="399" r:id="rId37"/>
    <p:sldId id="321" r:id="rId38"/>
    <p:sldId id="322" r:id="rId39"/>
    <p:sldId id="416" r:id="rId40"/>
    <p:sldId id="445" r:id="rId41"/>
    <p:sldId id="446" r:id="rId42"/>
    <p:sldId id="447" r:id="rId43"/>
    <p:sldId id="448" r:id="rId44"/>
    <p:sldId id="417" r:id="rId45"/>
    <p:sldId id="418" r:id="rId46"/>
    <p:sldId id="419" r:id="rId47"/>
    <p:sldId id="420" r:id="rId48"/>
    <p:sldId id="421" r:id="rId49"/>
    <p:sldId id="422" r:id="rId50"/>
    <p:sldId id="325" r:id="rId51"/>
    <p:sldId id="331" r:id="rId52"/>
    <p:sldId id="440" r:id="rId53"/>
    <p:sldId id="441" r:id="rId54"/>
    <p:sldId id="442" r:id="rId55"/>
    <p:sldId id="443" r:id="rId56"/>
    <p:sldId id="444" r:id="rId57"/>
    <p:sldId id="332" r:id="rId58"/>
    <p:sldId id="362" r:id="rId59"/>
    <p:sldId id="36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360AB-609F-42B5-B4C7-45BCE0BD3275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AB507ED0-73FB-438C-ABB8-453B17679DB8}">
      <dgm:prSet phldrT="[Text]"/>
      <dgm:spPr/>
      <dgm:t>
        <a:bodyPr/>
        <a:lstStyle/>
        <a:p>
          <a:r>
            <a:rPr lang="en-GB" dirty="0" smtClean="0"/>
            <a:t>Pragmatic</a:t>
          </a:r>
          <a:endParaRPr lang="en-GB" dirty="0"/>
        </a:p>
      </dgm:t>
    </dgm:pt>
    <dgm:pt modelId="{647FCA51-8F89-4D37-8936-07E9485F9F55}" type="parTrans" cxnId="{BEAEF829-31FD-4E92-89FC-A9E4A189CC12}">
      <dgm:prSet/>
      <dgm:spPr/>
      <dgm:t>
        <a:bodyPr/>
        <a:lstStyle/>
        <a:p>
          <a:endParaRPr lang="en-GB"/>
        </a:p>
      </dgm:t>
    </dgm:pt>
    <dgm:pt modelId="{4AD0134E-B8E8-423C-B7FC-AC717D167912}" type="sibTrans" cxnId="{BEAEF829-31FD-4E92-89FC-A9E4A189CC12}">
      <dgm:prSet/>
      <dgm:spPr/>
      <dgm:t>
        <a:bodyPr/>
        <a:lstStyle/>
        <a:p>
          <a:endParaRPr lang="en-GB"/>
        </a:p>
      </dgm:t>
    </dgm:pt>
    <dgm:pt modelId="{B2CE12DD-1668-4766-B739-57068D0C62F5}">
      <dgm:prSet phldrT="[Text]"/>
      <dgm:spPr/>
      <dgm:t>
        <a:bodyPr/>
        <a:lstStyle/>
        <a:p>
          <a:r>
            <a:rPr lang="en-GB" dirty="0" smtClean="0"/>
            <a:t>Literal</a:t>
          </a:r>
          <a:endParaRPr lang="en-GB" dirty="0"/>
        </a:p>
      </dgm:t>
    </dgm:pt>
    <dgm:pt modelId="{7CD9C8E9-376F-4911-A6D8-07A57F47E8D6}" type="parTrans" cxnId="{93A1C9EB-E09B-42D1-8FC8-6BD112291645}">
      <dgm:prSet/>
      <dgm:spPr/>
      <dgm:t>
        <a:bodyPr/>
        <a:lstStyle/>
        <a:p>
          <a:endParaRPr lang="en-GB"/>
        </a:p>
      </dgm:t>
    </dgm:pt>
    <dgm:pt modelId="{8396227D-803E-47DE-A384-E0EC64A98C65}" type="sibTrans" cxnId="{93A1C9EB-E09B-42D1-8FC8-6BD112291645}">
      <dgm:prSet/>
      <dgm:spPr/>
      <dgm:t>
        <a:bodyPr/>
        <a:lstStyle/>
        <a:p>
          <a:endParaRPr lang="en-GB"/>
        </a:p>
      </dgm:t>
    </dgm:pt>
    <dgm:pt modelId="{60B057E7-B0A0-4AD2-82C8-3504161DD31D}">
      <dgm:prSet phldrT="[Text]"/>
      <dgm:spPr/>
      <dgm:t>
        <a:bodyPr/>
        <a:lstStyle/>
        <a:p>
          <a:r>
            <a:rPr lang="en-GB" dirty="0" smtClean="0"/>
            <a:t>Semantic</a:t>
          </a:r>
          <a:endParaRPr lang="en-GB" dirty="0"/>
        </a:p>
      </dgm:t>
    </dgm:pt>
    <dgm:pt modelId="{92983A5A-E938-4F55-924B-DB0D165BD281}" type="parTrans" cxnId="{89A6D448-CFFD-4E36-A3DC-BF11BE5167E1}">
      <dgm:prSet/>
      <dgm:spPr/>
      <dgm:t>
        <a:bodyPr/>
        <a:lstStyle/>
        <a:p>
          <a:endParaRPr lang="en-GB"/>
        </a:p>
      </dgm:t>
    </dgm:pt>
    <dgm:pt modelId="{3C45F69B-80AC-469C-AD92-CE3C1DA9D0BA}" type="sibTrans" cxnId="{89A6D448-CFFD-4E36-A3DC-BF11BE5167E1}">
      <dgm:prSet/>
      <dgm:spPr/>
      <dgm:t>
        <a:bodyPr/>
        <a:lstStyle/>
        <a:p>
          <a:endParaRPr lang="en-GB"/>
        </a:p>
      </dgm:t>
    </dgm:pt>
    <dgm:pt modelId="{E056B6D1-0E1D-4131-9B15-83123539518F}" type="pres">
      <dgm:prSet presAssocID="{FA8360AB-609F-42B5-B4C7-45BCE0BD3275}" presName="compositeShape" presStyleCnt="0">
        <dgm:presLayoutVars>
          <dgm:chMax val="7"/>
          <dgm:dir/>
          <dgm:resizeHandles val="exact"/>
        </dgm:presLayoutVars>
      </dgm:prSet>
      <dgm:spPr/>
    </dgm:pt>
    <dgm:pt modelId="{6E9DD1A7-A1EA-4C16-9106-86097D01F02C}" type="pres">
      <dgm:prSet presAssocID="{FA8360AB-609F-42B5-B4C7-45BCE0BD3275}" presName="wedge1" presStyleLbl="node1" presStyleIdx="0" presStyleCnt="3"/>
      <dgm:spPr/>
      <dgm:t>
        <a:bodyPr/>
        <a:lstStyle/>
        <a:p>
          <a:endParaRPr lang="en-US"/>
        </a:p>
      </dgm:t>
    </dgm:pt>
    <dgm:pt modelId="{D4B9567E-47B4-4AB1-9CC5-9B8F974B8464}" type="pres">
      <dgm:prSet presAssocID="{FA8360AB-609F-42B5-B4C7-45BCE0BD3275}" presName="dummy1a" presStyleCnt="0"/>
      <dgm:spPr/>
    </dgm:pt>
    <dgm:pt modelId="{F62040CD-1785-4B23-887C-336540CB22CC}" type="pres">
      <dgm:prSet presAssocID="{FA8360AB-609F-42B5-B4C7-45BCE0BD3275}" presName="dummy1b" presStyleCnt="0"/>
      <dgm:spPr/>
    </dgm:pt>
    <dgm:pt modelId="{626BC810-32E2-43DC-876F-C52FFDEB347B}" type="pres">
      <dgm:prSet presAssocID="{FA8360AB-609F-42B5-B4C7-45BCE0BD327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83002-2A2F-49F1-97AF-63505A007D71}" type="pres">
      <dgm:prSet presAssocID="{FA8360AB-609F-42B5-B4C7-45BCE0BD3275}" presName="wedge2" presStyleLbl="node1" presStyleIdx="1" presStyleCnt="3"/>
      <dgm:spPr/>
      <dgm:t>
        <a:bodyPr/>
        <a:lstStyle/>
        <a:p>
          <a:endParaRPr lang="en-US"/>
        </a:p>
      </dgm:t>
    </dgm:pt>
    <dgm:pt modelId="{9B3C7309-A93F-4D7D-9C1E-1659DA676532}" type="pres">
      <dgm:prSet presAssocID="{FA8360AB-609F-42B5-B4C7-45BCE0BD3275}" presName="dummy2a" presStyleCnt="0"/>
      <dgm:spPr/>
    </dgm:pt>
    <dgm:pt modelId="{BF747AF8-1529-421D-B289-D370A9057388}" type="pres">
      <dgm:prSet presAssocID="{FA8360AB-609F-42B5-B4C7-45BCE0BD3275}" presName="dummy2b" presStyleCnt="0"/>
      <dgm:spPr/>
    </dgm:pt>
    <dgm:pt modelId="{A1B98671-D0DF-4107-9DD9-B0EB6BB2F879}" type="pres">
      <dgm:prSet presAssocID="{FA8360AB-609F-42B5-B4C7-45BCE0BD327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CFB8-AA3D-4504-BE48-6C918C86FB45}" type="pres">
      <dgm:prSet presAssocID="{FA8360AB-609F-42B5-B4C7-45BCE0BD3275}" presName="wedge3" presStyleLbl="node1" presStyleIdx="2" presStyleCnt="3"/>
      <dgm:spPr/>
      <dgm:t>
        <a:bodyPr/>
        <a:lstStyle/>
        <a:p>
          <a:endParaRPr lang="en-GB"/>
        </a:p>
      </dgm:t>
    </dgm:pt>
    <dgm:pt modelId="{52F4C075-C7DE-48D0-9EC4-892197A1EDCB}" type="pres">
      <dgm:prSet presAssocID="{FA8360AB-609F-42B5-B4C7-45BCE0BD3275}" presName="dummy3a" presStyleCnt="0"/>
      <dgm:spPr/>
    </dgm:pt>
    <dgm:pt modelId="{C4309AC9-879F-4142-936C-92CC927EF5BB}" type="pres">
      <dgm:prSet presAssocID="{FA8360AB-609F-42B5-B4C7-45BCE0BD3275}" presName="dummy3b" presStyleCnt="0"/>
      <dgm:spPr/>
    </dgm:pt>
    <dgm:pt modelId="{414588CD-21A0-4B2D-8335-C54CA7D9C16A}" type="pres">
      <dgm:prSet presAssocID="{FA8360AB-609F-42B5-B4C7-45BCE0BD327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6D7959-723F-4812-B8A3-6D0C6F541C0E}" type="pres">
      <dgm:prSet presAssocID="{4AD0134E-B8E8-423C-B7FC-AC717D167912}" presName="arrowWedge1" presStyleLbl="fgSibTrans2D1" presStyleIdx="0" presStyleCnt="3"/>
      <dgm:spPr/>
    </dgm:pt>
    <dgm:pt modelId="{758A8FC2-75FB-42B8-9669-8077042583F3}" type="pres">
      <dgm:prSet presAssocID="{8396227D-803E-47DE-A384-E0EC64A98C65}" presName="arrowWedge2" presStyleLbl="fgSibTrans2D1" presStyleIdx="1" presStyleCnt="3"/>
      <dgm:spPr/>
    </dgm:pt>
    <dgm:pt modelId="{8C59D91B-56D5-45D1-8218-D4AFDED513E8}" type="pres">
      <dgm:prSet presAssocID="{3C45F69B-80AC-469C-AD92-CE3C1DA9D0BA}" presName="arrowWedge3" presStyleLbl="fgSibTrans2D1" presStyleIdx="2" presStyleCnt="3"/>
      <dgm:spPr/>
    </dgm:pt>
  </dgm:ptLst>
  <dgm:cxnLst>
    <dgm:cxn modelId="{8B456637-9EB9-42DE-B15A-E89B666D1B74}" type="presOf" srcId="{B2CE12DD-1668-4766-B739-57068D0C62F5}" destId="{74183002-2A2F-49F1-97AF-63505A007D71}" srcOrd="0" destOrd="0" presId="urn:microsoft.com/office/officeart/2005/8/layout/cycle8"/>
    <dgm:cxn modelId="{C3D28B8F-7FED-4A42-AD11-17E82D5BC181}" type="presOf" srcId="{FA8360AB-609F-42B5-B4C7-45BCE0BD3275}" destId="{E056B6D1-0E1D-4131-9B15-83123539518F}" srcOrd="0" destOrd="0" presId="urn:microsoft.com/office/officeart/2005/8/layout/cycle8"/>
    <dgm:cxn modelId="{B51BC165-66CA-45EB-86C0-6FF5B9CD5FB0}" type="presOf" srcId="{60B057E7-B0A0-4AD2-82C8-3504161DD31D}" destId="{414588CD-21A0-4B2D-8335-C54CA7D9C16A}" srcOrd="1" destOrd="0" presId="urn:microsoft.com/office/officeart/2005/8/layout/cycle8"/>
    <dgm:cxn modelId="{BEAEF829-31FD-4E92-89FC-A9E4A189CC12}" srcId="{FA8360AB-609F-42B5-B4C7-45BCE0BD3275}" destId="{AB507ED0-73FB-438C-ABB8-453B17679DB8}" srcOrd="0" destOrd="0" parTransId="{647FCA51-8F89-4D37-8936-07E9485F9F55}" sibTransId="{4AD0134E-B8E8-423C-B7FC-AC717D167912}"/>
    <dgm:cxn modelId="{DFE714C0-DF07-461C-A3FF-EC23E8BA4993}" type="presOf" srcId="{60B057E7-B0A0-4AD2-82C8-3504161DD31D}" destId="{0154CFB8-AA3D-4504-BE48-6C918C86FB45}" srcOrd="0" destOrd="0" presId="urn:microsoft.com/office/officeart/2005/8/layout/cycle8"/>
    <dgm:cxn modelId="{C5B88612-41F8-49E2-A7C7-8E0681336FA6}" type="presOf" srcId="{B2CE12DD-1668-4766-B739-57068D0C62F5}" destId="{A1B98671-D0DF-4107-9DD9-B0EB6BB2F879}" srcOrd="1" destOrd="0" presId="urn:microsoft.com/office/officeart/2005/8/layout/cycle8"/>
    <dgm:cxn modelId="{93A1C9EB-E09B-42D1-8FC8-6BD112291645}" srcId="{FA8360AB-609F-42B5-B4C7-45BCE0BD3275}" destId="{B2CE12DD-1668-4766-B739-57068D0C62F5}" srcOrd="1" destOrd="0" parTransId="{7CD9C8E9-376F-4911-A6D8-07A57F47E8D6}" sibTransId="{8396227D-803E-47DE-A384-E0EC64A98C65}"/>
    <dgm:cxn modelId="{DC40E1B5-F987-40D7-9568-788D8402F280}" type="presOf" srcId="{AB507ED0-73FB-438C-ABB8-453B17679DB8}" destId="{626BC810-32E2-43DC-876F-C52FFDEB347B}" srcOrd="1" destOrd="0" presId="urn:microsoft.com/office/officeart/2005/8/layout/cycle8"/>
    <dgm:cxn modelId="{CF0F66C7-A803-40DC-81A4-3E40C7E409C6}" type="presOf" srcId="{AB507ED0-73FB-438C-ABB8-453B17679DB8}" destId="{6E9DD1A7-A1EA-4C16-9106-86097D01F02C}" srcOrd="0" destOrd="0" presId="urn:microsoft.com/office/officeart/2005/8/layout/cycle8"/>
    <dgm:cxn modelId="{89A6D448-CFFD-4E36-A3DC-BF11BE5167E1}" srcId="{FA8360AB-609F-42B5-B4C7-45BCE0BD3275}" destId="{60B057E7-B0A0-4AD2-82C8-3504161DD31D}" srcOrd="2" destOrd="0" parTransId="{92983A5A-E938-4F55-924B-DB0D165BD281}" sibTransId="{3C45F69B-80AC-469C-AD92-CE3C1DA9D0BA}"/>
    <dgm:cxn modelId="{AE666C72-FE56-4FA1-95AD-4D19F178AA20}" type="presParOf" srcId="{E056B6D1-0E1D-4131-9B15-83123539518F}" destId="{6E9DD1A7-A1EA-4C16-9106-86097D01F02C}" srcOrd="0" destOrd="0" presId="urn:microsoft.com/office/officeart/2005/8/layout/cycle8"/>
    <dgm:cxn modelId="{E9DB797D-3E28-4964-9B15-19993438D452}" type="presParOf" srcId="{E056B6D1-0E1D-4131-9B15-83123539518F}" destId="{D4B9567E-47B4-4AB1-9CC5-9B8F974B8464}" srcOrd="1" destOrd="0" presId="urn:microsoft.com/office/officeart/2005/8/layout/cycle8"/>
    <dgm:cxn modelId="{286F92A1-B3D5-4FA9-98D2-60E7A98D4178}" type="presParOf" srcId="{E056B6D1-0E1D-4131-9B15-83123539518F}" destId="{F62040CD-1785-4B23-887C-336540CB22CC}" srcOrd="2" destOrd="0" presId="urn:microsoft.com/office/officeart/2005/8/layout/cycle8"/>
    <dgm:cxn modelId="{91E36BF5-25FB-4FCF-B4D2-12D4A2456263}" type="presParOf" srcId="{E056B6D1-0E1D-4131-9B15-83123539518F}" destId="{626BC810-32E2-43DC-876F-C52FFDEB347B}" srcOrd="3" destOrd="0" presId="urn:microsoft.com/office/officeart/2005/8/layout/cycle8"/>
    <dgm:cxn modelId="{558796D6-522B-4046-A137-512A1FC2A36A}" type="presParOf" srcId="{E056B6D1-0E1D-4131-9B15-83123539518F}" destId="{74183002-2A2F-49F1-97AF-63505A007D71}" srcOrd="4" destOrd="0" presId="urn:microsoft.com/office/officeart/2005/8/layout/cycle8"/>
    <dgm:cxn modelId="{3D291587-0BB8-444C-A795-009ECB2537C9}" type="presParOf" srcId="{E056B6D1-0E1D-4131-9B15-83123539518F}" destId="{9B3C7309-A93F-4D7D-9C1E-1659DA676532}" srcOrd="5" destOrd="0" presId="urn:microsoft.com/office/officeart/2005/8/layout/cycle8"/>
    <dgm:cxn modelId="{CE357049-80C0-451E-B19D-7CDC2E503ACA}" type="presParOf" srcId="{E056B6D1-0E1D-4131-9B15-83123539518F}" destId="{BF747AF8-1529-421D-B289-D370A9057388}" srcOrd="6" destOrd="0" presId="urn:microsoft.com/office/officeart/2005/8/layout/cycle8"/>
    <dgm:cxn modelId="{B454F80D-A626-4AF1-AF2C-73F5380822CC}" type="presParOf" srcId="{E056B6D1-0E1D-4131-9B15-83123539518F}" destId="{A1B98671-D0DF-4107-9DD9-B0EB6BB2F879}" srcOrd="7" destOrd="0" presId="urn:microsoft.com/office/officeart/2005/8/layout/cycle8"/>
    <dgm:cxn modelId="{B20342AE-0203-4BA3-A1C3-A9D8EB2DD9A8}" type="presParOf" srcId="{E056B6D1-0E1D-4131-9B15-83123539518F}" destId="{0154CFB8-AA3D-4504-BE48-6C918C86FB45}" srcOrd="8" destOrd="0" presId="urn:microsoft.com/office/officeart/2005/8/layout/cycle8"/>
    <dgm:cxn modelId="{CB51430A-965F-4560-9489-B9CC97BFE97F}" type="presParOf" srcId="{E056B6D1-0E1D-4131-9B15-83123539518F}" destId="{52F4C075-C7DE-48D0-9EC4-892197A1EDCB}" srcOrd="9" destOrd="0" presId="urn:microsoft.com/office/officeart/2005/8/layout/cycle8"/>
    <dgm:cxn modelId="{DDC1C2F2-792A-418D-B3A3-3DB177C71D23}" type="presParOf" srcId="{E056B6D1-0E1D-4131-9B15-83123539518F}" destId="{C4309AC9-879F-4142-936C-92CC927EF5BB}" srcOrd="10" destOrd="0" presId="urn:microsoft.com/office/officeart/2005/8/layout/cycle8"/>
    <dgm:cxn modelId="{32D0E344-EDBB-488E-AFC0-D551AEC2956A}" type="presParOf" srcId="{E056B6D1-0E1D-4131-9B15-83123539518F}" destId="{414588CD-21A0-4B2D-8335-C54CA7D9C16A}" srcOrd="11" destOrd="0" presId="urn:microsoft.com/office/officeart/2005/8/layout/cycle8"/>
    <dgm:cxn modelId="{7B436B8E-5462-49C1-BAD0-F6CBE767CCFF}" type="presParOf" srcId="{E056B6D1-0E1D-4131-9B15-83123539518F}" destId="{B56D7959-723F-4812-B8A3-6D0C6F541C0E}" srcOrd="12" destOrd="0" presId="urn:microsoft.com/office/officeart/2005/8/layout/cycle8"/>
    <dgm:cxn modelId="{DBCE8E55-F629-4E80-8BFA-07FAC60E7CCF}" type="presParOf" srcId="{E056B6D1-0E1D-4131-9B15-83123539518F}" destId="{758A8FC2-75FB-42B8-9669-8077042583F3}" srcOrd="13" destOrd="0" presId="urn:microsoft.com/office/officeart/2005/8/layout/cycle8"/>
    <dgm:cxn modelId="{F181676E-0F76-4042-AF68-6E12AD7E6B38}" type="presParOf" srcId="{E056B6D1-0E1D-4131-9B15-83123539518F}" destId="{8C59D91B-56D5-45D1-8218-D4AFDED513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D1A7-A1EA-4C16-9106-86097D01F02C}">
      <dsp:nvSpPr>
        <dsp:cNvPr id="0" name=""/>
        <dsp:cNvSpPr/>
      </dsp:nvSpPr>
      <dsp:spPr>
        <a:xfrm>
          <a:off x="3197772" y="273446"/>
          <a:ext cx="3533775" cy="353377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Pragmatic</a:t>
          </a:r>
          <a:endParaRPr lang="en-GB" sz="2200" kern="1200" dirty="0"/>
        </a:p>
      </dsp:txBody>
      <dsp:txXfrm>
        <a:off x="5060156" y="1022270"/>
        <a:ext cx="1262062" cy="1051718"/>
      </dsp:txXfrm>
    </dsp:sp>
    <dsp:sp modelId="{74183002-2A2F-49F1-97AF-63505A007D71}">
      <dsp:nvSpPr>
        <dsp:cNvPr id="0" name=""/>
        <dsp:cNvSpPr/>
      </dsp:nvSpPr>
      <dsp:spPr>
        <a:xfrm>
          <a:off x="3124994" y="399653"/>
          <a:ext cx="3533775" cy="353377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Literal</a:t>
          </a:r>
          <a:endParaRPr lang="en-GB" sz="2200" kern="1200" dirty="0"/>
        </a:p>
      </dsp:txBody>
      <dsp:txXfrm>
        <a:off x="3966369" y="2692400"/>
        <a:ext cx="1893093" cy="925512"/>
      </dsp:txXfrm>
    </dsp:sp>
    <dsp:sp modelId="{0154CFB8-AA3D-4504-BE48-6C918C86FB45}">
      <dsp:nvSpPr>
        <dsp:cNvPr id="0" name=""/>
        <dsp:cNvSpPr/>
      </dsp:nvSpPr>
      <dsp:spPr>
        <a:xfrm>
          <a:off x="3052215" y="273446"/>
          <a:ext cx="3533775" cy="353377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Semantic</a:t>
          </a:r>
          <a:endParaRPr lang="en-GB" sz="2200" kern="1200" dirty="0"/>
        </a:p>
      </dsp:txBody>
      <dsp:txXfrm>
        <a:off x="3461544" y="1022270"/>
        <a:ext cx="1262062" cy="1051718"/>
      </dsp:txXfrm>
    </dsp:sp>
    <dsp:sp modelId="{B56D7959-723F-4812-B8A3-6D0C6F541C0E}">
      <dsp:nvSpPr>
        <dsp:cNvPr id="0" name=""/>
        <dsp:cNvSpPr/>
      </dsp:nvSpPr>
      <dsp:spPr>
        <a:xfrm>
          <a:off x="2979307" y="54689"/>
          <a:ext cx="3971290" cy="397129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A8FC2-75FB-42B8-9669-8077042583F3}">
      <dsp:nvSpPr>
        <dsp:cNvPr id="0" name=""/>
        <dsp:cNvSpPr/>
      </dsp:nvSpPr>
      <dsp:spPr>
        <a:xfrm>
          <a:off x="2906236" y="180672"/>
          <a:ext cx="3971290" cy="397129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9D91B-56D5-45D1-8218-D4AFDED513E8}">
      <dsp:nvSpPr>
        <dsp:cNvPr id="0" name=""/>
        <dsp:cNvSpPr/>
      </dsp:nvSpPr>
      <dsp:spPr>
        <a:xfrm>
          <a:off x="2833165" y="54689"/>
          <a:ext cx="3971290" cy="397129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ECC22-D14C-4F16-B6F1-BE36DEC6EAEF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B3D3-0C96-4529-9189-5B84708B5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9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(Words with dual meaning)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0155-AC64-4340-9FC0-10BD42184B5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0155-AC64-4340-9FC0-10BD42184B5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8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</a:t>
            </a:r>
            <a:r>
              <a:rPr lang="en-GB" baseline="0" dirty="0" smtClean="0"/>
              <a:t> NOT ADJUST PICTURE SIZE!!!!!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0155-AC64-4340-9FC0-10BD42184B5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4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E70BB-F7A4-4175-BDCD-D408434386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8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E70BB-F7A4-4175-BDCD-D408434386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3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E70BB-F7A4-4175-BDCD-D408434386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5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1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7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7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13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0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6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7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3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6071F6-2BC2-49DB-8636-108066A7B98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A47D360-F754-46E7-BDCA-BD1F26EE4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8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sheldon+cooper+routine&amp;adlt=strict&amp;view=detail&amp;mid=B080132947EB01F04E93B080132947EB01F04E93&amp;FORM=VRDGAR" TargetMode="External"/><Relationship Id="rId2" Type="http://schemas.openxmlformats.org/officeDocument/2006/relationships/hyperlink" Target="http://www.bing.com/videos/search?q=fun+with+flags&amp;adlt=strict&amp;view=detail&amp;mid=F69398E6F236F697EE36F69398E6F236F697EE36&amp;FORM=VRDGA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RoxCqCd77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search?q=oasis+stand+by+me&amp;src=IE-TopResult&amp;FORM=IETR02&amp;conversationid=&amp;adlt=stric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search?q=oasis+stand+by+me&amp;src=IE-TopResult&amp;FORM=IETR02&amp;conversationid=&amp;adlt=strict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friendship+algorithm&amp;adlt=strict&amp;view=detail&amp;mid=9E8D1FE6E107A918DB609E8D1FE6E107A918DB60&amp;FORM=VRDGAR" TargetMode="External"/><Relationship Id="rId2" Type="http://schemas.openxmlformats.org/officeDocument/2006/relationships/hyperlink" Target="http://www.bing.com/videos/search?q=sheldon+cooper+sarcasm+sign&amp;view=detail&amp;mid=025EEDB81834BB35070B025EEDB81834BB35070B&amp;FORM=VIRE&amp;adlt=stri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“If you’ve met one person with autism, you’ve met one person with autism</a:t>
            </a:r>
            <a:r>
              <a:rPr lang="en-GB" dirty="0" smtClean="0"/>
              <a:t>.”</a:t>
            </a:r>
            <a:endParaRPr lang="en-GB" dirty="0"/>
          </a:p>
          <a:p>
            <a:r>
              <a:rPr lang="en-GB" dirty="0" err="1" smtClean="0"/>
              <a:t>Dr.</a:t>
            </a:r>
            <a:r>
              <a:rPr lang="en-GB" dirty="0" smtClean="0"/>
              <a:t> Stephen Shore</a:t>
            </a:r>
          </a:p>
          <a:p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Sometimes it is the people no one can imagine anything of who do the things no one can imagine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Alan Turing</a:t>
            </a:r>
          </a:p>
          <a:p>
            <a:endParaRPr lang="en-GB" dirty="0" smtClean="0"/>
          </a:p>
          <a:p>
            <a:r>
              <a:rPr lang="en-GB" dirty="0"/>
              <a:t>“Autists are the ultimate square pegs, and the problem with pounding a square peg into a round hole is not that the hammering is hard work. It’s that you’re destroying the peg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Paul Collins</a:t>
            </a:r>
          </a:p>
        </p:txBody>
      </p:sp>
    </p:spTree>
    <p:extLst>
      <p:ext uri="{BB962C8B-B14F-4D97-AF65-F5344CB8AC3E}">
        <p14:creationId xmlns:p14="http://schemas.microsoft.com/office/powerpoint/2010/main" val="232335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Triggers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</a:t>
            </a:r>
            <a:r>
              <a:rPr lang="en-GB" dirty="0" smtClean="0"/>
              <a:t> </a:t>
            </a:r>
            <a:r>
              <a:rPr lang="en-GB" dirty="0"/>
              <a:t>use of and understanding of non-verbal communication – facial expression, gesture</a:t>
            </a:r>
          </a:p>
          <a:p>
            <a:r>
              <a:rPr lang="en-GB" dirty="0" smtClean="0">
                <a:cs typeface="Times New Roman" pitchFamily="18" charset="0"/>
              </a:rPr>
              <a:t>Less drive or ease in developing </a:t>
            </a:r>
            <a:r>
              <a:rPr lang="en-GB" dirty="0">
                <a:cs typeface="Times New Roman" pitchFamily="18" charset="0"/>
              </a:rPr>
              <a:t>and </a:t>
            </a:r>
            <a:r>
              <a:rPr lang="en-GB" dirty="0" smtClean="0">
                <a:cs typeface="Times New Roman" pitchFamily="18" charset="0"/>
              </a:rPr>
              <a:t>sustaining </a:t>
            </a:r>
            <a:r>
              <a:rPr lang="en-GB" dirty="0">
                <a:cs typeface="Times New Roman" pitchFamily="18" charset="0"/>
              </a:rPr>
              <a:t>friendships, understanding the social elements of friendships</a:t>
            </a:r>
          </a:p>
          <a:p>
            <a:r>
              <a:rPr lang="en-GB" dirty="0" smtClean="0"/>
              <a:t>‘Inappropriate’ </a:t>
            </a:r>
            <a:r>
              <a:rPr lang="en-GB" dirty="0"/>
              <a:t>comments and actions</a:t>
            </a:r>
          </a:p>
          <a:p>
            <a:r>
              <a:rPr lang="en-GB" dirty="0"/>
              <a:t>Difficulty with proximity</a:t>
            </a:r>
          </a:p>
          <a:p>
            <a:r>
              <a:rPr lang="en-GB" dirty="0" smtClean="0">
                <a:cs typeface="Times New Roman" pitchFamily="18" charset="0"/>
              </a:rPr>
              <a:t>Appears to not </a:t>
            </a:r>
            <a:r>
              <a:rPr lang="en-GB" dirty="0">
                <a:cs typeface="Times New Roman" pitchFamily="18" charset="0"/>
              </a:rPr>
              <a:t>recognise or respond to other people’s feelings including the impact of their actions</a:t>
            </a:r>
          </a:p>
          <a:p>
            <a:r>
              <a:rPr lang="en-GB" dirty="0" smtClean="0">
                <a:cs typeface="Times New Roman" pitchFamily="18" charset="0"/>
              </a:rPr>
              <a:t>Appears to expect </a:t>
            </a:r>
            <a:r>
              <a:rPr lang="en-GB" dirty="0">
                <a:cs typeface="Times New Roman" pitchFamily="18" charset="0"/>
              </a:rPr>
              <a:t>other people to know their thoughts, experiences and feelings.</a:t>
            </a:r>
          </a:p>
          <a:p>
            <a:r>
              <a:rPr lang="en-GB" dirty="0"/>
              <a:t>Semantic / conceptual </a:t>
            </a:r>
            <a:r>
              <a:rPr lang="en-GB" dirty="0" smtClean="0"/>
              <a:t>difficulties if information is abstract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6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“restricted and repetitive patterns of behaviours, activities or interests</a:t>
            </a:r>
            <a:r>
              <a:rPr lang="en-GB" i="1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www.bing.com/videos/search?q=fun+with+flags&amp;adlt=strict&amp;view=detail&amp;mid=F69398E6F236F697EE36F69398E6F236F697EE36&amp;FORM=VRDGAR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www.bing.com/videos/search?q=sheldon+cooper+routine&amp;adlt=strict&amp;view=detail&amp;mid=B080132947EB01F04E93B080132947EB01F04E93&amp;FORM=VRDGAR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Common Triggers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Interaction and </a:t>
            </a:r>
            <a:r>
              <a:rPr lang="en-GB" sz="2400" dirty="0">
                <a:cs typeface="Times New Roman" pitchFamily="18" charset="0"/>
              </a:rPr>
              <a:t>writing often </a:t>
            </a:r>
            <a:r>
              <a:rPr lang="en-GB" sz="2400" dirty="0" smtClean="0">
                <a:cs typeface="Times New Roman" pitchFamily="18" charset="0"/>
              </a:rPr>
              <a:t>scripted - based on observation of others / films</a:t>
            </a:r>
            <a:endParaRPr lang="en-GB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cs typeface="Times New Roman" pitchFamily="18" charset="0"/>
              </a:rPr>
              <a:t>Requires direction to make choices in activities and </a:t>
            </a:r>
            <a:r>
              <a:rPr lang="en-GB" sz="2400" dirty="0" smtClean="0">
                <a:cs typeface="Times New Roman" pitchFamily="18" charset="0"/>
              </a:rPr>
              <a:t>manage </a:t>
            </a:r>
            <a:r>
              <a:rPr lang="en-GB" sz="2400" dirty="0">
                <a:cs typeface="Times New Roman" pitchFamily="18" charset="0"/>
              </a:rPr>
              <a:t>unstructured time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Special interests may </a:t>
            </a:r>
            <a:r>
              <a:rPr lang="en-GB" sz="2400" dirty="0">
                <a:cs typeface="Times New Roman" pitchFamily="18" charset="0"/>
              </a:rPr>
              <a:t>become a</a:t>
            </a:r>
            <a:r>
              <a:rPr lang="en-GB" sz="2400" dirty="0"/>
              <a:t>ll </a:t>
            </a:r>
            <a:r>
              <a:rPr lang="en-GB" sz="2400" dirty="0" smtClean="0"/>
              <a:t>encompassing (sometimes not age and stage appropriate – embarrassment / isolation)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>
                <a:cs typeface="Times New Roman" pitchFamily="18" charset="0"/>
              </a:rPr>
              <a:t>Hates rules to be broken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cs typeface="Times New Roman" pitchFamily="18" charset="0"/>
              </a:rPr>
              <a:t>Changes to routines / expectations causes anxiety 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Needs support with </a:t>
            </a:r>
            <a:r>
              <a:rPr lang="en-GB" sz="2400" dirty="0">
                <a:cs typeface="Times New Roman" pitchFamily="18" charset="0"/>
              </a:rPr>
              <a:t>organisational </a:t>
            </a:r>
            <a:r>
              <a:rPr lang="en-GB" sz="2400" dirty="0" smtClean="0">
                <a:cs typeface="Times New Roman" pitchFamily="18" charset="0"/>
              </a:rPr>
              <a:t>skills – practical and mental</a:t>
            </a:r>
            <a:endParaRPr lang="en-GB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cs typeface="Times New Roman" pitchFamily="18" charset="0"/>
              </a:rPr>
              <a:t>Difficulty seeing </a:t>
            </a:r>
            <a:r>
              <a:rPr lang="en-GB" sz="2400" dirty="0" smtClean="0">
                <a:cs typeface="Times New Roman" pitchFamily="18" charset="0"/>
              </a:rPr>
              <a:t>alternative points of </a:t>
            </a:r>
            <a:r>
              <a:rPr lang="en-GB" sz="2400" dirty="0">
                <a:cs typeface="Times New Roman" pitchFamily="18" charset="0"/>
              </a:rPr>
              <a:t>view</a:t>
            </a:r>
            <a:r>
              <a:rPr lang="en-GB" sz="2400" dirty="0"/>
              <a:t> </a:t>
            </a:r>
            <a:r>
              <a:rPr lang="en-GB" sz="2400" dirty="0" err="1" smtClean="0"/>
              <a:t>persepctives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619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/>
          <a:stretch>
            <a:fillRect/>
          </a:stretch>
        </p:blipFill>
        <p:spPr>
          <a:xfrm>
            <a:off x="3926022" y="1042448"/>
            <a:ext cx="7258446" cy="4763960"/>
          </a:xfrm>
        </p:spPr>
      </p:pic>
    </p:spTree>
    <p:extLst>
      <p:ext uri="{BB962C8B-B14F-4D97-AF65-F5344CB8AC3E}">
        <p14:creationId xmlns:p14="http://schemas.microsoft.com/office/powerpoint/2010/main" val="422044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Central Coherence </a:t>
            </a:r>
            <a:r>
              <a:rPr lang="en-GB" dirty="0" smtClean="0">
                <a:solidFill>
                  <a:srgbClr val="0070C0"/>
                </a:solidFill>
              </a:rPr>
              <a:t>Theory</a:t>
            </a:r>
          </a:p>
          <a:p>
            <a:r>
              <a:rPr lang="en-GB" dirty="0">
                <a:solidFill>
                  <a:srgbClr val="0070C0"/>
                </a:solidFill>
              </a:rPr>
              <a:t>Theory of Mind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Extreme </a:t>
            </a:r>
            <a:r>
              <a:rPr lang="en-GB" dirty="0">
                <a:solidFill>
                  <a:srgbClr val="0070C0"/>
                </a:solidFill>
              </a:rPr>
              <a:t>Male Brain Theory</a:t>
            </a:r>
          </a:p>
          <a:p>
            <a:r>
              <a:rPr lang="en-GB" dirty="0">
                <a:solidFill>
                  <a:srgbClr val="0070C0"/>
                </a:solidFill>
              </a:rPr>
              <a:t>Executive Function Theory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Context </a:t>
            </a:r>
            <a:r>
              <a:rPr lang="en-GB" dirty="0">
                <a:solidFill>
                  <a:srgbClr val="0070C0"/>
                </a:solidFill>
              </a:rPr>
              <a:t>Blindness Theory</a:t>
            </a:r>
          </a:p>
          <a:p>
            <a:r>
              <a:rPr lang="en-GB" dirty="0" err="1">
                <a:solidFill>
                  <a:srgbClr val="0070C0"/>
                </a:solidFill>
              </a:rPr>
              <a:t>Monotropism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Theory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0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Central Coherence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Attention to detail at the expense of the bigger picture.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8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whole is other than the sum of its parts’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Kurt </a:t>
            </a:r>
            <a:r>
              <a:rPr lang="en-GB" dirty="0" err="1" smtClean="0"/>
              <a:t>Koffka</a:t>
            </a:r>
            <a:r>
              <a:rPr lang="en-GB" dirty="0" smtClean="0"/>
              <a:t>, Father of Gestalt Psychology</a:t>
            </a:r>
            <a:endParaRPr lang="en-GB" dirty="0"/>
          </a:p>
        </p:txBody>
      </p:sp>
      <p:pic>
        <p:nvPicPr>
          <p:cNvPr id="5" name="Picture Placeholder 4" descr="Kurt Koffka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794042" y="883983"/>
            <a:ext cx="3084576" cy="4206240"/>
          </a:xfrm>
        </p:spPr>
      </p:pic>
    </p:spTree>
    <p:extLst>
      <p:ext uri="{BB962C8B-B14F-4D97-AF65-F5344CB8AC3E}">
        <p14:creationId xmlns:p14="http://schemas.microsoft.com/office/powerpoint/2010/main" val="3176431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Uta</a:t>
            </a:r>
            <a:r>
              <a:rPr lang="en-GB" dirty="0" smtClean="0"/>
              <a:t> Frith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Placeholder 6" descr="Uta Frit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420409" y="2108899"/>
            <a:ext cx="4206240" cy="2366010"/>
          </a:xfrm>
        </p:spPr>
      </p:pic>
    </p:spTree>
    <p:extLst>
      <p:ext uri="{BB962C8B-B14F-4D97-AF65-F5344CB8AC3E}">
        <p14:creationId xmlns:p14="http://schemas.microsoft.com/office/powerpoint/2010/main" val="88690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Frith and </a:t>
            </a:r>
            <a:r>
              <a:rPr lang="en-GB" dirty="0" err="1" smtClean="0"/>
              <a:t>Snowling</a:t>
            </a:r>
            <a:r>
              <a:rPr lang="en-GB" dirty="0" smtClean="0"/>
              <a:t> (1983)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Ten homographs</a:t>
            </a:r>
          </a:p>
          <a:p>
            <a:pPr lvl="1"/>
            <a:r>
              <a:rPr lang="en-GB" i="1" dirty="0" smtClean="0"/>
              <a:t>‘He played lead guitar’</a:t>
            </a:r>
          </a:p>
          <a:p>
            <a:pPr lvl="1"/>
            <a:r>
              <a:rPr lang="en-GB" i="1" dirty="0" smtClean="0"/>
              <a:t>‘The box was made of lead.’</a:t>
            </a:r>
          </a:p>
          <a:p>
            <a:pPr lvl="1"/>
            <a:r>
              <a:rPr lang="en-GB" dirty="0" smtClean="0"/>
              <a:t>Children with autism found difficulty in ascribing meaning – identified by consistent pronunciation regardless of whether the sentence suggested crying or ripping.  Autistic children tended to say ‘</a:t>
            </a:r>
            <a:r>
              <a:rPr lang="en-GB" dirty="0" err="1" smtClean="0"/>
              <a:t>leed</a:t>
            </a:r>
            <a:r>
              <a:rPr lang="en-GB" dirty="0" smtClean="0"/>
              <a:t>’.   The early sentence context had not been taken into account.  (Replicated by </a:t>
            </a:r>
            <a:r>
              <a:rPr lang="en-GB" dirty="0" err="1" smtClean="0"/>
              <a:t>Happe</a:t>
            </a:r>
            <a:r>
              <a:rPr lang="en-GB" dirty="0" smtClean="0"/>
              <a:t>, 1997)</a:t>
            </a:r>
          </a:p>
          <a:p>
            <a:r>
              <a:rPr lang="en-GB" u="sng" dirty="0" smtClean="0"/>
              <a:t>Not</a:t>
            </a:r>
            <a:r>
              <a:rPr lang="en-GB" dirty="0" smtClean="0"/>
              <a:t> an inability to extract meaning.</a:t>
            </a:r>
          </a:p>
          <a:p>
            <a:pPr lvl="1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911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Subsequent proposal by Frith (1989) of ‘weak central coherence’ – focus on detail and </a:t>
            </a:r>
            <a:r>
              <a:rPr lang="en-GB" dirty="0" smtClean="0"/>
              <a:t>failures in drawing </a:t>
            </a:r>
            <a:r>
              <a:rPr lang="en-GB" dirty="0" smtClean="0"/>
              <a:t>information together to extract meaning.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89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26438"/>
          </a:xfrm>
        </p:spPr>
        <p:txBody>
          <a:bodyPr/>
          <a:lstStyle/>
          <a:p>
            <a:r>
              <a:rPr lang="en-GB" dirty="0" smtClean="0"/>
              <a:t>Autism: Inclusive Practice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304714"/>
            <a:ext cx="7315200" cy="1279932"/>
          </a:xfrm>
        </p:spPr>
        <p:txBody>
          <a:bodyPr>
            <a:noAutofit/>
          </a:bodyPr>
          <a:lstStyle/>
          <a:p>
            <a:r>
              <a:rPr lang="en-GB" sz="2400" dirty="0" smtClean="0"/>
              <a:t>East Renfrewshire Educational Psychology Service</a:t>
            </a:r>
          </a:p>
          <a:p>
            <a:endParaRPr lang="en-GB" sz="2400" dirty="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0A5B221-3D5E-34FA-2230-27D353D1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90" y="2703946"/>
            <a:ext cx="2826327" cy="14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Weak Central Coherence?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Concerns the ability to pull information together, for higher level cohesion</a:t>
            </a:r>
          </a:p>
          <a:p>
            <a:r>
              <a:rPr lang="en-GB" dirty="0" smtClean="0"/>
              <a:t>The inability to draw meaning as a ‘whole’.</a:t>
            </a:r>
          </a:p>
          <a:p>
            <a:r>
              <a:rPr lang="en-GB" dirty="0" smtClean="0"/>
              <a:t>Attempt to describe a range of non-social features of autism by proposal of a single cognitive mechanism.</a:t>
            </a:r>
          </a:p>
          <a:p>
            <a:r>
              <a:rPr lang="en-GB" dirty="0" smtClean="0"/>
              <a:t>Unusual cognitive strengths suggested by autistic behaviours: restricted interest, repetition, hypersensitivity, savant ability.</a:t>
            </a:r>
          </a:p>
          <a:p>
            <a:r>
              <a:rPr lang="en-GB" dirty="0" err="1" smtClean="0"/>
              <a:t>Uta</a:t>
            </a:r>
            <a:r>
              <a:rPr lang="en-GB" dirty="0" smtClean="0"/>
              <a:t> </a:t>
            </a:r>
            <a:r>
              <a:rPr lang="en-GB" dirty="0" err="1" smtClean="0"/>
              <a:t>Frith’s</a:t>
            </a:r>
            <a:r>
              <a:rPr lang="en-GB" dirty="0" smtClean="0"/>
              <a:t> proposal:</a:t>
            </a:r>
          </a:p>
          <a:p>
            <a:pPr lvl="1"/>
            <a:r>
              <a:rPr lang="en-GB" dirty="0" smtClean="0"/>
              <a:t>‘in an autistic brain, while the ability to discern a wide variety of things about the world is strong, the drive to make these various things cohere is weak.’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9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Pellicano</a:t>
            </a:r>
            <a:r>
              <a:rPr lang="en-GB" dirty="0" smtClean="0"/>
              <a:t> and Burr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Bayesian Perspective</a:t>
            </a:r>
          </a:p>
          <a:p>
            <a:r>
              <a:rPr lang="en-GB" dirty="0" smtClean="0"/>
              <a:t>The reduced influence of prior knowledge.</a:t>
            </a:r>
          </a:p>
          <a:p>
            <a:r>
              <a:rPr lang="en-GB" dirty="0"/>
              <a:t>I</a:t>
            </a:r>
            <a:r>
              <a:rPr lang="en-GB" dirty="0" smtClean="0"/>
              <a:t>nformation is inherently unreliable and therefore needs to be used in the context of previous knowledge (a mathematical concept applied in statistics)</a:t>
            </a:r>
          </a:p>
          <a:p>
            <a:r>
              <a:rPr lang="en-GB" dirty="0" smtClean="0"/>
              <a:t>Used increasingly in the context of perception – sensory information is also ambiguous and inherently unreliable.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1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Experience determines likelihood</a:t>
            </a:r>
          </a:p>
          <a:p>
            <a:r>
              <a:rPr lang="en-GB" dirty="0" smtClean="0"/>
              <a:t>This restricts the possibilities we consider</a:t>
            </a:r>
          </a:p>
          <a:p>
            <a:r>
              <a:rPr lang="en-GB" dirty="0" smtClean="0"/>
              <a:t>Bayesian perspective proposes that autistic people have a broader categorisation of prior experience – past experience therefore has a less restrictive influence on perception of the present.</a:t>
            </a:r>
          </a:p>
        </p:txBody>
      </p:sp>
    </p:spTree>
    <p:extLst>
      <p:ext uri="{BB962C8B-B14F-4D97-AF65-F5344CB8AC3E}">
        <p14:creationId xmlns:p14="http://schemas.microsoft.com/office/powerpoint/2010/main" val="16491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Shepard</a:t>
            </a:r>
            <a:r>
              <a:rPr lang="en-GB" dirty="0" smtClean="0"/>
              <a:t> Illusion</a:t>
            </a:r>
            <a:endParaRPr lang="en-GB" dirty="0"/>
          </a:p>
        </p:txBody>
      </p:sp>
      <p:pic>
        <p:nvPicPr>
          <p:cNvPr id="4" name="Content Placeholder 3" descr="Shepard Illu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65600" y="1403927"/>
            <a:ext cx="6712070" cy="3848253"/>
          </a:xfrm>
        </p:spPr>
      </p:pic>
    </p:spTree>
    <p:extLst>
      <p:ext uri="{BB962C8B-B14F-4D97-AF65-F5344CB8AC3E}">
        <p14:creationId xmlns:p14="http://schemas.microsoft.com/office/powerpoint/2010/main" val="26064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Mitchell et al.,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‘The curse of knowledge.’</a:t>
            </a:r>
          </a:p>
          <a:p>
            <a:r>
              <a:rPr lang="en-GB" dirty="0" smtClean="0"/>
              <a:t>Prior knowledge – experience of rectangular shapes in a 3 dimensional world.</a:t>
            </a:r>
          </a:p>
          <a:p>
            <a:r>
              <a:rPr lang="en-GB" dirty="0" smtClean="0"/>
              <a:t>People with autism were less susceptible to this effect.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80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Predictive Coding</a:t>
            </a:r>
            <a:br>
              <a:rPr lang="en-GB" dirty="0" smtClean="0"/>
            </a:br>
            <a:r>
              <a:rPr lang="en-GB" sz="2700" dirty="0"/>
              <a:t>(</a:t>
            </a:r>
            <a:r>
              <a:rPr lang="en-GB" sz="2700" dirty="0" err="1"/>
              <a:t>Friston</a:t>
            </a:r>
            <a:r>
              <a:rPr lang="en-GB" sz="2700" dirty="0"/>
              <a:t> et al., 2013; van </a:t>
            </a:r>
            <a:r>
              <a:rPr lang="en-GB" sz="2700" dirty="0" err="1"/>
              <a:t>Boxtel</a:t>
            </a:r>
            <a:r>
              <a:rPr lang="en-GB" sz="2700" dirty="0"/>
              <a:t> &amp; Lu, 2013)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purpose of the nervous system is to anticipate what will happen next – survival instinct.</a:t>
            </a:r>
          </a:p>
          <a:p>
            <a:r>
              <a:rPr lang="en-GB" dirty="0" smtClean="0"/>
              <a:t>Minimising errors in this purpose is important – we encode how precise our predictions are by comparing our expectations with actual outcomes.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7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interpretations:</a:t>
            </a:r>
          </a:p>
          <a:p>
            <a:r>
              <a:rPr lang="en-GB" dirty="0" err="1" smtClean="0"/>
              <a:t>Friston</a:t>
            </a:r>
            <a:r>
              <a:rPr lang="en-GB" dirty="0" smtClean="0"/>
              <a:t> et al. (2013) – Precision is reduced and therefore prediction is weaker, so perception is dominated by the information at hand.</a:t>
            </a:r>
          </a:p>
          <a:p>
            <a:r>
              <a:rPr lang="en-GB" dirty="0" smtClean="0"/>
              <a:t>Van de </a:t>
            </a:r>
            <a:r>
              <a:rPr lang="en-GB" dirty="0" err="1" smtClean="0"/>
              <a:t>Cruys</a:t>
            </a:r>
            <a:r>
              <a:rPr lang="en-GB" dirty="0" smtClean="0"/>
              <a:t> et al. (2013) – Precision is heightened in prediction errors – small deviations from expectation becomes a significant error.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82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I did not see whole –</a:t>
            </a:r>
            <a:br>
              <a:rPr lang="en-GB" i="1" dirty="0" smtClean="0"/>
            </a:br>
            <a:r>
              <a:rPr lang="en-GB" i="1" dirty="0" smtClean="0"/>
              <a:t>I saw hair, I saw eyes, nose, mouth, chin... Not face</a:t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(Alex in Williams, Sensory Issues in Autism, East Sussex)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Theory of Mind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4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Difficulty seeing things from another perspective.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45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Seminar Two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Patterns of Sensory and Cognitive Difference in Autism Spectrum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23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Theory of Mind?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actually a ‘theory’!</a:t>
            </a:r>
          </a:p>
          <a:p>
            <a:endParaRPr lang="en-GB" dirty="0" smtClean="0"/>
          </a:p>
          <a:p>
            <a:r>
              <a:rPr lang="en-GB" dirty="0" smtClean="0"/>
              <a:t>Hugely significant feature of human cognition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Develops by or around the age of 4.</a:t>
            </a:r>
          </a:p>
          <a:p>
            <a:endParaRPr lang="en-GB" dirty="0" smtClean="0"/>
          </a:p>
          <a:p>
            <a:r>
              <a:rPr lang="en-GB" dirty="0" smtClean="0"/>
              <a:t>Ability to attribute mental states to others.</a:t>
            </a:r>
          </a:p>
        </p:txBody>
      </p:sp>
    </p:spTree>
    <p:extLst>
      <p:ext uri="{BB962C8B-B14F-4D97-AF65-F5344CB8AC3E}">
        <p14:creationId xmlns:p14="http://schemas.microsoft.com/office/powerpoint/2010/main" val="1695470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Mind - Importance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Recognition of thoughts and feelings</a:t>
            </a:r>
          </a:p>
          <a:p>
            <a:r>
              <a:rPr lang="en-GB" dirty="0" smtClean="0"/>
              <a:t>‘</a:t>
            </a:r>
            <a:r>
              <a:rPr lang="en-GB" dirty="0" err="1" smtClean="0"/>
              <a:t>Mentalising</a:t>
            </a:r>
            <a:r>
              <a:rPr lang="en-GB" dirty="0" smtClean="0"/>
              <a:t>’ (</a:t>
            </a:r>
            <a:r>
              <a:rPr lang="en-GB" dirty="0" err="1" smtClean="0"/>
              <a:t>Uta</a:t>
            </a:r>
            <a:r>
              <a:rPr lang="en-GB" dirty="0" smtClean="0"/>
              <a:t> Frith)</a:t>
            </a:r>
          </a:p>
          <a:p>
            <a:r>
              <a:rPr lang="en-GB" dirty="0" smtClean="0"/>
              <a:t>Automatic ability to attribute mental states to yourself and other people.</a:t>
            </a:r>
          </a:p>
          <a:p>
            <a:r>
              <a:rPr lang="en-GB" dirty="0" smtClean="0"/>
              <a:t>To recognise</a:t>
            </a:r>
          </a:p>
          <a:p>
            <a:r>
              <a:rPr lang="en-GB" dirty="0" smtClean="0"/>
              <a:t>To communicate</a:t>
            </a:r>
          </a:p>
          <a:p>
            <a:r>
              <a:rPr lang="en-GB" dirty="0" smtClean="0"/>
              <a:t>To influence</a:t>
            </a:r>
          </a:p>
          <a:p>
            <a:r>
              <a:rPr lang="en-GB" dirty="0" smtClean="0"/>
              <a:t>Uniquely human?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5322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Animals (</a:t>
            </a:r>
            <a:r>
              <a:rPr lang="en-GB" dirty="0" err="1" smtClean="0"/>
              <a:t>Uta</a:t>
            </a:r>
            <a:r>
              <a:rPr lang="en-GB" dirty="0" smtClean="0"/>
              <a:t> Frith)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Hunt and flee in packs</a:t>
            </a:r>
          </a:p>
          <a:p>
            <a:r>
              <a:rPr lang="en-GB" dirty="0" smtClean="0"/>
              <a:t>Choose mates</a:t>
            </a:r>
          </a:p>
          <a:p>
            <a:r>
              <a:rPr lang="en-GB" dirty="0" smtClean="0"/>
              <a:t>Nurture young</a:t>
            </a:r>
          </a:p>
          <a:p>
            <a:r>
              <a:rPr lang="en-GB" dirty="0" smtClean="0"/>
              <a:t>Recognise others</a:t>
            </a:r>
          </a:p>
          <a:p>
            <a:r>
              <a:rPr lang="en-GB" dirty="0" smtClean="0"/>
              <a:t>Recognise emotions</a:t>
            </a:r>
          </a:p>
          <a:p>
            <a:r>
              <a:rPr lang="en-GB" dirty="0" smtClean="0"/>
              <a:t>Recognise status</a:t>
            </a:r>
          </a:p>
          <a:p>
            <a:r>
              <a:rPr lang="en-GB" dirty="0" smtClean="0"/>
              <a:t>Make alliances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76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Humans (Frith)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Teach</a:t>
            </a:r>
          </a:p>
          <a:p>
            <a:r>
              <a:rPr lang="en-GB" dirty="0" smtClean="0"/>
              <a:t>Tease</a:t>
            </a:r>
          </a:p>
          <a:p>
            <a:r>
              <a:rPr lang="en-GB" dirty="0" smtClean="0"/>
              <a:t>Trade</a:t>
            </a:r>
          </a:p>
          <a:p>
            <a:r>
              <a:rPr lang="en-GB" dirty="0" smtClean="0"/>
              <a:t>Deceive</a:t>
            </a:r>
          </a:p>
          <a:p>
            <a:r>
              <a:rPr lang="en-GB" dirty="0" smtClean="0"/>
              <a:t>Ostensive communication – e.g. about fear without being afraid</a:t>
            </a:r>
          </a:p>
          <a:p>
            <a:r>
              <a:rPr lang="en-GB" dirty="0" smtClean="0"/>
              <a:t>Show complex emotions</a:t>
            </a:r>
          </a:p>
          <a:p>
            <a:r>
              <a:rPr lang="en-GB" dirty="0" smtClean="0"/>
              <a:t>Manipulate beliefs</a:t>
            </a:r>
          </a:p>
          <a:p>
            <a:r>
              <a:rPr lang="en-GB" dirty="0" smtClean="0"/>
              <a:t>Read others minds</a:t>
            </a:r>
          </a:p>
          <a:p>
            <a:r>
              <a:rPr lang="en-GB" dirty="0" smtClean="0"/>
              <a:t>Read own mind</a:t>
            </a:r>
          </a:p>
          <a:p>
            <a:r>
              <a:rPr lang="en-GB" dirty="0" smtClean="0"/>
              <a:t>Be self-conscious</a:t>
            </a:r>
          </a:p>
          <a:p>
            <a:r>
              <a:rPr lang="en-GB" dirty="0" smtClean="0"/>
              <a:t>Explain and predict the behaviour of others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510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 of social behaviours</a:t>
            </a:r>
          </a:p>
          <a:p>
            <a:r>
              <a:rPr lang="en-GB" dirty="0" smtClean="0"/>
              <a:t>Development of cultural knowledge</a:t>
            </a:r>
          </a:p>
          <a:p>
            <a:r>
              <a:rPr lang="en-GB" dirty="0" smtClean="0"/>
              <a:t>Development in understanding of others beliefs, intentions, desires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27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Mental Representations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Representations can be validated by reference to the world – copies of the world</a:t>
            </a:r>
          </a:p>
          <a:p>
            <a:r>
              <a:rPr lang="en-GB" dirty="0" smtClean="0"/>
              <a:t>Representations can be decoupled from the world to become attitudes to the world</a:t>
            </a:r>
          </a:p>
          <a:p>
            <a:r>
              <a:rPr lang="en-GB" dirty="0" smtClean="0"/>
              <a:t>‘It is raining’ can be tested </a:t>
            </a:r>
          </a:p>
          <a:p>
            <a:r>
              <a:rPr lang="en-GB" dirty="0" smtClean="0"/>
              <a:t>‘John </a:t>
            </a:r>
            <a:r>
              <a:rPr lang="en-GB" i="1" dirty="0" smtClean="0"/>
              <a:t>believes</a:t>
            </a:r>
            <a:r>
              <a:rPr lang="en-GB" dirty="0" smtClean="0"/>
              <a:t> it is raining’ – cannot be validated by reference to the world (pointless to try and test this)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9490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Decoupled Representations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086" y="845635"/>
            <a:ext cx="7315200" cy="5120640"/>
          </a:xfrm>
        </p:spPr>
        <p:txBody>
          <a:bodyPr/>
          <a:lstStyle/>
          <a:p>
            <a:r>
              <a:rPr lang="en-GB" dirty="0" smtClean="0"/>
              <a:t>Jennifer </a:t>
            </a:r>
            <a:r>
              <a:rPr lang="en-GB" dirty="0" smtClean="0"/>
              <a:t>believes it is raining.</a:t>
            </a:r>
          </a:p>
          <a:p>
            <a:r>
              <a:rPr lang="en-GB" dirty="0" smtClean="0"/>
              <a:t>Agent – </a:t>
            </a:r>
            <a:r>
              <a:rPr lang="en-GB" dirty="0" smtClean="0"/>
              <a:t>Jennifer</a:t>
            </a:r>
            <a:endParaRPr lang="en-GB" dirty="0" smtClean="0"/>
          </a:p>
          <a:p>
            <a:r>
              <a:rPr lang="en-GB" dirty="0" smtClean="0"/>
              <a:t>Information relation – belief about the world</a:t>
            </a:r>
          </a:p>
          <a:p>
            <a:endParaRPr lang="en-GB" dirty="0" smtClean="0"/>
          </a:p>
          <a:p>
            <a:r>
              <a:rPr lang="en-GB" dirty="0" smtClean="0"/>
              <a:t>Why does this benefit us?</a:t>
            </a:r>
          </a:p>
          <a:p>
            <a:r>
              <a:rPr lang="en-GB" dirty="0" smtClean="0"/>
              <a:t>Prediction – </a:t>
            </a:r>
            <a:r>
              <a:rPr lang="en-GB" dirty="0" smtClean="0"/>
              <a:t>Jennifer </a:t>
            </a:r>
            <a:r>
              <a:rPr lang="en-GB" dirty="0" smtClean="0"/>
              <a:t>is going to </a:t>
            </a:r>
            <a:r>
              <a:rPr lang="en-GB" dirty="0" smtClean="0"/>
              <a:t>steal </a:t>
            </a:r>
            <a:r>
              <a:rPr lang="en-GB" dirty="0" smtClean="0"/>
              <a:t>my umbrella!!!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00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Executive </a:t>
            </a:r>
            <a:r>
              <a:rPr lang="en-GB" dirty="0" err="1" smtClean="0"/>
              <a:t>Dys</a:t>
            </a:r>
            <a:r>
              <a:rPr lang="en-GB" dirty="0" smtClean="0"/>
              <a:t>-Function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ontrol centre of the brain is getting over loaded.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05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98" y="1025461"/>
            <a:ext cx="5059680" cy="4797552"/>
          </a:xfrm>
        </p:spPr>
      </p:pic>
    </p:spTree>
    <p:extLst>
      <p:ext uri="{BB962C8B-B14F-4D97-AF65-F5344CB8AC3E}">
        <p14:creationId xmlns:p14="http://schemas.microsoft.com/office/powerpoint/2010/main" val="1663003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Simon Baron Cohen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 descr="Simon Baron Coh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8" b="1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3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Extreme Male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Empathic v Systematic Brain</a:t>
            </a:r>
          </a:p>
          <a:p>
            <a:endParaRPr lang="en-GB" dirty="0"/>
          </a:p>
          <a:p>
            <a:r>
              <a:rPr lang="en-GB" dirty="0"/>
              <a:t>The drive to identify emotions within our experiences vs the drive to identify patterns and a logic within our </a:t>
            </a:r>
            <a:r>
              <a:rPr lang="en-GB" dirty="0" smtClean="0"/>
              <a:t>experiences</a:t>
            </a:r>
          </a:p>
          <a:p>
            <a:endParaRPr lang="en-GB" dirty="0"/>
          </a:p>
          <a:p>
            <a:r>
              <a:rPr lang="en-GB" dirty="0" smtClean="0"/>
              <a:t>Extreme male </a:t>
            </a:r>
            <a:r>
              <a:rPr lang="en-GB" dirty="0"/>
              <a:t>b</a:t>
            </a:r>
            <a:r>
              <a:rPr lang="en-GB" dirty="0" smtClean="0"/>
              <a:t>rain can become…a logically driven brain</a:t>
            </a:r>
            <a:endParaRPr lang="en-GB" dirty="0"/>
          </a:p>
          <a:p>
            <a:r>
              <a:rPr lang="en-GB" dirty="0"/>
              <a:t>The ability to see and identify patterns</a:t>
            </a:r>
          </a:p>
          <a:p>
            <a:r>
              <a:rPr lang="en-GB" dirty="0"/>
              <a:t>The ability to be logical</a:t>
            </a:r>
          </a:p>
          <a:p>
            <a:r>
              <a:rPr lang="en-GB" dirty="0"/>
              <a:t>The ability to identify and create systems</a:t>
            </a:r>
          </a:p>
          <a:p>
            <a:r>
              <a:rPr lang="en-GB" dirty="0"/>
              <a:t>The ability to see how things connect</a:t>
            </a:r>
          </a:p>
        </p:txBody>
      </p:sp>
    </p:spTree>
    <p:extLst>
      <p:ext uri="{BB962C8B-B14F-4D97-AF65-F5344CB8AC3E}">
        <p14:creationId xmlns:p14="http://schemas.microsoft.com/office/powerpoint/2010/main" val="15553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https://www.youtube.com/watch?v=nRoxCqCd77E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0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  <a:r>
              <a:rPr lang="en-GB" dirty="0" smtClean="0"/>
              <a:t>Blindness</a:t>
            </a:r>
            <a:br>
              <a:rPr lang="en-GB" dirty="0" smtClean="0"/>
            </a:br>
            <a:r>
              <a:rPr lang="en-GB" sz="2400" dirty="0" smtClean="0"/>
              <a:t>Peter </a:t>
            </a:r>
            <a:r>
              <a:rPr lang="en-GB" sz="2400" dirty="0" err="1" smtClean="0"/>
              <a:t>Vermeulen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Difficulty understanding how meaning relates to a given situation.</a:t>
            </a:r>
          </a:p>
          <a:p>
            <a:endParaRPr lang="en-GB" dirty="0" smtClean="0"/>
          </a:p>
          <a:p>
            <a:r>
              <a:rPr lang="en-GB" dirty="0" smtClean="0"/>
              <a:t>Can become…context </a:t>
            </a:r>
            <a:r>
              <a:rPr lang="en-GB" dirty="0"/>
              <a:t>accuracy</a:t>
            </a:r>
          </a:p>
          <a:p>
            <a:r>
              <a:rPr lang="en-GB" dirty="0"/>
              <a:t>The ability to recognise that each situation is different – to see variance – to see that each specific context in isolation is </a:t>
            </a:r>
            <a:r>
              <a:rPr lang="en-GB" dirty="0" smtClean="0"/>
              <a:t>unique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http://www.bing.com/search?q=oasis+stand+by+me&amp;src=IE-TopResult&amp;FORM=IETR02&amp;conversationid=&amp;adlt=strict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7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041002"/>
            <a:ext cx="4572000" cy="2057400"/>
          </a:xfrm>
        </p:spPr>
        <p:txBody>
          <a:bodyPr/>
          <a:lstStyle/>
          <a:p>
            <a:r>
              <a:rPr lang="en-GB" dirty="0" smtClean="0">
                <a:latin typeface="Corbel" panose="020B0503020204020204" pitchFamily="34" charset="0"/>
              </a:rPr>
              <a:t>What is this?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is this?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b="21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anose="020B0503020204020204" pitchFamily="34" charset="0"/>
              </a:rPr>
              <a:t>What is </a:t>
            </a:r>
            <a:r>
              <a:rPr lang="en-GB" dirty="0" smtClean="0">
                <a:latin typeface="Corbel" panose="020B0503020204020204" pitchFamily="34" charset="0"/>
              </a:rPr>
              <a:t>this</a:t>
            </a:r>
            <a:r>
              <a:rPr lang="en-GB" dirty="0" smtClean="0">
                <a:latin typeface="Corbel" panose="020B0503020204020204" pitchFamily="34" charset="0"/>
              </a:rPr>
              <a:t>?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r="19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1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anose="020B0503020204020204" pitchFamily="34" charset="0"/>
              </a:rPr>
              <a:t>Gustav Metzger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Corbel" panose="020B0503020204020204" pitchFamily="34" charset="0"/>
              </a:rPr>
              <a:t>Tate Gallery - 2004</a:t>
            </a:r>
            <a:endParaRPr lang="en-GB" sz="1800" dirty="0">
              <a:latin typeface="Corbel" panose="020B0503020204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r="4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73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anose="020B0503020204020204" pitchFamily="34" charset="0"/>
              </a:rPr>
              <a:t>Damian </a:t>
            </a:r>
            <a:r>
              <a:rPr lang="en-GB" dirty="0" err="1" smtClean="0">
                <a:latin typeface="Corbel" panose="020B0503020204020204" pitchFamily="34" charset="0"/>
              </a:rPr>
              <a:t>Hirst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r="19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6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anose="020B0503020204020204" pitchFamily="34" charset="0"/>
              </a:rPr>
              <a:t>The Busker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4000" dirty="0" smtClean="0">
                <a:latin typeface="Corbel" panose="020B0503020204020204" pitchFamily="34" charset="0"/>
              </a:rPr>
              <a:t>2007</a:t>
            </a:r>
            <a:endParaRPr lang="en-GB" sz="4000" dirty="0" smtClean="0">
              <a:latin typeface="Corbel" panose="020B0503020204020204" pitchFamily="34" charset="0"/>
            </a:endParaRPr>
          </a:p>
          <a:p>
            <a:r>
              <a:rPr lang="en-GB" sz="4000" dirty="0" smtClean="0">
                <a:latin typeface="Corbel" panose="020B0503020204020204" pitchFamily="34" charset="0"/>
              </a:rPr>
              <a:t>Washington DC Union </a:t>
            </a:r>
            <a:r>
              <a:rPr lang="en-GB" sz="4000" dirty="0" smtClean="0">
                <a:latin typeface="Corbel" panose="020B0503020204020204" pitchFamily="34" charset="0"/>
              </a:rPr>
              <a:t>Station</a:t>
            </a:r>
            <a:endParaRPr lang="en-GB" sz="4000" dirty="0">
              <a:latin typeface="Corbel" panose="020B0503020204020204" pitchFamily="34" charset="0"/>
            </a:endParaRPr>
          </a:p>
          <a:p>
            <a:r>
              <a:rPr lang="en-GB" sz="4000" dirty="0" smtClean="0">
                <a:latin typeface="Corbel" panose="020B0503020204020204" pitchFamily="34" charset="0"/>
              </a:rPr>
              <a:t>Rush </a:t>
            </a:r>
            <a:r>
              <a:rPr lang="en-GB" sz="4000" dirty="0" smtClean="0">
                <a:latin typeface="Corbel" panose="020B0503020204020204" pitchFamily="34" charset="0"/>
              </a:rPr>
              <a:t>Hour</a:t>
            </a:r>
            <a:endParaRPr lang="en-GB" sz="4000" dirty="0" smtClean="0">
              <a:latin typeface="Corbel" panose="020B0503020204020204" pitchFamily="34" charset="0"/>
            </a:endParaRPr>
          </a:p>
          <a:p>
            <a:r>
              <a:rPr lang="en-GB" sz="4000" dirty="0" smtClean="0">
                <a:latin typeface="Corbel" panose="020B0503020204020204" pitchFamily="34" charset="0"/>
              </a:rPr>
              <a:t>43 </a:t>
            </a:r>
            <a:r>
              <a:rPr lang="en-GB" sz="4000" dirty="0" smtClean="0">
                <a:latin typeface="Corbel" panose="020B0503020204020204" pitchFamily="34" charset="0"/>
              </a:rPr>
              <a:t>minutes</a:t>
            </a:r>
            <a:endParaRPr lang="en-GB" sz="4000" dirty="0">
              <a:latin typeface="Corbel" panose="020B0503020204020204" pitchFamily="34" charset="0"/>
            </a:endParaRPr>
          </a:p>
          <a:p>
            <a:r>
              <a:rPr lang="en-GB" sz="4000" dirty="0">
                <a:latin typeface="Corbel" panose="020B0503020204020204" pitchFamily="34" charset="0"/>
              </a:rPr>
              <a:t>$32.17</a:t>
            </a:r>
          </a:p>
          <a:p>
            <a:endParaRPr lang="en-GB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9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6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 panose="020B0503020204020204" pitchFamily="34" charset="0"/>
              </a:rPr>
              <a:t>Joshua Bell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 smtClean="0">
                <a:latin typeface="Corbel" panose="020B0503020204020204" pitchFamily="34" charset="0"/>
              </a:rPr>
              <a:t>Grammy Award Winning</a:t>
            </a:r>
          </a:p>
          <a:p>
            <a:r>
              <a:rPr lang="en-GB" sz="1800" dirty="0" smtClean="0">
                <a:latin typeface="Corbel" panose="020B0503020204020204" pitchFamily="34" charset="0"/>
              </a:rPr>
              <a:t>His </a:t>
            </a:r>
            <a:r>
              <a:rPr lang="en-GB" sz="1800" dirty="0" smtClean="0">
                <a:latin typeface="Corbel" panose="020B0503020204020204" pitchFamily="34" charset="0"/>
              </a:rPr>
              <a:t>violin is a Stradivarius.</a:t>
            </a:r>
          </a:p>
          <a:p>
            <a:r>
              <a:rPr lang="en-GB" sz="1800" dirty="0" smtClean="0">
                <a:latin typeface="Corbel" panose="020B0503020204020204" pitchFamily="34" charset="0"/>
              </a:rPr>
              <a:t>It costs $3.5 million</a:t>
            </a:r>
          </a:p>
          <a:p>
            <a:r>
              <a:rPr lang="en-GB" sz="1800" dirty="0" smtClean="0">
                <a:latin typeface="Corbel" panose="020B0503020204020204" pitchFamily="34" charset="0"/>
              </a:rPr>
              <a:t>1 </a:t>
            </a:r>
            <a:r>
              <a:rPr lang="en-GB" sz="1800" dirty="0">
                <a:latin typeface="Corbel" panose="020B0503020204020204" pitchFamily="34" charset="0"/>
              </a:rPr>
              <a:t>person recognised him out of 1097 passers by.</a:t>
            </a:r>
          </a:p>
          <a:p>
            <a:r>
              <a:rPr lang="en-GB" sz="1800" dirty="0" smtClean="0">
                <a:latin typeface="Corbel" panose="020B0503020204020204" pitchFamily="34" charset="0"/>
              </a:rPr>
              <a:t>2022 </a:t>
            </a:r>
            <a:r>
              <a:rPr lang="en-GB" sz="1800" dirty="0" smtClean="0">
                <a:latin typeface="Corbel" panose="020B0503020204020204" pitchFamily="34" charset="0"/>
              </a:rPr>
              <a:t>– </a:t>
            </a:r>
            <a:r>
              <a:rPr lang="en-GB" sz="1800" dirty="0" smtClean="0">
                <a:latin typeface="Corbel" panose="020B0503020204020204" pitchFamily="34" charset="0"/>
              </a:rPr>
              <a:t>Average </a:t>
            </a:r>
            <a:r>
              <a:rPr lang="en-GB" sz="1800" dirty="0" smtClean="0">
                <a:latin typeface="Corbel" panose="020B0503020204020204" pitchFamily="34" charset="0"/>
              </a:rPr>
              <a:t>ticket price is $210</a:t>
            </a:r>
            <a:endParaRPr lang="en-GB" sz="1800" dirty="0">
              <a:latin typeface="Corbel" panose="020B0503020204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21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0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DSM 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Autism Spectrum Disorder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“persistent difficulties with social communication and social interaction”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“restricted and repetitive patterns of behaviours, activities or interests” </a:t>
            </a:r>
            <a:r>
              <a:rPr lang="en-GB" sz="2400" dirty="0"/>
              <a:t>(this includes sensory behaviour)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present since </a:t>
            </a:r>
            <a:r>
              <a:rPr lang="en-GB" sz="2400" i="1" dirty="0"/>
              <a:t>early childhood</a:t>
            </a:r>
            <a:r>
              <a:rPr lang="en-GB" sz="2400" dirty="0"/>
              <a:t>, to the extent that these </a:t>
            </a:r>
            <a:r>
              <a:rPr lang="en-GB" sz="2400" b="1" dirty="0"/>
              <a:t>“limit and impair everyday functioning”</a:t>
            </a:r>
          </a:p>
          <a:p>
            <a:pPr marL="0" indent="0" algn="r">
              <a:buNone/>
            </a:pPr>
            <a:r>
              <a:rPr lang="en-GB" sz="2400" dirty="0"/>
              <a:t>Source: </a:t>
            </a:r>
            <a:r>
              <a:rPr lang="en-GB" sz="2400" dirty="0" smtClean="0"/>
              <a:t>NAS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15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Blindness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Difficulty understanding how meaning relates to a given situation.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http://www.bing.com/search?q=oasis+stand+by+me&amp;src=IE-TopResult&amp;FORM=IETR02&amp;conversationid=&amp;</a:t>
            </a:r>
            <a:r>
              <a:rPr lang="en-GB" dirty="0" smtClean="0">
                <a:hlinkClick r:id="rId2"/>
              </a:rPr>
              <a:t>adlt=strict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28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These children and young people are often carrying a very heavy load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20675"/>
            <a:ext cx="3960812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Sensory Integration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Seven  Ways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7" y="1168758"/>
            <a:ext cx="3155950" cy="4206875"/>
          </a:xfrm>
        </p:spPr>
      </p:pic>
    </p:spTree>
    <p:extLst>
      <p:ext uri="{BB962C8B-B14F-4D97-AF65-F5344CB8AC3E}">
        <p14:creationId xmlns:p14="http://schemas.microsoft.com/office/powerpoint/2010/main" val="2128305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Senses and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senses shape our experience, this has an impact on:</a:t>
            </a:r>
          </a:p>
          <a:p>
            <a:pPr lvl="1"/>
            <a:r>
              <a:rPr lang="en-GB" dirty="0" smtClean="0"/>
              <a:t>Our experience of the present</a:t>
            </a:r>
          </a:p>
          <a:p>
            <a:pPr lvl="1"/>
            <a:r>
              <a:rPr lang="en-GB" dirty="0" smtClean="0"/>
              <a:t>Our developing understanding of the world around 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465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Seven Senses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Auditory (Hearing)</a:t>
            </a:r>
          </a:p>
          <a:p>
            <a:r>
              <a:rPr lang="en-GB" dirty="0" smtClean="0"/>
              <a:t>Oral (Taste)</a:t>
            </a:r>
          </a:p>
          <a:p>
            <a:r>
              <a:rPr lang="en-GB" dirty="0" smtClean="0"/>
              <a:t>Olfactory (Smell)</a:t>
            </a:r>
          </a:p>
          <a:p>
            <a:r>
              <a:rPr lang="en-GB" dirty="0" smtClean="0"/>
              <a:t>Proprioceptive (Sense of joints, tendons, muscles in relation to the space around oneself)</a:t>
            </a:r>
          </a:p>
          <a:p>
            <a:r>
              <a:rPr lang="en-GB" dirty="0"/>
              <a:t>Tactile (Touch</a:t>
            </a:r>
            <a:r>
              <a:rPr lang="en-GB" dirty="0" smtClean="0"/>
              <a:t>)</a:t>
            </a:r>
          </a:p>
          <a:p>
            <a:r>
              <a:rPr lang="en-GB" dirty="0"/>
              <a:t>Vestibular (Balance and Movement)</a:t>
            </a:r>
          </a:p>
          <a:p>
            <a:r>
              <a:rPr lang="en-GB" dirty="0" smtClean="0"/>
              <a:t>Vision </a:t>
            </a:r>
            <a:r>
              <a:rPr lang="en-GB" dirty="0"/>
              <a:t>(Sight)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39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ASD and Sensory Sensitivity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Hypersensitive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Channel is too open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Desire to avoid or shut out the sense</a:t>
            </a:r>
          </a:p>
          <a:p>
            <a:r>
              <a:rPr lang="en-GB" dirty="0" smtClean="0"/>
              <a:t>Distraction / repulsion</a:t>
            </a:r>
          </a:p>
          <a:p>
            <a:r>
              <a:rPr lang="en-GB" dirty="0"/>
              <a:t>Repel away </a:t>
            </a:r>
            <a:r>
              <a:rPr lang="en-GB" dirty="0" smtClean="0"/>
              <a:t>from</a:t>
            </a:r>
          </a:p>
          <a:p>
            <a:r>
              <a:rPr lang="en-GB" dirty="0" smtClean="0"/>
              <a:t>Over sensitive</a:t>
            </a:r>
            <a:endParaRPr lang="en-GB" dirty="0"/>
          </a:p>
          <a:p>
            <a:r>
              <a:rPr lang="en-GB" dirty="0" smtClean="0"/>
              <a:t>Can be experienced as painful or anxiety provoking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Hyposensitive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Channel is too closed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Desire to seek out the sense</a:t>
            </a:r>
          </a:p>
          <a:p>
            <a:r>
              <a:rPr lang="en-GB" dirty="0" smtClean="0"/>
              <a:t>Distraction / attraction</a:t>
            </a:r>
          </a:p>
          <a:p>
            <a:r>
              <a:rPr lang="en-GB" dirty="0" smtClean="0"/>
              <a:t>Drawn towards</a:t>
            </a:r>
          </a:p>
          <a:p>
            <a:r>
              <a:rPr lang="en-GB" dirty="0" smtClean="0"/>
              <a:t>Under sensitive</a:t>
            </a:r>
          </a:p>
          <a:p>
            <a:r>
              <a:rPr lang="en-GB" dirty="0"/>
              <a:t>Can be experienced as </a:t>
            </a:r>
            <a:r>
              <a:rPr lang="en-GB" dirty="0" smtClean="0"/>
              <a:t>pleasurable, and / or stimulating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59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Sensory Issues in Autism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Sensory fluctuations are common, as are difficulties with:</a:t>
            </a:r>
          </a:p>
          <a:p>
            <a:pPr lvl="1"/>
            <a:r>
              <a:rPr lang="en-GB" dirty="0"/>
              <a:t>Sensitivity (over or under sensitive)</a:t>
            </a:r>
          </a:p>
          <a:p>
            <a:pPr lvl="1"/>
            <a:r>
              <a:rPr lang="en-GB" dirty="0"/>
              <a:t>Sensory overload</a:t>
            </a:r>
          </a:p>
          <a:p>
            <a:pPr lvl="1"/>
            <a:r>
              <a:rPr lang="en-GB" dirty="0"/>
              <a:t>Gestalt </a:t>
            </a:r>
            <a:r>
              <a:rPr lang="en-GB" dirty="0" smtClean="0"/>
              <a:t>perception</a:t>
            </a:r>
            <a:endParaRPr lang="en-GB" dirty="0"/>
          </a:p>
          <a:p>
            <a:pPr lvl="1"/>
            <a:r>
              <a:rPr lang="en-GB" dirty="0"/>
              <a:t>Fragmented perception</a:t>
            </a:r>
          </a:p>
          <a:p>
            <a:pPr lvl="1"/>
            <a:r>
              <a:rPr lang="en-GB" dirty="0"/>
              <a:t>Delayed perception</a:t>
            </a:r>
          </a:p>
          <a:p>
            <a:pPr lvl="1"/>
            <a:r>
              <a:rPr lang="en-GB" dirty="0"/>
              <a:t>Distorted perception</a:t>
            </a:r>
          </a:p>
          <a:p>
            <a:pPr lvl="1"/>
            <a:r>
              <a:rPr lang="en-GB" dirty="0"/>
              <a:t>Sensory shutdowns</a:t>
            </a:r>
          </a:p>
          <a:p>
            <a:pPr lvl="1"/>
            <a:r>
              <a:rPr lang="en-GB" dirty="0"/>
              <a:t>Compensation</a:t>
            </a:r>
          </a:p>
        </p:txBody>
      </p:sp>
    </p:spTree>
    <p:extLst>
      <p:ext uri="{BB962C8B-B14F-4D97-AF65-F5344CB8AC3E}">
        <p14:creationId xmlns:p14="http://schemas.microsoft.com/office/powerpoint/2010/main" val="2931064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Next Peer Support Session: What </a:t>
            </a:r>
            <a:r>
              <a:rPr lang="en-GB" dirty="0" smtClean="0">
                <a:solidFill>
                  <a:schemeClr val="bg1"/>
                </a:solidFill>
              </a:rPr>
              <a:t>can I do to </a:t>
            </a:r>
            <a:r>
              <a:rPr lang="en-GB" dirty="0" smtClean="0">
                <a:solidFill>
                  <a:schemeClr val="bg1"/>
                </a:solidFill>
              </a:rPr>
              <a:t>help with sensory and cognitive differences?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Autism Specific Considerations </a:t>
            </a:r>
            <a:r>
              <a:rPr lang="en-GB" sz="2000" dirty="0"/>
              <a:t>(That can help just about anyone)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i="1" dirty="0">
                <a:solidFill>
                  <a:schemeClr val="accent6"/>
                </a:solidFill>
              </a:rPr>
              <a:t>Keep things visual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Enhanced the structure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Break the problems down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Time to process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Make it easier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Teach them how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Support change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Tell them why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endParaRPr lang="en-GB" i="1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2722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Autism Specific Considerations </a:t>
            </a:r>
            <a:r>
              <a:rPr lang="en-GB" sz="2000" dirty="0"/>
              <a:t>(That can help just about anyone)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i="1" dirty="0">
                <a:solidFill>
                  <a:schemeClr val="accent6"/>
                </a:solidFill>
              </a:rPr>
              <a:t>Special interests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Make them feel useful and capable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Have restorative discussions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Highlight your own mistakes and recovery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Selected choices</a:t>
            </a:r>
            <a:endParaRPr lang="en-GB" sz="2800" dirty="0">
              <a:solidFill>
                <a:schemeClr val="accent6"/>
              </a:solidFill>
            </a:endParaRP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Flexible expectations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Backward learning</a:t>
            </a:r>
          </a:p>
          <a:p>
            <a:pPr lvl="0"/>
            <a:r>
              <a:rPr lang="en-GB" sz="2800" i="1" dirty="0">
                <a:solidFill>
                  <a:schemeClr val="accent6"/>
                </a:solidFill>
              </a:rPr>
              <a:t>Indirect praise</a:t>
            </a:r>
            <a:endParaRPr lang="en-GB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Cognitively, How has Autism been Viewed?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Triad of Impairments</a:t>
            </a:r>
          </a:p>
          <a:p>
            <a:r>
              <a:rPr lang="en-GB" dirty="0"/>
              <a:t>Weak Central Coherence</a:t>
            </a:r>
          </a:p>
          <a:p>
            <a:r>
              <a:rPr lang="en-GB" dirty="0"/>
              <a:t>Extreme Male Brain</a:t>
            </a:r>
          </a:p>
          <a:p>
            <a:r>
              <a:rPr lang="en-GB" dirty="0"/>
              <a:t>Executive Dysfunction</a:t>
            </a:r>
          </a:p>
          <a:p>
            <a:r>
              <a:rPr lang="en-GB" dirty="0"/>
              <a:t>Lack Theory of Mind</a:t>
            </a:r>
          </a:p>
          <a:p>
            <a:r>
              <a:rPr lang="en-GB" dirty="0"/>
              <a:t>Context Blindness</a:t>
            </a:r>
          </a:p>
          <a:p>
            <a:endParaRPr lang="en-GB" dirty="0"/>
          </a:p>
          <a:p>
            <a:r>
              <a:rPr lang="en-GB" dirty="0"/>
              <a:t>How many different ways can we say Autism is a negative thing???</a:t>
            </a:r>
          </a:p>
        </p:txBody>
      </p:sp>
    </p:spTree>
    <p:extLst>
      <p:ext uri="{BB962C8B-B14F-4D97-AF65-F5344CB8AC3E}">
        <p14:creationId xmlns:p14="http://schemas.microsoft.com/office/powerpoint/2010/main" val="17543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“persistent </a:t>
            </a:r>
            <a:r>
              <a:rPr lang="en-GB" i="1" dirty="0"/>
              <a:t>difficulties with social communication and social interaction”</a:t>
            </a:r>
            <a:br>
              <a:rPr lang="en-GB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://www.bing.com/videos/search?q=sheldon+cooper+sarcasm+sign&amp;view=detail&amp;mid=025EEDB81834BB35070B025EEDB81834BB35070B&amp;FORM=VIRE&amp;adlt=strict</a:t>
            </a:r>
            <a:endParaRPr lang="en-GB" dirty="0"/>
          </a:p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://www.bing.com/videos/search?q=friendship+algorithm&amp;adlt=strict&amp;view=detail&amp;mid=9E8D1FE6E107A918DB609E8D1FE6E107A918DB60&amp;FORM=VRDGAR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0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and Communication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37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Triggers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Delay / lack of speech development (age and stage)</a:t>
            </a:r>
          </a:p>
          <a:p>
            <a:pPr>
              <a:lnSpc>
                <a:spcPct val="80000"/>
              </a:lnSpc>
            </a:pPr>
            <a:r>
              <a:rPr lang="en-GB" dirty="0"/>
              <a:t>Lack of response to other’s speech (including own name) </a:t>
            </a:r>
          </a:p>
          <a:p>
            <a:pPr>
              <a:lnSpc>
                <a:spcPct val="80000"/>
              </a:lnSpc>
            </a:pPr>
            <a:r>
              <a:rPr lang="en-GB" dirty="0"/>
              <a:t>Stereotyped and repetitive use of language</a:t>
            </a:r>
          </a:p>
          <a:p>
            <a:pPr>
              <a:lnSpc>
                <a:spcPct val="80000"/>
              </a:lnSpc>
            </a:pPr>
            <a:r>
              <a:rPr lang="en-GB" dirty="0"/>
              <a:t>Pronoun reversal (saying ‘you’ for ‘I’)</a:t>
            </a:r>
          </a:p>
          <a:p>
            <a:pPr>
              <a:lnSpc>
                <a:spcPct val="80000"/>
              </a:lnSpc>
            </a:pPr>
            <a:r>
              <a:rPr lang="en-GB" dirty="0"/>
              <a:t>Idiosyncratic use of words – describing and not naming, own statements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Literal interpretation </a:t>
            </a:r>
            <a:r>
              <a:rPr lang="en-GB" dirty="0"/>
              <a:t>of </a:t>
            </a:r>
            <a:r>
              <a:rPr lang="en-GB" dirty="0" smtClean="0"/>
              <a:t>language</a:t>
            </a:r>
            <a:endParaRPr lang="en-GB" dirty="0"/>
          </a:p>
          <a:p>
            <a:r>
              <a:rPr lang="en-GB" dirty="0"/>
              <a:t>Failure to initiate or sustain </a:t>
            </a:r>
            <a:r>
              <a:rPr lang="en-GB" dirty="0" smtClean="0"/>
              <a:t>‘normal’ </a:t>
            </a:r>
            <a:r>
              <a:rPr lang="en-GB" dirty="0"/>
              <a:t>conversation including poor turn taking in conversations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Idiosyncratic </a:t>
            </a:r>
            <a:r>
              <a:rPr lang="en-GB" dirty="0" smtClean="0"/>
              <a:t> </a:t>
            </a:r>
            <a:r>
              <a:rPr lang="en-GB" dirty="0"/>
              <a:t>speech (pitch, stress, intonation) and </a:t>
            </a:r>
            <a:r>
              <a:rPr lang="en-GB" dirty="0" smtClean="0"/>
              <a:t>less </a:t>
            </a:r>
            <a:r>
              <a:rPr lang="en-GB" dirty="0" err="1" smtClean="0"/>
              <a:t>attunement</a:t>
            </a:r>
            <a:r>
              <a:rPr lang="en-GB" dirty="0" smtClean="0"/>
              <a:t> with or understanding </a:t>
            </a:r>
            <a:r>
              <a:rPr lang="en-GB" dirty="0"/>
              <a:t>of voice prosody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0681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1785</Words>
  <Application>Microsoft Office PowerPoint</Application>
  <PresentationFormat>Widescreen</PresentationFormat>
  <Paragraphs>287</Paragraphs>
  <Slides>59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Corbel</vt:lpstr>
      <vt:lpstr>Times New Roman</vt:lpstr>
      <vt:lpstr>Wingdings 2</vt:lpstr>
      <vt:lpstr>Frame</vt:lpstr>
      <vt:lpstr>PowerPoint Presentation</vt:lpstr>
      <vt:lpstr>Autism: Inclusive Practice</vt:lpstr>
      <vt:lpstr>Seminar Two</vt:lpstr>
      <vt:lpstr>PowerPoint Presentation</vt:lpstr>
      <vt:lpstr>DSM V</vt:lpstr>
      <vt:lpstr>Cognitively, How has Autism been Viewed?</vt:lpstr>
      <vt:lpstr>“persistent difficulties with social communication and social interaction” </vt:lpstr>
      <vt:lpstr>Language and Communication</vt:lpstr>
      <vt:lpstr>Common Triggers and Challenges</vt:lpstr>
      <vt:lpstr>Common Triggers and Challenges</vt:lpstr>
      <vt:lpstr>“restricted and repetitive patterns of behaviours, activities or interests”</vt:lpstr>
      <vt:lpstr>Common Triggers and Challenges</vt:lpstr>
      <vt:lpstr>COGNITION</vt:lpstr>
      <vt:lpstr>PowerPoint Presentation</vt:lpstr>
      <vt:lpstr>Weak Central Coherence</vt:lpstr>
      <vt:lpstr>‘The whole is other than the sum of its parts’</vt:lpstr>
      <vt:lpstr>Uta Frith</vt:lpstr>
      <vt:lpstr>Frith and Snowling (1983)</vt:lpstr>
      <vt:lpstr>PowerPoint Presentation</vt:lpstr>
      <vt:lpstr>What is Weak Central Coherence?</vt:lpstr>
      <vt:lpstr>Pellicano and Burr 2012</vt:lpstr>
      <vt:lpstr>PowerPoint Presentation</vt:lpstr>
      <vt:lpstr>The Shepard Illusion</vt:lpstr>
      <vt:lpstr>Mitchell et al., 2010</vt:lpstr>
      <vt:lpstr>Predictive Coding (Friston et al., 2013; van Boxtel &amp; Lu, 2013)</vt:lpstr>
      <vt:lpstr>Predictive Coding</vt:lpstr>
      <vt:lpstr>I did not see whole – I saw hair, I saw eyes, nose, mouth, chin... Not face </vt:lpstr>
      <vt:lpstr>Theory of Mind</vt:lpstr>
      <vt:lpstr>Theory of Mind</vt:lpstr>
      <vt:lpstr>What is Theory of Mind?</vt:lpstr>
      <vt:lpstr>Theory of Mind - Importance</vt:lpstr>
      <vt:lpstr>Social Animals (Uta Frith)</vt:lpstr>
      <vt:lpstr>Social Humans (Frith)</vt:lpstr>
      <vt:lpstr>Critical to…</vt:lpstr>
      <vt:lpstr>Mental Representations</vt:lpstr>
      <vt:lpstr>Decoupled Representations</vt:lpstr>
      <vt:lpstr>Executive Dys-Function</vt:lpstr>
      <vt:lpstr>PowerPoint Presentation</vt:lpstr>
      <vt:lpstr>Simon Baron Cohen</vt:lpstr>
      <vt:lpstr>Extreme Male Brain</vt:lpstr>
      <vt:lpstr>PowerPoint Presentation</vt:lpstr>
      <vt:lpstr>Context Blindness Peter Vermeulen</vt:lpstr>
      <vt:lpstr>PowerPoint Presentation</vt:lpstr>
      <vt:lpstr>What is this?</vt:lpstr>
      <vt:lpstr>What is this?</vt:lpstr>
      <vt:lpstr>Gustav Metzger</vt:lpstr>
      <vt:lpstr>Damian Hirst</vt:lpstr>
      <vt:lpstr>The Busker</vt:lpstr>
      <vt:lpstr>Joshua Bell</vt:lpstr>
      <vt:lpstr>Context Blindness</vt:lpstr>
      <vt:lpstr>These children and young people are often carrying a very heavy load</vt:lpstr>
      <vt:lpstr>Sensory Integration</vt:lpstr>
      <vt:lpstr>Senses and Understanding</vt:lpstr>
      <vt:lpstr>Seven Senses</vt:lpstr>
      <vt:lpstr>ASD and Sensory Sensitivity</vt:lpstr>
      <vt:lpstr>Sensory Issues in Autism</vt:lpstr>
      <vt:lpstr>Next Peer Support Session: What can I do to help with sensory and cognitive differences?</vt:lpstr>
      <vt:lpstr>Autism Specific Considerations (That can help just about anyone)</vt:lpstr>
      <vt:lpstr>Autism Specific Considerations (That can help just about anyone)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Atherton, Chris</dc:creator>
  <cp:lastModifiedBy>Atherton, Chris</cp:lastModifiedBy>
  <cp:revision>14</cp:revision>
  <dcterms:created xsi:type="dcterms:W3CDTF">2022-11-08T12:15:08Z</dcterms:created>
  <dcterms:modified xsi:type="dcterms:W3CDTF">2022-12-06T15:10:33Z</dcterms:modified>
</cp:coreProperties>
</file>