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66" r:id="rId2"/>
    <p:sldId id="257" r:id="rId3"/>
    <p:sldId id="310" r:id="rId4"/>
    <p:sldId id="311" r:id="rId5"/>
    <p:sldId id="312" r:id="rId6"/>
    <p:sldId id="313" r:id="rId7"/>
    <p:sldId id="362" r:id="rId8"/>
    <p:sldId id="365" r:id="rId9"/>
    <p:sldId id="283" r:id="rId10"/>
    <p:sldId id="319" r:id="rId11"/>
    <p:sldId id="314" r:id="rId12"/>
    <p:sldId id="321" r:id="rId13"/>
    <p:sldId id="391" r:id="rId14"/>
    <p:sldId id="394" r:id="rId15"/>
    <p:sldId id="393" r:id="rId16"/>
    <p:sldId id="267" r:id="rId17"/>
    <p:sldId id="367" r:id="rId18"/>
    <p:sldId id="320" r:id="rId19"/>
    <p:sldId id="285" r:id="rId20"/>
    <p:sldId id="418" r:id="rId21"/>
    <p:sldId id="328" r:id="rId22"/>
    <p:sldId id="327" r:id="rId23"/>
    <p:sldId id="398" r:id="rId24"/>
    <p:sldId id="329" r:id="rId25"/>
    <p:sldId id="331" r:id="rId26"/>
    <p:sldId id="361" r:id="rId27"/>
    <p:sldId id="360" r:id="rId28"/>
    <p:sldId id="330" r:id="rId29"/>
    <p:sldId id="339" r:id="rId30"/>
    <p:sldId id="340" r:id="rId31"/>
    <p:sldId id="341" r:id="rId32"/>
    <p:sldId id="342" r:id="rId33"/>
    <p:sldId id="343" r:id="rId34"/>
    <p:sldId id="399" r:id="rId35"/>
    <p:sldId id="400" r:id="rId36"/>
    <p:sldId id="401" r:id="rId37"/>
    <p:sldId id="424" r:id="rId38"/>
    <p:sldId id="402" r:id="rId39"/>
    <p:sldId id="403" r:id="rId40"/>
    <p:sldId id="404" r:id="rId41"/>
    <p:sldId id="405" r:id="rId42"/>
    <p:sldId id="419" r:id="rId43"/>
    <p:sldId id="420" r:id="rId44"/>
    <p:sldId id="421" r:id="rId45"/>
    <p:sldId id="422" r:id="rId46"/>
    <p:sldId id="423" r:id="rId47"/>
    <p:sldId id="416" r:id="rId48"/>
    <p:sldId id="417" r:id="rId49"/>
    <p:sldId id="414" r:id="rId50"/>
    <p:sldId id="42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C1DFDF-EB0A-4EB2-82FE-534BE3C23375}">
          <p14:sldIdLst>
            <p14:sldId id="366"/>
            <p14:sldId id="257"/>
            <p14:sldId id="310"/>
            <p14:sldId id="311"/>
            <p14:sldId id="312"/>
            <p14:sldId id="313"/>
            <p14:sldId id="362"/>
            <p14:sldId id="365"/>
            <p14:sldId id="283"/>
            <p14:sldId id="319"/>
            <p14:sldId id="314"/>
            <p14:sldId id="321"/>
            <p14:sldId id="391"/>
            <p14:sldId id="394"/>
            <p14:sldId id="393"/>
            <p14:sldId id="267"/>
            <p14:sldId id="367"/>
            <p14:sldId id="320"/>
            <p14:sldId id="285"/>
            <p14:sldId id="418"/>
            <p14:sldId id="328"/>
            <p14:sldId id="327"/>
            <p14:sldId id="398"/>
            <p14:sldId id="329"/>
            <p14:sldId id="331"/>
            <p14:sldId id="361"/>
            <p14:sldId id="360"/>
            <p14:sldId id="330"/>
            <p14:sldId id="339"/>
            <p14:sldId id="340"/>
            <p14:sldId id="341"/>
            <p14:sldId id="342"/>
            <p14:sldId id="343"/>
            <p14:sldId id="399"/>
            <p14:sldId id="400"/>
            <p14:sldId id="401"/>
            <p14:sldId id="424"/>
            <p14:sldId id="402"/>
            <p14:sldId id="403"/>
            <p14:sldId id="404"/>
            <p14:sldId id="405"/>
            <p14:sldId id="419"/>
            <p14:sldId id="420"/>
            <p14:sldId id="421"/>
            <p14:sldId id="422"/>
            <p14:sldId id="423"/>
            <p14:sldId id="416"/>
            <p14:sldId id="417"/>
            <p14:sldId id="414"/>
            <p14:sldId id="4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67152" autoAdjust="0"/>
  </p:normalViewPr>
  <p:slideViewPr>
    <p:cSldViewPr snapToGrid="0">
      <p:cViewPr varScale="1">
        <p:scale>
          <a:sx n="74" d="100"/>
          <a:sy n="74" d="100"/>
        </p:scale>
        <p:origin x="1704"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23420-36E8-4D06-BA09-F336E78436C2}" type="doc">
      <dgm:prSet loTypeId="urn:microsoft.com/office/officeart/2005/8/layout/cycle8" loCatId="cycle" qsTypeId="urn:microsoft.com/office/officeart/2005/8/quickstyle/3d3" qsCatId="3D" csTypeId="urn:microsoft.com/office/officeart/2005/8/colors/accent1_2" csCatId="accent1" phldr="1"/>
      <dgm:spPr/>
    </dgm:pt>
    <dgm:pt modelId="{3E72AC72-3B2F-49D7-9CD1-DCF25D91F330}">
      <dgm:prSet phldrT="[Text]"/>
      <dgm:spPr/>
      <dgm:t>
        <a:bodyPr/>
        <a:lstStyle/>
        <a:p>
          <a:r>
            <a:rPr lang="en-GB" dirty="0" smtClean="0"/>
            <a:t>Pragmatic</a:t>
          </a:r>
          <a:endParaRPr lang="en-GB" dirty="0"/>
        </a:p>
      </dgm:t>
    </dgm:pt>
    <dgm:pt modelId="{592A5B92-6FB5-439E-852B-49629C24EAA2}" type="parTrans" cxnId="{E2E742B2-A519-4E76-84D3-33E2749520FA}">
      <dgm:prSet/>
      <dgm:spPr/>
      <dgm:t>
        <a:bodyPr/>
        <a:lstStyle/>
        <a:p>
          <a:endParaRPr lang="en-US"/>
        </a:p>
      </dgm:t>
    </dgm:pt>
    <dgm:pt modelId="{A73DDE5B-CA77-4980-902D-D7FCFF635699}" type="sibTrans" cxnId="{E2E742B2-A519-4E76-84D3-33E2749520FA}">
      <dgm:prSet/>
      <dgm:spPr/>
      <dgm:t>
        <a:bodyPr/>
        <a:lstStyle/>
        <a:p>
          <a:endParaRPr lang="en-US"/>
        </a:p>
      </dgm:t>
    </dgm:pt>
    <dgm:pt modelId="{39626BD9-E3F9-41D2-A14C-262DEE2375EB}">
      <dgm:prSet phldrT="[Text]"/>
      <dgm:spPr/>
      <dgm:t>
        <a:bodyPr/>
        <a:lstStyle/>
        <a:p>
          <a:r>
            <a:rPr lang="en-GB" dirty="0" smtClean="0"/>
            <a:t>Literal</a:t>
          </a:r>
          <a:endParaRPr lang="en-GB" dirty="0"/>
        </a:p>
      </dgm:t>
    </dgm:pt>
    <dgm:pt modelId="{F7B98866-AFC9-4D90-85C5-D1363D317CA0}" type="parTrans" cxnId="{E622C958-4408-4AB5-913D-C6F286F4C2DB}">
      <dgm:prSet/>
      <dgm:spPr/>
      <dgm:t>
        <a:bodyPr/>
        <a:lstStyle/>
        <a:p>
          <a:endParaRPr lang="en-US"/>
        </a:p>
      </dgm:t>
    </dgm:pt>
    <dgm:pt modelId="{780B4848-1E44-4194-9801-78C006106BAB}" type="sibTrans" cxnId="{E622C958-4408-4AB5-913D-C6F286F4C2DB}">
      <dgm:prSet/>
      <dgm:spPr/>
      <dgm:t>
        <a:bodyPr/>
        <a:lstStyle/>
        <a:p>
          <a:endParaRPr lang="en-US"/>
        </a:p>
      </dgm:t>
    </dgm:pt>
    <dgm:pt modelId="{94A8F2ED-71A6-49A8-A203-1FF337A6EDE1}">
      <dgm:prSet phldrT="[Text]"/>
      <dgm:spPr/>
      <dgm:t>
        <a:bodyPr/>
        <a:lstStyle/>
        <a:p>
          <a:r>
            <a:rPr lang="en-GB" dirty="0" smtClean="0"/>
            <a:t>Semantic</a:t>
          </a:r>
          <a:endParaRPr lang="en-GB" dirty="0"/>
        </a:p>
      </dgm:t>
    </dgm:pt>
    <dgm:pt modelId="{C4AF2792-25AF-45FD-8A80-FE1DBCAFA837}" type="parTrans" cxnId="{4C79C65C-92A9-4D87-99E2-3CD5D3E546E1}">
      <dgm:prSet/>
      <dgm:spPr/>
      <dgm:t>
        <a:bodyPr/>
        <a:lstStyle/>
        <a:p>
          <a:endParaRPr lang="en-US"/>
        </a:p>
      </dgm:t>
    </dgm:pt>
    <dgm:pt modelId="{5E1C0E55-5D21-4427-9D7F-93EE5F6E7FB2}" type="sibTrans" cxnId="{4C79C65C-92A9-4D87-99E2-3CD5D3E546E1}">
      <dgm:prSet/>
      <dgm:spPr/>
      <dgm:t>
        <a:bodyPr/>
        <a:lstStyle/>
        <a:p>
          <a:endParaRPr lang="en-US"/>
        </a:p>
      </dgm:t>
    </dgm:pt>
    <dgm:pt modelId="{2019E47C-E769-48C7-B62D-58FA1D1F1138}" type="pres">
      <dgm:prSet presAssocID="{FE623420-36E8-4D06-BA09-F336E78436C2}" presName="compositeShape" presStyleCnt="0">
        <dgm:presLayoutVars>
          <dgm:chMax val="7"/>
          <dgm:dir/>
          <dgm:resizeHandles val="exact"/>
        </dgm:presLayoutVars>
      </dgm:prSet>
      <dgm:spPr/>
    </dgm:pt>
    <dgm:pt modelId="{D862ADB9-C4ED-4652-95D0-DDB230476ABC}" type="pres">
      <dgm:prSet presAssocID="{FE623420-36E8-4D06-BA09-F336E78436C2}" presName="wedge1" presStyleLbl="node1" presStyleIdx="0" presStyleCnt="3"/>
      <dgm:spPr/>
      <dgm:t>
        <a:bodyPr/>
        <a:lstStyle/>
        <a:p>
          <a:endParaRPr lang="en-GB"/>
        </a:p>
      </dgm:t>
    </dgm:pt>
    <dgm:pt modelId="{C8DF7766-0C95-455B-B9C6-3D43B1EC7E2B}" type="pres">
      <dgm:prSet presAssocID="{FE623420-36E8-4D06-BA09-F336E78436C2}" presName="dummy1a" presStyleCnt="0"/>
      <dgm:spPr/>
    </dgm:pt>
    <dgm:pt modelId="{9DF37994-5736-4559-8DFC-399CA43F67EA}" type="pres">
      <dgm:prSet presAssocID="{FE623420-36E8-4D06-BA09-F336E78436C2}" presName="dummy1b" presStyleCnt="0"/>
      <dgm:spPr/>
    </dgm:pt>
    <dgm:pt modelId="{DF86FDB1-8585-4515-8CF9-3459B880F755}" type="pres">
      <dgm:prSet presAssocID="{FE623420-36E8-4D06-BA09-F336E78436C2}" presName="wedge1Tx" presStyleLbl="node1" presStyleIdx="0" presStyleCnt="3">
        <dgm:presLayoutVars>
          <dgm:chMax val="0"/>
          <dgm:chPref val="0"/>
          <dgm:bulletEnabled val="1"/>
        </dgm:presLayoutVars>
      </dgm:prSet>
      <dgm:spPr/>
      <dgm:t>
        <a:bodyPr/>
        <a:lstStyle/>
        <a:p>
          <a:endParaRPr lang="en-GB"/>
        </a:p>
      </dgm:t>
    </dgm:pt>
    <dgm:pt modelId="{C094A562-A0B2-40DE-A1A4-01FA26B4B5AA}" type="pres">
      <dgm:prSet presAssocID="{FE623420-36E8-4D06-BA09-F336E78436C2}" presName="wedge2" presStyleLbl="node1" presStyleIdx="1" presStyleCnt="3"/>
      <dgm:spPr/>
      <dgm:t>
        <a:bodyPr/>
        <a:lstStyle/>
        <a:p>
          <a:endParaRPr lang="en-GB"/>
        </a:p>
      </dgm:t>
    </dgm:pt>
    <dgm:pt modelId="{A52FFDE1-BB7F-4508-84DF-80D557ECE5B5}" type="pres">
      <dgm:prSet presAssocID="{FE623420-36E8-4D06-BA09-F336E78436C2}" presName="dummy2a" presStyleCnt="0"/>
      <dgm:spPr/>
    </dgm:pt>
    <dgm:pt modelId="{F4D0499C-722B-4B65-9F5F-21A07380281B}" type="pres">
      <dgm:prSet presAssocID="{FE623420-36E8-4D06-BA09-F336E78436C2}" presName="dummy2b" presStyleCnt="0"/>
      <dgm:spPr/>
    </dgm:pt>
    <dgm:pt modelId="{530CA110-E340-460A-A36F-B96FB75A6CAD}" type="pres">
      <dgm:prSet presAssocID="{FE623420-36E8-4D06-BA09-F336E78436C2}" presName="wedge2Tx" presStyleLbl="node1" presStyleIdx="1" presStyleCnt="3">
        <dgm:presLayoutVars>
          <dgm:chMax val="0"/>
          <dgm:chPref val="0"/>
          <dgm:bulletEnabled val="1"/>
        </dgm:presLayoutVars>
      </dgm:prSet>
      <dgm:spPr/>
      <dgm:t>
        <a:bodyPr/>
        <a:lstStyle/>
        <a:p>
          <a:endParaRPr lang="en-GB"/>
        </a:p>
      </dgm:t>
    </dgm:pt>
    <dgm:pt modelId="{7B638484-D9BA-4FB1-BA20-46B09D47517D}" type="pres">
      <dgm:prSet presAssocID="{FE623420-36E8-4D06-BA09-F336E78436C2}" presName="wedge3" presStyleLbl="node1" presStyleIdx="2" presStyleCnt="3"/>
      <dgm:spPr/>
      <dgm:t>
        <a:bodyPr/>
        <a:lstStyle/>
        <a:p>
          <a:endParaRPr lang="en-GB"/>
        </a:p>
      </dgm:t>
    </dgm:pt>
    <dgm:pt modelId="{B11F1CD6-8BB0-498A-8567-D6FA5D619B26}" type="pres">
      <dgm:prSet presAssocID="{FE623420-36E8-4D06-BA09-F336E78436C2}" presName="dummy3a" presStyleCnt="0"/>
      <dgm:spPr/>
    </dgm:pt>
    <dgm:pt modelId="{32A61456-BCFE-46BE-BBEE-65E5A2CA95D3}" type="pres">
      <dgm:prSet presAssocID="{FE623420-36E8-4D06-BA09-F336E78436C2}" presName="dummy3b" presStyleCnt="0"/>
      <dgm:spPr/>
    </dgm:pt>
    <dgm:pt modelId="{E47CD7A6-FDE4-4130-9546-10CB57C58B23}" type="pres">
      <dgm:prSet presAssocID="{FE623420-36E8-4D06-BA09-F336E78436C2}" presName="wedge3Tx" presStyleLbl="node1" presStyleIdx="2" presStyleCnt="3">
        <dgm:presLayoutVars>
          <dgm:chMax val="0"/>
          <dgm:chPref val="0"/>
          <dgm:bulletEnabled val="1"/>
        </dgm:presLayoutVars>
      </dgm:prSet>
      <dgm:spPr/>
      <dgm:t>
        <a:bodyPr/>
        <a:lstStyle/>
        <a:p>
          <a:endParaRPr lang="en-GB"/>
        </a:p>
      </dgm:t>
    </dgm:pt>
    <dgm:pt modelId="{692FA175-FDCB-45E6-9830-59A1CFACC571}" type="pres">
      <dgm:prSet presAssocID="{A73DDE5B-CA77-4980-902D-D7FCFF635699}" presName="arrowWedge1" presStyleLbl="fgSibTrans2D1" presStyleIdx="0" presStyleCnt="3"/>
      <dgm:spPr/>
    </dgm:pt>
    <dgm:pt modelId="{F869C1CF-DD86-4B6C-A4F9-EFED273D4098}" type="pres">
      <dgm:prSet presAssocID="{780B4848-1E44-4194-9801-78C006106BAB}" presName="arrowWedge2" presStyleLbl="fgSibTrans2D1" presStyleIdx="1" presStyleCnt="3"/>
      <dgm:spPr/>
    </dgm:pt>
    <dgm:pt modelId="{685DCD5E-C1A7-43FD-916C-F9F01EEA87B4}" type="pres">
      <dgm:prSet presAssocID="{5E1C0E55-5D21-4427-9D7F-93EE5F6E7FB2}" presName="arrowWedge3" presStyleLbl="fgSibTrans2D1" presStyleIdx="2" presStyleCnt="3"/>
      <dgm:spPr/>
    </dgm:pt>
  </dgm:ptLst>
  <dgm:cxnLst>
    <dgm:cxn modelId="{4C79C65C-92A9-4D87-99E2-3CD5D3E546E1}" srcId="{FE623420-36E8-4D06-BA09-F336E78436C2}" destId="{94A8F2ED-71A6-49A8-A203-1FF337A6EDE1}" srcOrd="2" destOrd="0" parTransId="{C4AF2792-25AF-45FD-8A80-FE1DBCAFA837}" sibTransId="{5E1C0E55-5D21-4427-9D7F-93EE5F6E7FB2}"/>
    <dgm:cxn modelId="{E622C958-4408-4AB5-913D-C6F286F4C2DB}" srcId="{FE623420-36E8-4D06-BA09-F336E78436C2}" destId="{39626BD9-E3F9-41D2-A14C-262DEE2375EB}" srcOrd="1" destOrd="0" parTransId="{F7B98866-AFC9-4D90-85C5-D1363D317CA0}" sibTransId="{780B4848-1E44-4194-9801-78C006106BAB}"/>
    <dgm:cxn modelId="{920BCCFC-FBD9-4F65-ABFE-00E23DF56BF7}" type="presOf" srcId="{3E72AC72-3B2F-49D7-9CD1-DCF25D91F330}" destId="{DF86FDB1-8585-4515-8CF9-3459B880F755}" srcOrd="1" destOrd="0" presId="urn:microsoft.com/office/officeart/2005/8/layout/cycle8"/>
    <dgm:cxn modelId="{E2E742B2-A519-4E76-84D3-33E2749520FA}" srcId="{FE623420-36E8-4D06-BA09-F336E78436C2}" destId="{3E72AC72-3B2F-49D7-9CD1-DCF25D91F330}" srcOrd="0" destOrd="0" parTransId="{592A5B92-6FB5-439E-852B-49629C24EAA2}" sibTransId="{A73DDE5B-CA77-4980-902D-D7FCFF635699}"/>
    <dgm:cxn modelId="{2598EA07-537B-42FF-8138-A2DF4CFC48F0}" type="presOf" srcId="{39626BD9-E3F9-41D2-A14C-262DEE2375EB}" destId="{C094A562-A0B2-40DE-A1A4-01FA26B4B5AA}" srcOrd="0" destOrd="0" presId="urn:microsoft.com/office/officeart/2005/8/layout/cycle8"/>
    <dgm:cxn modelId="{4A8F7113-E95B-46BB-84E4-D283663A7DC7}" type="presOf" srcId="{94A8F2ED-71A6-49A8-A203-1FF337A6EDE1}" destId="{E47CD7A6-FDE4-4130-9546-10CB57C58B23}" srcOrd="1" destOrd="0" presId="urn:microsoft.com/office/officeart/2005/8/layout/cycle8"/>
    <dgm:cxn modelId="{D1A2854D-AB50-4490-96F3-6CD1DC721EA0}" type="presOf" srcId="{FE623420-36E8-4D06-BA09-F336E78436C2}" destId="{2019E47C-E769-48C7-B62D-58FA1D1F1138}" srcOrd="0" destOrd="0" presId="urn:microsoft.com/office/officeart/2005/8/layout/cycle8"/>
    <dgm:cxn modelId="{E66165E4-C81F-4981-AB84-F297F31F1079}" type="presOf" srcId="{3E72AC72-3B2F-49D7-9CD1-DCF25D91F330}" destId="{D862ADB9-C4ED-4652-95D0-DDB230476ABC}" srcOrd="0" destOrd="0" presId="urn:microsoft.com/office/officeart/2005/8/layout/cycle8"/>
    <dgm:cxn modelId="{53F41068-1122-4DBB-87C7-71E08F3F363E}" type="presOf" srcId="{39626BD9-E3F9-41D2-A14C-262DEE2375EB}" destId="{530CA110-E340-460A-A36F-B96FB75A6CAD}" srcOrd="1" destOrd="0" presId="urn:microsoft.com/office/officeart/2005/8/layout/cycle8"/>
    <dgm:cxn modelId="{DFF0CDC8-8605-4870-AC3B-B7E911DB2CBB}" type="presOf" srcId="{94A8F2ED-71A6-49A8-A203-1FF337A6EDE1}" destId="{7B638484-D9BA-4FB1-BA20-46B09D47517D}" srcOrd="0" destOrd="0" presId="urn:microsoft.com/office/officeart/2005/8/layout/cycle8"/>
    <dgm:cxn modelId="{588E0246-BF83-40C1-9061-2242623AB2FF}" type="presParOf" srcId="{2019E47C-E769-48C7-B62D-58FA1D1F1138}" destId="{D862ADB9-C4ED-4652-95D0-DDB230476ABC}" srcOrd="0" destOrd="0" presId="urn:microsoft.com/office/officeart/2005/8/layout/cycle8"/>
    <dgm:cxn modelId="{C565C9CB-649B-4D0D-9D59-6F5451396039}" type="presParOf" srcId="{2019E47C-E769-48C7-B62D-58FA1D1F1138}" destId="{C8DF7766-0C95-455B-B9C6-3D43B1EC7E2B}" srcOrd="1" destOrd="0" presId="urn:microsoft.com/office/officeart/2005/8/layout/cycle8"/>
    <dgm:cxn modelId="{57F59075-705A-4A99-BC39-72201D0A269C}" type="presParOf" srcId="{2019E47C-E769-48C7-B62D-58FA1D1F1138}" destId="{9DF37994-5736-4559-8DFC-399CA43F67EA}" srcOrd="2" destOrd="0" presId="urn:microsoft.com/office/officeart/2005/8/layout/cycle8"/>
    <dgm:cxn modelId="{A4C33F02-B43E-41BD-9A1A-55E3768A1E3F}" type="presParOf" srcId="{2019E47C-E769-48C7-B62D-58FA1D1F1138}" destId="{DF86FDB1-8585-4515-8CF9-3459B880F755}" srcOrd="3" destOrd="0" presId="urn:microsoft.com/office/officeart/2005/8/layout/cycle8"/>
    <dgm:cxn modelId="{D76CA2D2-948A-4FC4-A647-C5A33F1E9B29}" type="presParOf" srcId="{2019E47C-E769-48C7-B62D-58FA1D1F1138}" destId="{C094A562-A0B2-40DE-A1A4-01FA26B4B5AA}" srcOrd="4" destOrd="0" presId="urn:microsoft.com/office/officeart/2005/8/layout/cycle8"/>
    <dgm:cxn modelId="{BFFD2F26-625E-44DC-8069-938F32A066B5}" type="presParOf" srcId="{2019E47C-E769-48C7-B62D-58FA1D1F1138}" destId="{A52FFDE1-BB7F-4508-84DF-80D557ECE5B5}" srcOrd="5" destOrd="0" presId="urn:microsoft.com/office/officeart/2005/8/layout/cycle8"/>
    <dgm:cxn modelId="{BFCC5E25-64F0-4139-8934-F51D61322804}" type="presParOf" srcId="{2019E47C-E769-48C7-B62D-58FA1D1F1138}" destId="{F4D0499C-722B-4B65-9F5F-21A07380281B}" srcOrd="6" destOrd="0" presId="urn:microsoft.com/office/officeart/2005/8/layout/cycle8"/>
    <dgm:cxn modelId="{0BA7E378-7255-4B29-9AA2-C86A5152CDDA}" type="presParOf" srcId="{2019E47C-E769-48C7-B62D-58FA1D1F1138}" destId="{530CA110-E340-460A-A36F-B96FB75A6CAD}" srcOrd="7" destOrd="0" presId="urn:microsoft.com/office/officeart/2005/8/layout/cycle8"/>
    <dgm:cxn modelId="{EC9F06D6-0DD5-42C3-8F12-71E1A22370BF}" type="presParOf" srcId="{2019E47C-E769-48C7-B62D-58FA1D1F1138}" destId="{7B638484-D9BA-4FB1-BA20-46B09D47517D}" srcOrd="8" destOrd="0" presId="urn:microsoft.com/office/officeart/2005/8/layout/cycle8"/>
    <dgm:cxn modelId="{9E6E6AAA-07C7-4C51-98B9-3BB45274B41C}" type="presParOf" srcId="{2019E47C-E769-48C7-B62D-58FA1D1F1138}" destId="{B11F1CD6-8BB0-498A-8567-D6FA5D619B26}" srcOrd="9" destOrd="0" presId="urn:microsoft.com/office/officeart/2005/8/layout/cycle8"/>
    <dgm:cxn modelId="{099E645C-EC1C-43B7-A576-B444BECB1040}" type="presParOf" srcId="{2019E47C-E769-48C7-B62D-58FA1D1F1138}" destId="{32A61456-BCFE-46BE-BBEE-65E5A2CA95D3}" srcOrd="10" destOrd="0" presId="urn:microsoft.com/office/officeart/2005/8/layout/cycle8"/>
    <dgm:cxn modelId="{E770FEDA-77A4-4356-A304-E76B5BE318E3}" type="presParOf" srcId="{2019E47C-E769-48C7-B62D-58FA1D1F1138}" destId="{E47CD7A6-FDE4-4130-9546-10CB57C58B23}" srcOrd="11" destOrd="0" presId="urn:microsoft.com/office/officeart/2005/8/layout/cycle8"/>
    <dgm:cxn modelId="{70A7BFEF-4DEF-487B-B9BC-EB6D2EC3136A}" type="presParOf" srcId="{2019E47C-E769-48C7-B62D-58FA1D1F1138}" destId="{692FA175-FDCB-45E6-9830-59A1CFACC571}" srcOrd="12" destOrd="0" presId="urn:microsoft.com/office/officeart/2005/8/layout/cycle8"/>
    <dgm:cxn modelId="{CF2AF7C3-EA80-4AEB-A541-22B1E3901DF1}" type="presParOf" srcId="{2019E47C-E769-48C7-B62D-58FA1D1F1138}" destId="{F869C1CF-DD86-4B6C-A4F9-EFED273D4098}" srcOrd="13" destOrd="0" presId="urn:microsoft.com/office/officeart/2005/8/layout/cycle8"/>
    <dgm:cxn modelId="{17DB3995-FCA0-4457-810C-3821CE46A21D}" type="presParOf" srcId="{2019E47C-E769-48C7-B62D-58FA1D1F1138}" destId="{685DCD5E-C1A7-43FD-916C-F9F01EEA87B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2ADB9-C4ED-4652-95D0-DDB230476ABC}">
      <dsp:nvSpPr>
        <dsp:cNvPr id="0" name=""/>
        <dsp:cNvSpPr/>
      </dsp:nvSpPr>
      <dsp:spPr>
        <a:xfrm>
          <a:off x="1667758" y="315031"/>
          <a:ext cx="4071175" cy="4071175"/>
        </a:xfrm>
        <a:prstGeom prst="pie">
          <a:avLst>
            <a:gd name="adj1" fmla="val 16200000"/>
            <a:gd name="adj2" fmla="val 18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t>Pragmatic</a:t>
          </a:r>
          <a:endParaRPr lang="en-GB" sz="2500" kern="1200" dirty="0"/>
        </a:p>
      </dsp:txBody>
      <dsp:txXfrm>
        <a:off x="3813365" y="1177733"/>
        <a:ext cx="1453991" cy="1211659"/>
      </dsp:txXfrm>
    </dsp:sp>
    <dsp:sp modelId="{C094A562-A0B2-40DE-A1A4-01FA26B4B5AA}">
      <dsp:nvSpPr>
        <dsp:cNvPr id="0" name=""/>
        <dsp:cNvSpPr/>
      </dsp:nvSpPr>
      <dsp:spPr>
        <a:xfrm>
          <a:off x="1583912" y="460430"/>
          <a:ext cx="4071175" cy="4071175"/>
        </a:xfrm>
        <a:prstGeom prst="pie">
          <a:avLst>
            <a:gd name="adj1" fmla="val 1800000"/>
            <a:gd name="adj2" fmla="val 90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t>Literal</a:t>
          </a:r>
          <a:endParaRPr lang="en-GB" sz="2500" kern="1200" dirty="0"/>
        </a:p>
      </dsp:txBody>
      <dsp:txXfrm>
        <a:off x="2553239" y="3101848"/>
        <a:ext cx="2180987" cy="1066260"/>
      </dsp:txXfrm>
    </dsp:sp>
    <dsp:sp modelId="{7B638484-D9BA-4FB1-BA20-46B09D47517D}">
      <dsp:nvSpPr>
        <dsp:cNvPr id="0" name=""/>
        <dsp:cNvSpPr/>
      </dsp:nvSpPr>
      <dsp:spPr>
        <a:xfrm>
          <a:off x="1500065" y="315031"/>
          <a:ext cx="4071175" cy="4071175"/>
        </a:xfrm>
        <a:prstGeom prst="pie">
          <a:avLst>
            <a:gd name="adj1" fmla="val 9000000"/>
            <a:gd name="adj2" fmla="val 162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t>Semantic</a:t>
          </a:r>
          <a:endParaRPr lang="en-GB" sz="2500" kern="1200" dirty="0"/>
        </a:p>
      </dsp:txBody>
      <dsp:txXfrm>
        <a:off x="1971643" y="1177733"/>
        <a:ext cx="1453991" cy="1211659"/>
      </dsp:txXfrm>
    </dsp:sp>
    <dsp:sp modelId="{692FA175-FDCB-45E6-9830-59A1CFACC571}">
      <dsp:nvSpPr>
        <dsp:cNvPr id="0" name=""/>
        <dsp:cNvSpPr/>
      </dsp:nvSpPr>
      <dsp:spPr>
        <a:xfrm>
          <a:off x="1416069" y="63006"/>
          <a:ext cx="4575226" cy="457522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869C1CF-DD86-4B6C-A4F9-EFED273D4098}">
      <dsp:nvSpPr>
        <dsp:cNvPr id="0" name=""/>
        <dsp:cNvSpPr/>
      </dsp:nvSpPr>
      <dsp:spPr>
        <a:xfrm>
          <a:off x="1331886" y="208148"/>
          <a:ext cx="4575226" cy="457522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85DCD5E-C1A7-43FD-916C-F9F01EEA87B4}">
      <dsp:nvSpPr>
        <dsp:cNvPr id="0" name=""/>
        <dsp:cNvSpPr/>
      </dsp:nvSpPr>
      <dsp:spPr>
        <a:xfrm>
          <a:off x="1247703" y="63006"/>
          <a:ext cx="4575226" cy="457522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DACF8-6705-4458-91DB-17817871404D}" type="datetimeFigureOut">
              <a:rPr lang="en-GB" smtClean="0"/>
              <a:t>08/11/2022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C871-25F5-4A2D-A259-09CF57B799BB}" type="slidenum">
              <a:rPr lang="en-GB" smtClean="0"/>
              <a:t>‹#›</a:t>
            </a:fld>
            <a:endParaRPr lang="en-GB"/>
          </a:p>
        </p:txBody>
      </p:sp>
    </p:spTree>
    <p:extLst>
      <p:ext uri="{BB962C8B-B14F-4D97-AF65-F5344CB8AC3E}">
        <p14:creationId xmlns:p14="http://schemas.microsoft.com/office/powerpoint/2010/main" val="201715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n-GB" baseline="0" dirty="0" smtClean="0"/>
              <a:t>Francis </a:t>
            </a:r>
            <a:r>
              <a:rPr lang="en-GB" baseline="0" dirty="0" err="1" smtClean="0"/>
              <a:t>Happe</a:t>
            </a:r>
            <a:r>
              <a:rPr lang="en-GB" baseline="0" dirty="0" smtClean="0"/>
              <a:t> – Core social and communication problems across a wide spectrum</a:t>
            </a:r>
          </a:p>
          <a:p>
            <a:pPr>
              <a:buFont typeface="Arial" pitchFamily="34" charset="0"/>
              <a:buNone/>
            </a:pPr>
            <a:r>
              <a:rPr lang="en-GB" baseline="0" dirty="0" smtClean="0"/>
              <a:t>Two key observations in her work</a:t>
            </a:r>
          </a:p>
          <a:p>
            <a:pPr marL="228600" indent="-228600">
              <a:buFont typeface="+mj-lt"/>
              <a:buAutoNum type="arabicPeriod"/>
            </a:pPr>
            <a:r>
              <a:rPr lang="en-GB" baseline="0" dirty="0" smtClean="0"/>
              <a:t>How hard individuals have to work to accommodate the social conventions and rules of others</a:t>
            </a:r>
          </a:p>
          <a:p>
            <a:pPr marL="228600" indent="-228600">
              <a:buFont typeface="+mj-lt"/>
              <a:buAutoNum type="arabicPeriod"/>
            </a:pPr>
            <a:r>
              <a:rPr lang="en-GB" baseline="0" dirty="0" smtClean="0"/>
              <a:t>How anxious individuals with ASD are.</a:t>
            </a:r>
          </a:p>
          <a:p>
            <a:pPr marL="228600" indent="-228600">
              <a:buFont typeface="+mj-lt"/>
              <a:buNone/>
            </a:pPr>
            <a:endParaRPr lang="en-GB" baseline="0" dirty="0" smtClean="0"/>
          </a:p>
          <a:p>
            <a:pPr marL="228600" indent="-228600">
              <a:buFont typeface="+mj-lt"/>
              <a:buNone/>
            </a:pPr>
            <a:r>
              <a:rPr lang="en-GB" baseline="0" dirty="0" smtClean="0"/>
              <a:t>Dr Bruno Bettelheim</a:t>
            </a:r>
          </a:p>
          <a:p>
            <a:pPr marL="228600" indent="-228600">
              <a:buFont typeface="+mj-lt"/>
              <a:buNone/>
            </a:pPr>
            <a:r>
              <a:rPr lang="en-GB" baseline="0" dirty="0" smtClean="0"/>
              <a:t>Born in Vienna, </a:t>
            </a:r>
            <a:r>
              <a:rPr lang="en-GB" baseline="0" dirty="0" err="1" smtClean="0"/>
              <a:t>Autria-Hungrian</a:t>
            </a:r>
            <a:endParaRPr lang="en-GB" baseline="0" dirty="0" smtClean="0"/>
          </a:p>
          <a:p>
            <a:pPr marL="228600" indent="-228600">
              <a:buFont typeface="+mj-lt"/>
              <a:buNone/>
            </a:pPr>
            <a:r>
              <a:rPr lang="en-GB" baseline="0" dirty="0" smtClean="0"/>
              <a:t>Experienced Nazi concentration camp between 1938 and 1939 before being released during an Amnesty for Hitler’s birthday.</a:t>
            </a:r>
          </a:p>
          <a:p>
            <a:pPr marL="228600" indent="-228600">
              <a:buFont typeface="+mj-lt"/>
              <a:buNone/>
            </a:pPr>
            <a:r>
              <a:rPr lang="en-GB" baseline="0" dirty="0" smtClean="0"/>
              <a:t>Emigrated to America</a:t>
            </a:r>
          </a:p>
          <a:p>
            <a:pPr marL="228600" indent="-228600">
              <a:buFont typeface="+mj-lt"/>
              <a:buNone/>
            </a:pPr>
            <a:r>
              <a:rPr lang="en-GB" baseline="0" dirty="0" smtClean="0"/>
              <a:t>Noticed social withdrawal of individuals placed in extreme environments</a:t>
            </a:r>
          </a:p>
          <a:p>
            <a:pPr marL="228600" indent="-228600">
              <a:buFont typeface="+mj-lt"/>
              <a:buNone/>
            </a:pPr>
            <a:r>
              <a:rPr lang="en-GB" baseline="0" dirty="0" err="1" smtClean="0"/>
              <a:t>Psychoanalytics</a:t>
            </a:r>
            <a:r>
              <a:rPr lang="en-GB" baseline="0" dirty="0" smtClean="0"/>
              <a:t> – decided that children must have been in an extreme environment</a:t>
            </a:r>
          </a:p>
          <a:p>
            <a:pPr marL="228600" indent="-228600">
              <a:buFont typeface="+mj-lt"/>
              <a:buNone/>
            </a:pPr>
            <a:r>
              <a:rPr lang="en-GB" baseline="0" dirty="0" smtClean="0"/>
              <a:t>Experienced mortal fear in response to mother’s </a:t>
            </a:r>
            <a:r>
              <a:rPr lang="en-GB" baseline="0" dirty="0" err="1" smtClean="0"/>
              <a:t>unwanting</a:t>
            </a:r>
            <a:r>
              <a:rPr lang="en-GB" baseline="0" dirty="0" smtClean="0"/>
              <a:t> and unloving interaction</a:t>
            </a:r>
          </a:p>
          <a:p>
            <a:pPr marL="228600" indent="-228600">
              <a:buFont typeface="+mj-lt"/>
              <a:buNone/>
            </a:pPr>
            <a:r>
              <a:rPr lang="en-GB" baseline="0" dirty="0" smtClean="0"/>
              <a:t>Cold refrigerator mother</a:t>
            </a:r>
          </a:p>
          <a:p>
            <a:pPr marL="228600" indent="-228600">
              <a:buFont typeface="+mj-lt"/>
              <a:buNone/>
            </a:pPr>
            <a:endParaRPr lang="en-GB" baseline="0" dirty="0" smtClean="0"/>
          </a:p>
          <a:p>
            <a:pPr marL="228600" indent="-228600">
              <a:buFont typeface="+mj-lt"/>
              <a:buNone/>
            </a:pPr>
            <a:r>
              <a:rPr lang="en-GB" baseline="0" dirty="0" smtClean="0"/>
              <a:t>Dr Bernard </a:t>
            </a:r>
            <a:r>
              <a:rPr lang="en-GB" baseline="0" dirty="0" err="1" smtClean="0"/>
              <a:t>Rimland</a:t>
            </a:r>
            <a:endParaRPr lang="en-GB" baseline="0" dirty="0" smtClean="0"/>
          </a:p>
          <a:p>
            <a:pPr marL="228600" indent="-228600">
              <a:buFont typeface="+mj-lt"/>
              <a:buNone/>
            </a:pPr>
            <a:r>
              <a:rPr lang="en-GB" baseline="0" dirty="0" smtClean="0"/>
              <a:t>Twins with Autism</a:t>
            </a:r>
          </a:p>
          <a:p>
            <a:pPr marL="228600" indent="-228600">
              <a:buFont typeface="+mj-lt"/>
              <a:buNone/>
            </a:pPr>
            <a:r>
              <a:rPr lang="en-GB" baseline="0" dirty="0" smtClean="0"/>
              <a:t>Many examples of only one affected</a:t>
            </a:r>
          </a:p>
          <a:p>
            <a:pPr marL="228600" indent="-228600">
              <a:buFont typeface="+mj-lt"/>
              <a:buNone/>
            </a:pPr>
            <a:r>
              <a:rPr lang="en-GB" baseline="0" dirty="0" err="1" smtClean="0"/>
              <a:t>Contradictes</a:t>
            </a:r>
            <a:r>
              <a:rPr lang="en-GB" baseline="0" dirty="0" smtClean="0"/>
              <a:t> </a:t>
            </a:r>
            <a:r>
              <a:rPr lang="en-GB" baseline="0" dirty="0" err="1" smtClean="0"/>
              <a:t>psychoanlaytic</a:t>
            </a:r>
            <a:r>
              <a:rPr lang="en-GB" baseline="0" dirty="0" smtClean="0"/>
              <a:t> theory</a:t>
            </a:r>
          </a:p>
          <a:p>
            <a:pPr marL="228600" indent="-228600">
              <a:buFont typeface="+mj-lt"/>
              <a:buNone/>
            </a:pPr>
            <a:r>
              <a:rPr lang="en-GB" baseline="0" dirty="0" err="1" smtClean="0"/>
              <a:t>Genetical</a:t>
            </a:r>
            <a:r>
              <a:rPr lang="en-GB" baseline="0" dirty="0" smtClean="0"/>
              <a:t> Biological Basis</a:t>
            </a:r>
          </a:p>
          <a:p>
            <a:pPr marL="228600" indent="-228600">
              <a:buFont typeface="+mj-lt"/>
              <a:buNone/>
            </a:pPr>
            <a:endParaRPr lang="en-GB" baseline="0" dirty="0" smtClean="0"/>
          </a:p>
          <a:p>
            <a:pPr marL="228600" indent="-228600">
              <a:buFont typeface="+mj-lt"/>
              <a:buNone/>
            </a:pPr>
            <a:r>
              <a:rPr lang="en-GB" baseline="0" dirty="0" smtClean="0"/>
              <a:t>Dr Nancy </a:t>
            </a:r>
            <a:r>
              <a:rPr lang="en-GB" baseline="0" dirty="0" err="1" smtClean="0"/>
              <a:t>Minshew</a:t>
            </a:r>
            <a:endParaRPr lang="en-GB" baseline="0" dirty="0" smtClean="0"/>
          </a:p>
          <a:p>
            <a:pPr marL="228600" indent="-228600">
              <a:buFont typeface="+mj-lt"/>
              <a:buNone/>
            </a:pPr>
            <a:r>
              <a:rPr lang="en-GB" baseline="0" dirty="0" smtClean="0"/>
              <a:t>Clearly a neurological disorder</a:t>
            </a:r>
          </a:p>
          <a:p>
            <a:pPr marL="228600" indent="-228600">
              <a:buFont typeface="+mj-lt"/>
              <a:buNone/>
            </a:pPr>
            <a:r>
              <a:rPr lang="en-GB" baseline="0" dirty="0" smtClean="0"/>
              <a:t>Brain abnormalities are observable – structural differences</a:t>
            </a:r>
          </a:p>
          <a:p>
            <a:pPr marL="228600" indent="-228600">
              <a:buFont typeface="+mj-lt"/>
              <a:buNone/>
            </a:pPr>
            <a:r>
              <a:rPr lang="en-GB" baseline="0" dirty="0" smtClean="0"/>
              <a:t>Different regions are not well connected</a:t>
            </a:r>
          </a:p>
          <a:p>
            <a:pPr marL="228600" indent="-228600">
              <a:buFont typeface="+mj-lt"/>
              <a:buNone/>
            </a:pPr>
            <a:r>
              <a:rPr lang="en-GB" baseline="0" dirty="0" smtClean="0"/>
              <a:t>People experience the world very differently</a:t>
            </a:r>
          </a:p>
          <a:p>
            <a:pPr marL="228600" indent="-228600">
              <a:buFont typeface="+mj-lt"/>
              <a:buNone/>
            </a:pPr>
            <a:endParaRPr lang="en-GB" baseline="0" dirty="0" smtClean="0"/>
          </a:p>
          <a:p>
            <a:pPr marL="228600" indent="-228600">
              <a:buFont typeface="+mj-lt"/>
              <a:buNone/>
            </a:pPr>
            <a:r>
              <a:rPr lang="en-GB" baseline="0" dirty="0" smtClean="0"/>
              <a:t>Dr Matthew Anderson</a:t>
            </a:r>
          </a:p>
          <a:p>
            <a:pPr marL="228600" indent="-228600">
              <a:buFont typeface="+mj-lt"/>
              <a:buNone/>
            </a:pPr>
            <a:r>
              <a:rPr lang="en-GB" baseline="0" dirty="0" smtClean="0"/>
              <a:t>Genetic Copy Number Variations (</a:t>
            </a:r>
            <a:r>
              <a:rPr lang="en-GB" baseline="0" dirty="0" err="1" smtClean="0"/>
              <a:t>eg</a:t>
            </a:r>
            <a:r>
              <a:rPr lang="en-GB" baseline="0" dirty="0" smtClean="0"/>
              <a:t> 15q11-13 duplication of this most common in autistic individuals, deletion of gene causes </a:t>
            </a:r>
            <a:r>
              <a:rPr lang="en-GB" baseline="0" dirty="0" err="1" smtClean="0"/>
              <a:t>Angelman</a:t>
            </a:r>
            <a:r>
              <a:rPr lang="en-GB" baseline="0" dirty="0" smtClean="0"/>
              <a:t> Syndrome)</a:t>
            </a:r>
          </a:p>
          <a:p>
            <a:pPr marL="228600" indent="-228600">
              <a:buFont typeface="+mj-lt"/>
              <a:buNone/>
            </a:pPr>
            <a:endParaRPr lang="en-GB" baseline="0" dirty="0" smtClean="0"/>
          </a:p>
          <a:p>
            <a:pPr marL="228600" indent="-228600">
              <a:buFont typeface="+mj-lt"/>
              <a:buNone/>
            </a:pPr>
            <a:endParaRPr lang="en-GB" baseline="0" dirty="0" smtClean="0"/>
          </a:p>
          <a:p>
            <a:pPr marL="228600" indent="-228600">
              <a:buFont typeface="+mj-lt"/>
              <a:buNone/>
            </a:pPr>
            <a:endParaRPr lang="en-GB" baseline="0" dirty="0" smtClean="0"/>
          </a:p>
          <a:p>
            <a:pPr marL="228600" indent="-228600">
              <a:buFont typeface="+mj-lt"/>
              <a:buNone/>
            </a:pPr>
            <a:endParaRPr lang="en-GB" baseline="0" dirty="0" smtClean="0"/>
          </a:p>
        </p:txBody>
      </p:sp>
      <p:sp>
        <p:nvSpPr>
          <p:cNvPr id="4" name="Slide Number Placeholder 3"/>
          <p:cNvSpPr>
            <a:spLocks noGrp="1"/>
          </p:cNvSpPr>
          <p:nvPr>
            <p:ph type="sldNum" sz="quarter" idx="10"/>
          </p:nvPr>
        </p:nvSpPr>
        <p:spPr/>
        <p:txBody>
          <a:bodyPr/>
          <a:lstStyle/>
          <a:p>
            <a:fld id="{F11E70BB-F7A4-4175-BDCD-D40843438625}" type="slidenum">
              <a:rPr lang="en-GB" smtClean="0"/>
              <a:pPr/>
              <a:t>7</a:t>
            </a:fld>
            <a:endParaRPr lang="en-GB"/>
          </a:p>
        </p:txBody>
      </p:sp>
    </p:spTree>
    <p:extLst>
      <p:ext uri="{BB962C8B-B14F-4D97-AF65-F5344CB8AC3E}">
        <p14:creationId xmlns:p14="http://schemas.microsoft.com/office/powerpoint/2010/main" val="44626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i="1" dirty="0" smtClean="0">
                <a:solidFill>
                  <a:schemeClr val="accent6"/>
                </a:solidFill>
              </a:rPr>
              <a:t>Slowly forward – celebrate the successes</a:t>
            </a:r>
          </a:p>
          <a:p>
            <a:r>
              <a:rPr lang="en-GB" sz="3200" i="1" dirty="0" smtClean="0">
                <a:solidFill>
                  <a:schemeClr val="accent6"/>
                </a:solidFill>
              </a:rPr>
              <a:t>Don’t presume able to transfer skills – often generalised.</a:t>
            </a:r>
          </a:p>
          <a:p>
            <a:r>
              <a:rPr lang="en-GB" sz="3200" dirty="0" smtClean="0">
                <a:solidFill>
                  <a:schemeClr val="accent6"/>
                </a:solidFill>
              </a:rPr>
              <a:t>Don’t presume that as</a:t>
            </a:r>
            <a:r>
              <a:rPr lang="en-GB" sz="3200" baseline="0" dirty="0" smtClean="0">
                <a:solidFill>
                  <a:schemeClr val="accent6"/>
                </a:solidFill>
              </a:rPr>
              <a:t> they aren’t using visuals that don’t need it. </a:t>
            </a:r>
          </a:p>
          <a:p>
            <a:r>
              <a:rPr lang="en-GB" sz="3200" baseline="0" dirty="0" smtClean="0">
                <a:solidFill>
                  <a:schemeClr val="accent6"/>
                </a:solidFill>
              </a:rPr>
              <a:t>Don’t presume because they go home every night they know that it will happen every night</a:t>
            </a:r>
            <a:endParaRPr lang="en-GB" sz="3200" dirty="0" smtClean="0">
              <a:solidFill>
                <a:schemeClr val="accent6"/>
              </a:solidFill>
            </a:endParaRPr>
          </a:p>
          <a:p>
            <a:r>
              <a:rPr lang="en-GB" sz="3200" i="1" dirty="0" smtClean="0">
                <a:solidFill>
                  <a:schemeClr val="accent6"/>
                </a:solidFill>
              </a:rPr>
              <a:t>Make it logical – meaningful. For what reason. Present each step</a:t>
            </a:r>
          </a:p>
          <a:p>
            <a:r>
              <a:rPr lang="en-GB" sz="3200" i="1" dirty="0" smtClean="0">
                <a:solidFill>
                  <a:schemeClr val="accent6"/>
                </a:solidFill>
              </a:rPr>
              <a:t>Explicitly teach for each context</a:t>
            </a:r>
          </a:p>
          <a:p>
            <a:pPr lvl="0"/>
            <a:r>
              <a:rPr lang="en-GB" sz="3200" i="1" dirty="0" smtClean="0">
                <a:solidFill>
                  <a:schemeClr val="accent6"/>
                </a:solidFill>
              </a:rPr>
              <a:t>Depersonalise the situation</a:t>
            </a:r>
            <a:r>
              <a:rPr lang="en-GB" sz="3200" dirty="0" smtClean="0">
                <a:solidFill>
                  <a:schemeClr val="accent6"/>
                </a:solidFill>
              </a:rPr>
              <a:t>:</a:t>
            </a:r>
          </a:p>
          <a:p>
            <a:pPr lvl="1"/>
            <a:r>
              <a:rPr lang="en-GB" sz="2800" dirty="0" smtClean="0">
                <a:solidFill>
                  <a:schemeClr val="accent6"/>
                </a:solidFill>
              </a:rPr>
              <a:t>Use rules to your advantage, e.g. “I have a dress code for work, because those are the rules of the system.”</a:t>
            </a:r>
          </a:p>
          <a:p>
            <a:endParaRPr lang="en-GB" dirty="0"/>
          </a:p>
        </p:txBody>
      </p:sp>
      <p:sp>
        <p:nvSpPr>
          <p:cNvPr id="4" name="Slide Number Placeholder 3"/>
          <p:cNvSpPr>
            <a:spLocks noGrp="1"/>
          </p:cNvSpPr>
          <p:nvPr>
            <p:ph type="sldNum" sz="quarter" idx="10"/>
          </p:nvPr>
        </p:nvSpPr>
        <p:spPr/>
        <p:txBody>
          <a:bodyPr/>
          <a:lstStyle/>
          <a:p>
            <a:fld id="{9E9C14F2-F88A-4291-882B-7B7FBB06DBFF}" type="slidenum">
              <a:rPr lang="en-GB" smtClean="0"/>
              <a:t>45</a:t>
            </a:fld>
            <a:endParaRPr lang="en-GB"/>
          </a:p>
        </p:txBody>
      </p:sp>
    </p:spTree>
    <p:extLst>
      <p:ext uri="{BB962C8B-B14F-4D97-AF65-F5344CB8AC3E}">
        <p14:creationId xmlns:p14="http://schemas.microsoft.com/office/powerpoint/2010/main" val="3462262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381000" y="685800"/>
            <a:ext cx="6096000" cy="3429000"/>
          </a:xfrm>
          <a:ln/>
        </p:spPr>
      </p:sp>
      <p:sp>
        <p:nvSpPr>
          <p:cNvPr id="14541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smtClean="0">
                <a:solidFill>
                  <a:srgbClr val="0070C0"/>
                </a:solidFill>
                <a:latin typeface="Arial" charset="0"/>
              </a:rPr>
              <a:t>I </a:t>
            </a:r>
            <a:r>
              <a:rPr lang="en-GB" sz="1200" dirty="0" smtClean="0">
                <a:solidFill>
                  <a:srgbClr val="0070C0"/>
                </a:solidFill>
                <a:latin typeface="Arial" charset="0"/>
              </a:rPr>
              <a:t>am part of the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Arial" charset="0"/>
              </a:rPr>
              <a:t>I</a:t>
            </a:r>
            <a:r>
              <a:rPr lang="en-GB" sz="1200" baseline="0" dirty="0" smtClean="0">
                <a:solidFill>
                  <a:srgbClr val="0070C0"/>
                </a:solidFill>
                <a:latin typeface="Arial" charset="0"/>
              </a:rPr>
              <a:t> am able to make changes.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0070C0"/>
                </a:solidFill>
                <a:latin typeface="Arial" charset="0"/>
              </a:rPr>
              <a:t>My behaviour needs to be consistent and predictable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0070C0"/>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0070C0"/>
                </a:solidFill>
                <a:latin typeface="Arial" charset="0"/>
              </a:rPr>
              <a:t>My presentation, understanding of the individual, ability to make changes = makes the difference.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0070C0"/>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0070C0"/>
                </a:solidFill>
                <a:latin typeface="Arial" charset="0"/>
              </a:rPr>
              <a:t>I have a lasting impact on that child future both positive and negatively.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0070C0"/>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0070C0"/>
                </a:solidFill>
                <a:latin typeface="Arial" charset="0"/>
              </a:rPr>
              <a:t>I can support a situation to be defused, supported or </a:t>
            </a:r>
            <a:r>
              <a:rPr lang="en-GB" sz="1200" baseline="0" dirty="0" err="1" smtClean="0">
                <a:solidFill>
                  <a:srgbClr val="0070C0"/>
                </a:solidFill>
                <a:latin typeface="Arial" charset="0"/>
              </a:rPr>
              <a:t>esculated</a:t>
            </a:r>
            <a:r>
              <a:rPr lang="en-GB" sz="1200" baseline="0" dirty="0" smtClean="0">
                <a:solidFill>
                  <a:srgbClr val="0070C0"/>
                </a:solidFill>
                <a:latin typeface="Arial"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70C0"/>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Arial" charset="0"/>
              </a:rPr>
              <a:t> </a:t>
            </a:r>
            <a:endParaRPr lang="en-US" dirty="0" smtClean="0"/>
          </a:p>
        </p:txBody>
      </p:sp>
      <p:sp>
        <p:nvSpPr>
          <p:cNvPr id="1454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AEC0B1-A875-4D9B-ACDE-F88A0490B18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074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 autistic people will benefit from strong visual and perceptual reasoning skills, and enjoy learning and activities that involve pictures, patterns and logic.  However you may find that their spoken language develops slowly or incompletely, that they are less likely to understand creative or idiomatic language, and that their verbal reasoning skills are not as strong as most others for their age and stage.  They may also have differences in how they process auditory information, so spoken words and their meaning might disappear quite quickly, or they may not follow that instructions apply to them as individuals.  They may also have a limited emotional vocabulary.  This type of profile is perhaps more familiar as it is aligned to a historically narrower understanding of an autistic profile.</a:t>
            </a:r>
          </a:p>
          <a:p>
            <a:endParaRPr lang="en-GB" dirty="0"/>
          </a:p>
        </p:txBody>
      </p:sp>
      <p:sp>
        <p:nvSpPr>
          <p:cNvPr id="4" name="Slide Number Placeholder 3"/>
          <p:cNvSpPr>
            <a:spLocks noGrp="1"/>
          </p:cNvSpPr>
          <p:nvPr>
            <p:ph type="sldNum" sz="quarter" idx="10"/>
          </p:nvPr>
        </p:nvSpPr>
        <p:spPr/>
        <p:txBody>
          <a:bodyPr/>
          <a:lstStyle/>
          <a:p>
            <a:fld id="{C05AC871-25F5-4A2D-A259-09CF57B799BB}" type="slidenum">
              <a:rPr lang="en-GB" smtClean="0"/>
              <a:t>21</a:t>
            </a:fld>
            <a:endParaRPr lang="en-GB"/>
          </a:p>
        </p:txBody>
      </p:sp>
    </p:spTree>
    <p:extLst>
      <p:ext uri="{BB962C8B-B14F-4D97-AF65-F5344CB8AC3E}">
        <p14:creationId xmlns:p14="http://schemas.microsoft.com/office/powerpoint/2010/main" val="252293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Some autistic people will present quite differently to this, for example, they may have very strong verbal reasoning skills, an interest in vocabulary and the written word, be immersed in the world of emotional literacy, highly attuned to their internal thoughts and feelings, but perhaps require processing time and time out from linguistic, cognitive and social activities.  Some autistic people experience delayed effects in response to an act or experience, with their reaction coming hours or days later.  Some need more time to identify their internal emotions.  </a:t>
            </a:r>
          </a:p>
          <a:p>
            <a:endParaRPr lang="en-GB" dirty="0"/>
          </a:p>
        </p:txBody>
      </p:sp>
      <p:sp>
        <p:nvSpPr>
          <p:cNvPr id="4" name="Slide Number Placeholder 3"/>
          <p:cNvSpPr>
            <a:spLocks noGrp="1"/>
          </p:cNvSpPr>
          <p:nvPr>
            <p:ph type="sldNum" sz="quarter" idx="10"/>
          </p:nvPr>
        </p:nvSpPr>
        <p:spPr/>
        <p:txBody>
          <a:bodyPr/>
          <a:lstStyle/>
          <a:p>
            <a:fld id="{192C971E-E481-41A4-9CA0-EA192317C02B}"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10325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32C038-DEB0-4558-B46B-4E7AF549709D}" type="slidenum">
              <a:rPr lang="en-GB" smtClean="0"/>
              <a:t>24</a:t>
            </a:fld>
            <a:endParaRPr lang="en-GB"/>
          </a:p>
        </p:txBody>
      </p:sp>
    </p:spTree>
    <p:extLst>
      <p:ext uri="{BB962C8B-B14F-4D97-AF65-F5344CB8AC3E}">
        <p14:creationId xmlns:p14="http://schemas.microsoft.com/office/powerpoint/2010/main" val="23550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Semantic – the meaning of language</a:t>
            </a:r>
          </a:p>
          <a:p>
            <a:r>
              <a:rPr lang="en-GB" sz="1200" dirty="0" smtClean="0"/>
              <a:t>Pragmatic – the functional use of language – how it is used in context.</a:t>
            </a:r>
          </a:p>
          <a:p>
            <a:r>
              <a:rPr lang="en-GB" sz="1200" dirty="0" smtClean="0"/>
              <a:t>Literal – not deviating from the exact meaning of language (non figurative / idiomatic / euphemistic)</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smtClean="0"/>
              <a:pPr/>
              <a:t>25</a:t>
            </a:fld>
            <a:endParaRPr lang="en-GB"/>
          </a:p>
        </p:txBody>
      </p:sp>
    </p:spTree>
    <p:extLst>
      <p:ext uri="{BB962C8B-B14F-4D97-AF65-F5344CB8AC3E}">
        <p14:creationId xmlns:p14="http://schemas.microsoft.com/office/powerpoint/2010/main" val="193124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32C038-DEB0-4558-B46B-4E7AF549709D}" type="slidenum">
              <a:rPr lang="en-GB" smtClean="0"/>
              <a:t>32</a:t>
            </a:fld>
            <a:endParaRPr lang="en-GB"/>
          </a:p>
        </p:txBody>
      </p:sp>
    </p:spTree>
    <p:extLst>
      <p:ext uri="{BB962C8B-B14F-4D97-AF65-F5344CB8AC3E}">
        <p14:creationId xmlns:p14="http://schemas.microsoft.com/office/powerpoint/2010/main" val="223197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dirty="0" smtClean="0">
                <a:solidFill>
                  <a:schemeClr val="accent6"/>
                </a:solidFill>
              </a:rPr>
              <a:t>Keep things visual – layout</a:t>
            </a:r>
            <a:r>
              <a:rPr lang="en-GB" sz="1200" i="1" baseline="0" dirty="0" smtClean="0">
                <a:solidFill>
                  <a:schemeClr val="accent6"/>
                </a:solidFill>
              </a:rPr>
              <a:t> of building / classroom = designated areas. Labelling environment, schedules</a:t>
            </a:r>
            <a:endParaRPr lang="en-GB" sz="1200"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Enhanced the structure – structure of the classroom, predictability of</a:t>
            </a:r>
            <a:r>
              <a:rPr lang="en-GB" sz="1200" i="1" baseline="0" dirty="0" smtClean="0">
                <a:solidFill>
                  <a:schemeClr val="accent6"/>
                </a:solidFill>
              </a:rPr>
              <a:t> the day / week. </a:t>
            </a:r>
          </a:p>
          <a:p>
            <a:pPr marL="171450" lvl="0" indent="-171450">
              <a:buFont typeface="Arial" panose="020B0604020202020204" pitchFamily="34" charset="0"/>
              <a:buChar char="•"/>
            </a:pPr>
            <a:r>
              <a:rPr lang="en-GB" sz="1200" i="1" dirty="0" smtClean="0">
                <a:solidFill>
                  <a:schemeClr val="accent6"/>
                </a:solidFill>
              </a:rPr>
              <a:t>Break the problems down – size of the problem</a:t>
            </a:r>
            <a:r>
              <a:rPr lang="en-GB" sz="1200" i="1" baseline="0" dirty="0" smtClean="0">
                <a:solidFill>
                  <a:schemeClr val="accent6"/>
                </a:solidFill>
              </a:rPr>
              <a:t> – whether it is something within your control. What do you know. What can you do</a:t>
            </a:r>
          </a:p>
          <a:p>
            <a:pPr marL="0" lvl="0" indent="0">
              <a:buFont typeface="Arial" panose="020B0604020202020204" pitchFamily="34" charset="0"/>
              <a:buNone/>
            </a:pPr>
            <a:r>
              <a:rPr lang="en-GB" sz="1200" i="1" baseline="0" dirty="0" smtClean="0">
                <a:solidFill>
                  <a:schemeClr val="accent6"/>
                </a:solidFill>
              </a:rPr>
              <a:t>Consider what is being asked of them in the task. Break it down into achievable tasks</a:t>
            </a:r>
            <a:endParaRPr lang="en-GB" sz="1200" i="1"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Time to process – additional time – don’t repeat as will start the process again.</a:t>
            </a:r>
            <a:r>
              <a:rPr lang="en-GB" sz="1200" i="1" baseline="0" dirty="0" smtClean="0">
                <a:solidFill>
                  <a:schemeClr val="accent6"/>
                </a:solidFill>
              </a:rPr>
              <a:t> </a:t>
            </a:r>
            <a:endParaRPr lang="en-GB" sz="1200" i="0" baseline="0"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Make it easier – consider winning</a:t>
            </a:r>
            <a:r>
              <a:rPr lang="en-GB" sz="1200" i="1" baseline="0" dirty="0" smtClean="0">
                <a:solidFill>
                  <a:schemeClr val="accent6"/>
                </a:solidFill>
              </a:rPr>
              <a:t> the war not the battle – can you compromise. Consider your reasons. Do you need to sit to listen?</a:t>
            </a:r>
            <a:endParaRPr lang="en-GB" sz="1200" i="0" baseline="0"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Teach them how – don’t</a:t>
            </a:r>
            <a:r>
              <a:rPr lang="en-GB" sz="1200" i="1" baseline="0" dirty="0" smtClean="0">
                <a:solidFill>
                  <a:schemeClr val="accent6"/>
                </a:solidFill>
              </a:rPr>
              <a:t> presume they know how. Talk through the steps – how have we learnt certain things? Reasons why have to do things which often don’t make any sense </a:t>
            </a:r>
            <a:r>
              <a:rPr lang="en-GB" sz="1200" i="1" baseline="0" dirty="0" err="1" smtClean="0">
                <a:solidFill>
                  <a:schemeClr val="accent6"/>
                </a:solidFill>
              </a:rPr>
              <a:t>eg</a:t>
            </a:r>
            <a:r>
              <a:rPr lang="en-GB" sz="1200" i="1" baseline="0" dirty="0" smtClean="0">
                <a:solidFill>
                  <a:schemeClr val="accent6"/>
                </a:solidFill>
              </a:rPr>
              <a:t> lining up in the supermarket. Having to make small talk</a:t>
            </a:r>
          </a:p>
          <a:p>
            <a:pPr marL="171450" lvl="0" indent="-171450">
              <a:buFont typeface="Arial" panose="020B0604020202020204" pitchFamily="34" charset="0"/>
              <a:buChar char="•"/>
            </a:pPr>
            <a:r>
              <a:rPr lang="en-GB" sz="1200" i="1" dirty="0" smtClean="0">
                <a:solidFill>
                  <a:schemeClr val="accent6"/>
                </a:solidFill>
              </a:rPr>
              <a:t>Support change – change – the </a:t>
            </a:r>
            <a:r>
              <a:rPr lang="en-GB" sz="1200" i="1" dirty="0" err="1" smtClean="0">
                <a:solidFill>
                  <a:schemeClr val="accent6"/>
                </a:solidFill>
              </a:rPr>
              <a:t>unknow</a:t>
            </a:r>
            <a:r>
              <a:rPr lang="en-GB" sz="1200" i="1" dirty="0" smtClean="0">
                <a:solidFill>
                  <a:schemeClr val="accent6"/>
                </a:solidFill>
              </a:rPr>
              <a:t> making it predictable</a:t>
            </a:r>
            <a:r>
              <a:rPr lang="en-GB" sz="1200" i="1" baseline="0" dirty="0" smtClean="0">
                <a:solidFill>
                  <a:schemeClr val="accent6"/>
                </a:solidFill>
              </a:rPr>
              <a:t> including why? Why do I need to go to High school. Social stories to reinforce. Scripts. Comic strips</a:t>
            </a:r>
            <a:endParaRPr lang="en-GB" sz="1200" i="0" baseline="0"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Tell them why – why</a:t>
            </a:r>
            <a:r>
              <a:rPr lang="en-GB" sz="1200" i="1" baseline="0" dirty="0" smtClean="0">
                <a:solidFill>
                  <a:schemeClr val="accent6"/>
                </a:solidFill>
              </a:rPr>
              <a:t> do I need to keep on my seatbelt – what will happen if I don’t. written information as well as spoken. Written to reinforce. </a:t>
            </a:r>
            <a:endParaRPr lang="en-GB" sz="1200" dirty="0" smtClean="0">
              <a:solidFill>
                <a:schemeClr val="accent6"/>
              </a:solidFill>
            </a:endParaRPr>
          </a:p>
          <a:p>
            <a:endParaRPr lang="en-GB" dirty="0"/>
          </a:p>
        </p:txBody>
      </p:sp>
      <p:sp>
        <p:nvSpPr>
          <p:cNvPr id="4" name="Slide Number Placeholder 3"/>
          <p:cNvSpPr>
            <a:spLocks noGrp="1"/>
          </p:cNvSpPr>
          <p:nvPr>
            <p:ph type="sldNum" sz="quarter" idx="10"/>
          </p:nvPr>
        </p:nvSpPr>
        <p:spPr/>
        <p:txBody>
          <a:bodyPr/>
          <a:lstStyle/>
          <a:p>
            <a:fld id="{9E9C14F2-F88A-4291-882B-7B7FBB06DBFF}" type="slidenum">
              <a:rPr lang="en-GB" smtClean="0"/>
              <a:t>42</a:t>
            </a:fld>
            <a:endParaRPr lang="en-GB"/>
          </a:p>
        </p:txBody>
      </p:sp>
    </p:spTree>
    <p:extLst>
      <p:ext uri="{BB962C8B-B14F-4D97-AF65-F5344CB8AC3E}">
        <p14:creationId xmlns:p14="http://schemas.microsoft.com/office/powerpoint/2010/main" val="185706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dirty="0" smtClean="0">
                <a:solidFill>
                  <a:schemeClr val="accent6"/>
                </a:solidFill>
              </a:rPr>
              <a:t>Special interests – not an obsession. Use as motivators,</a:t>
            </a:r>
            <a:r>
              <a:rPr lang="en-GB" sz="1200" i="1" baseline="0" dirty="0" smtClean="0">
                <a:solidFill>
                  <a:schemeClr val="accent6"/>
                </a:solidFill>
              </a:rPr>
              <a:t> contexts for learning, method to share learning – using character as 3</a:t>
            </a:r>
            <a:r>
              <a:rPr lang="en-GB" sz="1200" i="1" baseline="30000" dirty="0" smtClean="0">
                <a:solidFill>
                  <a:schemeClr val="accent6"/>
                </a:solidFill>
              </a:rPr>
              <a:t>rd</a:t>
            </a:r>
            <a:r>
              <a:rPr lang="en-GB" sz="1200" i="1" baseline="0" dirty="0" smtClean="0">
                <a:solidFill>
                  <a:schemeClr val="accent6"/>
                </a:solidFill>
              </a:rPr>
              <a:t> person to share information</a:t>
            </a:r>
            <a:endParaRPr lang="en-GB" sz="1200" i="1"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Make them feel useful and capable – give them responsibility.</a:t>
            </a:r>
            <a:r>
              <a:rPr lang="en-GB" sz="1200" i="1" baseline="0" dirty="0" smtClean="0">
                <a:solidFill>
                  <a:schemeClr val="accent6"/>
                </a:solidFill>
              </a:rPr>
              <a:t> Sharing the purpose of things</a:t>
            </a:r>
            <a:endParaRPr lang="en-GB" sz="1200"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Have restorative discussions – make use of visuals to explore</a:t>
            </a:r>
            <a:r>
              <a:rPr lang="en-GB" sz="1200" i="1" baseline="0" dirty="0" smtClean="0">
                <a:solidFill>
                  <a:schemeClr val="accent6"/>
                </a:solidFill>
              </a:rPr>
              <a:t> what has happened. What happened before. Make use of options and not presume able to recall. Coloured semantics. </a:t>
            </a:r>
            <a:endParaRPr lang="en-GB" sz="1200" i="1"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Highlight your own mistakes and recovery – talk through what you have done. Normalise</a:t>
            </a:r>
            <a:r>
              <a:rPr lang="en-GB" sz="1200" i="1" baseline="0" dirty="0" smtClean="0">
                <a:solidFill>
                  <a:schemeClr val="accent6"/>
                </a:solidFill>
              </a:rPr>
              <a:t> making mistakes and opportunities for learning. Accept that we don’t have to be perfect although many individuals feel that they do</a:t>
            </a:r>
            <a:endParaRPr lang="en-GB" sz="1200" i="1"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Selected choices – allow them to feel in control and present options – order of the tasks, options on what</a:t>
            </a:r>
            <a:r>
              <a:rPr lang="en-GB" sz="1200" i="1" baseline="0" dirty="0" smtClean="0">
                <a:solidFill>
                  <a:schemeClr val="accent6"/>
                </a:solidFill>
              </a:rPr>
              <a:t> can work for</a:t>
            </a:r>
            <a:endParaRPr lang="en-GB" sz="1200"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Flexible expectations – consider what is</a:t>
            </a:r>
            <a:r>
              <a:rPr lang="en-GB" sz="1200" i="1" baseline="0" dirty="0" smtClean="0">
                <a:solidFill>
                  <a:schemeClr val="accent6"/>
                </a:solidFill>
              </a:rPr>
              <a:t> the focus that trying to achieve, sitting with the class or listening</a:t>
            </a:r>
            <a:endParaRPr lang="en-GB" sz="1200" i="1" dirty="0" smtClean="0">
              <a:solidFill>
                <a:schemeClr val="accent6"/>
              </a:solidFill>
            </a:endParaRPr>
          </a:p>
          <a:p>
            <a:pPr marL="171450" lvl="0" indent="-171450">
              <a:buFont typeface="Arial" panose="020B0604020202020204" pitchFamily="34" charset="0"/>
              <a:buChar char="•"/>
            </a:pPr>
            <a:r>
              <a:rPr lang="en-GB" sz="1200" i="1" dirty="0" smtClean="0">
                <a:solidFill>
                  <a:schemeClr val="accent6"/>
                </a:solidFill>
              </a:rPr>
              <a:t>Backward learning – learn the last part of a routine first and </a:t>
            </a:r>
            <a:r>
              <a:rPr lang="en-GB" sz="1200" i="1" dirty="0" err="1" smtClean="0">
                <a:solidFill>
                  <a:schemeClr val="accent6"/>
                </a:solidFill>
              </a:rPr>
              <a:t>gradullay</a:t>
            </a:r>
            <a:r>
              <a:rPr lang="en-GB" sz="1200" i="1" dirty="0" smtClean="0">
                <a:solidFill>
                  <a:schemeClr val="accent6"/>
                </a:solidFill>
              </a:rPr>
              <a:t> increase</a:t>
            </a:r>
          </a:p>
          <a:p>
            <a:pPr marL="171450" lvl="0" indent="-171450">
              <a:buFont typeface="Arial" panose="020B0604020202020204" pitchFamily="34" charset="0"/>
              <a:buChar char="•"/>
            </a:pPr>
            <a:r>
              <a:rPr lang="en-GB" sz="1200" i="1" dirty="0" smtClean="0">
                <a:solidFill>
                  <a:schemeClr val="accent6"/>
                </a:solidFill>
              </a:rPr>
              <a:t>Indirect praise – many unable</a:t>
            </a:r>
            <a:r>
              <a:rPr lang="en-GB" sz="1200" i="1" baseline="0" dirty="0" smtClean="0">
                <a:solidFill>
                  <a:schemeClr val="accent6"/>
                </a:solidFill>
              </a:rPr>
              <a:t> to accept praise and not wanting to be the centre of attention. Either direct praise to everyone or indirect – thumbs up, away from others. Low self esteem and will </a:t>
            </a:r>
            <a:r>
              <a:rPr lang="en-GB" sz="1200" i="1" baseline="0" dirty="0" err="1" smtClean="0">
                <a:solidFill>
                  <a:schemeClr val="accent6"/>
                </a:solidFill>
              </a:rPr>
              <a:t>forcus</a:t>
            </a:r>
            <a:r>
              <a:rPr lang="en-GB" sz="1200" i="1" baseline="0" dirty="0" smtClean="0">
                <a:solidFill>
                  <a:schemeClr val="accent6"/>
                </a:solidFill>
              </a:rPr>
              <a:t> on the negative</a:t>
            </a:r>
            <a:endParaRPr lang="en-GB" sz="1200" dirty="0" smtClean="0">
              <a:solidFill>
                <a:schemeClr val="accent6"/>
              </a:solidFill>
            </a:endParaRPr>
          </a:p>
          <a:p>
            <a:endParaRPr lang="en-GB" dirty="0"/>
          </a:p>
        </p:txBody>
      </p:sp>
      <p:sp>
        <p:nvSpPr>
          <p:cNvPr id="4" name="Slide Number Placeholder 3"/>
          <p:cNvSpPr>
            <a:spLocks noGrp="1"/>
          </p:cNvSpPr>
          <p:nvPr>
            <p:ph type="sldNum" sz="quarter" idx="10"/>
          </p:nvPr>
        </p:nvSpPr>
        <p:spPr/>
        <p:txBody>
          <a:bodyPr/>
          <a:lstStyle/>
          <a:p>
            <a:fld id="{9E9C14F2-F88A-4291-882B-7B7FBB06DBFF}" type="slidenum">
              <a:rPr lang="en-GB" smtClean="0"/>
              <a:t>43</a:t>
            </a:fld>
            <a:endParaRPr lang="en-GB"/>
          </a:p>
        </p:txBody>
      </p:sp>
    </p:spTree>
    <p:extLst>
      <p:ext uri="{BB962C8B-B14F-4D97-AF65-F5344CB8AC3E}">
        <p14:creationId xmlns:p14="http://schemas.microsoft.com/office/powerpoint/2010/main" val="257017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i="1" dirty="0" smtClean="0">
                <a:solidFill>
                  <a:schemeClr val="accent6"/>
                </a:solidFill>
              </a:rPr>
              <a:t>Make sure you’re clear: Language </a:t>
            </a:r>
            <a:endParaRPr lang="en-GB" dirty="0" smtClean="0">
              <a:solidFill>
                <a:schemeClr val="accent6"/>
              </a:solidFill>
            </a:endParaRPr>
          </a:p>
          <a:p>
            <a:pPr lvl="0"/>
            <a:r>
              <a:rPr lang="en-GB" dirty="0" smtClean="0">
                <a:solidFill>
                  <a:schemeClr val="accent6"/>
                </a:solidFill>
              </a:rPr>
              <a:t>check that you have been understood </a:t>
            </a:r>
          </a:p>
          <a:p>
            <a:pPr lvl="0"/>
            <a:r>
              <a:rPr lang="en-GB" dirty="0" smtClean="0">
                <a:solidFill>
                  <a:schemeClr val="accent6"/>
                </a:solidFill>
              </a:rPr>
              <a:t>Be as accurate </a:t>
            </a:r>
          </a:p>
          <a:p>
            <a:pPr lvl="0"/>
            <a:r>
              <a:rPr lang="en-GB" dirty="0" smtClean="0">
                <a:solidFill>
                  <a:schemeClr val="accent6"/>
                </a:solidFill>
              </a:rPr>
              <a:t>concrete as you can</a:t>
            </a:r>
            <a:r>
              <a:rPr lang="en-GB" baseline="0" dirty="0" smtClean="0">
                <a:solidFill>
                  <a:schemeClr val="accent6"/>
                </a:solidFill>
              </a:rPr>
              <a:t> – sit nicely?</a:t>
            </a:r>
            <a:r>
              <a:rPr lang="en-GB" dirty="0" smtClean="0">
                <a:solidFill>
                  <a:schemeClr val="accent6"/>
                </a:solidFill>
              </a:rPr>
              <a:t> </a:t>
            </a:r>
          </a:p>
          <a:p>
            <a:pPr lvl="0"/>
            <a:r>
              <a:rPr lang="en-GB" dirty="0" smtClean="0">
                <a:solidFill>
                  <a:schemeClr val="accent6"/>
                </a:solidFill>
              </a:rPr>
              <a:t>unusual phrases </a:t>
            </a:r>
          </a:p>
          <a:p>
            <a:pPr lvl="0"/>
            <a:r>
              <a:rPr lang="en-GB" dirty="0" smtClean="0">
                <a:solidFill>
                  <a:schemeClr val="accent6"/>
                </a:solidFill>
              </a:rPr>
              <a:t>ask for clarification when people use language they don’t understand. E.g.  “They are off to play football in the bus” doesn’t mean they are playing football inside the bus.</a:t>
            </a:r>
          </a:p>
          <a:p>
            <a:pPr lvl="0"/>
            <a:r>
              <a:rPr lang="en-GB" dirty="0" smtClean="0">
                <a:solidFill>
                  <a:schemeClr val="accent6"/>
                </a:solidFill>
              </a:rPr>
              <a:t>You</a:t>
            </a:r>
            <a:r>
              <a:rPr lang="en-GB" baseline="0" dirty="0" smtClean="0">
                <a:solidFill>
                  <a:schemeClr val="accent6"/>
                </a:solidFill>
              </a:rPr>
              <a:t> know what I mean? Do you? </a:t>
            </a:r>
          </a:p>
          <a:p>
            <a:pPr lvl="0"/>
            <a:r>
              <a:rPr lang="en-GB" dirty="0" smtClean="0">
                <a:solidFill>
                  <a:schemeClr val="accent6"/>
                </a:solidFill>
              </a:rPr>
              <a:t>Rely</a:t>
            </a:r>
            <a:r>
              <a:rPr lang="en-GB" baseline="0" dirty="0" smtClean="0">
                <a:solidFill>
                  <a:schemeClr val="accent6"/>
                </a:solidFill>
              </a:rPr>
              <a:t> </a:t>
            </a:r>
            <a:r>
              <a:rPr lang="en-GB" dirty="0" smtClean="0">
                <a:solidFill>
                  <a:schemeClr val="accent6"/>
                </a:solidFill>
              </a:rPr>
              <a:t>on context </a:t>
            </a:r>
          </a:p>
          <a:p>
            <a:pPr lvl="0"/>
            <a:r>
              <a:rPr lang="en-GB" dirty="0" smtClean="0">
                <a:solidFill>
                  <a:schemeClr val="accent6"/>
                </a:solidFill>
              </a:rPr>
              <a:t>Recall</a:t>
            </a:r>
            <a:r>
              <a:rPr lang="en-GB" baseline="0" dirty="0" smtClean="0">
                <a:solidFill>
                  <a:schemeClr val="accent6"/>
                </a:solidFill>
              </a:rPr>
              <a:t> of</a:t>
            </a:r>
            <a:r>
              <a:rPr lang="en-GB" dirty="0" smtClean="0">
                <a:solidFill>
                  <a:schemeClr val="accent6"/>
                </a:solidFill>
              </a:rPr>
              <a:t> prior discussion / knowledge.</a:t>
            </a:r>
          </a:p>
          <a:p>
            <a:pPr lvl="0"/>
            <a:r>
              <a:rPr lang="en-GB" dirty="0" smtClean="0">
                <a:solidFill>
                  <a:schemeClr val="accent6"/>
                </a:solidFill>
              </a:rPr>
              <a:t>This is often fundamental to communication errors between autistic and non-autistic people.</a:t>
            </a:r>
          </a:p>
          <a:p>
            <a:endParaRPr lang="en-GB" dirty="0"/>
          </a:p>
        </p:txBody>
      </p:sp>
      <p:sp>
        <p:nvSpPr>
          <p:cNvPr id="4" name="Slide Number Placeholder 3"/>
          <p:cNvSpPr>
            <a:spLocks noGrp="1"/>
          </p:cNvSpPr>
          <p:nvPr>
            <p:ph type="sldNum" sz="quarter" idx="10"/>
          </p:nvPr>
        </p:nvSpPr>
        <p:spPr/>
        <p:txBody>
          <a:bodyPr/>
          <a:lstStyle/>
          <a:p>
            <a:fld id="{9E9C14F2-F88A-4291-882B-7B7FBB06DBFF}" type="slidenum">
              <a:rPr lang="en-GB" smtClean="0"/>
              <a:t>44</a:t>
            </a:fld>
            <a:endParaRPr lang="en-GB"/>
          </a:p>
        </p:txBody>
      </p:sp>
    </p:spTree>
    <p:extLst>
      <p:ext uri="{BB962C8B-B14F-4D97-AF65-F5344CB8AC3E}">
        <p14:creationId xmlns:p14="http://schemas.microsoft.com/office/powerpoint/2010/main" val="70439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6071F6-2BC2-49DB-8636-108066A7B988}"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48874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6071F6-2BC2-49DB-8636-108066A7B988}" type="datetimeFigureOut">
              <a:rPr lang="en-GB" smtClean="0"/>
              <a:t>08/11/2022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198608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6071F6-2BC2-49DB-8636-108066A7B988}" type="datetimeFigureOut">
              <a:rPr lang="en-GB" smtClean="0"/>
              <a:t>08/11/2022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288490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6071F6-2BC2-49DB-8636-108066A7B988}"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287910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6071F6-2BC2-49DB-8636-108066A7B988}"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271655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C96071F6-2BC2-49DB-8636-108066A7B988}" type="datetimeFigureOut">
              <a:rPr lang="en-GB" smtClean="0"/>
              <a:t>08/11/2022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349815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C96071F6-2BC2-49DB-8636-108066A7B988}" type="datetimeFigureOut">
              <a:rPr lang="en-GB" smtClean="0"/>
              <a:t>08/11/2022</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339202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C96071F6-2BC2-49DB-8636-108066A7B988}" type="datetimeFigureOut">
              <a:rPr lang="en-GB" smtClean="0"/>
              <a:t>08/11/2022</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83595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6071F6-2BC2-49DB-8636-108066A7B988}"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396884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C96071F6-2BC2-49DB-8636-108066A7B988}" type="datetimeFigureOut">
              <a:rPr lang="en-GB" smtClean="0"/>
              <a:t>08/11/2022</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232902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C96071F6-2BC2-49DB-8636-108066A7B988}" type="datetimeFigureOut">
              <a:rPr lang="en-GB" smtClean="0"/>
              <a:t>08/11/2022</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6A47D360-F754-46E7-BDCA-BD1F26EE4144}" type="slidenum">
              <a:rPr lang="en-GB" smtClean="0"/>
              <a:t>‹#›</a:t>
            </a:fld>
            <a:endParaRPr lang="en-GB"/>
          </a:p>
        </p:txBody>
      </p:sp>
    </p:spTree>
    <p:extLst>
      <p:ext uri="{BB962C8B-B14F-4D97-AF65-F5344CB8AC3E}">
        <p14:creationId xmlns:p14="http://schemas.microsoft.com/office/powerpoint/2010/main" val="382270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96071F6-2BC2-49DB-8636-108066A7B988}" type="datetimeFigureOut">
              <a:rPr lang="en-GB" smtClean="0"/>
              <a:t>08/11/2022</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A47D360-F754-46E7-BDCA-BD1F26EE4144}" type="slidenum">
              <a:rPr lang="en-GB" smtClean="0"/>
              <a:t>‹#›</a:t>
            </a:fld>
            <a:endParaRPr lang="en-GB"/>
          </a:p>
        </p:txBody>
      </p:sp>
    </p:spTree>
    <p:extLst>
      <p:ext uri="{BB962C8B-B14F-4D97-AF65-F5344CB8AC3E}">
        <p14:creationId xmlns:p14="http://schemas.microsoft.com/office/powerpoint/2010/main" val="2630673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www.bbc.co.uk/news/health-4048854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ing.com/videos/search?q=friendship+algorithm&amp;adlt=strict&amp;view=detail&amp;mid=9E8D1FE6E107A918DB609E8D1FE6E107A918DB60&amp;FORM=VRDGAR" TargetMode="External"/><Relationship Id="rId2" Type="http://schemas.openxmlformats.org/officeDocument/2006/relationships/hyperlink" Target="http://www.bing.com/videos/search?q=sheldon+cooper+sarcasm+sign&amp;view=detail&amp;mid=025EEDB81834BB35070B025EEDB81834BB35070B&amp;FORM=VIRE&amp;adlt=stric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bing.com/videos/search?q=sheldon+cooper+routine&amp;adlt=strict&amp;view=detail&amp;mid=B080132947EB01F04E93B080132947EB01F04E93&amp;FORM=VRDGAR" TargetMode="External"/><Relationship Id="rId2" Type="http://schemas.openxmlformats.org/officeDocument/2006/relationships/hyperlink" Target="http://www.bing.com/videos/search?q=fun+with+flags&amp;adlt=strict&amp;view=detail&amp;mid=F69398E6F236F697EE36F69398E6F236F697EE36&amp;FORM=VRDGA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7912" y="785612"/>
            <a:ext cx="7868992" cy="4275562"/>
          </a:xfrm>
        </p:spPr>
        <p:txBody>
          <a:bodyPr>
            <a:noAutofit/>
          </a:bodyPr>
          <a:lstStyle/>
          <a:p>
            <a:r>
              <a:rPr lang="en-GB" sz="2400" dirty="0">
                <a:solidFill>
                  <a:srgbClr val="00B050"/>
                </a:solidFill>
              </a:rPr>
              <a:t>“What would happen if the autism gene was eliminated from the gene </a:t>
            </a:r>
            <a:r>
              <a:rPr lang="en-GB" sz="2400" dirty="0" smtClean="0">
                <a:solidFill>
                  <a:srgbClr val="00B050"/>
                </a:solidFill>
              </a:rPr>
              <a:t>pool?  You </a:t>
            </a:r>
            <a:r>
              <a:rPr lang="en-GB" sz="2400" dirty="0">
                <a:solidFill>
                  <a:srgbClr val="00B050"/>
                </a:solidFill>
              </a:rPr>
              <a:t>would have a bunch of people standing around in a cave, chatting and socializing and not getting anything done</a:t>
            </a:r>
            <a:r>
              <a:rPr lang="en-GB" sz="2400" dirty="0" smtClean="0">
                <a:solidFill>
                  <a:srgbClr val="00B050"/>
                </a:solidFill>
              </a:rPr>
              <a:t>.”</a:t>
            </a:r>
            <a:br>
              <a:rPr lang="en-GB" sz="2400" dirty="0" smtClean="0">
                <a:solidFill>
                  <a:srgbClr val="00B050"/>
                </a:solidFill>
              </a:rPr>
            </a:br>
            <a:r>
              <a:rPr lang="en-GB" sz="2400" dirty="0">
                <a:solidFill>
                  <a:srgbClr val="00B050"/>
                </a:solidFill>
              </a:rPr>
              <a:t/>
            </a:r>
            <a:br>
              <a:rPr lang="en-GB" sz="2400" dirty="0">
                <a:solidFill>
                  <a:srgbClr val="00B050"/>
                </a:solidFill>
              </a:rPr>
            </a:br>
            <a:r>
              <a:rPr lang="en-GB" sz="2400" dirty="0">
                <a:solidFill>
                  <a:srgbClr val="00B050"/>
                </a:solidFill>
              </a:rPr>
              <a:t>“The most interesting people you’ll find are ones that don’t fit into your average cardboard </a:t>
            </a:r>
            <a:r>
              <a:rPr lang="en-GB" sz="2400" dirty="0" smtClean="0">
                <a:solidFill>
                  <a:srgbClr val="00B050"/>
                </a:solidFill>
              </a:rPr>
              <a:t>box.  They’ll </a:t>
            </a:r>
            <a:r>
              <a:rPr lang="en-GB" sz="2400" dirty="0">
                <a:solidFill>
                  <a:srgbClr val="00B050"/>
                </a:solidFill>
              </a:rPr>
              <a:t>make what they need, they’ll make their own boxes</a:t>
            </a:r>
            <a:r>
              <a:rPr lang="en-GB" sz="2400" dirty="0" smtClean="0">
                <a:solidFill>
                  <a:srgbClr val="00B050"/>
                </a:solidFill>
              </a:rPr>
              <a:t>.”</a:t>
            </a:r>
            <a:br>
              <a:rPr lang="en-GB" sz="2400" dirty="0" smtClean="0">
                <a:solidFill>
                  <a:srgbClr val="00B050"/>
                </a:solidFill>
              </a:rPr>
            </a:br>
            <a:r>
              <a:rPr lang="en-GB" sz="2400" dirty="0">
                <a:solidFill>
                  <a:srgbClr val="00B050"/>
                </a:solidFill>
              </a:rPr>
              <a:t/>
            </a:r>
            <a:br>
              <a:rPr lang="en-GB" sz="2400" dirty="0">
                <a:solidFill>
                  <a:srgbClr val="00B050"/>
                </a:solidFill>
              </a:rPr>
            </a:br>
            <a:r>
              <a:rPr lang="en-GB" sz="2400" dirty="0">
                <a:solidFill>
                  <a:srgbClr val="00B050"/>
                </a:solidFill>
              </a:rPr>
              <a:t>“Rigid academic and social expectations could wind up stifling a mind that, while it might struggle to conjugate a verb, could one day take us to distant stars</a:t>
            </a:r>
            <a:r>
              <a:rPr lang="en-GB" sz="2400" dirty="0" smtClean="0">
                <a:solidFill>
                  <a:srgbClr val="00B050"/>
                </a:solidFill>
              </a:rPr>
              <a:t>.”</a:t>
            </a:r>
            <a:endParaRPr lang="en-GB" sz="2400" dirty="0">
              <a:solidFill>
                <a:srgbClr val="00B050"/>
              </a:solidFill>
            </a:endParaRPr>
          </a:p>
        </p:txBody>
      </p:sp>
      <p:sp>
        <p:nvSpPr>
          <p:cNvPr id="5" name="Text Placeholder 4"/>
          <p:cNvSpPr>
            <a:spLocks noGrp="1"/>
          </p:cNvSpPr>
          <p:nvPr>
            <p:ph type="body" idx="1"/>
          </p:nvPr>
        </p:nvSpPr>
        <p:spPr>
          <a:xfrm>
            <a:off x="3867912" y="5818804"/>
            <a:ext cx="7315200" cy="914400"/>
          </a:xfrm>
        </p:spPr>
        <p:txBody>
          <a:bodyPr/>
          <a:lstStyle/>
          <a:p>
            <a:r>
              <a:rPr lang="en-GB" dirty="0" smtClean="0">
                <a:solidFill>
                  <a:srgbClr val="0070C0"/>
                </a:solidFill>
              </a:rPr>
              <a:t>Dr Temple Grandin</a:t>
            </a:r>
            <a:endParaRPr lang="en-GB" dirty="0">
              <a:solidFill>
                <a:srgbClr val="0070C0"/>
              </a:solidFill>
            </a:endParaRPr>
          </a:p>
        </p:txBody>
      </p:sp>
      <p:pic>
        <p:nvPicPr>
          <p:cNvPr id="6" name="Picture Placeholder 7"/>
          <p:cNvPicPr>
            <a:picLocks noChangeAspect="1"/>
          </p:cNvPicPr>
          <p:nvPr/>
        </p:nvPicPr>
        <p:blipFill>
          <a:blip r:embed="rId2">
            <a:extLst>
              <a:ext uri="{28A0092B-C50C-407E-A947-70E740481C1C}">
                <a14:useLocalDpi xmlns:a14="http://schemas.microsoft.com/office/drawing/2010/main" val="0"/>
              </a:ext>
            </a:extLst>
          </a:blip>
          <a:srcRect t="734" b="734"/>
          <a:stretch>
            <a:fillRect/>
          </a:stretch>
        </p:blipFill>
        <p:spPr>
          <a:xfrm>
            <a:off x="9001621" y="5061173"/>
            <a:ext cx="2735283" cy="1796827"/>
          </a:xfrm>
          <a:prstGeom prst="rect">
            <a:avLst/>
          </a:prstGeom>
        </p:spPr>
      </p:pic>
    </p:spTree>
    <p:extLst>
      <p:ext uri="{BB962C8B-B14F-4D97-AF65-F5344CB8AC3E}">
        <p14:creationId xmlns:p14="http://schemas.microsoft.com/office/powerpoint/2010/main" val="334477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DSM V</a:t>
            </a:r>
            <a:endParaRPr lang="en-GB" dirty="0"/>
          </a:p>
        </p:txBody>
      </p:sp>
      <p:sp>
        <p:nvSpPr>
          <p:cNvPr id="3" name="Content Placeholder 2"/>
          <p:cNvSpPr>
            <a:spLocks noGrp="1"/>
          </p:cNvSpPr>
          <p:nvPr>
            <p:ph idx="1"/>
          </p:nvPr>
        </p:nvSpPr>
        <p:spPr/>
        <p:txBody>
          <a:bodyPr/>
          <a:lstStyle/>
          <a:p>
            <a:pPr marL="0" indent="0">
              <a:buNone/>
            </a:pPr>
            <a:r>
              <a:rPr lang="en-GB" dirty="0"/>
              <a:t>S</a:t>
            </a:r>
            <a:r>
              <a:rPr lang="en-GB" dirty="0" smtClean="0"/>
              <a:t>ocial Communication Disorder</a:t>
            </a:r>
          </a:p>
          <a:p>
            <a:endParaRPr lang="en-GB" dirty="0" smtClean="0"/>
          </a:p>
          <a:p>
            <a:r>
              <a:rPr lang="en-GB" dirty="0" smtClean="0"/>
              <a:t>Presence of persistent social communication and social interaction difficulties</a:t>
            </a:r>
            <a:endParaRPr lang="en-GB" dirty="0"/>
          </a:p>
          <a:p>
            <a:r>
              <a:rPr lang="en-GB" dirty="0" smtClean="0"/>
              <a:t>Absence of restricted, repetitive patterns of behaviour</a:t>
            </a:r>
          </a:p>
          <a:p>
            <a:endParaRPr lang="en-GB" dirty="0"/>
          </a:p>
        </p:txBody>
      </p:sp>
    </p:spTree>
    <p:extLst>
      <p:ext uri="{BB962C8B-B14F-4D97-AF65-F5344CB8AC3E}">
        <p14:creationId xmlns:p14="http://schemas.microsoft.com/office/powerpoint/2010/main" val="3019460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a </a:t>
            </a:r>
            <a:r>
              <a:rPr lang="en-GB" dirty="0"/>
              <a:t>c</a:t>
            </a:r>
            <a:r>
              <a:rPr lang="en-GB" dirty="0" smtClean="0"/>
              <a:t>linical approach</a:t>
            </a:r>
            <a:endParaRPr lang="en-GB" dirty="0"/>
          </a:p>
        </p:txBody>
      </p:sp>
      <p:sp>
        <p:nvSpPr>
          <p:cNvPr id="3" name="Content Placeholder 2"/>
          <p:cNvSpPr>
            <a:spLocks noGrp="1"/>
          </p:cNvSpPr>
          <p:nvPr>
            <p:ph idx="1"/>
          </p:nvPr>
        </p:nvSpPr>
        <p:spPr/>
        <p:txBody>
          <a:bodyPr/>
          <a:lstStyle/>
          <a:p>
            <a:r>
              <a:rPr lang="en-GB" dirty="0" smtClean="0"/>
              <a:t>Within-person deficit model</a:t>
            </a:r>
          </a:p>
          <a:p>
            <a:r>
              <a:rPr lang="en-GB" dirty="0" smtClean="0"/>
              <a:t>It’s not a mental disorder, it’s a neurological difference</a:t>
            </a:r>
          </a:p>
          <a:p>
            <a:r>
              <a:rPr lang="en-GB" dirty="0" smtClean="0"/>
              <a:t>It’s not a homogenous group - every autism profile is unique</a:t>
            </a:r>
          </a:p>
          <a:p>
            <a:r>
              <a:rPr lang="en-GB" dirty="0" smtClean="0"/>
              <a:t>Yes, some have learning differences, some are non verbal, some have learning disabilities, but most do not.</a:t>
            </a:r>
          </a:p>
          <a:p>
            <a:endParaRPr lang="en-GB" dirty="0"/>
          </a:p>
          <a:p>
            <a:endParaRPr lang="en-GB" dirty="0" smtClean="0"/>
          </a:p>
          <a:p>
            <a:r>
              <a:rPr lang="en-GB" dirty="0" smtClean="0"/>
              <a:t>Is there really such a thing as neuro-typical?</a:t>
            </a:r>
          </a:p>
          <a:p>
            <a:r>
              <a:rPr lang="en-GB" dirty="0" smtClean="0"/>
              <a:t>Reverse the logic of this definition – do non-autistic people find social communication and interaction all that easy?  Are their behaviours, activities and interests really all that varied?</a:t>
            </a:r>
          </a:p>
          <a:p>
            <a:endParaRPr lang="en-GB" dirty="0" smtClean="0"/>
          </a:p>
        </p:txBody>
      </p:sp>
    </p:spTree>
    <p:extLst>
      <p:ext uri="{BB962C8B-B14F-4D97-AF65-F5344CB8AC3E}">
        <p14:creationId xmlns:p14="http://schemas.microsoft.com/office/powerpoint/2010/main" val="39309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if </a:t>
            </a:r>
            <a:r>
              <a:rPr lang="en-GB" dirty="0" smtClean="0"/>
              <a:t>Autism  </a:t>
            </a:r>
            <a:r>
              <a:rPr lang="en-GB" dirty="0"/>
              <a:t>isn’t </a:t>
            </a:r>
            <a:r>
              <a:rPr lang="en-GB" dirty="0" smtClean="0"/>
              <a:t>quite that</a:t>
            </a:r>
            <a:r>
              <a:rPr lang="en-GB" dirty="0"/>
              <a:t>, what is it?</a:t>
            </a:r>
            <a:br>
              <a:rPr lang="en-GB" dirty="0"/>
            </a:br>
            <a:endParaRPr lang="en-GB" dirty="0"/>
          </a:p>
        </p:txBody>
      </p:sp>
      <p:sp>
        <p:nvSpPr>
          <p:cNvPr id="3" name="Content Placeholder 2"/>
          <p:cNvSpPr>
            <a:spLocks noGrp="1"/>
          </p:cNvSpPr>
          <p:nvPr>
            <p:ph idx="1"/>
          </p:nvPr>
        </p:nvSpPr>
        <p:spPr/>
        <p:txBody>
          <a:bodyPr/>
          <a:lstStyle/>
          <a:p>
            <a:r>
              <a:rPr lang="en-GB" sz="2800" dirty="0" smtClean="0"/>
              <a:t>“</a:t>
            </a:r>
            <a:r>
              <a:rPr lang="en-GB" sz="2800" dirty="0" smtClean="0"/>
              <a:t>a </a:t>
            </a:r>
            <a:r>
              <a:rPr lang="en-GB" sz="2800" dirty="0"/>
              <a:t>difference in a person’s cognitive </a:t>
            </a:r>
            <a:r>
              <a:rPr lang="en-GB" sz="2800" dirty="0" smtClean="0"/>
              <a:t>state”</a:t>
            </a:r>
          </a:p>
          <a:p>
            <a:r>
              <a:rPr lang="en-GB" sz="2800" dirty="0" smtClean="0"/>
              <a:t>“a </a:t>
            </a:r>
            <a:r>
              <a:rPr lang="en-GB" sz="2800" dirty="0"/>
              <a:t>condition of </a:t>
            </a:r>
            <a:r>
              <a:rPr lang="en-GB" sz="2800" dirty="0" smtClean="0"/>
              <a:t>extremes</a:t>
            </a:r>
            <a:r>
              <a:rPr lang="en-GB" sz="2800" dirty="0" smtClean="0"/>
              <a:t>”</a:t>
            </a:r>
          </a:p>
          <a:p>
            <a:endParaRPr lang="en-GB" sz="2800" dirty="0"/>
          </a:p>
          <a:p>
            <a:r>
              <a:rPr lang="en-GB" sz="2800" dirty="0" smtClean="0"/>
              <a:t>Predominant Neuro-Type (PNT)</a:t>
            </a:r>
          </a:p>
          <a:p>
            <a:r>
              <a:rPr lang="en-GB" sz="2800" dirty="0" smtClean="0"/>
              <a:t>Autistic Neuro-Type (ANT)</a:t>
            </a:r>
            <a:endParaRPr lang="en-GB" sz="2800" dirty="0" smtClean="0"/>
          </a:p>
          <a:p>
            <a:endParaRPr lang="en-GB" sz="2800" dirty="0"/>
          </a:p>
          <a:p>
            <a:r>
              <a:rPr lang="en-GB" sz="2800" dirty="0"/>
              <a:t>Luke </a:t>
            </a:r>
            <a:r>
              <a:rPr lang="en-GB" sz="2800" dirty="0" err="1" smtClean="0"/>
              <a:t>Beardon</a:t>
            </a:r>
            <a:endParaRPr lang="en-GB" sz="28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4388" y="3424428"/>
            <a:ext cx="3298063" cy="3298063"/>
          </a:xfrm>
          <a:prstGeom prst="rect">
            <a:avLst/>
          </a:prstGeom>
        </p:spPr>
      </p:pic>
    </p:spTree>
    <p:extLst>
      <p:ext uri="{BB962C8B-B14F-4D97-AF65-F5344CB8AC3E}">
        <p14:creationId xmlns:p14="http://schemas.microsoft.com/office/powerpoint/2010/main" val="538210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 – Bias</a:t>
            </a:r>
            <a:endParaRPr lang="en-GB" dirty="0"/>
          </a:p>
        </p:txBody>
      </p:sp>
      <p:sp>
        <p:nvSpPr>
          <p:cNvPr id="3" name="Content Placeholder 2"/>
          <p:cNvSpPr>
            <a:spLocks noGrp="1"/>
          </p:cNvSpPr>
          <p:nvPr>
            <p:ph idx="1"/>
          </p:nvPr>
        </p:nvSpPr>
        <p:spPr/>
        <p:txBody>
          <a:bodyPr>
            <a:normAutofit/>
          </a:bodyPr>
          <a:lstStyle/>
          <a:p>
            <a:r>
              <a:rPr lang="en-GB" sz="2800" dirty="0"/>
              <a:t>Many children and young people in your school will have neuro-developmental differences that influence how they function in a social world that is shaped, for the most part, by people without such differences</a:t>
            </a:r>
            <a:r>
              <a:rPr lang="en-GB" sz="2800" dirty="0" smtClean="0"/>
              <a:t>.</a:t>
            </a:r>
            <a:endParaRPr lang="en-GB" sz="2800" dirty="0"/>
          </a:p>
        </p:txBody>
      </p:sp>
    </p:spTree>
    <p:extLst>
      <p:ext uri="{BB962C8B-B14F-4D97-AF65-F5344CB8AC3E}">
        <p14:creationId xmlns:p14="http://schemas.microsoft.com/office/powerpoint/2010/main" val="151153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idx="1"/>
          </p:nvPr>
        </p:nvSpPr>
        <p:spPr/>
        <p:txBody>
          <a:bodyPr/>
          <a:lstStyle/>
          <a:p>
            <a:r>
              <a:rPr lang="en-GB" dirty="0"/>
              <a:t>Autistic people’s experience is seldom </a:t>
            </a:r>
            <a:r>
              <a:rPr lang="en-GB" dirty="0" smtClean="0"/>
              <a:t>(if ever) kept </a:t>
            </a:r>
            <a:r>
              <a:rPr lang="en-GB" dirty="0"/>
              <a:t>in mind when, for example, school buildings, restaurants and shops are designed.</a:t>
            </a:r>
          </a:p>
          <a:p>
            <a:endParaRPr lang="en-GB" dirty="0" smtClean="0"/>
          </a:p>
          <a:p>
            <a:r>
              <a:rPr lang="en-GB" dirty="0" smtClean="0"/>
              <a:t>The </a:t>
            </a:r>
            <a:r>
              <a:rPr lang="en-GB" dirty="0"/>
              <a:t>experiences of autistic people </a:t>
            </a:r>
            <a:r>
              <a:rPr lang="en-GB" dirty="0" smtClean="0"/>
              <a:t>were </a:t>
            </a:r>
            <a:r>
              <a:rPr lang="en-GB" dirty="0"/>
              <a:t>not, historically, </a:t>
            </a:r>
            <a:r>
              <a:rPr lang="en-GB" dirty="0" smtClean="0"/>
              <a:t>understood or taken into account when </a:t>
            </a:r>
            <a:r>
              <a:rPr lang="en-GB" dirty="0"/>
              <a:t>school systems were developing into how they look </a:t>
            </a:r>
            <a:r>
              <a:rPr lang="en-GB" dirty="0" smtClean="0"/>
              <a:t>today.</a:t>
            </a:r>
          </a:p>
          <a:p>
            <a:endParaRPr lang="en-GB" dirty="0"/>
          </a:p>
          <a:p>
            <a:r>
              <a:rPr lang="en-GB" dirty="0" smtClean="0"/>
              <a:t>It </a:t>
            </a:r>
            <a:r>
              <a:rPr lang="en-GB" dirty="0"/>
              <a:t>is only over the last twenty years or so that our knowledge and understanding of the differing needs and requirements of autistic people has truly begun to influence mainstream </a:t>
            </a:r>
            <a:r>
              <a:rPr lang="en-GB" dirty="0" smtClean="0"/>
              <a:t>practice.</a:t>
            </a:r>
          </a:p>
          <a:p>
            <a:endParaRPr lang="en-GB" dirty="0"/>
          </a:p>
          <a:p>
            <a:r>
              <a:rPr lang="en-GB" dirty="0" smtClean="0"/>
              <a:t>Even </a:t>
            </a:r>
            <a:r>
              <a:rPr lang="en-GB" dirty="0"/>
              <a:t>so, the generally good baseline knowledge, understanding and experience of practitioners is not always shared by the wider </a:t>
            </a:r>
            <a:r>
              <a:rPr lang="en-GB" dirty="0" smtClean="0"/>
              <a:t>population</a:t>
            </a:r>
            <a:r>
              <a:rPr lang="en-GB" dirty="0" smtClean="0"/>
              <a:t>.</a:t>
            </a:r>
            <a:endParaRPr lang="en-GB" dirty="0" smtClean="0"/>
          </a:p>
        </p:txBody>
      </p:sp>
    </p:spTree>
    <p:extLst>
      <p:ext uri="{BB962C8B-B14F-4D97-AF65-F5344CB8AC3E}">
        <p14:creationId xmlns:p14="http://schemas.microsoft.com/office/powerpoint/2010/main" val="261400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Strategies are worthless without awareness and understanding</a:t>
            </a:r>
            <a:endParaRPr lang="en-GB" dirty="0"/>
          </a:p>
        </p:txBody>
      </p:sp>
      <p:sp>
        <p:nvSpPr>
          <p:cNvPr id="3" name="Content Placeholder 2"/>
          <p:cNvSpPr>
            <a:spLocks noGrp="1"/>
          </p:cNvSpPr>
          <p:nvPr>
            <p:ph idx="1"/>
          </p:nvPr>
        </p:nvSpPr>
        <p:spPr/>
        <p:txBody>
          <a:bodyPr>
            <a:normAutofit/>
          </a:bodyPr>
          <a:lstStyle/>
          <a:p>
            <a:r>
              <a:rPr lang="en-GB" dirty="0"/>
              <a:t>An inclusive, neurodiversity aware school will find that autistic children and young people are more likely to attend and engage in their </a:t>
            </a:r>
            <a:r>
              <a:rPr lang="en-GB" dirty="0" smtClean="0"/>
              <a:t>learning.</a:t>
            </a:r>
          </a:p>
          <a:p>
            <a:r>
              <a:rPr lang="en-GB" dirty="0" smtClean="0"/>
              <a:t>Whole </a:t>
            </a:r>
            <a:r>
              <a:rPr lang="en-GB" dirty="0"/>
              <a:t>school commitment </a:t>
            </a:r>
            <a:r>
              <a:rPr lang="en-GB" dirty="0" smtClean="0"/>
              <a:t>is </a:t>
            </a:r>
            <a:r>
              <a:rPr lang="en-GB" dirty="0"/>
              <a:t>critical, as the anxiety that this population of children and young people can experience is often routed in:</a:t>
            </a:r>
          </a:p>
          <a:p>
            <a:pPr lvl="0"/>
            <a:r>
              <a:rPr lang="en-GB" dirty="0" smtClean="0"/>
              <a:t>their </a:t>
            </a:r>
            <a:r>
              <a:rPr lang="en-GB" dirty="0"/>
              <a:t>social communication experiences</a:t>
            </a:r>
          </a:p>
          <a:p>
            <a:pPr lvl="0"/>
            <a:r>
              <a:rPr lang="en-GB" dirty="0"/>
              <a:t>their relationships with peers and staff</a:t>
            </a:r>
          </a:p>
          <a:p>
            <a:pPr lvl="0"/>
            <a:r>
              <a:rPr lang="en-GB" dirty="0"/>
              <a:t>the inconsistencies they experience with respect to rules and expectations </a:t>
            </a:r>
            <a:r>
              <a:rPr lang="en-GB" dirty="0" smtClean="0"/>
              <a:t>(which may not even be noticed by others)</a:t>
            </a:r>
            <a:endParaRPr lang="en-GB" dirty="0"/>
          </a:p>
          <a:p>
            <a:pPr lvl="0"/>
            <a:r>
              <a:rPr lang="en-GB" dirty="0"/>
              <a:t>multiple </a:t>
            </a:r>
            <a:r>
              <a:rPr lang="en-GB" dirty="0" smtClean="0"/>
              <a:t>transitions</a:t>
            </a:r>
          </a:p>
          <a:p>
            <a:r>
              <a:rPr lang="en-GB" dirty="0"/>
              <a:t>sensory and environmental triggers</a:t>
            </a:r>
          </a:p>
          <a:p>
            <a:pPr lvl="0"/>
            <a:r>
              <a:rPr lang="en-GB" b="1" u="sng" dirty="0" smtClean="0"/>
              <a:t>not being properly understood</a:t>
            </a:r>
            <a:endParaRPr lang="en-GB" b="1" u="sng" dirty="0"/>
          </a:p>
        </p:txBody>
      </p:sp>
    </p:spTree>
    <p:extLst>
      <p:ext uri="{BB962C8B-B14F-4D97-AF65-F5344CB8AC3E}">
        <p14:creationId xmlns:p14="http://schemas.microsoft.com/office/powerpoint/2010/main" val="395865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a:t>
            </a:r>
            <a:endParaRPr lang="en-GB" dirty="0"/>
          </a:p>
        </p:txBody>
      </p:sp>
      <p:sp>
        <p:nvSpPr>
          <p:cNvPr id="3" name="Content Placeholder 2"/>
          <p:cNvSpPr>
            <a:spLocks noGrp="1"/>
          </p:cNvSpPr>
          <p:nvPr>
            <p:ph idx="1"/>
          </p:nvPr>
        </p:nvSpPr>
        <p:spPr/>
        <p:txBody>
          <a:bodyPr>
            <a:normAutofit/>
          </a:bodyPr>
          <a:lstStyle/>
          <a:p>
            <a:r>
              <a:rPr lang="en-GB" dirty="0"/>
              <a:t>The social world of non-autistic people becomes </a:t>
            </a:r>
            <a:r>
              <a:rPr lang="en-GB" i="1" dirty="0"/>
              <a:t>extremely</a:t>
            </a:r>
            <a:r>
              <a:rPr lang="en-GB" dirty="0"/>
              <a:t> difficult for the autistic person to </a:t>
            </a:r>
            <a:r>
              <a:rPr lang="en-GB" dirty="0" smtClean="0"/>
              <a:t>navigate</a:t>
            </a:r>
          </a:p>
          <a:p>
            <a:r>
              <a:rPr lang="en-GB" dirty="0"/>
              <a:t>The social world </a:t>
            </a:r>
            <a:r>
              <a:rPr lang="en-GB" dirty="0" smtClean="0"/>
              <a:t>isn’t a safe place…fear</a:t>
            </a:r>
            <a:r>
              <a:rPr lang="en-GB" dirty="0"/>
              <a:t>, anxiety, stress </a:t>
            </a:r>
            <a:r>
              <a:rPr lang="en-GB" dirty="0" smtClean="0"/>
              <a:t>=&gt; </a:t>
            </a:r>
            <a:r>
              <a:rPr lang="en-GB" dirty="0"/>
              <a:t>cognitive rigidity</a:t>
            </a:r>
          </a:p>
          <a:p>
            <a:r>
              <a:rPr lang="en-GB" dirty="0" smtClean="0"/>
              <a:t>A system for navigating the social world is not effective / consistent enough</a:t>
            </a:r>
          </a:p>
          <a:p>
            <a:r>
              <a:rPr lang="en-GB" dirty="0" smtClean="0"/>
              <a:t>Less options to choose from – most effective is to sabotage = I AM BACK IN CONTROL</a:t>
            </a:r>
            <a:endParaRPr lang="en-GB" dirty="0"/>
          </a:p>
        </p:txBody>
      </p:sp>
    </p:spTree>
    <p:extLst>
      <p:ext uri="{BB962C8B-B14F-4D97-AF65-F5344CB8AC3E}">
        <p14:creationId xmlns:p14="http://schemas.microsoft.com/office/powerpoint/2010/main" val="3631142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Temple Grandin</a:t>
            </a:r>
            <a:endParaRPr lang="en-GB"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734" b="734"/>
          <a:stretch>
            <a:fillRect/>
          </a:stretch>
        </p:blipFill>
        <p:spPr/>
      </p:pic>
      <p:sp>
        <p:nvSpPr>
          <p:cNvPr id="4" name="Text Placeholder 3"/>
          <p:cNvSpPr>
            <a:spLocks noGrp="1"/>
          </p:cNvSpPr>
          <p:nvPr>
            <p:ph type="body" sz="half" idx="2"/>
          </p:nvPr>
        </p:nvSpPr>
        <p:spPr/>
        <p:txBody>
          <a:bodyPr>
            <a:normAutofit/>
          </a:bodyPr>
          <a:lstStyle/>
          <a:p>
            <a:r>
              <a:rPr lang="en-GB" sz="3000" i="1" dirty="0"/>
              <a:t>“Fear is the main emotion in autism”</a:t>
            </a:r>
          </a:p>
        </p:txBody>
      </p:sp>
    </p:spTree>
    <p:extLst>
      <p:ext uri="{BB962C8B-B14F-4D97-AF65-F5344CB8AC3E}">
        <p14:creationId xmlns:p14="http://schemas.microsoft.com/office/powerpoint/2010/main" val="448978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Brain</a:t>
            </a:r>
            <a:endParaRPr lang="en-GB" dirty="0"/>
          </a:p>
        </p:txBody>
      </p:sp>
      <p:sp>
        <p:nvSpPr>
          <p:cNvPr id="3" name="Content Placeholder 2"/>
          <p:cNvSpPr>
            <a:spLocks noGrp="1"/>
          </p:cNvSpPr>
          <p:nvPr>
            <p:ph idx="1"/>
          </p:nvPr>
        </p:nvSpPr>
        <p:spPr/>
        <p:txBody>
          <a:bodyPr/>
          <a:lstStyle/>
          <a:p>
            <a:r>
              <a:rPr lang="en-GB" dirty="0">
                <a:hlinkClick r:id="rId2"/>
              </a:rPr>
              <a:t>http://</a:t>
            </a:r>
            <a:r>
              <a:rPr lang="en-GB" dirty="0" smtClean="0">
                <a:hlinkClick r:id="rId2"/>
              </a:rPr>
              <a:t>www.bbc.co.uk/news/health-40488545</a:t>
            </a:r>
            <a:endParaRPr lang="en-GB" dirty="0" smtClean="0"/>
          </a:p>
          <a:p>
            <a:endParaRPr lang="en-GB" dirty="0"/>
          </a:p>
        </p:txBody>
      </p:sp>
    </p:spTree>
    <p:extLst>
      <p:ext uri="{BB962C8B-B14F-4D97-AF65-F5344CB8AC3E}">
        <p14:creationId xmlns:p14="http://schemas.microsoft.com/office/powerpoint/2010/main" val="2612753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chemeClr val="bg1"/>
                </a:solidFill>
              </a:rPr>
              <a:t>Temple Grandin</a:t>
            </a:r>
            <a:endParaRPr lang="en-GB" dirty="0">
              <a:solidFill>
                <a:schemeClr val="bg1"/>
              </a:solidFill>
            </a:endParaRPr>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1687" y="981000"/>
            <a:ext cx="6894917" cy="4420993"/>
          </a:xfrm>
        </p:spPr>
      </p:pic>
    </p:spTree>
    <p:extLst>
      <p:ext uri="{BB962C8B-B14F-4D97-AF65-F5344CB8AC3E}">
        <p14:creationId xmlns:p14="http://schemas.microsoft.com/office/powerpoint/2010/main" val="4059165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2626438"/>
          </a:xfrm>
        </p:spPr>
        <p:txBody>
          <a:bodyPr/>
          <a:lstStyle/>
          <a:p>
            <a:r>
              <a:rPr lang="en-GB" dirty="0" smtClean="0"/>
              <a:t>Autism: Inclusive Practice</a:t>
            </a:r>
            <a:endParaRPr lang="en-GB" sz="4000" dirty="0"/>
          </a:p>
        </p:txBody>
      </p:sp>
      <p:sp>
        <p:nvSpPr>
          <p:cNvPr id="3" name="Subtitle 2"/>
          <p:cNvSpPr>
            <a:spLocks noGrp="1"/>
          </p:cNvSpPr>
          <p:nvPr>
            <p:ph type="subTitle" idx="1"/>
          </p:nvPr>
        </p:nvSpPr>
        <p:spPr>
          <a:xfrm>
            <a:off x="1100015" y="4304714"/>
            <a:ext cx="7315200" cy="1279932"/>
          </a:xfrm>
        </p:spPr>
        <p:txBody>
          <a:bodyPr>
            <a:noAutofit/>
          </a:bodyPr>
          <a:lstStyle/>
          <a:p>
            <a:r>
              <a:rPr lang="en-GB" sz="2400" dirty="0" smtClean="0"/>
              <a:t>East Renfrewshire Educational Psychology Service</a:t>
            </a:r>
          </a:p>
          <a:p>
            <a:endParaRPr lang="en-GB" sz="2400" dirty="0"/>
          </a:p>
        </p:txBody>
      </p:sp>
      <p:pic>
        <p:nvPicPr>
          <p:cNvPr id="4" name="Picture 4" descr="Logo, company name&#10;&#10;Description automatically generated">
            <a:extLst>
              <a:ext uri="{FF2B5EF4-FFF2-40B4-BE49-F238E27FC236}">
                <a16:creationId xmlns:a16="http://schemas.microsoft.com/office/drawing/2014/main" id="{50A5B221-3D5E-34FA-2230-27D353D124E7}"/>
              </a:ext>
            </a:extLst>
          </p:cNvPr>
          <p:cNvPicPr>
            <a:picLocks noChangeAspect="1"/>
          </p:cNvPicPr>
          <p:nvPr/>
        </p:nvPicPr>
        <p:blipFill>
          <a:blip r:embed="rId2"/>
          <a:stretch>
            <a:fillRect/>
          </a:stretch>
        </p:blipFill>
        <p:spPr>
          <a:xfrm>
            <a:off x="9319490" y="2703946"/>
            <a:ext cx="2826327" cy="1450108"/>
          </a:xfrm>
          <a:prstGeom prst="rect">
            <a:avLst/>
          </a:prstGeom>
        </p:spPr>
      </p:pic>
    </p:spTree>
    <p:extLst>
      <p:ext uri="{BB962C8B-B14F-4D97-AF65-F5344CB8AC3E}">
        <p14:creationId xmlns:p14="http://schemas.microsoft.com/office/powerpoint/2010/main" val="1123968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accent1"/>
                </a:solidFill>
              </a:rPr>
              <a:t>What Patterns Might I See in those with Autism?</a:t>
            </a:r>
            <a:endParaRPr lang="en-GB" dirty="0">
              <a:solidFill>
                <a:schemeClr val="accent1"/>
              </a:solidFill>
            </a:endParaRP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68140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Visualizer</a:t>
            </a:r>
            <a:br>
              <a:rPr lang="en-GB" dirty="0" smtClean="0"/>
            </a:br>
            <a:r>
              <a:rPr lang="en-GB" sz="3200" dirty="0" smtClean="0"/>
              <a:t>(Tony Attwood)</a:t>
            </a:r>
            <a:endParaRPr lang="en-GB" sz="3200" dirty="0"/>
          </a:p>
        </p:txBody>
      </p:sp>
      <p:sp>
        <p:nvSpPr>
          <p:cNvPr id="3" name="Content Placeholder 2"/>
          <p:cNvSpPr>
            <a:spLocks noGrp="1"/>
          </p:cNvSpPr>
          <p:nvPr>
            <p:ph idx="1"/>
          </p:nvPr>
        </p:nvSpPr>
        <p:spPr/>
        <p:txBody>
          <a:bodyPr/>
          <a:lstStyle/>
          <a:p>
            <a:r>
              <a:rPr lang="en-GB" dirty="0" smtClean="0"/>
              <a:t>More classic ASD profile</a:t>
            </a:r>
          </a:p>
          <a:p>
            <a:r>
              <a:rPr lang="en-GB" dirty="0"/>
              <a:t>Strong perceptual reasoning skills</a:t>
            </a:r>
          </a:p>
          <a:p>
            <a:r>
              <a:rPr lang="en-GB" dirty="0" smtClean="0"/>
              <a:t>Interest lies in a world with pictures / patterns and logic</a:t>
            </a:r>
          </a:p>
          <a:p>
            <a:r>
              <a:rPr lang="en-GB" dirty="0" smtClean="0"/>
              <a:t>Language skills may develop more slowly – sometimes incompletely, or not at all</a:t>
            </a:r>
          </a:p>
          <a:p>
            <a:r>
              <a:rPr lang="en-GB" dirty="0" smtClean="0"/>
              <a:t>Verbal reasoning skills appear weaker / used less often</a:t>
            </a:r>
          </a:p>
          <a:p>
            <a:r>
              <a:rPr lang="en-GB" dirty="0" smtClean="0"/>
              <a:t>Less attuned to auditory processing activities – words and meaning disappear</a:t>
            </a:r>
          </a:p>
          <a:p>
            <a:r>
              <a:rPr lang="en-GB" dirty="0" smtClean="0"/>
              <a:t>Preference for ‘show me don’t tell me’</a:t>
            </a:r>
          </a:p>
          <a:p>
            <a:r>
              <a:rPr lang="en-GB" dirty="0" smtClean="0"/>
              <a:t>Limited use of emotional vocabulary</a:t>
            </a:r>
            <a:endParaRPr lang="en-GB" dirty="0"/>
          </a:p>
        </p:txBody>
      </p:sp>
    </p:spTree>
    <p:extLst>
      <p:ext uri="{BB962C8B-B14F-4D97-AF65-F5344CB8AC3E}">
        <p14:creationId xmlns:p14="http://schemas.microsoft.com/office/powerpoint/2010/main" val="1137191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Verbalizer</a:t>
            </a:r>
            <a:br>
              <a:rPr lang="en-GB" dirty="0" smtClean="0"/>
            </a:br>
            <a:r>
              <a:rPr lang="en-GB" sz="3200" dirty="0" smtClean="0"/>
              <a:t>(Tony Attwood)</a:t>
            </a:r>
            <a:endParaRPr lang="en-GB" sz="3200" dirty="0"/>
          </a:p>
        </p:txBody>
      </p:sp>
      <p:sp>
        <p:nvSpPr>
          <p:cNvPr id="3" name="Content Placeholder 2"/>
          <p:cNvSpPr>
            <a:spLocks noGrp="1"/>
          </p:cNvSpPr>
          <p:nvPr>
            <p:ph idx="1"/>
          </p:nvPr>
        </p:nvSpPr>
        <p:spPr/>
        <p:txBody>
          <a:bodyPr>
            <a:normAutofit/>
          </a:bodyPr>
          <a:lstStyle/>
          <a:p>
            <a:r>
              <a:rPr lang="en-GB" dirty="0" smtClean="0"/>
              <a:t>Strong verbal </a:t>
            </a:r>
            <a:r>
              <a:rPr lang="en-GB" dirty="0"/>
              <a:t>reasoning skills</a:t>
            </a:r>
          </a:p>
          <a:p>
            <a:r>
              <a:rPr lang="en-GB" dirty="0" smtClean="0"/>
              <a:t>Interest in the written word </a:t>
            </a:r>
            <a:r>
              <a:rPr lang="en-GB" dirty="0"/>
              <a:t>/ vocabulary / information</a:t>
            </a:r>
          </a:p>
          <a:p>
            <a:r>
              <a:rPr lang="en-GB" dirty="0" smtClean="0"/>
              <a:t>World </a:t>
            </a:r>
            <a:r>
              <a:rPr lang="en-GB" dirty="0"/>
              <a:t>of emotional </a:t>
            </a:r>
            <a:r>
              <a:rPr lang="en-GB" dirty="0" smtClean="0"/>
              <a:t>literacy - thoughts </a:t>
            </a:r>
            <a:r>
              <a:rPr lang="en-GB" dirty="0"/>
              <a:t>and feelings</a:t>
            </a:r>
          </a:p>
          <a:p>
            <a:r>
              <a:rPr lang="en-GB" dirty="0" smtClean="0"/>
              <a:t>Processing </a:t>
            </a:r>
            <a:r>
              <a:rPr lang="en-GB" dirty="0"/>
              <a:t>time </a:t>
            </a:r>
            <a:r>
              <a:rPr lang="en-GB" dirty="0" smtClean="0"/>
              <a:t>needed for linguistic, cognitive </a:t>
            </a:r>
            <a:r>
              <a:rPr lang="en-GB" dirty="0"/>
              <a:t>and </a:t>
            </a:r>
            <a:r>
              <a:rPr lang="en-GB" dirty="0" smtClean="0"/>
              <a:t>social activities</a:t>
            </a:r>
            <a:endParaRPr lang="en-GB" dirty="0"/>
          </a:p>
          <a:p>
            <a:r>
              <a:rPr lang="en-GB" dirty="0" smtClean="0"/>
              <a:t>‘If </a:t>
            </a:r>
            <a:r>
              <a:rPr lang="en-GB" dirty="0"/>
              <a:t>I wait, I'll </a:t>
            </a:r>
            <a:r>
              <a:rPr lang="en-GB" dirty="0" smtClean="0"/>
              <a:t>forget’ – ends up interrupting</a:t>
            </a:r>
          </a:p>
          <a:p>
            <a:r>
              <a:rPr lang="en-GB" dirty="0" smtClean="0"/>
              <a:t>Yet – hates being interrupted!</a:t>
            </a:r>
            <a:endParaRPr lang="en-GB" dirty="0"/>
          </a:p>
          <a:p>
            <a:r>
              <a:rPr lang="en-GB" dirty="0" smtClean="0"/>
              <a:t>Ask three before me (friends / peers) </a:t>
            </a:r>
            <a:r>
              <a:rPr lang="en-GB" dirty="0"/>
              <a:t>- doesn't </a:t>
            </a:r>
            <a:r>
              <a:rPr lang="en-GB" dirty="0" smtClean="0"/>
              <a:t>work</a:t>
            </a:r>
          </a:p>
          <a:p>
            <a:r>
              <a:rPr lang="en-GB" dirty="0" smtClean="0"/>
              <a:t>Delay </a:t>
            </a:r>
            <a:r>
              <a:rPr lang="en-GB" dirty="0"/>
              <a:t>in response to an act, </a:t>
            </a:r>
            <a:r>
              <a:rPr lang="en-GB" dirty="0" smtClean="0"/>
              <a:t>reaction might come </a:t>
            </a:r>
            <a:r>
              <a:rPr lang="en-GB" dirty="0"/>
              <a:t>hours or days </a:t>
            </a:r>
            <a:r>
              <a:rPr lang="en-GB" dirty="0" smtClean="0"/>
              <a:t>later.</a:t>
            </a:r>
            <a:endParaRPr lang="en-GB" dirty="0"/>
          </a:p>
          <a:p>
            <a:r>
              <a:rPr lang="en-GB" dirty="0" smtClean="0"/>
              <a:t>Need time </a:t>
            </a:r>
            <a:r>
              <a:rPr lang="en-GB" dirty="0"/>
              <a:t>to identify internal emotions</a:t>
            </a:r>
          </a:p>
          <a:p>
            <a:r>
              <a:rPr lang="en-GB" dirty="0"/>
              <a:t>Be prepared for a delay in </a:t>
            </a:r>
            <a:r>
              <a:rPr lang="en-GB" dirty="0" smtClean="0"/>
              <a:t>response!  Don’t ask again – that resets the process…</a:t>
            </a:r>
            <a:endParaRPr lang="en-GB" dirty="0"/>
          </a:p>
          <a:p>
            <a:endParaRPr lang="en-GB" dirty="0"/>
          </a:p>
        </p:txBody>
      </p:sp>
    </p:spTree>
    <p:extLst>
      <p:ext uri="{BB962C8B-B14F-4D97-AF65-F5344CB8AC3E}">
        <p14:creationId xmlns:p14="http://schemas.microsoft.com/office/powerpoint/2010/main" val="144071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a:t>With such a varying profile of need and experience, autistic people need to be understood </a:t>
            </a:r>
            <a:r>
              <a:rPr lang="en-GB" sz="2800" dirty="0" smtClean="0"/>
              <a:t>individually.</a:t>
            </a:r>
          </a:p>
          <a:p>
            <a:r>
              <a:rPr lang="en-GB" sz="2800" dirty="0" smtClean="0"/>
              <a:t>Plans </a:t>
            </a:r>
            <a:r>
              <a:rPr lang="en-GB" sz="2800" dirty="0"/>
              <a:t>need to be tailored specifically in partnership with them to ensure they meet their needs and offer them the right learning experience</a:t>
            </a:r>
            <a:r>
              <a:rPr lang="en-GB" sz="2800" dirty="0" smtClean="0"/>
              <a:t>.</a:t>
            </a:r>
          </a:p>
          <a:p>
            <a:r>
              <a:rPr lang="en-GB" sz="2800" dirty="0" smtClean="0"/>
              <a:t>Let’s look at some key areas…</a:t>
            </a:r>
            <a:r>
              <a:rPr lang="en-GB" sz="2800" dirty="0" smtClean="0"/>
              <a:t> </a:t>
            </a:r>
            <a:endParaRPr lang="en-GB" sz="2800" dirty="0"/>
          </a:p>
        </p:txBody>
      </p:sp>
    </p:spTree>
    <p:extLst>
      <p:ext uri="{BB962C8B-B14F-4D97-AF65-F5344CB8AC3E}">
        <p14:creationId xmlns:p14="http://schemas.microsoft.com/office/powerpoint/2010/main" val="961644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solidFill>
                  <a:srgbClr val="0070C0"/>
                </a:solidFill>
              </a:rPr>
              <a:t>Social Communication and Interaction</a:t>
            </a:r>
            <a:endParaRPr lang="en-GB" dirty="0">
              <a:solidFill>
                <a:srgbClr val="0070C0"/>
              </a:solidFill>
            </a:endParaRPr>
          </a:p>
        </p:txBody>
      </p:sp>
      <p:sp>
        <p:nvSpPr>
          <p:cNvPr id="6" name="Text Placeholder 5"/>
          <p:cNvSpPr>
            <a:spLocks noGrp="1"/>
          </p:cNvSpPr>
          <p:nvPr>
            <p:ph type="body" idx="1"/>
          </p:nvPr>
        </p:nvSpPr>
        <p:spPr/>
        <p:txBody>
          <a:bodyPr/>
          <a:lstStyle/>
          <a:p>
            <a:r>
              <a:rPr lang="en-GB" dirty="0" smtClean="0"/>
              <a:t>Some Indicators and Differences</a:t>
            </a:r>
            <a:endParaRPr lang="en-GB" dirty="0"/>
          </a:p>
        </p:txBody>
      </p:sp>
    </p:spTree>
    <p:extLst>
      <p:ext uri="{BB962C8B-B14F-4D97-AF65-F5344CB8AC3E}">
        <p14:creationId xmlns:p14="http://schemas.microsoft.com/office/powerpoint/2010/main" val="1485101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Language and Communication</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2633937"/>
              </p:ext>
            </p:extLst>
          </p:nvPr>
        </p:nvGraphicFramePr>
        <p:xfrm>
          <a:off x="4013200" y="1123837"/>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46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Common Indicators and Differences</a:t>
            </a:r>
            <a:br>
              <a:rPr lang="en-GB" dirty="0" smtClean="0"/>
            </a:br>
            <a:r>
              <a:rPr lang="en-GB" sz="2000" dirty="0"/>
              <a:t>(In some autistic people)</a:t>
            </a:r>
          </a:p>
        </p:txBody>
      </p:sp>
      <p:sp>
        <p:nvSpPr>
          <p:cNvPr id="3" name="Content Placeholder 2"/>
          <p:cNvSpPr>
            <a:spLocks noGrp="1"/>
          </p:cNvSpPr>
          <p:nvPr>
            <p:ph idx="1"/>
          </p:nvPr>
        </p:nvSpPr>
        <p:spPr/>
        <p:txBody>
          <a:bodyPr/>
          <a:lstStyle/>
          <a:p>
            <a:pPr>
              <a:lnSpc>
                <a:spcPct val="80000"/>
              </a:lnSpc>
            </a:pPr>
            <a:r>
              <a:rPr lang="en-GB" dirty="0">
                <a:solidFill>
                  <a:srgbClr val="0070C0"/>
                </a:solidFill>
              </a:rPr>
              <a:t>Delay / lack of speech development (age and stage)</a:t>
            </a:r>
          </a:p>
          <a:p>
            <a:pPr>
              <a:lnSpc>
                <a:spcPct val="80000"/>
              </a:lnSpc>
            </a:pPr>
            <a:r>
              <a:rPr lang="en-GB" dirty="0">
                <a:solidFill>
                  <a:srgbClr val="0070C0"/>
                </a:solidFill>
              </a:rPr>
              <a:t>Lack of response to other’s speech (including own name) </a:t>
            </a:r>
          </a:p>
          <a:p>
            <a:pPr>
              <a:lnSpc>
                <a:spcPct val="80000"/>
              </a:lnSpc>
            </a:pPr>
            <a:r>
              <a:rPr lang="en-GB" dirty="0">
                <a:solidFill>
                  <a:srgbClr val="0070C0"/>
                </a:solidFill>
              </a:rPr>
              <a:t>Stereotyped and repetitive use of language</a:t>
            </a:r>
          </a:p>
          <a:p>
            <a:pPr>
              <a:lnSpc>
                <a:spcPct val="80000"/>
              </a:lnSpc>
            </a:pPr>
            <a:r>
              <a:rPr lang="en-GB" dirty="0">
                <a:solidFill>
                  <a:srgbClr val="0070C0"/>
                </a:solidFill>
              </a:rPr>
              <a:t>Pronoun reversal (saying ‘you’ for ‘I’)</a:t>
            </a:r>
          </a:p>
          <a:p>
            <a:pPr>
              <a:lnSpc>
                <a:spcPct val="80000"/>
              </a:lnSpc>
            </a:pPr>
            <a:r>
              <a:rPr lang="en-GB" dirty="0">
                <a:solidFill>
                  <a:srgbClr val="0070C0"/>
                </a:solidFill>
              </a:rPr>
              <a:t>Idiosyncratic use of words – describing and not naming, own statements</a:t>
            </a:r>
          </a:p>
          <a:p>
            <a:pPr>
              <a:lnSpc>
                <a:spcPct val="80000"/>
              </a:lnSpc>
            </a:pPr>
            <a:r>
              <a:rPr lang="en-GB" dirty="0">
                <a:solidFill>
                  <a:srgbClr val="0070C0"/>
                </a:solidFill>
              </a:rPr>
              <a:t>Literal interpretation of language</a:t>
            </a:r>
          </a:p>
          <a:p>
            <a:r>
              <a:rPr lang="en-GB" dirty="0">
                <a:solidFill>
                  <a:srgbClr val="0070C0"/>
                </a:solidFill>
              </a:rPr>
              <a:t>Differing ways of initiating or sustaining conversation</a:t>
            </a:r>
            <a:r>
              <a:rPr lang="en-GB" sz="1400" dirty="0">
                <a:solidFill>
                  <a:srgbClr val="0070C0"/>
                </a:solidFill>
              </a:rPr>
              <a:t> </a:t>
            </a:r>
            <a:r>
              <a:rPr lang="en-GB" dirty="0">
                <a:solidFill>
                  <a:srgbClr val="0070C0"/>
                </a:solidFill>
              </a:rPr>
              <a:t>including (</a:t>
            </a:r>
            <a:r>
              <a:rPr lang="en-GB" dirty="0" err="1">
                <a:solidFill>
                  <a:srgbClr val="0070C0"/>
                </a:solidFill>
              </a:rPr>
              <a:t>e.g</a:t>
            </a:r>
            <a:r>
              <a:rPr lang="en-GB" dirty="0">
                <a:solidFill>
                  <a:srgbClr val="0070C0"/>
                </a:solidFill>
              </a:rPr>
              <a:t> more direct, no small talk, less turn taking, abrupt beginning and end)</a:t>
            </a:r>
          </a:p>
          <a:p>
            <a:pPr>
              <a:lnSpc>
                <a:spcPct val="80000"/>
              </a:lnSpc>
            </a:pPr>
            <a:r>
              <a:rPr lang="en-GB" dirty="0">
                <a:solidFill>
                  <a:srgbClr val="0070C0"/>
                </a:solidFill>
              </a:rPr>
              <a:t>Differences in speech e.g. pitch, stress, intonation and in the use of or understanding of voice prosody</a:t>
            </a:r>
          </a:p>
          <a:p>
            <a:pPr>
              <a:lnSpc>
                <a:spcPct val="80000"/>
              </a:lnSpc>
            </a:pPr>
            <a:r>
              <a:rPr lang="en-GB" dirty="0">
                <a:solidFill>
                  <a:srgbClr val="0070C0"/>
                </a:solidFill>
              </a:rPr>
              <a:t>Semantic / conceptual </a:t>
            </a:r>
            <a:r>
              <a:rPr lang="en-GB" dirty="0" smtClean="0">
                <a:solidFill>
                  <a:srgbClr val="0070C0"/>
                </a:solidFill>
              </a:rPr>
              <a:t>differences</a:t>
            </a:r>
            <a:endParaRPr lang="en-GB" dirty="0">
              <a:solidFill>
                <a:srgbClr val="0070C0"/>
              </a:solidFill>
            </a:endParaRPr>
          </a:p>
        </p:txBody>
      </p:sp>
    </p:spTree>
    <p:extLst>
      <p:ext uri="{BB962C8B-B14F-4D97-AF65-F5344CB8AC3E}">
        <p14:creationId xmlns:p14="http://schemas.microsoft.com/office/powerpoint/2010/main" val="239637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Indicators and Differences</a:t>
            </a:r>
            <a:br>
              <a:rPr lang="en-GB" dirty="0" smtClean="0"/>
            </a:br>
            <a:r>
              <a:rPr lang="en-GB" sz="2000" dirty="0" smtClean="0"/>
              <a:t>(In some autistic people)</a:t>
            </a:r>
            <a:endParaRPr lang="en-GB" sz="2000" dirty="0"/>
          </a:p>
        </p:txBody>
      </p:sp>
      <p:sp>
        <p:nvSpPr>
          <p:cNvPr id="3" name="Content Placeholder 2"/>
          <p:cNvSpPr>
            <a:spLocks noGrp="1"/>
          </p:cNvSpPr>
          <p:nvPr>
            <p:ph idx="1"/>
          </p:nvPr>
        </p:nvSpPr>
        <p:spPr/>
        <p:txBody>
          <a:bodyPr/>
          <a:lstStyle/>
          <a:p>
            <a:r>
              <a:rPr lang="en-GB" dirty="0">
                <a:solidFill>
                  <a:srgbClr val="0070C0"/>
                </a:solidFill>
              </a:rPr>
              <a:t>Differences in understanding or use of non-verbal communication – facial expression, gesture</a:t>
            </a:r>
          </a:p>
          <a:p>
            <a:r>
              <a:rPr lang="en-GB" dirty="0" smtClean="0">
                <a:solidFill>
                  <a:srgbClr val="0070C0"/>
                </a:solidFill>
                <a:cs typeface="Times New Roman" pitchFamily="18" charset="0"/>
              </a:rPr>
              <a:t>Lower drive or motivation to </a:t>
            </a:r>
            <a:r>
              <a:rPr lang="en-GB" dirty="0">
                <a:solidFill>
                  <a:srgbClr val="0070C0"/>
                </a:solidFill>
                <a:cs typeface="Times New Roman" pitchFamily="18" charset="0"/>
              </a:rPr>
              <a:t>develop and sustain friendships, understanding the social elements of </a:t>
            </a:r>
            <a:r>
              <a:rPr lang="en-GB" dirty="0" smtClean="0">
                <a:solidFill>
                  <a:srgbClr val="0070C0"/>
                </a:solidFill>
                <a:cs typeface="Times New Roman" pitchFamily="18" charset="0"/>
              </a:rPr>
              <a:t>friendships (as PNTs would view them!)</a:t>
            </a:r>
            <a:endParaRPr lang="en-GB" dirty="0">
              <a:solidFill>
                <a:srgbClr val="0070C0"/>
              </a:solidFill>
              <a:cs typeface="Times New Roman" pitchFamily="18" charset="0"/>
            </a:endParaRPr>
          </a:p>
          <a:p>
            <a:r>
              <a:rPr lang="en-GB" dirty="0" smtClean="0">
                <a:solidFill>
                  <a:srgbClr val="0070C0"/>
                </a:solidFill>
              </a:rPr>
              <a:t>Seemingly inappropriate </a:t>
            </a:r>
            <a:r>
              <a:rPr lang="en-GB" dirty="0">
                <a:solidFill>
                  <a:srgbClr val="0070C0"/>
                </a:solidFill>
              </a:rPr>
              <a:t>comments and </a:t>
            </a:r>
            <a:r>
              <a:rPr lang="en-GB" dirty="0" smtClean="0">
                <a:solidFill>
                  <a:srgbClr val="0070C0"/>
                </a:solidFill>
              </a:rPr>
              <a:t>actions (for the context)</a:t>
            </a:r>
          </a:p>
          <a:p>
            <a:r>
              <a:rPr lang="en-GB" dirty="0" smtClean="0">
                <a:solidFill>
                  <a:srgbClr val="0070C0"/>
                </a:solidFill>
              </a:rPr>
              <a:t>Lower tolerance for close proximity, or the opposite!</a:t>
            </a:r>
            <a:endParaRPr lang="en-GB" dirty="0">
              <a:solidFill>
                <a:srgbClr val="0070C0"/>
              </a:solidFill>
            </a:endParaRPr>
          </a:p>
          <a:p>
            <a:r>
              <a:rPr lang="en-GB" dirty="0" smtClean="0">
                <a:solidFill>
                  <a:srgbClr val="0070C0"/>
                </a:solidFill>
                <a:cs typeface="Times New Roman" pitchFamily="18" charset="0"/>
              </a:rPr>
              <a:t>Seemingly less attuned to recognise </a:t>
            </a:r>
            <a:r>
              <a:rPr lang="en-GB" dirty="0">
                <a:solidFill>
                  <a:srgbClr val="0070C0"/>
                </a:solidFill>
                <a:cs typeface="Times New Roman" pitchFamily="18" charset="0"/>
              </a:rPr>
              <a:t>or respond to other people’s </a:t>
            </a:r>
            <a:r>
              <a:rPr lang="en-GB" dirty="0" smtClean="0">
                <a:solidFill>
                  <a:srgbClr val="0070C0"/>
                </a:solidFill>
                <a:cs typeface="Times New Roman" pitchFamily="18" charset="0"/>
              </a:rPr>
              <a:t>feelings</a:t>
            </a:r>
          </a:p>
          <a:p>
            <a:r>
              <a:rPr lang="en-GB" dirty="0" smtClean="0">
                <a:solidFill>
                  <a:srgbClr val="0070C0"/>
                </a:solidFill>
                <a:cs typeface="Times New Roman" pitchFamily="18" charset="0"/>
              </a:rPr>
              <a:t>May seem to assume other people </a:t>
            </a:r>
            <a:r>
              <a:rPr lang="en-GB" dirty="0">
                <a:solidFill>
                  <a:srgbClr val="0070C0"/>
                </a:solidFill>
                <a:cs typeface="Times New Roman" pitchFamily="18" charset="0"/>
              </a:rPr>
              <a:t>know their thoughts, experiences and feelings</a:t>
            </a:r>
            <a:r>
              <a:rPr lang="en-GB" dirty="0" smtClean="0">
                <a:solidFill>
                  <a:srgbClr val="0070C0"/>
                </a:solidFill>
                <a:cs typeface="Times New Roman" pitchFamily="18" charset="0"/>
              </a:rPr>
              <a:t>.</a:t>
            </a:r>
            <a:endParaRPr lang="en-GB" dirty="0">
              <a:solidFill>
                <a:srgbClr val="0070C0"/>
              </a:solidFill>
              <a:cs typeface="Times New Roman" pitchFamily="18" charset="0"/>
            </a:endParaRPr>
          </a:p>
        </p:txBody>
      </p:sp>
    </p:spTree>
    <p:extLst>
      <p:ext uri="{BB962C8B-B14F-4D97-AF65-F5344CB8AC3E}">
        <p14:creationId xmlns:p14="http://schemas.microsoft.com/office/powerpoint/2010/main" val="1527404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hlinkClick r:id="rId2"/>
              </a:rPr>
              <a:t>http://</a:t>
            </a:r>
            <a:r>
              <a:rPr lang="en-GB" dirty="0" smtClean="0">
                <a:hlinkClick r:id="rId2"/>
              </a:rPr>
              <a:t>www.bing.com/videos/search?q=sheldon+cooper+sarcasm+sign&amp;view=detail&amp;mid=025EEDB81834BB35070B025EEDB81834BB35070B&amp;FORM=VIRE&amp;adlt=strict</a:t>
            </a:r>
            <a:endParaRPr lang="en-GB" dirty="0" smtClean="0"/>
          </a:p>
          <a:p>
            <a:r>
              <a:rPr lang="en-GB" dirty="0">
                <a:hlinkClick r:id="rId3"/>
              </a:rPr>
              <a:t>http://</a:t>
            </a:r>
            <a:r>
              <a:rPr lang="en-GB" dirty="0" smtClean="0">
                <a:hlinkClick r:id="rId3"/>
              </a:rPr>
              <a:t>www.bing.com/videos/search?q=friendship+algorithm&amp;adlt=strict&amp;view=detail&amp;mid=9E8D1FE6E107A918DB609E8D1FE6E107A918DB60&amp;FORM=VRDGAR</a:t>
            </a:r>
            <a:endParaRPr lang="en-GB" dirty="0" smtClean="0"/>
          </a:p>
        </p:txBody>
      </p:sp>
    </p:spTree>
    <p:extLst>
      <p:ext uri="{BB962C8B-B14F-4D97-AF65-F5344CB8AC3E}">
        <p14:creationId xmlns:p14="http://schemas.microsoft.com/office/powerpoint/2010/main" val="1757043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solidFill>
                  <a:srgbClr val="0070C0"/>
                </a:solidFill>
              </a:rPr>
              <a:t>Passions, Preferences, Focus</a:t>
            </a:r>
            <a:endParaRPr lang="en-GB" dirty="0">
              <a:solidFill>
                <a:srgbClr val="0070C0"/>
              </a:solidFill>
            </a:endParaRPr>
          </a:p>
        </p:txBody>
      </p:sp>
      <p:sp>
        <p:nvSpPr>
          <p:cNvPr id="5" name="Text Placeholder 4"/>
          <p:cNvSpPr>
            <a:spLocks noGrp="1"/>
          </p:cNvSpPr>
          <p:nvPr>
            <p:ph type="body" idx="1"/>
          </p:nvPr>
        </p:nvSpPr>
        <p:spPr/>
        <p:txBody>
          <a:bodyPr/>
          <a:lstStyle/>
          <a:p>
            <a:r>
              <a:rPr lang="en-GB" dirty="0" smtClean="0"/>
              <a:t>Some Indicators and Differences</a:t>
            </a:r>
            <a:endParaRPr lang="en-GB" dirty="0"/>
          </a:p>
        </p:txBody>
      </p:sp>
    </p:spTree>
    <p:extLst>
      <p:ext uri="{BB962C8B-B14F-4D97-AF65-F5344CB8AC3E}">
        <p14:creationId xmlns:p14="http://schemas.microsoft.com/office/powerpoint/2010/main" val="1936118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Seminar Leads</a:t>
            </a:r>
            <a:endParaRPr lang="en-GB" dirty="0"/>
          </a:p>
        </p:txBody>
      </p:sp>
      <p:sp>
        <p:nvSpPr>
          <p:cNvPr id="3" name="Content Placeholder 2"/>
          <p:cNvSpPr>
            <a:spLocks noGrp="1"/>
          </p:cNvSpPr>
          <p:nvPr>
            <p:ph sz="half" idx="1"/>
          </p:nvPr>
        </p:nvSpPr>
        <p:spPr/>
        <p:txBody>
          <a:bodyPr/>
          <a:lstStyle/>
          <a:p>
            <a:r>
              <a:rPr lang="en-GB" dirty="0" smtClean="0"/>
              <a:t>Chris Atherton</a:t>
            </a:r>
          </a:p>
          <a:p>
            <a:r>
              <a:rPr lang="en-GB" dirty="0" smtClean="0"/>
              <a:t>Christine McGovern</a:t>
            </a:r>
          </a:p>
          <a:p>
            <a:r>
              <a:rPr lang="en-GB" dirty="0" smtClean="0"/>
              <a:t>Yvonne Hutchison</a:t>
            </a:r>
          </a:p>
          <a:p>
            <a:r>
              <a:rPr lang="en-GB" dirty="0" smtClean="0"/>
              <a:t>Jennifer Lerpiniere</a:t>
            </a:r>
          </a:p>
          <a:p>
            <a:r>
              <a:rPr lang="en-GB" dirty="0" smtClean="0"/>
              <a:t>Annie McGauley</a:t>
            </a:r>
            <a:endParaRPr lang="en-GB" dirty="0"/>
          </a:p>
        </p:txBody>
      </p:sp>
      <p:sp>
        <p:nvSpPr>
          <p:cNvPr id="4" name="Content Placeholder 3"/>
          <p:cNvSpPr>
            <a:spLocks noGrp="1"/>
          </p:cNvSpPr>
          <p:nvPr>
            <p:ph sz="half" idx="2"/>
          </p:nvPr>
        </p:nvSpPr>
        <p:spPr/>
        <p:txBody>
          <a:bodyPr/>
          <a:lstStyle/>
          <a:p>
            <a:pPr fontAlgn="base"/>
            <a:r>
              <a:rPr lang="en-GB" dirty="0"/>
              <a:t>Seminar One: Tuesday 8</a:t>
            </a:r>
            <a:r>
              <a:rPr lang="en-GB" baseline="30000" dirty="0"/>
              <a:t>th</a:t>
            </a:r>
            <a:r>
              <a:rPr lang="en-GB" dirty="0"/>
              <a:t> </a:t>
            </a:r>
            <a:r>
              <a:rPr lang="en-GB" dirty="0" smtClean="0"/>
              <a:t>November</a:t>
            </a:r>
          </a:p>
          <a:p>
            <a:pPr fontAlgn="base"/>
            <a:r>
              <a:rPr lang="en-GB" dirty="0" smtClean="0"/>
              <a:t>Seminar </a:t>
            </a:r>
            <a:r>
              <a:rPr lang="en-GB" dirty="0"/>
              <a:t>Two: Tuesday 6</a:t>
            </a:r>
            <a:r>
              <a:rPr lang="en-GB" baseline="30000" dirty="0"/>
              <a:t>th</a:t>
            </a:r>
            <a:r>
              <a:rPr lang="en-GB" dirty="0"/>
              <a:t> </a:t>
            </a:r>
            <a:r>
              <a:rPr lang="en-GB" dirty="0" smtClean="0"/>
              <a:t>December</a:t>
            </a:r>
          </a:p>
          <a:p>
            <a:pPr fontAlgn="base"/>
            <a:r>
              <a:rPr lang="en-GB" dirty="0" smtClean="0"/>
              <a:t>Seminar </a:t>
            </a:r>
            <a:r>
              <a:rPr lang="en-GB" dirty="0"/>
              <a:t>Three: Tuesday 24</a:t>
            </a:r>
            <a:r>
              <a:rPr lang="en-GB" baseline="30000" dirty="0"/>
              <a:t>th</a:t>
            </a:r>
            <a:r>
              <a:rPr lang="en-GB" dirty="0"/>
              <a:t> </a:t>
            </a:r>
            <a:r>
              <a:rPr lang="en-GB" dirty="0" smtClean="0"/>
              <a:t>January</a:t>
            </a:r>
          </a:p>
          <a:p>
            <a:pPr fontAlgn="base"/>
            <a:r>
              <a:rPr lang="en-GB" dirty="0" smtClean="0"/>
              <a:t>Sector </a:t>
            </a:r>
            <a:r>
              <a:rPr lang="en-GB" dirty="0"/>
              <a:t>Specific Seminar Four: Tuesday 21</a:t>
            </a:r>
            <a:r>
              <a:rPr lang="en-GB" baseline="30000" dirty="0"/>
              <a:t>st</a:t>
            </a:r>
            <a:r>
              <a:rPr lang="en-GB" dirty="0"/>
              <a:t> of </a:t>
            </a:r>
            <a:r>
              <a:rPr lang="en-GB" dirty="0" smtClean="0"/>
              <a:t>March</a:t>
            </a:r>
          </a:p>
          <a:p>
            <a:pPr fontAlgn="base"/>
            <a:r>
              <a:rPr lang="en-GB" dirty="0" smtClean="0"/>
              <a:t>All Seminars 3.45-4.45pm</a:t>
            </a:r>
            <a:endParaRPr lang="en-GB" dirty="0"/>
          </a:p>
          <a:p>
            <a:endParaRPr lang="en-GB" dirty="0" smtClean="0"/>
          </a:p>
          <a:p>
            <a:r>
              <a:rPr lang="en-GB" dirty="0" smtClean="0"/>
              <a:t>Microsoft Teams</a:t>
            </a:r>
            <a:endParaRPr lang="en-GB" dirty="0"/>
          </a:p>
        </p:txBody>
      </p:sp>
    </p:spTree>
    <p:extLst>
      <p:ext uri="{BB962C8B-B14F-4D97-AF65-F5344CB8AC3E}">
        <p14:creationId xmlns:p14="http://schemas.microsoft.com/office/powerpoint/2010/main" val="4067175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hlinkClick r:id="rId2"/>
              </a:rPr>
              <a:t>http://www.bing.com/videos/search?q=fun+with+flags&amp;adlt=strict&amp;view=detail&amp;mid=F69398E6F236F697EE36F69398E6F236F697EE36&amp;FORM=VRDGAR</a:t>
            </a:r>
            <a:endParaRPr lang="en-GB" dirty="0"/>
          </a:p>
          <a:p>
            <a:r>
              <a:rPr lang="en-GB" dirty="0">
                <a:hlinkClick r:id="rId3"/>
              </a:rPr>
              <a:t>http://www.bing.com/videos/search?q=sheldon+cooper+routine&amp;adlt=strict&amp;view=detail&amp;mid=B080132947EB01F04E93B080132947EB01F04E93&amp;FORM=VRDGAR</a:t>
            </a:r>
            <a:endParaRPr lang="en-GB" dirty="0"/>
          </a:p>
          <a:p>
            <a:endParaRPr lang="en-GB" dirty="0"/>
          </a:p>
          <a:p>
            <a:endParaRPr lang="en-GB" dirty="0"/>
          </a:p>
        </p:txBody>
      </p:sp>
    </p:spTree>
    <p:extLst>
      <p:ext uri="{BB962C8B-B14F-4D97-AF65-F5344CB8AC3E}">
        <p14:creationId xmlns:p14="http://schemas.microsoft.com/office/powerpoint/2010/main" val="574357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Indicators and Differences</a:t>
            </a:r>
            <a:endParaRPr lang="en-GB" dirty="0"/>
          </a:p>
        </p:txBody>
      </p:sp>
      <p:sp>
        <p:nvSpPr>
          <p:cNvPr id="3" name="Content Placeholder 2"/>
          <p:cNvSpPr>
            <a:spLocks noGrp="1"/>
          </p:cNvSpPr>
          <p:nvPr>
            <p:ph idx="1"/>
          </p:nvPr>
        </p:nvSpPr>
        <p:spPr/>
        <p:txBody>
          <a:bodyPr>
            <a:normAutofit/>
          </a:bodyPr>
          <a:lstStyle/>
          <a:p>
            <a:pPr>
              <a:lnSpc>
                <a:spcPct val="90000"/>
              </a:lnSpc>
            </a:pPr>
            <a:r>
              <a:rPr lang="en-GB" sz="2400" dirty="0" smtClean="0">
                <a:solidFill>
                  <a:srgbClr val="0070C0"/>
                </a:solidFill>
                <a:cs typeface="Times New Roman" pitchFamily="18" charset="0"/>
              </a:rPr>
              <a:t>Play and writing often based on re-</a:t>
            </a:r>
            <a:r>
              <a:rPr lang="en-GB" sz="2400" dirty="0">
                <a:solidFill>
                  <a:srgbClr val="0070C0"/>
                </a:solidFill>
                <a:cs typeface="Times New Roman" pitchFamily="18" charset="0"/>
              </a:rPr>
              <a:t>e</a:t>
            </a:r>
            <a:r>
              <a:rPr lang="en-GB" sz="2400" dirty="0" smtClean="0">
                <a:solidFill>
                  <a:srgbClr val="0070C0"/>
                </a:solidFill>
                <a:cs typeface="Times New Roman" pitchFamily="18" charset="0"/>
              </a:rPr>
              <a:t>nacting scripts / films / stories from or centred around a preferred interest</a:t>
            </a:r>
          </a:p>
          <a:p>
            <a:pPr>
              <a:lnSpc>
                <a:spcPct val="90000"/>
              </a:lnSpc>
            </a:pPr>
            <a:r>
              <a:rPr lang="en-GB" sz="2400" dirty="0" smtClean="0">
                <a:solidFill>
                  <a:srgbClr val="0070C0"/>
                </a:solidFill>
                <a:cs typeface="Times New Roman" pitchFamily="18" charset="0"/>
              </a:rPr>
              <a:t>May need more support and direction </a:t>
            </a:r>
            <a:r>
              <a:rPr lang="en-GB" sz="2400" dirty="0">
                <a:solidFill>
                  <a:srgbClr val="0070C0"/>
                </a:solidFill>
                <a:cs typeface="Times New Roman" pitchFamily="18" charset="0"/>
              </a:rPr>
              <a:t>to make choices </a:t>
            </a:r>
            <a:r>
              <a:rPr lang="en-GB" sz="2400" dirty="0" smtClean="0">
                <a:solidFill>
                  <a:srgbClr val="0070C0"/>
                </a:solidFill>
                <a:cs typeface="Times New Roman" pitchFamily="18" charset="0"/>
              </a:rPr>
              <a:t>between </a:t>
            </a:r>
            <a:r>
              <a:rPr lang="en-GB" sz="2400" dirty="0">
                <a:solidFill>
                  <a:srgbClr val="0070C0"/>
                </a:solidFill>
                <a:cs typeface="Times New Roman" pitchFamily="18" charset="0"/>
              </a:rPr>
              <a:t>activities and </a:t>
            </a:r>
            <a:r>
              <a:rPr lang="en-GB" sz="2400" dirty="0" smtClean="0">
                <a:solidFill>
                  <a:srgbClr val="0070C0"/>
                </a:solidFill>
                <a:cs typeface="Times New Roman" pitchFamily="18" charset="0"/>
              </a:rPr>
              <a:t>in unstructured times</a:t>
            </a:r>
            <a:endParaRPr lang="en-GB" sz="2400" dirty="0">
              <a:solidFill>
                <a:srgbClr val="0070C0"/>
              </a:solidFill>
              <a:cs typeface="Times New Roman" pitchFamily="18" charset="0"/>
            </a:endParaRPr>
          </a:p>
          <a:p>
            <a:pPr>
              <a:lnSpc>
                <a:spcPct val="90000"/>
              </a:lnSpc>
            </a:pPr>
            <a:r>
              <a:rPr lang="en-GB" sz="2400" dirty="0" smtClean="0">
                <a:solidFill>
                  <a:srgbClr val="0070C0"/>
                </a:solidFill>
                <a:cs typeface="Times New Roman" pitchFamily="18" charset="0"/>
              </a:rPr>
              <a:t>Passions and interests may become a</a:t>
            </a:r>
            <a:r>
              <a:rPr lang="en-GB" sz="2400" dirty="0">
                <a:solidFill>
                  <a:srgbClr val="0070C0"/>
                </a:solidFill>
              </a:rPr>
              <a:t>ll </a:t>
            </a:r>
            <a:r>
              <a:rPr lang="en-GB" sz="2400" dirty="0" smtClean="0">
                <a:solidFill>
                  <a:srgbClr val="0070C0"/>
                </a:solidFill>
              </a:rPr>
              <a:t>encompassing, may not be shared by peers of a similar age (less problematic when you get older!)</a:t>
            </a:r>
            <a:endParaRPr lang="en-GB" sz="2400" dirty="0">
              <a:solidFill>
                <a:srgbClr val="0070C0"/>
              </a:solidFill>
            </a:endParaRPr>
          </a:p>
          <a:p>
            <a:pPr>
              <a:lnSpc>
                <a:spcPct val="90000"/>
              </a:lnSpc>
            </a:pPr>
            <a:r>
              <a:rPr lang="en-GB" sz="2400" dirty="0">
                <a:solidFill>
                  <a:srgbClr val="0070C0"/>
                </a:solidFill>
                <a:cs typeface="Times New Roman" pitchFamily="18" charset="0"/>
              </a:rPr>
              <a:t>Hates rules to be broken</a:t>
            </a:r>
          </a:p>
          <a:p>
            <a:pPr>
              <a:lnSpc>
                <a:spcPct val="90000"/>
              </a:lnSpc>
            </a:pPr>
            <a:r>
              <a:rPr lang="en-GB" sz="2400" dirty="0">
                <a:solidFill>
                  <a:srgbClr val="0070C0"/>
                </a:solidFill>
                <a:cs typeface="Times New Roman" pitchFamily="18" charset="0"/>
              </a:rPr>
              <a:t>Changes to routines / expectations causes anxiety </a:t>
            </a:r>
          </a:p>
          <a:p>
            <a:pPr>
              <a:lnSpc>
                <a:spcPct val="90000"/>
              </a:lnSpc>
            </a:pPr>
            <a:r>
              <a:rPr lang="en-GB" sz="2400" dirty="0" smtClean="0">
                <a:solidFill>
                  <a:srgbClr val="0070C0"/>
                </a:solidFill>
                <a:cs typeface="Times New Roman" pitchFamily="18" charset="0"/>
              </a:rPr>
              <a:t>Three dimensional thinking – differences in ability to see alternative perspectives</a:t>
            </a:r>
            <a:r>
              <a:rPr lang="en-GB" sz="2400" dirty="0" smtClean="0">
                <a:solidFill>
                  <a:srgbClr val="0070C0"/>
                </a:solidFill>
              </a:rPr>
              <a:t> </a:t>
            </a:r>
            <a:endParaRPr lang="en-GB" sz="2400" dirty="0">
              <a:solidFill>
                <a:srgbClr val="0070C0"/>
              </a:solidFill>
            </a:endParaRPr>
          </a:p>
          <a:p>
            <a:pPr marL="0" indent="0">
              <a:buNone/>
            </a:pPr>
            <a:endParaRPr lang="en-GB" dirty="0"/>
          </a:p>
        </p:txBody>
      </p:sp>
    </p:spTree>
    <p:extLst>
      <p:ext uri="{BB962C8B-B14F-4D97-AF65-F5344CB8AC3E}">
        <p14:creationId xmlns:p14="http://schemas.microsoft.com/office/powerpoint/2010/main" val="187689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Common Triggers and Challenges</a:t>
            </a:r>
            <a:endParaRPr lang="en-GB" dirty="0"/>
          </a:p>
        </p:txBody>
      </p:sp>
      <p:sp>
        <p:nvSpPr>
          <p:cNvPr id="3" name="Content Placeholder 2"/>
          <p:cNvSpPr>
            <a:spLocks noGrp="1"/>
          </p:cNvSpPr>
          <p:nvPr>
            <p:ph idx="1"/>
          </p:nvPr>
        </p:nvSpPr>
        <p:spPr/>
        <p:txBody>
          <a:bodyPr>
            <a:normAutofit/>
          </a:bodyPr>
          <a:lstStyle/>
          <a:p>
            <a:r>
              <a:rPr lang="en-GB" dirty="0" smtClean="0">
                <a:solidFill>
                  <a:schemeClr val="accent1"/>
                </a:solidFill>
              </a:rPr>
              <a:t>Think about the fixed v growth </a:t>
            </a:r>
            <a:r>
              <a:rPr lang="en-GB" dirty="0" err="1" smtClean="0">
                <a:solidFill>
                  <a:schemeClr val="accent1"/>
                </a:solidFill>
              </a:rPr>
              <a:t>mindset</a:t>
            </a:r>
            <a:endParaRPr lang="en-GB" dirty="0" smtClean="0">
              <a:solidFill>
                <a:schemeClr val="accent1"/>
              </a:solidFill>
            </a:endParaRPr>
          </a:p>
          <a:p>
            <a:r>
              <a:rPr lang="en-GB" dirty="0" smtClean="0">
                <a:solidFill>
                  <a:schemeClr val="accent1"/>
                </a:solidFill>
              </a:rPr>
              <a:t>Fear </a:t>
            </a:r>
            <a:r>
              <a:rPr lang="en-GB" dirty="0">
                <a:solidFill>
                  <a:schemeClr val="accent1"/>
                </a:solidFill>
              </a:rPr>
              <a:t>of making a mistake / need for perfection - If I don't try, I don't make a mistake. Mistakes prove you are </a:t>
            </a:r>
            <a:r>
              <a:rPr lang="en-GB" dirty="0" smtClean="0">
                <a:solidFill>
                  <a:schemeClr val="accent1"/>
                </a:solidFill>
              </a:rPr>
              <a:t>stupid.</a:t>
            </a:r>
          </a:p>
          <a:p>
            <a:r>
              <a:rPr lang="en-GB" dirty="0" smtClean="0">
                <a:solidFill>
                  <a:schemeClr val="accent1"/>
                </a:solidFill>
              </a:rPr>
              <a:t>In some, this can be seen misconstrued as intellectual </a:t>
            </a:r>
            <a:r>
              <a:rPr lang="en-GB" dirty="0">
                <a:solidFill>
                  <a:schemeClr val="accent1"/>
                </a:solidFill>
              </a:rPr>
              <a:t>arrogance </a:t>
            </a:r>
            <a:r>
              <a:rPr lang="en-GB" dirty="0" smtClean="0">
                <a:solidFill>
                  <a:schemeClr val="accent1"/>
                </a:solidFill>
              </a:rPr>
              <a:t>or narcissism – could be a barrier to developing positive relationships.</a:t>
            </a:r>
            <a:endParaRPr lang="en-GB" dirty="0">
              <a:solidFill>
                <a:schemeClr val="accent1"/>
              </a:solidFill>
            </a:endParaRPr>
          </a:p>
          <a:p>
            <a:endParaRPr lang="en-GB" dirty="0"/>
          </a:p>
        </p:txBody>
      </p:sp>
    </p:spTree>
    <p:extLst>
      <p:ext uri="{BB962C8B-B14F-4D97-AF65-F5344CB8AC3E}">
        <p14:creationId xmlns:p14="http://schemas.microsoft.com/office/powerpoint/2010/main" val="1143845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Common Triggers and Challenges</a:t>
            </a:r>
          </a:p>
        </p:txBody>
      </p:sp>
      <p:sp>
        <p:nvSpPr>
          <p:cNvPr id="3" name="Content Placeholder 2"/>
          <p:cNvSpPr>
            <a:spLocks noGrp="1"/>
          </p:cNvSpPr>
          <p:nvPr>
            <p:ph idx="1"/>
          </p:nvPr>
        </p:nvSpPr>
        <p:spPr/>
        <p:txBody>
          <a:bodyPr>
            <a:normAutofit/>
          </a:bodyPr>
          <a:lstStyle/>
          <a:p>
            <a:r>
              <a:rPr lang="en-GB" dirty="0">
                <a:solidFill>
                  <a:schemeClr val="accent1"/>
                </a:solidFill>
              </a:rPr>
              <a:t>Point out </a:t>
            </a:r>
            <a:r>
              <a:rPr lang="en-GB" dirty="0" smtClean="0">
                <a:solidFill>
                  <a:schemeClr val="accent1"/>
                </a:solidFill>
              </a:rPr>
              <a:t>errors of others as they have broken the rules</a:t>
            </a:r>
            <a:endParaRPr lang="en-GB" dirty="0">
              <a:solidFill>
                <a:schemeClr val="accent1"/>
              </a:solidFill>
            </a:endParaRPr>
          </a:p>
          <a:p>
            <a:r>
              <a:rPr lang="en-GB" dirty="0" smtClean="0">
                <a:solidFill>
                  <a:schemeClr val="accent1"/>
                </a:solidFill>
              </a:rPr>
              <a:t>Self </a:t>
            </a:r>
            <a:r>
              <a:rPr lang="en-GB" dirty="0">
                <a:solidFill>
                  <a:schemeClr val="accent1"/>
                </a:solidFill>
              </a:rPr>
              <a:t>perception as an </a:t>
            </a:r>
            <a:r>
              <a:rPr lang="en-GB" dirty="0" smtClean="0">
                <a:solidFill>
                  <a:schemeClr val="accent1"/>
                </a:solidFill>
              </a:rPr>
              <a:t>adult </a:t>
            </a:r>
            <a:r>
              <a:rPr lang="en-GB" dirty="0">
                <a:solidFill>
                  <a:schemeClr val="accent1"/>
                </a:solidFill>
              </a:rPr>
              <a:t>(don’t differentiate)</a:t>
            </a:r>
          </a:p>
          <a:p>
            <a:r>
              <a:rPr lang="en-GB" dirty="0" smtClean="0">
                <a:solidFill>
                  <a:schemeClr val="accent1"/>
                </a:solidFill>
              </a:rPr>
              <a:t>Need / desire to do </a:t>
            </a:r>
            <a:r>
              <a:rPr lang="en-GB" dirty="0">
                <a:solidFill>
                  <a:schemeClr val="accent1"/>
                </a:solidFill>
              </a:rPr>
              <a:t>things my </a:t>
            </a:r>
            <a:r>
              <a:rPr lang="en-GB" dirty="0" smtClean="0">
                <a:solidFill>
                  <a:schemeClr val="accent1"/>
                </a:solidFill>
              </a:rPr>
              <a:t>way - predictability</a:t>
            </a:r>
            <a:endParaRPr lang="en-GB" dirty="0">
              <a:solidFill>
                <a:schemeClr val="accent1"/>
              </a:solidFill>
            </a:endParaRPr>
          </a:p>
          <a:p>
            <a:r>
              <a:rPr lang="en-GB" dirty="0">
                <a:solidFill>
                  <a:schemeClr val="accent1"/>
                </a:solidFill>
              </a:rPr>
              <a:t>Last to know and seek help if on the wrong track</a:t>
            </a:r>
          </a:p>
          <a:p>
            <a:r>
              <a:rPr lang="en-GB" dirty="0">
                <a:solidFill>
                  <a:schemeClr val="accent1"/>
                </a:solidFill>
              </a:rPr>
              <a:t>Anxiety increases cognitive </a:t>
            </a:r>
            <a:r>
              <a:rPr lang="en-GB" dirty="0" smtClean="0">
                <a:solidFill>
                  <a:schemeClr val="accent1"/>
                </a:solidFill>
              </a:rPr>
              <a:t>rigidity</a:t>
            </a:r>
            <a:endParaRPr lang="en-GB" dirty="0">
              <a:solidFill>
                <a:schemeClr val="accent1"/>
              </a:solidFill>
            </a:endParaRPr>
          </a:p>
        </p:txBody>
      </p:sp>
    </p:spTree>
    <p:extLst>
      <p:ext uri="{BB962C8B-B14F-4D97-AF65-F5344CB8AC3E}">
        <p14:creationId xmlns:p14="http://schemas.microsoft.com/office/powerpoint/2010/main" val="2707119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0070C0"/>
                </a:solidFill>
              </a:rPr>
              <a:t>Features of Effective Support</a:t>
            </a:r>
            <a:endParaRPr lang="en-GB" dirty="0">
              <a:solidFill>
                <a:srgbClr val="0070C0"/>
              </a:solidFill>
            </a:endParaRP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37501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smtClean="0"/>
              <a:t>What Can I Do?</a:t>
            </a:r>
            <a:endParaRPr lang="en-GB" sz="3200" dirty="0"/>
          </a:p>
        </p:txBody>
      </p:sp>
      <p:sp>
        <p:nvSpPr>
          <p:cNvPr id="5" name="Content Placeholder 4"/>
          <p:cNvSpPr>
            <a:spLocks noGrp="1"/>
          </p:cNvSpPr>
          <p:nvPr>
            <p:ph idx="1"/>
          </p:nvPr>
        </p:nvSpPr>
        <p:spPr/>
        <p:txBody>
          <a:bodyPr/>
          <a:lstStyle/>
          <a:p>
            <a:pPr lvl="0"/>
            <a:r>
              <a:rPr lang="en-GB" b="1" i="1" dirty="0">
                <a:solidFill>
                  <a:schemeClr val="accent1"/>
                </a:solidFill>
              </a:rPr>
              <a:t>Keep things visual:</a:t>
            </a:r>
            <a:r>
              <a:rPr lang="en-GB" b="1" dirty="0">
                <a:solidFill>
                  <a:schemeClr val="accent1"/>
                </a:solidFill>
              </a:rPr>
              <a:t>  </a:t>
            </a:r>
            <a:r>
              <a:rPr lang="en-GB" dirty="0"/>
              <a:t>Either pictorial, written down or using videos, </a:t>
            </a:r>
            <a:r>
              <a:rPr lang="en-GB" dirty="0" smtClean="0"/>
              <a:t>Visual </a:t>
            </a:r>
            <a:r>
              <a:rPr lang="en-GB" dirty="0"/>
              <a:t>prompts are </a:t>
            </a:r>
            <a:r>
              <a:rPr lang="en-GB" dirty="0" smtClean="0"/>
              <a:t>helpful </a:t>
            </a:r>
            <a:r>
              <a:rPr lang="en-GB" dirty="0"/>
              <a:t>to gain and direct attention, to support comprehension and enhance learning experiences.  Make visual cue cards available for support around daily social communication if required.</a:t>
            </a:r>
          </a:p>
          <a:p>
            <a:pPr lvl="0"/>
            <a:r>
              <a:rPr lang="en-GB" b="1" i="1" dirty="0">
                <a:solidFill>
                  <a:schemeClr val="accent1"/>
                </a:solidFill>
              </a:rPr>
              <a:t>Enhanced the structure:  </a:t>
            </a:r>
            <a:r>
              <a:rPr lang="en-GB" dirty="0"/>
              <a:t>Weekly timetables, daily schedules and learning activities broken down into shorter, more manageable steps will often help.  </a:t>
            </a:r>
            <a:r>
              <a:rPr lang="en-GB" dirty="0" smtClean="0"/>
              <a:t>Clear timescales</a:t>
            </a:r>
            <a:r>
              <a:rPr lang="en-GB" dirty="0"/>
              <a:t>, start and finish activities on time, </a:t>
            </a:r>
            <a:r>
              <a:rPr lang="en-GB" dirty="0" smtClean="0"/>
              <a:t>give a chance to complete work at </a:t>
            </a:r>
            <a:r>
              <a:rPr lang="en-GB" dirty="0"/>
              <a:t>another time </a:t>
            </a:r>
            <a:r>
              <a:rPr lang="en-GB" dirty="0" smtClean="0"/>
              <a:t>for closure.</a:t>
            </a:r>
            <a:endParaRPr lang="en-GB" dirty="0"/>
          </a:p>
          <a:p>
            <a:pPr lvl="0"/>
            <a:r>
              <a:rPr lang="en-GB" b="1" i="1" dirty="0">
                <a:solidFill>
                  <a:schemeClr val="accent1"/>
                </a:solidFill>
              </a:rPr>
              <a:t>Break the problems down:  </a:t>
            </a:r>
            <a:r>
              <a:rPr lang="en-GB" dirty="0"/>
              <a:t>Explore the use of social stories for specific experiences that they find challenging.  Consider a time-out </a:t>
            </a:r>
            <a:r>
              <a:rPr lang="en-GB" dirty="0" smtClean="0"/>
              <a:t>card </a:t>
            </a:r>
            <a:r>
              <a:rPr lang="en-GB" dirty="0"/>
              <a:t>or strategy, and a plan for where to go that is safe and appropriate, if things are getting tough for any reason</a:t>
            </a:r>
            <a:r>
              <a:rPr lang="en-GB" dirty="0" smtClean="0"/>
              <a:t>.</a:t>
            </a:r>
            <a:endParaRPr lang="en-GB" dirty="0"/>
          </a:p>
        </p:txBody>
      </p:sp>
    </p:spTree>
    <p:extLst>
      <p:ext uri="{BB962C8B-B14F-4D97-AF65-F5344CB8AC3E}">
        <p14:creationId xmlns:p14="http://schemas.microsoft.com/office/powerpoint/2010/main" val="1765181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Can I Do?</a:t>
            </a:r>
          </a:p>
        </p:txBody>
      </p:sp>
      <p:sp>
        <p:nvSpPr>
          <p:cNvPr id="3" name="Content Placeholder 2"/>
          <p:cNvSpPr>
            <a:spLocks noGrp="1"/>
          </p:cNvSpPr>
          <p:nvPr>
            <p:ph idx="1"/>
          </p:nvPr>
        </p:nvSpPr>
        <p:spPr/>
        <p:txBody>
          <a:bodyPr>
            <a:normAutofit/>
          </a:bodyPr>
          <a:lstStyle/>
          <a:p>
            <a:pPr lvl="0"/>
            <a:r>
              <a:rPr lang="en-GB" b="1" i="1" dirty="0">
                <a:solidFill>
                  <a:schemeClr val="accent1"/>
                </a:solidFill>
              </a:rPr>
              <a:t>Time to process:  </a:t>
            </a:r>
            <a:r>
              <a:rPr lang="en-GB" dirty="0"/>
              <a:t>Begin by using </a:t>
            </a:r>
            <a:r>
              <a:rPr lang="en-GB" dirty="0" smtClean="0"/>
              <a:t>their name.  </a:t>
            </a:r>
            <a:r>
              <a:rPr lang="en-GB" dirty="0"/>
              <a:t>Allow </a:t>
            </a:r>
            <a:r>
              <a:rPr lang="en-GB" dirty="0" smtClean="0"/>
              <a:t>at least 10 </a:t>
            </a:r>
            <a:r>
              <a:rPr lang="en-GB" dirty="0"/>
              <a:t>seconds for a response before </a:t>
            </a:r>
            <a:r>
              <a:rPr lang="en-GB" dirty="0" smtClean="0"/>
              <a:t>checking -  </a:t>
            </a:r>
            <a:r>
              <a:rPr lang="en-GB" dirty="0"/>
              <a:t>understood the question / expectation / instruction.  As them to repeat back in their own </a:t>
            </a:r>
            <a:r>
              <a:rPr lang="en-GB" dirty="0" smtClean="0"/>
              <a:t>words.</a:t>
            </a:r>
            <a:endParaRPr lang="en-GB" dirty="0"/>
          </a:p>
          <a:p>
            <a:pPr lvl="0"/>
            <a:r>
              <a:rPr lang="en-GB" b="1" i="1" dirty="0">
                <a:solidFill>
                  <a:schemeClr val="accent1"/>
                </a:solidFill>
              </a:rPr>
              <a:t>Make it easier:  </a:t>
            </a:r>
            <a:r>
              <a:rPr lang="en-GB" dirty="0"/>
              <a:t>Keep language simple, concise and consistent to avoid overload, and supplement with visuals where possible.  Break the tasks down into more manageable </a:t>
            </a:r>
            <a:r>
              <a:rPr lang="en-GB" dirty="0" smtClean="0"/>
              <a:t>steps</a:t>
            </a:r>
          </a:p>
          <a:p>
            <a:pPr lvl="0"/>
            <a:r>
              <a:rPr lang="en-GB" b="1" i="1" dirty="0">
                <a:solidFill>
                  <a:schemeClr val="accent1"/>
                </a:solidFill>
              </a:rPr>
              <a:t>Slowly forward</a:t>
            </a:r>
            <a:r>
              <a:rPr lang="en-GB" b="1" dirty="0">
                <a:solidFill>
                  <a:schemeClr val="accent1"/>
                </a:solidFill>
              </a:rPr>
              <a:t>:  </a:t>
            </a:r>
            <a:r>
              <a:rPr lang="en-GB" dirty="0"/>
              <a:t>A de-sensitisation or gradual exposure plan (e.g. building on short amounts of time in non-preferred situations (e.g. classes, subjects, areas of the building, transition points, with particular peers or staff) rewarding and recognising very small steps and appropriate use of contingency / safety plans</a:t>
            </a:r>
          </a:p>
          <a:p>
            <a:pPr lvl="0"/>
            <a:r>
              <a:rPr lang="en-GB" b="1" i="1" dirty="0">
                <a:solidFill>
                  <a:schemeClr val="accent1"/>
                </a:solidFill>
              </a:rPr>
              <a:t>Make it logical:</a:t>
            </a:r>
            <a:r>
              <a:rPr lang="en-GB" b="1" dirty="0">
                <a:solidFill>
                  <a:schemeClr val="accent1"/>
                </a:solidFill>
              </a:rPr>
              <a:t>  </a:t>
            </a:r>
            <a:r>
              <a:rPr lang="en-GB" dirty="0"/>
              <a:t>If the young person relates to it, use probability, maths, likelihood and logic wherever possible.  Numbers are consistent, language and people are often not</a:t>
            </a:r>
            <a:r>
              <a:rPr lang="en-GB" dirty="0" smtClean="0"/>
              <a:t>.</a:t>
            </a:r>
            <a:endParaRPr lang="en-GB" dirty="0"/>
          </a:p>
          <a:p>
            <a:endParaRPr lang="en-GB" dirty="0"/>
          </a:p>
        </p:txBody>
      </p:sp>
    </p:spTree>
    <p:extLst>
      <p:ext uri="{BB962C8B-B14F-4D97-AF65-F5344CB8AC3E}">
        <p14:creationId xmlns:p14="http://schemas.microsoft.com/office/powerpoint/2010/main" val="2361879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 Them How!</a:t>
            </a:r>
            <a:endParaRPr lang="en-GB" dirty="0"/>
          </a:p>
        </p:txBody>
      </p:sp>
      <p:sp>
        <p:nvSpPr>
          <p:cNvPr id="3" name="Content Placeholder 2"/>
          <p:cNvSpPr>
            <a:spLocks noGrp="1"/>
          </p:cNvSpPr>
          <p:nvPr>
            <p:ph idx="1"/>
          </p:nvPr>
        </p:nvSpPr>
        <p:spPr/>
        <p:txBody>
          <a:bodyPr>
            <a:normAutofit fontScale="92500" lnSpcReduction="20000"/>
          </a:bodyPr>
          <a:lstStyle/>
          <a:p>
            <a:pPr marL="0" lvl="0" indent="0">
              <a:buNone/>
            </a:pPr>
            <a:r>
              <a:rPr lang="en-GB" dirty="0" smtClean="0">
                <a:solidFill>
                  <a:schemeClr val="accent1"/>
                </a:solidFill>
              </a:rPr>
              <a:t>How </a:t>
            </a:r>
            <a:r>
              <a:rPr lang="en-GB" dirty="0">
                <a:solidFill>
                  <a:schemeClr val="accent1"/>
                </a:solidFill>
              </a:rPr>
              <a:t>and when to start</a:t>
            </a:r>
          </a:p>
          <a:p>
            <a:pPr marL="0" lvl="0" indent="0">
              <a:buNone/>
            </a:pPr>
            <a:r>
              <a:rPr lang="en-GB" dirty="0">
                <a:solidFill>
                  <a:schemeClr val="accent1"/>
                </a:solidFill>
              </a:rPr>
              <a:t>When its ok to interrupt</a:t>
            </a:r>
          </a:p>
          <a:p>
            <a:pPr marL="0" lvl="0" indent="0">
              <a:buNone/>
            </a:pPr>
            <a:r>
              <a:rPr lang="en-GB" dirty="0">
                <a:solidFill>
                  <a:schemeClr val="accent1"/>
                </a:solidFill>
              </a:rPr>
              <a:t>What turn taking looks like</a:t>
            </a:r>
          </a:p>
          <a:p>
            <a:pPr marL="0" lvl="0" indent="0">
              <a:buNone/>
            </a:pPr>
            <a:r>
              <a:rPr lang="en-GB" dirty="0">
                <a:solidFill>
                  <a:schemeClr val="accent1"/>
                </a:solidFill>
              </a:rPr>
              <a:t>Remaining on topic</a:t>
            </a:r>
          </a:p>
          <a:p>
            <a:pPr marL="0" lvl="0" indent="0">
              <a:buNone/>
            </a:pPr>
            <a:r>
              <a:rPr lang="en-GB" dirty="0">
                <a:solidFill>
                  <a:schemeClr val="accent1"/>
                </a:solidFill>
              </a:rPr>
              <a:t>Follow up questions</a:t>
            </a:r>
          </a:p>
          <a:p>
            <a:pPr marL="0" lvl="0" indent="0">
              <a:buNone/>
            </a:pPr>
            <a:r>
              <a:rPr lang="en-GB" dirty="0">
                <a:solidFill>
                  <a:schemeClr val="accent1"/>
                </a:solidFill>
              </a:rPr>
              <a:t>Personal space</a:t>
            </a:r>
          </a:p>
          <a:p>
            <a:pPr marL="0" lvl="0" indent="0">
              <a:buNone/>
            </a:pPr>
            <a:r>
              <a:rPr lang="en-GB" dirty="0">
                <a:solidFill>
                  <a:schemeClr val="accent1"/>
                </a:solidFill>
              </a:rPr>
              <a:t>Facial expressions and non-verbal </a:t>
            </a:r>
            <a:r>
              <a:rPr lang="en-GB" dirty="0" smtClean="0">
                <a:solidFill>
                  <a:schemeClr val="accent1"/>
                </a:solidFill>
              </a:rPr>
              <a:t>communication</a:t>
            </a:r>
          </a:p>
          <a:p>
            <a:pPr marL="0" lvl="0" indent="0">
              <a:buNone/>
            </a:pPr>
            <a:r>
              <a:rPr lang="en-GB" dirty="0" smtClean="0">
                <a:solidFill>
                  <a:schemeClr val="accent1"/>
                </a:solidFill>
              </a:rPr>
              <a:t>When </a:t>
            </a:r>
            <a:r>
              <a:rPr lang="en-GB" dirty="0">
                <a:solidFill>
                  <a:schemeClr val="accent1"/>
                </a:solidFill>
              </a:rPr>
              <a:t>and how to end </a:t>
            </a:r>
            <a:r>
              <a:rPr lang="en-GB" dirty="0" smtClean="0">
                <a:solidFill>
                  <a:schemeClr val="accent1"/>
                </a:solidFill>
              </a:rPr>
              <a:t>politely</a:t>
            </a:r>
          </a:p>
          <a:p>
            <a:pPr marL="0" lvl="0" indent="0">
              <a:buNone/>
            </a:pPr>
            <a:r>
              <a:rPr lang="en-GB" dirty="0" smtClean="0">
                <a:solidFill>
                  <a:schemeClr val="accent1"/>
                </a:solidFill>
              </a:rPr>
              <a:t>Appropriate </a:t>
            </a:r>
            <a:r>
              <a:rPr lang="en-GB" dirty="0">
                <a:solidFill>
                  <a:schemeClr val="accent1"/>
                </a:solidFill>
              </a:rPr>
              <a:t>voice volume and tone awareness for different </a:t>
            </a:r>
            <a:r>
              <a:rPr lang="en-GB" dirty="0" smtClean="0">
                <a:solidFill>
                  <a:schemeClr val="accent1"/>
                </a:solidFill>
              </a:rPr>
              <a:t>contexts.</a:t>
            </a:r>
          </a:p>
          <a:p>
            <a:pPr marL="0" lvl="0" indent="0">
              <a:buNone/>
            </a:pPr>
            <a:r>
              <a:rPr lang="en-GB" dirty="0" smtClean="0">
                <a:solidFill>
                  <a:schemeClr val="accent1"/>
                </a:solidFill>
              </a:rPr>
              <a:t>Model </a:t>
            </a:r>
            <a:r>
              <a:rPr lang="en-GB" dirty="0">
                <a:solidFill>
                  <a:schemeClr val="accent1"/>
                </a:solidFill>
              </a:rPr>
              <a:t>appropriate social use of language e.g. sentence openers and responses to familiar types of </a:t>
            </a:r>
            <a:r>
              <a:rPr lang="en-GB" dirty="0" smtClean="0">
                <a:solidFill>
                  <a:schemeClr val="accent1"/>
                </a:solidFill>
              </a:rPr>
              <a:t>questions.</a:t>
            </a:r>
          </a:p>
          <a:p>
            <a:pPr marL="0" lvl="0" indent="0">
              <a:buNone/>
            </a:pPr>
            <a:r>
              <a:rPr lang="en-GB" dirty="0" smtClean="0">
                <a:solidFill>
                  <a:schemeClr val="accent1"/>
                </a:solidFill>
              </a:rPr>
              <a:t>Encourage clarification questions - for </a:t>
            </a:r>
            <a:r>
              <a:rPr lang="en-GB" dirty="0">
                <a:solidFill>
                  <a:schemeClr val="accent1"/>
                </a:solidFill>
              </a:rPr>
              <a:t>phrases or use of words that seem atypical.  </a:t>
            </a:r>
            <a:endParaRPr lang="en-GB" dirty="0" smtClean="0">
              <a:solidFill>
                <a:schemeClr val="accent1"/>
              </a:solidFill>
            </a:endParaRPr>
          </a:p>
          <a:p>
            <a:pPr marL="0" lvl="0" indent="0">
              <a:buNone/>
            </a:pPr>
            <a:r>
              <a:rPr lang="en-GB" dirty="0" smtClean="0">
                <a:solidFill>
                  <a:schemeClr val="accent1"/>
                </a:solidFill>
              </a:rPr>
              <a:t>This skills will </a:t>
            </a:r>
            <a:r>
              <a:rPr lang="en-GB" dirty="0">
                <a:solidFill>
                  <a:schemeClr val="accent1"/>
                </a:solidFill>
              </a:rPr>
              <a:t>help to develop their social confidence and ability to develop peer </a:t>
            </a:r>
            <a:r>
              <a:rPr lang="en-GB" dirty="0" smtClean="0">
                <a:solidFill>
                  <a:schemeClr val="accent1"/>
                </a:solidFill>
              </a:rPr>
              <a:t>relationships</a:t>
            </a:r>
            <a:endParaRPr lang="en-GB" dirty="0">
              <a:solidFill>
                <a:schemeClr val="accent1"/>
              </a:solidFill>
            </a:endParaRPr>
          </a:p>
          <a:p>
            <a:endParaRPr lang="en-GB" dirty="0"/>
          </a:p>
        </p:txBody>
      </p:sp>
    </p:spTree>
    <p:extLst>
      <p:ext uri="{BB962C8B-B14F-4D97-AF65-F5344CB8AC3E}">
        <p14:creationId xmlns:p14="http://schemas.microsoft.com/office/powerpoint/2010/main" val="1747328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Can I Do?</a:t>
            </a:r>
          </a:p>
        </p:txBody>
      </p:sp>
      <p:sp>
        <p:nvSpPr>
          <p:cNvPr id="3" name="Content Placeholder 2"/>
          <p:cNvSpPr>
            <a:spLocks noGrp="1"/>
          </p:cNvSpPr>
          <p:nvPr>
            <p:ph idx="1"/>
          </p:nvPr>
        </p:nvSpPr>
        <p:spPr/>
        <p:txBody>
          <a:bodyPr>
            <a:normAutofit lnSpcReduction="10000"/>
          </a:bodyPr>
          <a:lstStyle/>
          <a:p>
            <a:pPr lvl="0"/>
            <a:r>
              <a:rPr lang="en-GB" b="1" i="1" dirty="0">
                <a:solidFill>
                  <a:schemeClr val="accent1"/>
                </a:solidFill>
              </a:rPr>
              <a:t>Support change:</a:t>
            </a:r>
            <a:r>
              <a:rPr lang="en-GB" b="1" dirty="0">
                <a:solidFill>
                  <a:schemeClr val="accent1"/>
                </a:solidFill>
              </a:rPr>
              <a:t>  </a:t>
            </a:r>
            <a:r>
              <a:rPr lang="en-GB" dirty="0"/>
              <a:t>Enhance support for transitions where necessary e.g. </a:t>
            </a:r>
            <a:r>
              <a:rPr lang="en-GB" dirty="0" smtClean="0"/>
              <a:t>meeting </a:t>
            </a:r>
            <a:r>
              <a:rPr lang="en-GB" dirty="0"/>
              <a:t>and greeting, </a:t>
            </a:r>
            <a:r>
              <a:rPr lang="en-GB" dirty="0" smtClean="0"/>
              <a:t>change of person, place, expectation, environment</a:t>
            </a:r>
          </a:p>
          <a:p>
            <a:pPr lvl="0"/>
            <a:r>
              <a:rPr lang="en-GB" dirty="0" smtClean="0"/>
              <a:t>When </a:t>
            </a:r>
            <a:r>
              <a:rPr lang="en-GB" dirty="0"/>
              <a:t>will it happen, what should they expect, what is expected of them, how long it will last, and what will happen after?  What can they do to help manage the change? </a:t>
            </a:r>
            <a:r>
              <a:rPr lang="en-GB" dirty="0" smtClean="0"/>
              <a:t>Time to process that </a:t>
            </a:r>
            <a:r>
              <a:rPr lang="en-GB" dirty="0"/>
              <a:t>change is coming, e.g. “in five minutes the bell will go…” </a:t>
            </a:r>
            <a:endParaRPr lang="en-GB" dirty="0" smtClean="0"/>
          </a:p>
          <a:p>
            <a:pPr lvl="0"/>
            <a:r>
              <a:rPr lang="en-GB" dirty="0" smtClean="0"/>
              <a:t>Provide </a:t>
            </a:r>
            <a:r>
              <a:rPr lang="en-GB" dirty="0"/>
              <a:t>clearly defined breaks between structured activities, and choices to manage unstructured times </a:t>
            </a:r>
          </a:p>
          <a:p>
            <a:pPr lvl="0"/>
            <a:r>
              <a:rPr lang="en-GB" b="1" i="1" dirty="0">
                <a:solidFill>
                  <a:schemeClr val="accent1"/>
                </a:solidFill>
              </a:rPr>
              <a:t>Tell them why:</a:t>
            </a:r>
            <a:r>
              <a:rPr lang="en-GB" b="1" dirty="0">
                <a:solidFill>
                  <a:schemeClr val="accent1"/>
                </a:solidFill>
              </a:rPr>
              <a:t>  </a:t>
            </a:r>
            <a:r>
              <a:rPr lang="en-GB" dirty="0"/>
              <a:t>Explain the reasons behind decisions and changes that affect them.  </a:t>
            </a:r>
            <a:r>
              <a:rPr lang="en-GB" dirty="0" smtClean="0"/>
              <a:t>E.g. school </a:t>
            </a:r>
            <a:r>
              <a:rPr lang="en-GB" dirty="0"/>
              <a:t>values, rules and </a:t>
            </a:r>
            <a:r>
              <a:rPr lang="en-GB" dirty="0" smtClean="0"/>
              <a:t>boundaries</a:t>
            </a:r>
          </a:p>
          <a:p>
            <a:pPr lvl="0"/>
            <a:r>
              <a:rPr lang="en-GB" dirty="0" smtClean="0"/>
              <a:t>Explore </a:t>
            </a:r>
            <a:r>
              <a:rPr lang="en-GB" dirty="0"/>
              <a:t>the logic behind </a:t>
            </a:r>
            <a:r>
              <a:rPr lang="en-GB" dirty="0" smtClean="0"/>
              <a:t>them</a:t>
            </a:r>
            <a:endParaRPr lang="en-GB" dirty="0"/>
          </a:p>
          <a:p>
            <a:pPr lvl="0"/>
            <a:r>
              <a:rPr lang="en-GB" b="1" i="1" dirty="0" smtClean="0">
                <a:solidFill>
                  <a:schemeClr val="accent1"/>
                </a:solidFill>
              </a:rPr>
              <a:t>Special interests (</a:t>
            </a:r>
            <a:r>
              <a:rPr lang="en-GB" b="1" i="1" dirty="0" smtClean="0">
                <a:solidFill>
                  <a:schemeClr val="accent1"/>
                </a:solidFill>
              </a:rPr>
              <a:t>Passions):</a:t>
            </a:r>
            <a:r>
              <a:rPr lang="en-GB" b="1" dirty="0" smtClean="0">
                <a:solidFill>
                  <a:schemeClr val="accent1"/>
                </a:solidFill>
              </a:rPr>
              <a:t>  </a:t>
            </a:r>
            <a:r>
              <a:rPr lang="en-GB" dirty="0"/>
              <a:t>Capitalise on their interests and </a:t>
            </a:r>
            <a:r>
              <a:rPr lang="en-GB" dirty="0" smtClean="0"/>
              <a:t>strengths - tap </a:t>
            </a:r>
            <a:r>
              <a:rPr lang="en-GB" dirty="0"/>
              <a:t>into </a:t>
            </a:r>
            <a:r>
              <a:rPr lang="en-GB" dirty="0" smtClean="0"/>
              <a:t>what </a:t>
            </a:r>
            <a:r>
              <a:rPr lang="en-GB" dirty="0"/>
              <a:t>they are passionate about, then tailor their curricular experiences around these.  You can also make the links between your subject area and theirs explicit. </a:t>
            </a:r>
          </a:p>
          <a:p>
            <a:endParaRPr lang="en-GB" dirty="0"/>
          </a:p>
        </p:txBody>
      </p:sp>
    </p:spTree>
    <p:extLst>
      <p:ext uri="{BB962C8B-B14F-4D97-AF65-F5344CB8AC3E}">
        <p14:creationId xmlns:p14="http://schemas.microsoft.com/office/powerpoint/2010/main" val="161809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Can I Do?</a:t>
            </a:r>
          </a:p>
        </p:txBody>
      </p:sp>
      <p:sp>
        <p:nvSpPr>
          <p:cNvPr id="3" name="Content Placeholder 2"/>
          <p:cNvSpPr>
            <a:spLocks noGrp="1"/>
          </p:cNvSpPr>
          <p:nvPr>
            <p:ph idx="1"/>
          </p:nvPr>
        </p:nvSpPr>
        <p:spPr/>
        <p:txBody>
          <a:bodyPr>
            <a:normAutofit fontScale="92500" lnSpcReduction="20000"/>
          </a:bodyPr>
          <a:lstStyle/>
          <a:p>
            <a:pPr lvl="0"/>
            <a:r>
              <a:rPr lang="en-GB" b="1" i="1" dirty="0">
                <a:solidFill>
                  <a:schemeClr val="accent1"/>
                </a:solidFill>
              </a:rPr>
              <a:t>Make them feel useful and capable:</a:t>
            </a:r>
            <a:r>
              <a:rPr lang="en-GB" b="1" dirty="0">
                <a:solidFill>
                  <a:schemeClr val="accent1"/>
                </a:solidFill>
              </a:rPr>
              <a:t> </a:t>
            </a:r>
            <a:r>
              <a:rPr lang="en-GB" dirty="0"/>
              <a:t>“I’d find it so helpful if you could…”  Give them the chance to showcase their strengths, talents and interests</a:t>
            </a:r>
          </a:p>
          <a:p>
            <a:pPr lvl="0"/>
            <a:r>
              <a:rPr lang="en-GB" b="1" i="1" dirty="0">
                <a:solidFill>
                  <a:schemeClr val="accent1"/>
                </a:solidFill>
              </a:rPr>
              <a:t>Have restorative discussions</a:t>
            </a:r>
            <a:r>
              <a:rPr lang="en-GB" b="1" dirty="0">
                <a:solidFill>
                  <a:schemeClr val="accent1"/>
                </a:solidFill>
              </a:rPr>
              <a:t>:  </a:t>
            </a:r>
            <a:r>
              <a:rPr lang="en-GB" dirty="0"/>
              <a:t>Especially when things haven’t worked out, and use visuals to support questioning (e.g. What happened? Who was affected?  How did it make you feel?  What needs to happen now?) and visual prompts for responses (e.g. “it was too loud…”, “I felt angry…”</a:t>
            </a:r>
          </a:p>
          <a:p>
            <a:pPr lvl="0"/>
            <a:r>
              <a:rPr lang="en-GB" b="1" i="1" dirty="0">
                <a:solidFill>
                  <a:schemeClr val="accent1"/>
                </a:solidFill>
              </a:rPr>
              <a:t>Make sure you’re clear:</a:t>
            </a:r>
            <a:r>
              <a:rPr lang="en-GB" b="1" dirty="0">
                <a:solidFill>
                  <a:schemeClr val="accent1"/>
                </a:solidFill>
              </a:rPr>
              <a:t> </a:t>
            </a:r>
            <a:r>
              <a:rPr lang="en-GB" dirty="0"/>
              <a:t>Consider how your language and phrasing could have been misinterpreted and check that you have been understood as you intended to </a:t>
            </a:r>
            <a:r>
              <a:rPr lang="en-GB" dirty="0" smtClean="0"/>
              <a:t>be.</a:t>
            </a:r>
          </a:p>
          <a:p>
            <a:pPr lvl="0"/>
            <a:r>
              <a:rPr lang="en-GB" dirty="0" smtClean="0"/>
              <a:t>Be </a:t>
            </a:r>
            <a:r>
              <a:rPr lang="en-GB" dirty="0"/>
              <a:t>as accurate and concrete as you </a:t>
            </a:r>
            <a:r>
              <a:rPr lang="en-GB" dirty="0" smtClean="0"/>
              <a:t>can.</a:t>
            </a:r>
          </a:p>
          <a:p>
            <a:pPr lvl="0"/>
            <a:r>
              <a:rPr lang="en-GB" dirty="0" smtClean="0"/>
              <a:t>Teach </a:t>
            </a:r>
            <a:r>
              <a:rPr lang="en-GB" dirty="0"/>
              <a:t>them the meaning of unusual phrases and encourage them to ask for clarification </a:t>
            </a:r>
            <a:endParaRPr lang="en-GB" dirty="0" smtClean="0"/>
          </a:p>
          <a:p>
            <a:pPr lvl="0"/>
            <a:r>
              <a:rPr lang="en-GB" dirty="0" smtClean="0"/>
              <a:t>People </a:t>
            </a:r>
            <a:r>
              <a:rPr lang="en-GB" dirty="0"/>
              <a:t>are very often loose and inaccurate with the language they use and rely on people getting the ‘</a:t>
            </a:r>
            <a:r>
              <a:rPr lang="en-GB" dirty="0" err="1"/>
              <a:t>jist</a:t>
            </a:r>
            <a:r>
              <a:rPr lang="en-GB" dirty="0"/>
              <a:t>’ of what they mean – often relying heavily on context or prior discussion / knowledge.  This is often fundamental to communication errors between autistic and non-autistic people.</a:t>
            </a:r>
          </a:p>
          <a:p>
            <a:endParaRPr lang="en-GB" dirty="0"/>
          </a:p>
        </p:txBody>
      </p:sp>
    </p:spTree>
    <p:extLst>
      <p:ext uri="{BB962C8B-B14F-4D97-AF65-F5344CB8AC3E}">
        <p14:creationId xmlns:p14="http://schemas.microsoft.com/office/powerpoint/2010/main" val="31299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Peer Support Facilitators from Carlibar Communication Service</a:t>
            </a:r>
            <a:endParaRPr lang="en-GB" sz="3200" dirty="0"/>
          </a:p>
        </p:txBody>
      </p:sp>
      <p:sp>
        <p:nvSpPr>
          <p:cNvPr id="3" name="Content Placeholder 2"/>
          <p:cNvSpPr>
            <a:spLocks noGrp="1"/>
          </p:cNvSpPr>
          <p:nvPr>
            <p:ph sz="half" idx="1"/>
          </p:nvPr>
        </p:nvSpPr>
        <p:spPr/>
        <p:txBody>
          <a:bodyPr>
            <a:normAutofit/>
          </a:bodyPr>
          <a:lstStyle/>
          <a:p>
            <a:endParaRPr lang="en-GB" dirty="0" smtClean="0"/>
          </a:p>
          <a:p>
            <a:r>
              <a:rPr lang="en-GB" dirty="0" smtClean="0"/>
              <a:t>Rebecca MacDonald</a:t>
            </a:r>
            <a:endParaRPr lang="en-GB" dirty="0"/>
          </a:p>
          <a:p>
            <a:r>
              <a:rPr lang="en-GB" dirty="0" smtClean="0"/>
              <a:t>Sharon </a:t>
            </a:r>
            <a:r>
              <a:rPr lang="en-GB" dirty="0" smtClean="0"/>
              <a:t>Nelson</a:t>
            </a:r>
          </a:p>
          <a:p>
            <a:r>
              <a:rPr lang="en-GB" dirty="0" smtClean="0"/>
              <a:t>Claire </a:t>
            </a:r>
            <a:r>
              <a:rPr lang="en-GB" dirty="0" smtClean="0"/>
              <a:t>Stewart</a:t>
            </a:r>
          </a:p>
          <a:p>
            <a:r>
              <a:rPr lang="en-GB" dirty="0" smtClean="0"/>
              <a:t>Donna Marie Weston</a:t>
            </a:r>
          </a:p>
        </p:txBody>
      </p:sp>
      <p:sp>
        <p:nvSpPr>
          <p:cNvPr id="4" name="Content Placeholder 3"/>
          <p:cNvSpPr>
            <a:spLocks noGrp="1"/>
          </p:cNvSpPr>
          <p:nvPr>
            <p:ph sz="half" idx="2"/>
          </p:nvPr>
        </p:nvSpPr>
        <p:spPr/>
        <p:txBody>
          <a:bodyPr/>
          <a:lstStyle/>
          <a:p>
            <a:r>
              <a:rPr lang="en-GB" dirty="0" smtClean="0"/>
              <a:t>Peer Support Session </a:t>
            </a:r>
            <a:r>
              <a:rPr lang="en-GB" dirty="0"/>
              <a:t>One: Tuesday 22</a:t>
            </a:r>
            <a:r>
              <a:rPr lang="en-GB" baseline="30000" dirty="0"/>
              <a:t>nd</a:t>
            </a:r>
            <a:r>
              <a:rPr lang="en-GB" dirty="0"/>
              <a:t> </a:t>
            </a:r>
            <a:r>
              <a:rPr lang="en-GB" dirty="0" smtClean="0"/>
              <a:t>November</a:t>
            </a:r>
          </a:p>
          <a:p>
            <a:r>
              <a:rPr lang="en-GB" dirty="0" smtClean="0"/>
              <a:t>Peer </a:t>
            </a:r>
            <a:r>
              <a:rPr lang="en-GB" dirty="0"/>
              <a:t>Support Session Two: Tuesday 13</a:t>
            </a:r>
            <a:r>
              <a:rPr lang="en-GB" baseline="30000" dirty="0"/>
              <a:t>th</a:t>
            </a:r>
            <a:r>
              <a:rPr lang="en-GB" dirty="0"/>
              <a:t> </a:t>
            </a:r>
            <a:r>
              <a:rPr lang="en-GB" dirty="0" smtClean="0"/>
              <a:t>December</a:t>
            </a:r>
          </a:p>
          <a:p>
            <a:r>
              <a:rPr lang="en-GB" dirty="0" smtClean="0"/>
              <a:t>Peer </a:t>
            </a:r>
            <a:r>
              <a:rPr lang="en-GB" dirty="0"/>
              <a:t>Support Session Three: Tuesday 31</a:t>
            </a:r>
            <a:r>
              <a:rPr lang="en-GB" baseline="30000" dirty="0"/>
              <a:t>st</a:t>
            </a:r>
            <a:r>
              <a:rPr lang="en-GB" dirty="0"/>
              <a:t> </a:t>
            </a:r>
            <a:r>
              <a:rPr lang="en-GB" dirty="0" smtClean="0"/>
              <a:t>January</a:t>
            </a:r>
          </a:p>
          <a:p>
            <a:endParaRPr lang="en-GB" dirty="0" smtClean="0"/>
          </a:p>
          <a:p>
            <a:r>
              <a:rPr lang="en-GB" dirty="0" smtClean="0"/>
              <a:t>All sessions - 3.45-4.45pm</a:t>
            </a:r>
            <a:endParaRPr lang="en-GB" dirty="0"/>
          </a:p>
          <a:p>
            <a:endParaRPr lang="en-GB" dirty="0"/>
          </a:p>
        </p:txBody>
      </p:sp>
    </p:spTree>
    <p:extLst>
      <p:ext uri="{BB962C8B-B14F-4D97-AF65-F5344CB8AC3E}">
        <p14:creationId xmlns:p14="http://schemas.microsoft.com/office/powerpoint/2010/main" val="834498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Can I Do?</a:t>
            </a:r>
          </a:p>
        </p:txBody>
      </p:sp>
      <p:sp>
        <p:nvSpPr>
          <p:cNvPr id="3" name="Content Placeholder 2"/>
          <p:cNvSpPr>
            <a:spLocks noGrp="1"/>
          </p:cNvSpPr>
          <p:nvPr>
            <p:ph idx="1"/>
          </p:nvPr>
        </p:nvSpPr>
        <p:spPr/>
        <p:txBody>
          <a:bodyPr>
            <a:normAutofit/>
          </a:bodyPr>
          <a:lstStyle/>
          <a:p>
            <a:pPr lvl="0"/>
            <a:r>
              <a:rPr lang="en-GB" b="1" i="1" dirty="0">
                <a:solidFill>
                  <a:schemeClr val="accent1"/>
                </a:solidFill>
              </a:rPr>
              <a:t>Highlight your own mistakes and recovery:</a:t>
            </a:r>
            <a:r>
              <a:rPr lang="en-GB" b="1" dirty="0">
                <a:solidFill>
                  <a:schemeClr val="accent1"/>
                </a:solidFill>
              </a:rPr>
              <a:t>  </a:t>
            </a:r>
            <a:r>
              <a:rPr lang="en-GB" dirty="0"/>
              <a:t>Model how to cope with the frustration, and talk through how to </a:t>
            </a:r>
            <a:r>
              <a:rPr lang="en-GB" dirty="0" smtClean="0"/>
              <a:t>recover.</a:t>
            </a:r>
          </a:p>
          <a:p>
            <a:pPr lvl="0"/>
            <a:r>
              <a:rPr lang="en-GB" b="1" i="1" dirty="0" smtClean="0">
                <a:solidFill>
                  <a:schemeClr val="accent1"/>
                </a:solidFill>
              </a:rPr>
              <a:t>Selected </a:t>
            </a:r>
            <a:r>
              <a:rPr lang="en-GB" b="1" i="1" dirty="0">
                <a:solidFill>
                  <a:schemeClr val="accent1"/>
                </a:solidFill>
              </a:rPr>
              <a:t>choices:</a:t>
            </a:r>
            <a:r>
              <a:rPr lang="en-GB" b="1" dirty="0">
                <a:solidFill>
                  <a:schemeClr val="accent1"/>
                </a:solidFill>
              </a:rPr>
              <a:t>  </a:t>
            </a:r>
            <a:r>
              <a:rPr lang="en-GB" dirty="0"/>
              <a:t>These give them the feeling of being in some control, which can reduce feelings of anxiety (e.g. “Do you want to start the phased return during period one or period two?”</a:t>
            </a:r>
          </a:p>
          <a:p>
            <a:pPr lvl="0"/>
            <a:r>
              <a:rPr lang="en-GB" b="1" i="1" dirty="0">
                <a:solidFill>
                  <a:schemeClr val="accent1"/>
                </a:solidFill>
              </a:rPr>
              <a:t>Flexible expectations:</a:t>
            </a:r>
            <a:r>
              <a:rPr lang="en-GB" b="1" dirty="0">
                <a:solidFill>
                  <a:schemeClr val="accent1"/>
                </a:solidFill>
              </a:rPr>
              <a:t>  </a:t>
            </a:r>
            <a:r>
              <a:rPr lang="en-GB" dirty="0"/>
              <a:t>Choose your battles: is your aim and need worth risking a breakdown in your relationship or an emotionally distressing experience for the young person?  This is not the same as letting them do what they like.  Boundaries are clearly important, but where possible avoid them becoming power battles.  E.g. “Because I’m telling you… because I said so”</a:t>
            </a:r>
          </a:p>
          <a:p>
            <a:pPr lvl="0"/>
            <a:r>
              <a:rPr lang="en-GB" b="1" i="1" dirty="0">
                <a:solidFill>
                  <a:schemeClr val="accent1"/>
                </a:solidFill>
              </a:rPr>
              <a:t>Backward learning:</a:t>
            </a:r>
            <a:r>
              <a:rPr lang="en-GB" b="1" dirty="0">
                <a:solidFill>
                  <a:schemeClr val="accent1"/>
                </a:solidFill>
              </a:rPr>
              <a:t>  </a:t>
            </a:r>
            <a:r>
              <a:rPr lang="en-GB" dirty="0"/>
              <a:t>If they are stuck, refusing or struggling, try backward learning – you or someone else helps them with 90% of the task, they finish the last 10% so experience closure (and build from there)</a:t>
            </a:r>
          </a:p>
          <a:p>
            <a:endParaRPr lang="en-GB" dirty="0"/>
          </a:p>
        </p:txBody>
      </p:sp>
    </p:spTree>
    <p:extLst>
      <p:ext uri="{BB962C8B-B14F-4D97-AF65-F5344CB8AC3E}">
        <p14:creationId xmlns:p14="http://schemas.microsoft.com/office/powerpoint/2010/main" val="2552420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Can I Do?</a:t>
            </a:r>
          </a:p>
        </p:txBody>
      </p:sp>
      <p:sp>
        <p:nvSpPr>
          <p:cNvPr id="3" name="Content Placeholder 2"/>
          <p:cNvSpPr>
            <a:spLocks noGrp="1"/>
          </p:cNvSpPr>
          <p:nvPr>
            <p:ph idx="1"/>
          </p:nvPr>
        </p:nvSpPr>
        <p:spPr/>
        <p:txBody>
          <a:bodyPr>
            <a:normAutofit lnSpcReduction="10000"/>
          </a:bodyPr>
          <a:lstStyle/>
          <a:p>
            <a:pPr lvl="0"/>
            <a:r>
              <a:rPr lang="en-GB" b="1" i="1" dirty="0">
                <a:solidFill>
                  <a:schemeClr val="accent1"/>
                </a:solidFill>
              </a:rPr>
              <a:t>Indirect praise:</a:t>
            </a:r>
            <a:r>
              <a:rPr lang="en-GB" b="1" dirty="0">
                <a:solidFill>
                  <a:schemeClr val="accent1"/>
                </a:solidFill>
              </a:rPr>
              <a:t>  </a:t>
            </a:r>
            <a:r>
              <a:rPr lang="en-GB" dirty="0"/>
              <a:t>For example talk to a pupil or member of staff about something good the child has done while they are in earshot – may be more easily accepted than directly praising them.</a:t>
            </a:r>
          </a:p>
          <a:p>
            <a:pPr lvl="0"/>
            <a:r>
              <a:rPr lang="en-GB" b="1" i="1" dirty="0" smtClean="0">
                <a:solidFill>
                  <a:schemeClr val="accent1"/>
                </a:solidFill>
              </a:rPr>
              <a:t>Explicitly </a:t>
            </a:r>
            <a:r>
              <a:rPr lang="en-GB" b="1" i="1" dirty="0">
                <a:solidFill>
                  <a:schemeClr val="accent1"/>
                </a:solidFill>
              </a:rPr>
              <a:t>teach for each context</a:t>
            </a:r>
            <a:r>
              <a:rPr lang="en-GB" b="1" dirty="0">
                <a:solidFill>
                  <a:schemeClr val="accent1"/>
                </a:solidFill>
              </a:rPr>
              <a:t>:  </a:t>
            </a:r>
            <a:r>
              <a:rPr lang="en-GB" dirty="0"/>
              <a:t>Emotional regulation, and desirable social behaviours often need to be taught directly and specifically around all potentially triggering </a:t>
            </a:r>
            <a:r>
              <a:rPr lang="en-GB" dirty="0" smtClean="0"/>
              <a:t>situations.</a:t>
            </a:r>
          </a:p>
          <a:p>
            <a:pPr lvl="0"/>
            <a:r>
              <a:rPr lang="en-GB" dirty="0" smtClean="0"/>
              <a:t>Some </a:t>
            </a:r>
            <a:r>
              <a:rPr lang="en-GB" dirty="0"/>
              <a:t>children and young people will not be able to flexibly transfer their coping strategies across different </a:t>
            </a:r>
            <a:r>
              <a:rPr lang="en-GB" dirty="0" smtClean="0"/>
              <a:t>situations.</a:t>
            </a:r>
          </a:p>
          <a:p>
            <a:pPr lvl="0"/>
            <a:r>
              <a:rPr lang="en-GB" dirty="0" smtClean="0"/>
              <a:t>This </a:t>
            </a:r>
            <a:r>
              <a:rPr lang="en-GB" dirty="0"/>
              <a:t>can sometimes be seen unhelpfully by others as evidence that they are ‘picking and choosing’ or ‘manipulating’ situations to their own </a:t>
            </a:r>
            <a:r>
              <a:rPr lang="en-GB" dirty="0" smtClean="0"/>
              <a:t>end.</a:t>
            </a:r>
          </a:p>
          <a:p>
            <a:pPr lvl="0"/>
            <a:r>
              <a:rPr lang="en-GB" dirty="0" smtClean="0"/>
              <a:t>Teach </a:t>
            </a:r>
            <a:r>
              <a:rPr lang="en-GB" dirty="0"/>
              <a:t>the behaviours and language you want to see, rather than focussing on the behaviour or language you want them to stop using.</a:t>
            </a:r>
          </a:p>
          <a:p>
            <a:pPr lvl="0"/>
            <a:r>
              <a:rPr lang="en-GB" b="1" i="1" dirty="0">
                <a:solidFill>
                  <a:schemeClr val="accent1"/>
                </a:solidFill>
              </a:rPr>
              <a:t>Depersonalise the situation</a:t>
            </a:r>
            <a:r>
              <a:rPr lang="en-GB" b="1" dirty="0">
                <a:solidFill>
                  <a:schemeClr val="accent1"/>
                </a:solidFill>
              </a:rPr>
              <a:t>:  </a:t>
            </a:r>
            <a:r>
              <a:rPr lang="en-GB" dirty="0"/>
              <a:t>Use rules to your advantage, e.g. “I have a dress code for work, because those are the rules of the system</a:t>
            </a:r>
            <a:r>
              <a:rPr lang="en-GB" dirty="0" smtClean="0"/>
              <a:t>.”</a:t>
            </a:r>
            <a:endParaRPr lang="en-GB" dirty="0"/>
          </a:p>
        </p:txBody>
      </p:sp>
    </p:spTree>
    <p:extLst>
      <p:ext uri="{BB962C8B-B14F-4D97-AF65-F5344CB8AC3E}">
        <p14:creationId xmlns:p14="http://schemas.microsoft.com/office/powerpoint/2010/main" val="3620947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Autism Specific Considerations </a:t>
            </a:r>
            <a:r>
              <a:rPr lang="en-GB" sz="2000" dirty="0"/>
              <a:t>(That can help just about anyone)</a:t>
            </a:r>
          </a:p>
        </p:txBody>
      </p:sp>
      <p:sp>
        <p:nvSpPr>
          <p:cNvPr id="3" name="Content Placeholder 2"/>
          <p:cNvSpPr>
            <a:spLocks noGrp="1"/>
          </p:cNvSpPr>
          <p:nvPr>
            <p:ph idx="1"/>
          </p:nvPr>
        </p:nvSpPr>
        <p:spPr/>
        <p:txBody>
          <a:bodyPr>
            <a:normAutofit/>
          </a:bodyPr>
          <a:lstStyle/>
          <a:p>
            <a:pPr lvl="0"/>
            <a:r>
              <a:rPr lang="en-GB" sz="2800" i="1" dirty="0">
                <a:solidFill>
                  <a:schemeClr val="accent6"/>
                </a:solidFill>
              </a:rPr>
              <a:t>Keep things visual</a:t>
            </a:r>
            <a:endParaRPr lang="en-GB" sz="2800" dirty="0">
              <a:solidFill>
                <a:schemeClr val="accent6"/>
              </a:solidFill>
            </a:endParaRPr>
          </a:p>
          <a:p>
            <a:pPr lvl="0"/>
            <a:r>
              <a:rPr lang="en-GB" sz="2800" i="1" dirty="0">
                <a:solidFill>
                  <a:schemeClr val="accent6"/>
                </a:solidFill>
              </a:rPr>
              <a:t>Enhanced the structure</a:t>
            </a:r>
          </a:p>
          <a:p>
            <a:pPr lvl="0"/>
            <a:r>
              <a:rPr lang="en-GB" sz="2800" i="1" dirty="0">
                <a:solidFill>
                  <a:schemeClr val="accent6"/>
                </a:solidFill>
              </a:rPr>
              <a:t>Break the problems down</a:t>
            </a:r>
          </a:p>
          <a:p>
            <a:pPr lvl="0"/>
            <a:r>
              <a:rPr lang="en-GB" sz="2800" i="1" dirty="0">
                <a:solidFill>
                  <a:schemeClr val="accent6"/>
                </a:solidFill>
              </a:rPr>
              <a:t>Time to process</a:t>
            </a:r>
            <a:endParaRPr lang="en-GB" sz="2800" dirty="0">
              <a:solidFill>
                <a:schemeClr val="accent6"/>
              </a:solidFill>
            </a:endParaRPr>
          </a:p>
          <a:p>
            <a:pPr lvl="0"/>
            <a:r>
              <a:rPr lang="en-GB" sz="2800" i="1" dirty="0">
                <a:solidFill>
                  <a:schemeClr val="accent6"/>
                </a:solidFill>
              </a:rPr>
              <a:t>Make it easier</a:t>
            </a:r>
            <a:endParaRPr lang="en-GB" sz="2800" dirty="0">
              <a:solidFill>
                <a:schemeClr val="accent6"/>
              </a:solidFill>
            </a:endParaRPr>
          </a:p>
          <a:p>
            <a:pPr lvl="0"/>
            <a:r>
              <a:rPr lang="en-GB" sz="2800" i="1" dirty="0">
                <a:solidFill>
                  <a:schemeClr val="accent6"/>
                </a:solidFill>
              </a:rPr>
              <a:t>Teach them how</a:t>
            </a:r>
          </a:p>
          <a:p>
            <a:pPr lvl="0"/>
            <a:r>
              <a:rPr lang="en-GB" sz="2800" i="1" dirty="0">
                <a:solidFill>
                  <a:schemeClr val="accent6"/>
                </a:solidFill>
              </a:rPr>
              <a:t>Support change</a:t>
            </a:r>
            <a:endParaRPr lang="en-GB" sz="2800" dirty="0">
              <a:solidFill>
                <a:schemeClr val="accent6"/>
              </a:solidFill>
            </a:endParaRPr>
          </a:p>
          <a:p>
            <a:pPr lvl="0"/>
            <a:r>
              <a:rPr lang="en-GB" sz="2800" i="1" dirty="0">
                <a:solidFill>
                  <a:schemeClr val="accent6"/>
                </a:solidFill>
              </a:rPr>
              <a:t>Tell them why</a:t>
            </a:r>
            <a:endParaRPr lang="en-GB" sz="2800" dirty="0">
              <a:solidFill>
                <a:schemeClr val="accent6"/>
              </a:solidFill>
            </a:endParaRPr>
          </a:p>
          <a:p>
            <a:pPr lvl="0"/>
            <a:endParaRPr lang="en-GB" i="1" dirty="0"/>
          </a:p>
          <a:p>
            <a:pPr lvl="0"/>
            <a:endParaRPr lang="en-GB" dirty="0"/>
          </a:p>
        </p:txBody>
      </p:sp>
      <p:pic>
        <p:nvPicPr>
          <p:cNvPr id="4" name="Google Shape;176;p29" descr="Trapper+Keeper+Work+system+blog+001.jpg 1,600×863 pixels"/>
          <p:cNvPicPr preferRelativeResize="0"/>
          <p:nvPr/>
        </p:nvPicPr>
        <p:blipFill rotWithShape="1">
          <a:blip r:embed="rId3">
            <a:alphaModFix/>
          </a:blip>
          <a:srcRect/>
          <a:stretch/>
        </p:blipFill>
        <p:spPr>
          <a:xfrm>
            <a:off x="8114869" y="221573"/>
            <a:ext cx="3738465" cy="2300589"/>
          </a:xfrm>
          <a:prstGeom prst="rect">
            <a:avLst/>
          </a:prstGeom>
          <a:noFill/>
          <a:ln>
            <a:noFill/>
          </a:ln>
        </p:spPr>
      </p:pic>
      <p:pic>
        <p:nvPicPr>
          <p:cNvPr id="5" name="Google Shape;182;p30"/>
          <p:cNvPicPr preferRelativeResize="0"/>
          <p:nvPr/>
        </p:nvPicPr>
        <p:blipFill rotWithShape="1">
          <a:blip r:embed="rId4">
            <a:alphaModFix/>
          </a:blip>
          <a:srcRect t="26121" r="15031" b="10539"/>
          <a:stretch/>
        </p:blipFill>
        <p:spPr>
          <a:xfrm>
            <a:off x="7252871" y="2667887"/>
            <a:ext cx="2618966" cy="2465677"/>
          </a:xfrm>
          <a:prstGeom prst="rect">
            <a:avLst/>
          </a:prstGeom>
          <a:noFill/>
          <a:ln>
            <a:noFill/>
          </a:ln>
        </p:spPr>
      </p:pic>
      <p:pic>
        <p:nvPicPr>
          <p:cNvPr id="6" name="Google Shape;354;p54"/>
          <p:cNvPicPr preferRelativeResize="0"/>
          <p:nvPr/>
        </p:nvPicPr>
        <p:blipFill>
          <a:blip r:embed="rId5">
            <a:alphaModFix/>
          </a:blip>
          <a:stretch>
            <a:fillRect/>
          </a:stretch>
        </p:blipFill>
        <p:spPr>
          <a:xfrm>
            <a:off x="214628" y="192303"/>
            <a:ext cx="3553554" cy="2329859"/>
          </a:xfrm>
          <a:prstGeom prst="rect">
            <a:avLst/>
          </a:prstGeom>
          <a:noFill/>
          <a:ln>
            <a:noFill/>
          </a:ln>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1273"/>
          <a:stretch/>
        </p:blipFill>
        <p:spPr>
          <a:xfrm>
            <a:off x="9231220" y="4326608"/>
            <a:ext cx="2699696" cy="2421449"/>
          </a:xfrm>
          <a:prstGeom prst="rect">
            <a:avLst/>
          </a:prstGeom>
        </p:spPr>
      </p:pic>
    </p:spTree>
    <p:extLst>
      <p:ext uri="{BB962C8B-B14F-4D97-AF65-F5344CB8AC3E}">
        <p14:creationId xmlns:p14="http://schemas.microsoft.com/office/powerpoint/2010/main" val="1183004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Autism Specific Considerations </a:t>
            </a:r>
            <a:r>
              <a:rPr lang="en-GB" sz="2000" dirty="0"/>
              <a:t>(That can help just about anyone)</a:t>
            </a:r>
          </a:p>
        </p:txBody>
      </p:sp>
      <p:sp>
        <p:nvSpPr>
          <p:cNvPr id="3" name="Content Placeholder 2"/>
          <p:cNvSpPr>
            <a:spLocks noGrp="1"/>
          </p:cNvSpPr>
          <p:nvPr>
            <p:ph idx="1"/>
          </p:nvPr>
        </p:nvSpPr>
        <p:spPr/>
        <p:txBody>
          <a:bodyPr>
            <a:normAutofit/>
          </a:bodyPr>
          <a:lstStyle/>
          <a:p>
            <a:pPr lvl="0"/>
            <a:r>
              <a:rPr lang="en-GB" sz="2800" i="1" dirty="0">
                <a:solidFill>
                  <a:schemeClr val="accent6"/>
                </a:solidFill>
              </a:rPr>
              <a:t>Special interests</a:t>
            </a:r>
          </a:p>
          <a:p>
            <a:pPr lvl="0"/>
            <a:r>
              <a:rPr lang="en-GB" sz="2800" i="1" dirty="0">
                <a:solidFill>
                  <a:schemeClr val="accent6"/>
                </a:solidFill>
              </a:rPr>
              <a:t>Make them feel useful and capable</a:t>
            </a:r>
            <a:endParaRPr lang="en-GB" sz="2800" dirty="0">
              <a:solidFill>
                <a:schemeClr val="accent6"/>
              </a:solidFill>
            </a:endParaRPr>
          </a:p>
          <a:p>
            <a:pPr lvl="0"/>
            <a:r>
              <a:rPr lang="en-GB" sz="2800" i="1" dirty="0">
                <a:solidFill>
                  <a:schemeClr val="accent6"/>
                </a:solidFill>
              </a:rPr>
              <a:t>Have restorative discussions</a:t>
            </a:r>
          </a:p>
          <a:p>
            <a:pPr lvl="0"/>
            <a:r>
              <a:rPr lang="en-GB" sz="2800" i="1" dirty="0">
                <a:solidFill>
                  <a:schemeClr val="accent6"/>
                </a:solidFill>
              </a:rPr>
              <a:t>Highlight your own mistakes and recovery</a:t>
            </a:r>
          </a:p>
          <a:p>
            <a:pPr lvl="0"/>
            <a:r>
              <a:rPr lang="en-GB" sz="2800" i="1" dirty="0">
                <a:solidFill>
                  <a:schemeClr val="accent6"/>
                </a:solidFill>
              </a:rPr>
              <a:t>Selected choices</a:t>
            </a:r>
            <a:endParaRPr lang="en-GB" sz="2800" dirty="0">
              <a:solidFill>
                <a:schemeClr val="accent6"/>
              </a:solidFill>
            </a:endParaRPr>
          </a:p>
          <a:p>
            <a:pPr lvl="0"/>
            <a:r>
              <a:rPr lang="en-GB" sz="2800" i="1" dirty="0">
                <a:solidFill>
                  <a:schemeClr val="accent6"/>
                </a:solidFill>
              </a:rPr>
              <a:t>Flexible expectations</a:t>
            </a:r>
          </a:p>
          <a:p>
            <a:pPr lvl="0"/>
            <a:r>
              <a:rPr lang="en-GB" sz="2800" i="1" dirty="0">
                <a:solidFill>
                  <a:schemeClr val="accent6"/>
                </a:solidFill>
              </a:rPr>
              <a:t>Backward learning</a:t>
            </a:r>
          </a:p>
          <a:p>
            <a:pPr lvl="0"/>
            <a:r>
              <a:rPr lang="en-GB" sz="2800" i="1" dirty="0">
                <a:solidFill>
                  <a:schemeClr val="accent6"/>
                </a:solidFill>
              </a:rPr>
              <a:t>Indirect praise</a:t>
            </a:r>
            <a:endParaRPr lang="en-GB" sz="2800" dirty="0">
              <a:solidFill>
                <a:schemeClr val="accent6"/>
              </a:solidFill>
            </a:endParaRPr>
          </a:p>
        </p:txBody>
      </p:sp>
      <p:pic>
        <p:nvPicPr>
          <p:cNvPr id="1026" name="Picture 2" descr="Wyre Forest Special School - Now &amp; Next 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8726" y="229187"/>
            <a:ext cx="2914608" cy="1789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oice Board - Autism Circu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220" r="16611"/>
          <a:stretch/>
        </p:blipFill>
        <p:spPr bwMode="auto">
          <a:xfrm>
            <a:off x="10192485" y="2653412"/>
            <a:ext cx="1660849" cy="16741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utism This or That Choice Board With 8 Colorful Pictures - Etsy 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868" y="3744614"/>
            <a:ext cx="2384423" cy="17611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throom Task Analysis"/>
          <p:cNvPicPr>
            <a:picLocks noChangeAspect="1" noChangeArrowheads="1"/>
          </p:cNvPicPr>
          <p:nvPr/>
        </p:nvPicPr>
        <p:blipFill rotWithShape="1">
          <a:blip r:embed="rId6">
            <a:extLst>
              <a:ext uri="{28A0092B-C50C-407E-A947-70E740481C1C}">
                <a14:useLocalDpi xmlns:a14="http://schemas.microsoft.com/office/drawing/2010/main" val="0"/>
              </a:ext>
            </a:extLst>
          </a:blip>
          <a:srcRect l="27279" r="28911"/>
          <a:stretch/>
        </p:blipFill>
        <p:spPr bwMode="auto">
          <a:xfrm>
            <a:off x="1750582" y="0"/>
            <a:ext cx="1978089" cy="292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01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Autism Specific Considerations </a:t>
            </a:r>
            <a:r>
              <a:rPr lang="en-GB" sz="2000" dirty="0"/>
              <a:t>(That can help just about anyone)</a:t>
            </a:r>
            <a:endParaRPr lang="en-GB" sz="1600" dirty="0"/>
          </a:p>
        </p:txBody>
      </p:sp>
      <p:sp>
        <p:nvSpPr>
          <p:cNvPr id="3" name="Content Placeholder 2"/>
          <p:cNvSpPr>
            <a:spLocks noGrp="1"/>
          </p:cNvSpPr>
          <p:nvPr>
            <p:ph idx="1"/>
          </p:nvPr>
        </p:nvSpPr>
        <p:spPr>
          <a:xfrm>
            <a:off x="3564294" y="149290"/>
            <a:ext cx="7987004" cy="6708710"/>
          </a:xfrm>
        </p:spPr>
        <p:txBody>
          <a:bodyPr>
            <a:normAutofit lnSpcReduction="10000"/>
          </a:bodyPr>
          <a:lstStyle/>
          <a:p>
            <a:pPr lvl="0"/>
            <a:r>
              <a:rPr lang="en-GB" sz="2800" i="1" dirty="0" smtClean="0">
                <a:solidFill>
                  <a:schemeClr val="accent6"/>
                </a:solidFill>
              </a:rPr>
              <a:t>Make </a:t>
            </a:r>
            <a:r>
              <a:rPr lang="en-GB" sz="2800" i="1" dirty="0">
                <a:solidFill>
                  <a:schemeClr val="accent6"/>
                </a:solidFill>
              </a:rPr>
              <a:t>sure you’re </a:t>
            </a:r>
            <a:r>
              <a:rPr lang="en-GB" sz="2800" i="1" dirty="0" smtClean="0">
                <a:solidFill>
                  <a:schemeClr val="accent6"/>
                </a:solidFill>
              </a:rPr>
              <a:t>clear:</a:t>
            </a:r>
            <a:endParaRPr lang="en-GB" sz="2800" dirty="0">
              <a:solidFill>
                <a:schemeClr val="accent6"/>
              </a:solidFill>
            </a:endParaRPr>
          </a:p>
          <a:p>
            <a:pPr lvl="0"/>
            <a:r>
              <a:rPr lang="en-GB" sz="2800" dirty="0" smtClean="0">
                <a:solidFill>
                  <a:schemeClr val="accent6"/>
                </a:solidFill>
              </a:rPr>
              <a:t>Consider </a:t>
            </a:r>
            <a:r>
              <a:rPr lang="en-GB" sz="2800" dirty="0">
                <a:solidFill>
                  <a:schemeClr val="accent6"/>
                </a:solidFill>
              </a:rPr>
              <a:t>how your language and phrasing could have been misinterpreted and check that you have been understood as you intended to be.  Be as accurate and concrete as you can.  </a:t>
            </a:r>
            <a:endParaRPr lang="en-GB" sz="2800" dirty="0" smtClean="0">
              <a:solidFill>
                <a:schemeClr val="accent6"/>
              </a:solidFill>
            </a:endParaRPr>
          </a:p>
          <a:p>
            <a:pPr lvl="0"/>
            <a:r>
              <a:rPr lang="en-GB" sz="2800" dirty="0" smtClean="0">
                <a:solidFill>
                  <a:schemeClr val="accent6"/>
                </a:solidFill>
              </a:rPr>
              <a:t>Teach </a:t>
            </a:r>
            <a:r>
              <a:rPr lang="en-GB" sz="2800" dirty="0">
                <a:solidFill>
                  <a:schemeClr val="accent6"/>
                </a:solidFill>
              </a:rPr>
              <a:t>them the meaning of unusual phrases and encourage them to ask for clarification when people use language they don’t understand. E.g.  “They are off to play football in the bus” doesn’t mean they are playing football inside the bus</a:t>
            </a:r>
            <a:r>
              <a:rPr lang="en-GB" sz="2800" dirty="0" smtClean="0">
                <a:solidFill>
                  <a:schemeClr val="accent6"/>
                </a:solidFill>
              </a:rPr>
              <a:t>.</a:t>
            </a:r>
          </a:p>
          <a:p>
            <a:pPr lvl="0"/>
            <a:r>
              <a:rPr lang="en-GB" sz="2800" dirty="0" smtClean="0">
                <a:solidFill>
                  <a:schemeClr val="accent6"/>
                </a:solidFill>
              </a:rPr>
              <a:t>People </a:t>
            </a:r>
            <a:r>
              <a:rPr lang="en-GB" sz="2800" dirty="0">
                <a:solidFill>
                  <a:schemeClr val="accent6"/>
                </a:solidFill>
              </a:rPr>
              <a:t>are very often loose and inaccurate with the language they use and rely on people getting the ‘</a:t>
            </a:r>
            <a:r>
              <a:rPr lang="en-GB" sz="2800" dirty="0" err="1">
                <a:solidFill>
                  <a:schemeClr val="accent6"/>
                </a:solidFill>
              </a:rPr>
              <a:t>jist</a:t>
            </a:r>
            <a:r>
              <a:rPr lang="en-GB" sz="2800" dirty="0">
                <a:solidFill>
                  <a:schemeClr val="accent6"/>
                </a:solidFill>
              </a:rPr>
              <a:t>’ of what they mean – often relying heavily on context or prior discussion / knowledge</a:t>
            </a:r>
            <a:r>
              <a:rPr lang="en-GB" sz="2800" dirty="0" smtClean="0">
                <a:solidFill>
                  <a:schemeClr val="accent6"/>
                </a:solidFill>
              </a:rPr>
              <a:t>.</a:t>
            </a:r>
          </a:p>
          <a:p>
            <a:pPr lvl="0"/>
            <a:r>
              <a:rPr lang="en-GB" sz="2800" dirty="0" smtClean="0">
                <a:solidFill>
                  <a:schemeClr val="accent6"/>
                </a:solidFill>
              </a:rPr>
              <a:t>This </a:t>
            </a:r>
            <a:r>
              <a:rPr lang="en-GB" sz="2800" dirty="0">
                <a:solidFill>
                  <a:schemeClr val="accent6"/>
                </a:solidFill>
              </a:rPr>
              <a:t>is often fundamental to communication errors between autistic and non-autistic people.</a:t>
            </a:r>
          </a:p>
          <a:p>
            <a:endParaRPr lang="en-GB" dirty="0"/>
          </a:p>
        </p:txBody>
      </p:sp>
      <p:pic>
        <p:nvPicPr>
          <p:cNvPr id="4" name="Picture 4" descr="Illustration Idioms - Illustration of Many Recent Cho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694" y="149290"/>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iteral understanding - Building Capacity Re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69" y="4000500"/>
            <a:ext cx="27146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87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Autism Specific Considerations </a:t>
            </a:r>
            <a:r>
              <a:rPr lang="en-GB" sz="2000" dirty="0"/>
              <a:t>(That can help just about anyone)</a:t>
            </a:r>
          </a:p>
        </p:txBody>
      </p:sp>
      <p:sp>
        <p:nvSpPr>
          <p:cNvPr id="3" name="Content Placeholder 2"/>
          <p:cNvSpPr>
            <a:spLocks noGrp="1"/>
          </p:cNvSpPr>
          <p:nvPr>
            <p:ph idx="1"/>
          </p:nvPr>
        </p:nvSpPr>
        <p:spPr>
          <a:xfrm>
            <a:off x="3966612" y="1381344"/>
            <a:ext cx="7315200" cy="5120640"/>
          </a:xfrm>
        </p:spPr>
        <p:txBody>
          <a:bodyPr>
            <a:normAutofit/>
          </a:bodyPr>
          <a:lstStyle/>
          <a:p>
            <a:r>
              <a:rPr lang="en-GB" sz="3200" i="1" dirty="0">
                <a:solidFill>
                  <a:schemeClr val="accent6"/>
                </a:solidFill>
              </a:rPr>
              <a:t>Slowly forward</a:t>
            </a:r>
            <a:endParaRPr lang="en-GB" sz="3200" dirty="0">
              <a:solidFill>
                <a:schemeClr val="accent6"/>
              </a:solidFill>
            </a:endParaRPr>
          </a:p>
          <a:p>
            <a:r>
              <a:rPr lang="en-GB" sz="3200" i="1" dirty="0">
                <a:solidFill>
                  <a:schemeClr val="accent6"/>
                </a:solidFill>
              </a:rPr>
              <a:t>Make it logical</a:t>
            </a:r>
          </a:p>
          <a:p>
            <a:r>
              <a:rPr lang="en-GB" sz="3200" i="1" dirty="0">
                <a:solidFill>
                  <a:schemeClr val="accent6"/>
                </a:solidFill>
              </a:rPr>
              <a:t>Explicitly teach for each context</a:t>
            </a:r>
          </a:p>
          <a:p>
            <a:pPr lvl="0"/>
            <a:r>
              <a:rPr lang="en-GB" sz="3200" i="1" dirty="0">
                <a:solidFill>
                  <a:schemeClr val="accent6"/>
                </a:solidFill>
              </a:rPr>
              <a:t>Depersonalise the situation</a:t>
            </a:r>
            <a:r>
              <a:rPr lang="en-GB" sz="3200" dirty="0">
                <a:solidFill>
                  <a:schemeClr val="accent6"/>
                </a:solidFill>
              </a:rPr>
              <a:t>:</a:t>
            </a:r>
          </a:p>
          <a:p>
            <a:pPr lvl="1"/>
            <a:r>
              <a:rPr lang="en-GB" sz="2800" dirty="0">
                <a:solidFill>
                  <a:schemeClr val="accent6"/>
                </a:solidFill>
              </a:rPr>
              <a:t>Use rules to your advantage, e.g. “I have a dress code for work, because those are the rules of the system.”</a:t>
            </a:r>
          </a:p>
        </p:txBody>
      </p:sp>
    </p:spTree>
    <p:extLst>
      <p:ext uri="{BB962C8B-B14F-4D97-AF65-F5344CB8AC3E}">
        <p14:creationId xmlns:p14="http://schemas.microsoft.com/office/powerpoint/2010/main" val="4276493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4"/>
          <p:cNvSpPr>
            <a:spLocks noChangeArrowheads="1"/>
          </p:cNvSpPr>
          <p:nvPr/>
        </p:nvSpPr>
        <p:spPr bwMode="auto">
          <a:xfrm>
            <a:off x="1524000" y="260649"/>
            <a:ext cx="9144000" cy="5183187"/>
          </a:xfrm>
          <a:prstGeom prst="cloudCallout">
            <a:avLst>
              <a:gd name="adj1" fmla="val -39713"/>
              <a:gd name="adj2" fmla="val 57731"/>
            </a:avLst>
          </a:prstGeom>
          <a:solidFill>
            <a:schemeClr val="accent6">
              <a:lumMod val="40000"/>
              <a:lumOff val="60000"/>
            </a:schemeClr>
          </a:solidFill>
          <a:ln w="9525">
            <a:solidFill>
              <a:schemeClr val="tx1"/>
            </a:solidFill>
            <a:round/>
            <a:headEnd/>
            <a:tailEnd/>
          </a:ln>
        </p:spPr>
        <p:txBody>
          <a:bodyPr/>
          <a:lstStyle/>
          <a:p>
            <a:pPr eaLnBrk="0" fontAlgn="base" hangingPunct="0">
              <a:spcBef>
                <a:spcPct val="0"/>
              </a:spcBef>
              <a:spcAft>
                <a:spcPct val="0"/>
              </a:spcAft>
            </a:pPr>
            <a:r>
              <a:rPr lang="en-GB" sz="2000" dirty="0">
                <a:solidFill>
                  <a:srgbClr val="0070C0"/>
                </a:solidFill>
                <a:latin typeface="Arial" charset="0"/>
              </a:rPr>
              <a:t>"I’ve come to a frightening conclusion that I am the decisive element in the classroom. It’s my personal approach that creates the climate. It’s my daily mood that makes the weather. As a teacher, I possess a tremendous power to make a child’s life miserable or joyous. I can be a tool of torture or an instrument of inspiration. I can humiliate or heal. It is my response that decides whether a crisis will be escalated or de-escalated and a child humanized or dehumanized. (H. </a:t>
            </a:r>
            <a:r>
              <a:rPr lang="en-GB" sz="2000" dirty="0" err="1">
                <a:solidFill>
                  <a:srgbClr val="0070C0"/>
                </a:solidFill>
                <a:latin typeface="Arial" charset="0"/>
              </a:rPr>
              <a:t>Ginott</a:t>
            </a:r>
            <a:r>
              <a:rPr lang="en-GB" sz="2000" dirty="0">
                <a:solidFill>
                  <a:srgbClr val="0070C0"/>
                </a:solidFill>
                <a:latin typeface="Arial" charset="0"/>
              </a:rPr>
              <a:t>)</a:t>
            </a:r>
          </a:p>
          <a:p>
            <a:pPr algn="ctr" eaLnBrk="0" fontAlgn="base" hangingPunct="0">
              <a:spcBef>
                <a:spcPct val="0"/>
              </a:spcBef>
              <a:spcAft>
                <a:spcPct val="0"/>
              </a:spcAft>
            </a:pPr>
            <a:r>
              <a:rPr lang="en-GB" dirty="0">
                <a:solidFill>
                  <a:prstClr val="white"/>
                </a:solidFill>
                <a:latin typeface="Arial" charset="0"/>
              </a:rPr>
              <a:t> </a:t>
            </a:r>
          </a:p>
        </p:txBody>
      </p:sp>
    </p:spTree>
    <p:extLst>
      <p:ext uri="{BB962C8B-B14F-4D97-AF65-F5344CB8AC3E}">
        <p14:creationId xmlns:p14="http://schemas.microsoft.com/office/powerpoint/2010/main" val="2559288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lnSpcReduction="10000"/>
          </a:bodyPr>
          <a:lstStyle/>
          <a:p>
            <a:r>
              <a:rPr lang="en-GB" dirty="0"/>
              <a:t>Anxiety and fear can be very dominant emotions for autistic people. </a:t>
            </a:r>
            <a:endParaRPr lang="en-GB" dirty="0" smtClean="0"/>
          </a:p>
          <a:p>
            <a:r>
              <a:rPr lang="en-GB" dirty="0" smtClean="0"/>
              <a:t>Many </a:t>
            </a:r>
            <a:r>
              <a:rPr lang="en-GB" dirty="0"/>
              <a:t>of the challenges that autistic people encounter arise within the rules, parameters and constraints of a neuro-typically dominant social </a:t>
            </a:r>
            <a:r>
              <a:rPr lang="en-GB" dirty="0" smtClean="0"/>
              <a:t>world.</a:t>
            </a:r>
          </a:p>
          <a:p>
            <a:r>
              <a:rPr lang="en-GB" dirty="0" smtClean="0"/>
              <a:t>School </a:t>
            </a:r>
            <a:r>
              <a:rPr lang="en-GB" dirty="0"/>
              <a:t>systems generally reflect this dominance, resulting in higher risk for neuro-atypical people to experience higher levels of </a:t>
            </a:r>
            <a:r>
              <a:rPr lang="en-GB" dirty="0" smtClean="0"/>
              <a:t>stress.</a:t>
            </a:r>
          </a:p>
          <a:p>
            <a:r>
              <a:rPr lang="en-GB" dirty="0" smtClean="0"/>
              <a:t>For </a:t>
            </a:r>
            <a:r>
              <a:rPr lang="en-GB" dirty="0"/>
              <a:t>some autistic people, this would have been underlined by lockdown during the pandemic, where these daily stressors were suddenly </a:t>
            </a:r>
            <a:r>
              <a:rPr lang="en-GB" dirty="0" smtClean="0"/>
              <a:t>removed.</a:t>
            </a:r>
          </a:p>
          <a:p>
            <a:r>
              <a:rPr lang="en-GB" dirty="0" smtClean="0"/>
              <a:t>We </a:t>
            </a:r>
            <a:r>
              <a:rPr lang="en-GB" dirty="0"/>
              <a:t>know that some children, young people and families have found some aspects of the return to full time education </a:t>
            </a:r>
            <a:r>
              <a:rPr lang="en-GB" dirty="0" smtClean="0"/>
              <a:t>difficult.</a:t>
            </a:r>
          </a:p>
          <a:p>
            <a:r>
              <a:rPr lang="en-GB" dirty="0" smtClean="0"/>
              <a:t>However </a:t>
            </a:r>
            <a:r>
              <a:rPr lang="en-GB" dirty="0"/>
              <a:t>for others, the structure, routine, predictability, engagement, and separation of home and school contexts, as well as reconnection with key adults and peers, has been very welcome.  It really depends on the individual and their experience</a:t>
            </a:r>
            <a:r>
              <a:rPr lang="en-GB" dirty="0" smtClean="0"/>
              <a:t>.</a:t>
            </a:r>
            <a:endParaRPr lang="en-GB" dirty="0"/>
          </a:p>
        </p:txBody>
      </p:sp>
    </p:spTree>
    <p:extLst>
      <p:ext uri="{BB962C8B-B14F-4D97-AF65-F5344CB8AC3E}">
        <p14:creationId xmlns:p14="http://schemas.microsoft.com/office/powerpoint/2010/main" val="4097981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a:bodyPr>
          <a:lstStyle/>
          <a:p>
            <a:r>
              <a:rPr lang="en-GB" dirty="0" smtClean="0"/>
              <a:t>Autistic </a:t>
            </a:r>
            <a:r>
              <a:rPr lang="en-GB" dirty="0"/>
              <a:t>people usually exhibit differences in how they communicate and interact </a:t>
            </a:r>
            <a:r>
              <a:rPr lang="en-GB" dirty="0" smtClean="0"/>
              <a:t>socially.</a:t>
            </a:r>
          </a:p>
          <a:p>
            <a:r>
              <a:rPr lang="en-GB" dirty="0"/>
              <a:t>T</a:t>
            </a:r>
            <a:r>
              <a:rPr lang="en-GB" dirty="0" smtClean="0"/>
              <a:t>hey </a:t>
            </a:r>
            <a:r>
              <a:rPr lang="en-GB" dirty="0"/>
              <a:t>may have strong interests or passions about specific activities or interest, and may enjoy routinized, repetitive </a:t>
            </a:r>
            <a:r>
              <a:rPr lang="en-GB" dirty="0" smtClean="0"/>
              <a:t>experiences.</a:t>
            </a:r>
          </a:p>
          <a:p>
            <a:r>
              <a:rPr lang="en-GB" dirty="0" smtClean="0"/>
              <a:t>Autistic </a:t>
            </a:r>
            <a:r>
              <a:rPr lang="en-GB" dirty="0"/>
              <a:t>people often experience the</a:t>
            </a:r>
            <a:r>
              <a:rPr lang="en-GB" i="1" dirty="0"/>
              <a:t> </a:t>
            </a:r>
            <a:r>
              <a:rPr lang="en-GB" dirty="0"/>
              <a:t>sensory world differently, and can be either hyper or </a:t>
            </a:r>
            <a:r>
              <a:rPr lang="en-GB" dirty="0" smtClean="0"/>
              <a:t>hypo-sensitive.</a:t>
            </a:r>
          </a:p>
          <a:p>
            <a:r>
              <a:rPr lang="en-GB" dirty="0" smtClean="0"/>
              <a:t>Many </a:t>
            </a:r>
            <a:r>
              <a:rPr lang="en-GB" dirty="0"/>
              <a:t>young autistic people will identify sensory triggers like the school bell, the canteen, and large, busy spaces, as quite triggering and difficult to cope with.  This can be evident at major transitions such as entering or exiting the school building, break, lunch time, and transitions between </a:t>
            </a:r>
            <a:r>
              <a:rPr lang="en-GB" dirty="0" smtClean="0"/>
              <a:t>classes.</a:t>
            </a:r>
          </a:p>
          <a:p>
            <a:r>
              <a:rPr lang="en-GB" dirty="0" smtClean="0"/>
              <a:t>Their </a:t>
            </a:r>
            <a:r>
              <a:rPr lang="en-GB" dirty="0"/>
              <a:t>preferred topics of conversation or their general social communication style may make it more difficult for them to establish friendships they can feel secure and calm in</a:t>
            </a:r>
            <a:r>
              <a:rPr lang="en-GB" dirty="0" smtClean="0"/>
              <a:t>.</a:t>
            </a:r>
            <a:endParaRPr lang="en-GB" dirty="0"/>
          </a:p>
          <a:p>
            <a:endParaRPr lang="en-GB" dirty="0"/>
          </a:p>
        </p:txBody>
      </p:sp>
    </p:spTree>
    <p:extLst>
      <p:ext uri="{BB962C8B-B14F-4D97-AF65-F5344CB8AC3E}">
        <p14:creationId xmlns:p14="http://schemas.microsoft.com/office/powerpoint/2010/main" val="132002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 Aware</a:t>
            </a:r>
            <a:endParaRPr lang="en-GB" dirty="0"/>
          </a:p>
        </p:txBody>
      </p:sp>
      <p:sp>
        <p:nvSpPr>
          <p:cNvPr id="3" name="Content Placeholder 2"/>
          <p:cNvSpPr>
            <a:spLocks noGrp="1"/>
          </p:cNvSpPr>
          <p:nvPr>
            <p:ph idx="1"/>
          </p:nvPr>
        </p:nvSpPr>
        <p:spPr/>
        <p:txBody>
          <a:bodyPr/>
          <a:lstStyle/>
          <a:p>
            <a:pPr lvl="0"/>
            <a:r>
              <a:rPr lang="en-GB" dirty="0" smtClean="0"/>
              <a:t>the </a:t>
            </a:r>
            <a:r>
              <a:rPr lang="en-GB" dirty="0"/>
              <a:t>content of what you say carries more weight than all other elements of your communication (e.g. your speech prosody, volume, intonation, pitch, and non-verbal communication)</a:t>
            </a:r>
          </a:p>
          <a:p>
            <a:pPr lvl="0"/>
            <a:r>
              <a:rPr lang="en-GB" dirty="0" smtClean="0"/>
              <a:t>the </a:t>
            </a:r>
            <a:r>
              <a:rPr lang="en-GB" dirty="0"/>
              <a:t>issue of communication breakdown between neuro-typical and neuro-diverse individuals is one of a double empathy problem, it’s not the individual with ASC that has sole ownership of the problem</a:t>
            </a:r>
          </a:p>
          <a:p>
            <a:pPr lvl="0"/>
            <a:r>
              <a:rPr lang="en-GB" dirty="0" smtClean="0"/>
              <a:t>a </a:t>
            </a:r>
            <a:r>
              <a:rPr lang="en-GB" dirty="0"/>
              <a:t>person with ASC will often have a base level of anxiety that is much higher than most </a:t>
            </a:r>
            <a:r>
              <a:rPr lang="en-GB" dirty="0" err="1"/>
              <a:t>neurotypically</a:t>
            </a:r>
            <a:r>
              <a:rPr lang="en-GB" dirty="0"/>
              <a:t> developing people, meaning they are more vulnerable to emotional lability and shame if they have regular emotionally draining responses</a:t>
            </a:r>
          </a:p>
        </p:txBody>
      </p:sp>
    </p:spTree>
    <p:extLst>
      <p:ext uri="{BB962C8B-B14F-4D97-AF65-F5344CB8AC3E}">
        <p14:creationId xmlns:p14="http://schemas.microsoft.com/office/powerpoint/2010/main" val="421981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the Programme</a:t>
            </a:r>
            <a:endParaRPr lang="en-GB" dirty="0"/>
          </a:p>
        </p:txBody>
      </p:sp>
      <p:sp>
        <p:nvSpPr>
          <p:cNvPr id="3" name="Content Placeholder 2"/>
          <p:cNvSpPr>
            <a:spLocks noGrp="1"/>
          </p:cNvSpPr>
          <p:nvPr>
            <p:ph idx="1"/>
          </p:nvPr>
        </p:nvSpPr>
        <p:spPr/>
        <p:txBody>
          <a:bodyPr>
            <a:normAutofit/>
          </a:bodyPr>
          <a:lstStyle/>
          <a:p>
            <a:pPr marL="0" indent="0" fontAlgn="base">
              <a:buNone/>
            </a:pPr>
            <a:r>
              <a:rPr lang="en-GB" dirty="0" smtClean="0"/>
              <a:t>Key Areas:</a:t>
            </a:r>
          </a:p>
          <a:p>
            <a:pPr fontAlgn="base"/>
            <a:r>
              <a:rPr lang="en-GB" dirty="0" smtClean="0"/>
              <a:t>An Introduction to Autism Spectrum Conditions</a:t>
            </a:r>
          </a:p>
          <a:p>
            <a:pPr fontAlgn="base"/>
            <a:r>
              <a:rPr lang="en-GB" dirty="0" smtClean="0"/>
              <a:t>Communicating a Positive View of Autism</a:t>
            </a:r>
          </a:p>
          <a:p>
            <a:pPr fontAlgn="base"/>
            <a:r>
              <a:rPr lang="en-GB" dirty="0"/>
              <a:t>Differing </a:t>
            </a:r>
            <a:r>
              <a:rPr lang="en-GB" dirty="0" smtClean="0"/>
              <a:t>Presentations </a:t>
            </a:r>
            <a:r>
              <a:rPr lang="en-GB" dirty="0"/>
              <a:t>of </a:t>
            </a:r>
            <a:r>
              <a:rPr lang="en-GB" dirty="0" smtClean="0"/>
              <a:t>Autism</a:t>
            </a:r>
          </a:p>
          <a:p>
            <a:pPr fontAlgn="base"/>
            <a:r>
              <a:rPr lang="en-GB" dirty="0"/>
              <a:t>Cognitive Theories of Autism</a:t>
            </a:r>
          </a:p>
          <a:p>
            <a:pPr fontAlgn="base"/>
            <a:r>
              <a:rPr lang="en-GB" dirty="0" smtClean="0"/>
              <a:t>Managing Anxiety </a:t>
            </a:r>
            <a:r>
              <a:rPr lang="en-GB" dirty="0"/>
              <a:t>Driven Controlling Behaviours</a:t>
            </a:r>
          </a:p>
          <a:p>
            <a:pPr fontAlgn="base"/>
            <a:r>
              <a:rPr lang="en-GB" dirty="0" smtClean="0"/>
              <a:t>Managing Difficult Situations: Low </a:t>
            </a:r>
            <a:r>
              <a:rPr lang="en-GB" dirty="0"/>
              <a:t>Arousal Approaches </a:t>
            </a:r>
            <a:r>
              <a:rPr lang="en-GB" dirty="0" smtClean="0"/>
              <a:t>and Responding to Distressed Behaviours</a:t>
            </a:r>
          </a:p>
          <a:p>
            <a:pPr fontAlgn="base"/>
            <a:r>
              <a:rPr lang="en-GB" dirty="0" smtClean="0"/>
              <a:t>Post identification – working with parents and children / young people</a:t>
            </a:r>
          </a:p>
          <a:p>
            <a:pPr fontAlgn="base"/>
            <a:endParaRPr lang="en-GB" dirty="0"/>
          </a:p>
          <a:p>
            <a:pPr fontAlgn="base"/>
            <a:r>
              <a:rPr lang="en-GB" dirty="0" smtClean="0"/>
              <a:t>Throughout – Practical examples of how to create an inclusive environment for autistic individuals and families</a:t>
            </a:r>
            <a:endParaRPr lang="en-GB" dirty="0"/>
          </a:p>
        </p:txBody>
      </p:sp>
    </p:spTree>
    <p:extLst>
      <p:ext uri="{BB962C8B-B14F-4D97-AF65-F5344CB8AC3E}">
        <p14:creationId xmlns:p14="http://schemas.microsoft.com/office/powerpoint/2010/main" val="1278575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Time</a:t>
            </a:r>
            <a:endParaRPr lang="en-GB" dirty="0"/>
          </a:p>
        </p:txBody>
      </p:sp>
      <p:sp>
        <p:nvSpPr>
          <p:cNvPr id="3" name="Content Placeholder 2"/>
          <p:cNvSpPr>
            <a:spLocks noGrp="1"/>
          </p:cNvSpPr>
          <p:nvPr>
            <p:ph idx="1"/>
          </p:nvPr>
        </p:nvSpPr>
        <p:spPr/>
        <p:txBody>
          <a:bodyPr/>
          <a:lstStyle/>
          <a:p>
            <a:r>
              <a:rPr lang="en-GB" dirty="0" smtClean="0"/>
              <a:t>Cognitive Theories of Autism</a:t>
            </a:r>
          </a:p>
          <a:p>
            <a:r>
              <a:rPr lang="en-GB" dirty="0" smtClean="0"/>
              <a:t>Sensory and Perceptual Differences</a:t>
            </a:r>
            <a:endParaRPr lang="en-GB" dirty="0"/>
          </a:p>
        </p:txBody>
      </p:sp>
    </p:spTree>
    <p:extLst>
      <p:ext uri="{BB962C8B-B14F-4D97-AF65-F5344CB8AC3E}">
        <p14:creationId xmlns:p14="http://schemas.microsoft.com/office/powerpoint/2010/main" val="57463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Seminar one</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8317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a:t>
            </a:r>
            <a:endParaRPr lang="en-GB" dirty="0"/>
          </a:p>
        </p:txBody>
      </p:sp>
      <p:sp>
        <p:nvSpPr>
          <p:cNvPr id="3" name="Content Placeholder 2"/>
          <p:cNvSpPr>
            <a:spLocks noGrp="1"/>
          </p:cNvSpPr>
          <p:nvPr>
            <p:ph idx="1"/>
          </p:nvPr>
        </p:nvSpPr>
        <p:spPr/>
        <p:txBody>
          <a:bodyPr>
            <a:normAutofit/>
          </a:bodyPr>
          <a:lstStyle/>
          <a:p>
            <a:r>
              <a:rPr lang="en-GB" sz="2800" dirty="0"/>
              <a:t>Lotter 1966 – Presumed prevalence of 0.04%</a:t>
            </a:r>
          </a:p>
          <a:p>
            <a:r>
              <a:rPr lang="en-GB" sz="2800" dirty="0" smtClean="0"/>
              <a:t>1/100 </a:t>
            </a:r>
            <a:r>
              <a:rPr lang="en-GB" sz="2800" dirty="0"/>
              <a:t>in United Kingdom</a:t>
            </a:r>
          </a:p>
          <a:p>
            <a:pPr lvl="1"/>
            <a:r>
              <a:rPr lang="en-GB" sz="2400" dirty="0"/>
              <a:t>National Autistic Society</a:t>
            </a:r>
          </a:p>
          <a:p>
            <a:pPr lvl="1"/>
            <a:r>
              <a:rPr lang="en-GB" sz="2400" dirty="0"/>
              <a:t>Five fold increase in the 1990s – plateaued by early 2000s (Taylor et al., 2013)</a:t>
            </a:r>
          </a:p>
          <a:p>
            <a:r>
              <a:rPr lang="en-GB" sz="2800" dirty="0"/>
              <a:t>1/68  in United States</a:t>
            </a:r>
          </a:p>
          <a:p>
            <a:pPr lvl="1"/>
            <a:r>
              <a:rPr lang="en-GB" sz="2400" dirty="0" err="1"/>
              <a:t>Centers</a:t>
            </a:r>
            <a:r>
              <a:rPr lang="en-GB" sz="2400" dirty="0"/>
              <a:t> (sic) for Disease Control March 2014</a:t>
            </a:r>
          </a:p>
          <a:p>
            <a:r>
              <a:rPr lang="en-GB" sz="2800" dirty="0" smtClean="0"/>
              <a:t>More </a:t>
            </a:r>
            <a:r>
              <a:rPr lang="en-GB" sz="2800" dirty="0" smtClean="0"/>
              <a:t>prevalent in males (4:1</a:t>
            </a:r>
            <a:r>
              <a:rPr lang="en-GB" sz="2800" dirty="0" smtClean="0">
                <a:solidFill>
                  <a:srgbClr val="FF0000"/>
                </a:solidFill>
              </a:rPr>
              <a:t>)***</a:t>
            </a:r>
            <a:endParaRPr lang="en-GB" sz="2800" dirty="0" smtClean="0">
              <a:solidFill>
                <a:srgbClr val="FF0000"/>
              </a:solidFill>
            </a:endParaRPr>
          </a:p>
          <a:p>
            <a:r>
              <a:rPr lang="en-GB" sz="2800" dirty="0" smtClean="0"/>
              <a:t>Est 700,000 in the UK (1.1% of population) (NAS)</a:t>
            </a:r>
          </a:p>
        </p:txBody>
      </p:sp>
    </p:spTree>
    <p:extLst>
      <p:ext uri="{BB962C8B-B14F-4D97-AF65-F5344CB8AC3E}">
        <p14:creationId xmlns:p14="http://schemas.microsoft.com/office/powerpoint/2010/main" val="2428409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Origins</a:t>
            </a:r>
            <a:endParaRPr lang="en-GB" dirty="0"/>
          </a:p>
        </p:txBody>
      </p:sp>
      <p:sp>
        <p:nvSpPr>
          <p:cNvPr id="3" name="Content Placeholder 2"/>
          <p:cNvSpPr>
            <a:spLocks noGrp="1"/>
          </p:cNvSpPr>
          <p:nvPr>
            <p:ph idx="1"/>
          </p:nvPr>
        </p:nvSpPr>
        <p:spPr/>
        <p:txBody>
          <a:bodyPr/>
          <a:lstStyle/>
          <a:p>
            <a:r>
              <a:rPr lang="en-GB" dirty="0" smtClean="0"/>
              <a:t>Leo </a:t>
            </a:r>
            <a:r>
              <a:rPr lang="en-GB" dirty="0" err="1"/>
              <a:t>Kanner</a:t>
            </a:r>
            <a:r>
              <a:rPr lang="en-GB" dirty="0"/>
              <a:t> (1943</a:t>
            </a:r>
            <a:r>
              <a:rPr lang="en-GB" dirty="0" smtClean="0"/>
              <a:t>)</a:t>
            </a:r>
          </a:p>
          <a:p>
            <a:r>
              <a:rPr lang="en-GB" dirty="0" smtClean="0"/>
              <a:t>‘</a:t>
            </a:r>
            <a:r>
              <a:rPr lang="en-GB" dirty="0"/>
              <a:t>Autistic disturbances of affective contact.’</a:t>
            </a:r>
          </a:p>
          <a:p>
            <a:pPr lvl="1"/>
            <a:r>
              <a:rPr lang="en-GB" dirty="0"/>
              <a:t>Observation of 11 patients</a:t>
            </a:r>
          </a:p>
          <a:p>
            <a:endParaRPr lang="en-GB" dirty="0"/>
          </a:p>
          <a:p>
            <a:r>
              <a:rPr lang="en-GB" dirty="0"/>
              <a:t>Hans Asperger (1944</a:t>
            </a:r>
            <a:r>
              <a:rPr lang="en-GB" dirty="0" smtClean="0"/>
              <a:t>)</a:t>
            </a:r>
          </a:p>
          <a:p>
            <a:r>
              <a:rPr lang="en-GB" dirty="0" smtClean="0"/>
              <a:t>‘</a:t>
            </a:r>
            <a:r>
              <a:rPr lang="en-GB" dirty="0"/>
              <a:t>Autistic Psychopathy in childhood.’</a:t>
            </a:r>
          </a:p>
          <a:p>
            <a:pPr lvl="1"/>
            <a:r>
              <a:rPr lang="en-GB" dirty="0"/>
              <a:t>Observation of 4 patients</a:t>
            </a:r>
          </a:p>
          <a:p>
            <a:endParaRPr lang="en-GB" dirty="0"/>
          </a:p>
        </p:txBody>
      </p:sp>
    </p:spTree>
    <p:extLst>
      <p:ext uri="{BB962C8B-B14F-4D97-AF65-F5344CB8AC3E}">
        <p14:creationId xmlns:p14="http://schemas.microsoft.com/office/powerpoint/2010/main" val="325294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Clinically Diagnosed</a:t>
            </a:r>
            <a:endParaRPr lang="en-GB" dirty="0"/>
          </a:p>
        </p:txBody>
      </p:sp>
      <p:sp>
        <p:nvSpPr>
          <p:cNvPr id="3" name="Content Placeholder 2"/>
          <p:cNvSpPr>
            <a:spLocks noGrp="1"/>
          </p:cNvSpPr>
          <p:nvPr>
            <p:ph idx="1"/>
          </p:nvPr>
        </p:nvSpPr>
        <p:spPr/>
        <p:txBody>
          <a:bodyPr>
            <a:noAutofit/>
          </a:bodyPr>
          <a:lstStyle/>
          <a:p>
            <a:pPr marL="0" indent="0">
              <a:buNone/>
            </a:pPr>
            <a:r>
              <a:rPr lang="en-GB" sz="1800" dirty="0" smtClean="0">
                <a:solidFill>
                  <a:srgbClr val="0070C0"/>
                </a:solidFill>
              </a:rPr>
              <a:t>DSM V</a:t>
            </a:r>
          </a:p>
          <a:p>
            <a:pPr marL="0" indent="0">
              <a:buNone/>
            </a:pPr>
            <a:r>
              <a:rPr lang="en-GB" sz="1800" dirty="0" smtClean="0">
                <a:solidFill>
                  <a:srgbClr val="0070C0"/>
                </a:solidFill>
              </a:rPr>
              <a:t>Autism </a:t>
            </a:r>
            <a:r>
              <a:rPr lang="en-GB" sz="1800" dirty="0">
                <a:solidFill>
                  <a:srgbClr val="0070C0"/>
                </a:solidFill>
              </a:rPr>
              <a:t>Spectrum Disorder</a:t>
            </a:r>
          </a:p>
          <a:p>
            <a:pPr marL="0" indent="0">
              <a:buNone/>
            </a:pPr>
            <a:endParaRPr lang="en-GB" sz="1800" dirty="0">
              <a:solidFill>
                <a:srgbClr val="0070C0"/>
              </a:solidFill>
            </a:endParaRPr>
          </a:p>
          <a:p>
            <a:r>
              <a:rPr lang="en-GB" sz="1800" i="1" dirty="0">
                <a:solidFill>
                  <a:srgbClr val="0070C0"/>
                </a:solidFill>
              </a:rPr>
              <a:t>“persistent difficulties with social communication and social interaction”</a:t>
            </a:r>
          </a:p>
          <a:p>
            <a:pPr marL="0" indent="0">
              <a:buNone/>
            </a:pPr>
            <a:endParaRPr lang="en-GB" sz="1800" dirty="0">
              <a:solidFill>
                <a:srgbClr val="0070C0"/>
              </a:solidFill>
            </a:endParaRPr>
          </a:p>
          <a:p>
            <a:r>
              <a:rPr lang="en-GB" sz="1800" i="1" dirty="0">
                <a:solidFill>
                  <a:srgbClr val="0070C0"/>
                </a:solidFill>
              </a:rPr>
              <a:t>“restricted and repetitive patterns of behaviours, activities or interests” </a:t>
            </a:r>
            <a:r>
              <a:rPr lang="en-GB" sz="1800" dirty="0">
                <a:solidFill>
                  <a:srgbClr val="0070C0"/>
                </a:solidFill>
              </a:rPr>
              <a:t>(this includes sensory behaviour)</a:t>
            </a:r>
          </a:p>
          <a:p>
            <a:pPr marL="0" indent="0">
              <a:buNone/>
            </a:pPr>
            <a:endParaRPr lang="en-GB" sz="1800" dirty="0">
              <a:solidFill>
                <a:srgbClr val="0070C0"/>
              </a:solidFill>
            </a:endParaRPr>
          </a:p>
          <a:p>
            <a:pPr marL="0" indent="0">
              <a:buNone/>
            </a:pPr>
            <a:r>
              <a:rPr lang="en-GB" sz="1800" dirty="0">
                <a:solidFill>
                  <a:srgbClr val="0070C0"/>
                </a:solidFill>
              </a:rPr>
              <a:t>present since </a:t>
            </a:r>
            <a:r>
              <a:rPr lang="en-GB" sz="1800" i="1" dirty="0">
                <a:solidFill>
                  <a:srgbClr val="0070C0"/>
                </a:solidFill>
              </a:rPr>
              <a:t>early childhood</a:t>
            </a:r>
            <a:r>
              <a:rPr lang="en-GB" sz="1800" dirty="0">
                <a:solidFill>
                  <a:srgbClr val="0070C0"/>
                </a:solidFill>
              </a:rPr>
              <a:t>, to the extent that these </a:t>
            </a:r>
            <a:r>
              <a:rPr lang="en-GB" sz="1800" b="1" dirty="0">
                <a:solidFill>
                  <a:srgbClr val="0070C0"/>
                </a:solidFill>
              </a:rPr>
              <a:t>“limit and impair everyday functioning”</a:t>
            </a:r>
          </a:p>
          <a:p>
            <a:pPr marL="0" indent="0" algn="r">
              <a:buNone/>
            </a:pPr>
            <a:r>
              <a:rPr lang="en-GB" sz="1800" dirty="0">
                <a:solidFill>
                  <a:srgbClr val="0070C0"/>
                </a:solidFill>
              </a:rPr>
              <a:t>Source: NAS</a:t>
            </a:r>
          </a:p>
        </p:txBody>
      </p:sp>
    </p:spTree>
    <p:extLst>
      <p:ext uri="{BB962C8B-B14F-4D97-AF65-F5344CB8AC3E}">
        <p14:creationId xmlns:p14="http://schemas.microsoft.com/office/powerpoint/2010/main" val="2526601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927</TotalTime>
  <Words>4630</Words>
  <Application>Microsoft Office PowerPoint</Application>
  <PresentationFormat>Widescreen</PresentationFormat>
  <Paragraphs>381</Paragraphs>
  <Slides>50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Corbel</vt:lpstr>
      <vt:lpstr>Times New Roman</vt:lpstr>
      <vt:lpstr>Wingdings 2</vt:lpstr>
      <vt:lpstr>Frame</vt:lpstr>
      <vt:lpstr>“What would happen if the autism gene was eliminated from the gene pool?  You would have a bunch of people standing around in a cave, chatting and socializing and not getting anything done.”  “The most interesting people you’ll find are ones that don’t fit into your average cardboard box.  They’ll make what they need, they’ll make their own boxes.”  “Rigid academic and social expectations could wind up stifling a mind that, while it might struggle to conjugate a verb, could one day take us to distant stars.”</vt:lpstr>
      <vt:lpstr>Autism: Inclusive Practice</vt:lpstr>
      <vt:lpstr> Seminar Leads</vt:lpstr>
      <vt:lpstr>Peer Support Facilitators from Carlibar Communication Service</vt:lpstr>
      <vt:lpstr>Overview of the Programme</vt:lpstr>
      <vt:lpstr>Seminar one</vt:lpstr>
      <vt:lpstr>Autism</vt:lpstr>
      <vt:lpstr>Origins</vt:lpstr>
      <vt:lpstr>Clinically Diagnosed</vt:lpstr>
      <vt:lpstr>DSM V</vt:lpstr>
      <vt:lpstr>Problems with a clinical approach</vt:lpstr>
      <vt:lpstr>So if Autism  isn’t quite that, what is it? </vt:lpstr>
      <vt:lpstr>Key Issue – Bias</vt:lpstr>
      <vt:lpstr>For example</vt:lpstr>
      <vt:lpstr>Strategies are worthless without awareness and understanding</vt:lpstr>
      <vt:lpstr>Result</vt:lpstr>
      <vt:lpstr>Temple Grandin</vt:lpstr>
      <vt:lpstr>The Human Brain</vt:lpstr>
      <vt:lpstr>Temple Grandin</vt:lpstr>
      <vt:lpstr>What Patterns Might I See in those with Autism?</vt:lpstr>
      <vt:lpstr>Visualizer (Tony Attwood)</vt:lpstr>
      <vt:lpstr>Verbalizer (Tony Attwood)</vt:lpstr>
      <vt:lpstr>PowerPoint Presentation</vt:lpstr>
      <vt:lpstr>Social Communication and Interaction</vt:lpstr>
      <vt:lpstr>Language and Communication</vt:lpstr>
      <vt:lpstr>Some Common Indicators and Differences (In some autistic people)</vt:lpstr>
      <vt:lpstr>Indicators and Differences (In some autistic people)</vt:lpstr>
      <vt:lpstr>PowerPoint Presentation</vt:lpstr>
      <vt:lpstr>Passions, Preferences, Focus</vt:lpstr>
      <vt:lpstr>PowerPoint Presentation</vt:lpstr>
      <vt:lpstr>Indicators and Differences</vt:lpstr>
      <vt:lpstr>Common Triggers and Challenges</vt:lpstr>
      <vt:lpstr>Common Triggers and Challenges</vt:lpstr>
      <vt:lpstr>Features of Effective Support</vt:lpstr>
      <vt:lpstr>What Can I Do?</vt:lpstr>
      <vt:lpstr>What Can I Do?</vt:lpstr>
      <vt:lpstr>Teach Them How!</vt:lpstr>
      <vt:lpstr>What Can I Do?</vt:lpstr>
      <vt:lpstr>What Can I Do?</vt:lpstr>
      <vt:lpstr>What Can I Do?</vt:lpstr>
      <vt:lpstr>What Can I Do?</vt:lpstr>
      <vt:lpstr>Autism Specific Considerations (That can help just about anyone)</vt:lpstr>
      <vt:lpstr>Autism Specific Considerations (That can help just about anyone)</vt:lpstr>
      <vt:lpstr>Autism Specific Considerations (That can help just about anyone)</vt:lpstr>
      <vt:lpstr>Autism Specific Considerations (That can help just about anyone)</vt:lpstr>
      <vt:lpstr>PowerPoint Presentation</vt:lpstr>
      <vt:lpstr>Summary</vt:lpstr>
      <vt:lpstr>Summary</vt:lpstr>
      <vt:lpstr>Be Aware</vt:lpstr>
      <vt:lpstr>Next Time</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in Autism Healthier Minds</dc:title>
  <dc:creator>Atherton, Chris</dc:creator>
  <cp:lastModifiedBy>Atherton, Chris</cp:lastModifiedBy>
  <cp:revision>48</cp:revision>
  <dcterms:created xsi:type="dcterms:W3CDTF">2022-09-30T11:56:29Z</dcterms:created>
  <dcterms:modified xsi:type="dcterms:W3CDTF">2022-11-08T14:14:50Z</dcterms:modified>
</cp:coreProperties>
</file>