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26" r:id="rId2"/>
    <p:sldId id="293" r:id="rId3"/>
    <p:sldId id="327" r:id="rId4"/>
    <p:sldId id="306" r:id="rId5"/>
    <p:sldId id="318" r:id="rId6"/>
    <p:sldId id="309" r:id="rId7"/>
    <p:sldId id="338" r:id="rId8"/>
    <p:sldId id="339" r:id="rId9"/>
    <p:sldId id="340" r:id="rId10"/>
    <p:sldId id="268" r:id="rId11"/>
    <p:sldId id="302" r:id="rId12"/>
    <p:sldId id="334" r:id="rId13"/>
    <p:sldId id="329" r:id="rId14"/>
    <p:sldId id="330" r:id="rId15"/>
    <p:sldId id="332" r:id="rId16"/>
    <p:sldId id="328" r:id="rId17"/>
    <p:sldId id="323" r:id="rId18"/>
    <p:sldId id="336" r:id="rId19"/>
    <p:sldId id="333" r:id="rId20"/>
    <p:sldId id="331" r:id="rId21"/>
    <p:sldId id="321" r:id="rId22"/>
    <p:sldId id="3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7" autoAdjust="0"/>
    <p:restoredTop sz="26702" autoAdjust="0"/>
  </p:normalViewPr>
  <p:slideViewPr>
    <p:cSldViewPr snapToGrid="0">
      <p:cViewPr varScale="1">
        <p:scale>
          <a:sx n="18" d="100"/>
          <a:sy n="18" d="100"/>
        </p:scale>
        <p:origin x="257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902FD-E47E-41E6-A679-E92428EAF97D}" type="datetimeFigureOut">
              <a:rPr lang="en-GB" smtClean="0"/>
              <a:t>09/06/2022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4C732-9772-45BE-B314-A3F9B5537EE4}" type="slidenum">
              <a:rPr lang="en-GB" smtClean="0"/>
              <a:t>‹#›</a:t>
            </a:fld>
            <a:endParaRPr lang="en-GB"/>
          </a:p>
        </p:txBody>
      </p:sp>
    </p:spTree>
    <p:extLst>
      <p:ext uri="{BB962C8B-B14F-4D97-AF65-F5344CB8AC3E}">
        <p14:creationId xmlns:p14="http://schemas.microsoft.com/office/powerpoint/2010/main" val="10450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2A6A0-013B-492C-A91F-BE6E20F919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41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68AF545-325D-4434-BDAC-9E90C74A8FB5}" type="slidenum">
              <a:rPr lang="en-GB" smtClean="0"/>
              <a:t>7</a:t>
            </a:fld>
            <a:endParaRPr lang="en-GB"/>
          </a:p>
        </p:txBody>
      </p:sp>
    </p:spTree>
    <p:extLst>
      <p:ext uri="{BB962C8B-B14F-4D97-AF65-F5344CB8AC3E}">
        <p14:creationId xmlns:p14="http://schemas.microsoft.com/office/powerpoint/2010/main" val="385561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68AF545-325D-4434-BDAC-9E90C74A8FB5}" type="slidenum">
              <a:rPr lang="en-GB" smtClean="0"/>
              <a:t>8</a:t>
            </a:fld>
            <a:endParaRPr lang="en-GB"/>
          </a:p>
        </p:txBody>
      </p:sp>
    </p:spTree>
    <p:extLst>
      <p:ext uri="{BB962C8B-B14F-4D97-AF65-F5344CB8AC3E}">
        <p14:creationId xmlns:p14="http://schemas.microsoft.com/office/powerpoint/2010/main" val="415383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AF545-325D-4434-BDAC-9E90C74A8FB5}" type="slidenum">
              <a:rPr lang="en-GB" smtClean="0"/>
              <a:t>9</a:t>
            </a:fld>
            <a:endParaRPr lang="en-GB"/>
          </a:p>
        </p:txBody>
      </p:sp>
    </p:spTree>
    <p:extLst>
      <p:ext uri="{BB962C8B-B14F-4D97-AF65-F5344CB8AC3E}">
        <p14:creationId xmlns:p14="http://schemas.microsoft.com/office/powerpoint/2010/main" val="255964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2A6A0-013B-492C-A91F-BE6E20F919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56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179D-03CA-4855-A59E-B6F762954E0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BA65433-C7DE-4939-AE34-F1FB13C61D2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510206-D23B-4B14-90D5-27DD73923E2C}"/>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89EF8DA2-0786-47D2-8F4C-529F81B9C33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6B723FE-0878-4F54-B583-1953755CCF19}"/>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1895339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FCE7-8631-423F-B4D3-768D1B43E0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16BC8-A77E-42E3-91CD-5C952DB934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E0FF96-6CFD-4481-8781-14EDCEEDC03B}"/>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D0BEFEFC-4599-4570-9CF9-BBDF2A4596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A009055-F07D-4632-9525-D47242E2F252}"/>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94762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8268A-733C-47B7-8362-63003B66676F}"/>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D356B4-D5C1-4F31-B914-EB4EFE8A11F1}"/>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C6928-CC25-451F-950A-A021C7839A7F}"/>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C20A9436-3AD0-403A-BE33-A916B3B298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404FBF-7295-4C56-9499-7434CCE796F6}"/>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122920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207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A60D-E28B-40AB-9865-E565F1E8E6E6}"/>
              </a:ext>
            </a:extLst>
          </p:cNvPr>
          <p:cNvSpPr>
            <a:spLocks noGrp="1"/>
          </p:cNvSpPr>
          <p:nvPr>
            <p:ph type="title"/>
          </p:nvPr>
        </p:nvSpPr>
        <p:spPr>
          <a:xfrm>
            <a:off x="838200" y="365126"/>
            <a:ext cx="10515600" cy="5728170"/>
          </a:xfrm>
        </p:spPr>
        <p:txBody>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CA27EC13-9E79-4F59-9E21-1E45A73A791D}"/>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66C75ECE-45BE-4194-A4EB-1E1A2934A80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11E1C67-5339-4E08-A9FB-7074BE6F92AA}"/>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06061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0791-ED8F-4728-AB4C-B9076F52F47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C651A2-5998-4715-8C20-A2F8926178E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207543-BCDC-4A80-BB99-FB81C0FBEA70}"/>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D1C3860D-DFBC-482D-864E-D1836FCD057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98B068F-3DA9-499A-8E1D-64E314ABB44D}"/>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96645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858A-EC85-4CC5-82AB-85B4795CAF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E67D1-BF68-4DD9-9356-CF9B639E15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0334BF-9B93-4C3B-91F6-49361E5BD2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8C325F-9161-4D5F-8271-8E2C1B6BE0B9}"/>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6" name="Footer Placeholder 5">
            <a:extLst>
              <a:ext uri="{FF2B5EF4-FFF2-40B4-BE49-F238E27FC236}">
                <a16:creationId xmlns:a16="http://schemas.microsoft.com/office/drawing/2014/main" id="{26DCDD7A-DA18-4C1A-A875-C0F7D9C3852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8755804-D394-41A6-B2CA-15C1556A6238}"/>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250293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47E8-6AE7-484E-BEBA-C3142314821A}"/>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605C85-CD98-4D18-9493-AC7FCF2D807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2AF7AA9-B2B5-443E-8752-799AA5FF74E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E0F888-8242-4A0C-9BBE-8B553C85B82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D2EE926-918F-48A9-B59C-6A6F9CD13D9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AF91-CCE0-4AB0-8E56-EAA7DB3117C1}"/>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8" name="Footer Placeholder 7">
            <a:extLst>
              <a:ext uri="{FF2B5EF4-FFF2-40B4-BE49-F238E27FC236}">
                <a16:creationId xmlns:a16="http://schemas.microsoft.com/office/drawing/2014/main" id="{1CA40BC3-6A15-4B14-A391-98E7D3D44A8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1A9EA5C-CB6B-4A8B-BFCB-44732AFBAA13}"/>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4985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AF5-C5D3-440E-B0D1-F61CE669CC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801325-9FB6-446C-8215-58DE461A5DFC}"/>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4" name="Footer Placeholder 3">
            <a:extLst>
              <a:ext uri="{FF2B5EF4-FFF2-40B4-BE49-F238E27FC236}">
                <a16:creationId xmlns:a16="http://schemas.microsoft.com/office/drawing/2014/main" id="{5AF5926B-1301-442E-8583-06260E1FA0A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EA3927F-3CE5-4B36-8E86-81249E09AD90}"/>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2736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9D05B-0EAD-46CD-B38A-CC8959727B86}"/>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3" name="Footer Placeholder 2">
            <a:extLst>
              <a:ext uri="{FF2B5EF4-FFF2-40B4-BE49-F238E27FC236}">
                <a16:creationId xmlns:a16="http://schemas.microsoft.com/office/drawing/2014/main" id="{5CBE3D31-DD4C-4DD1-8F10-8D7517A348A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C3572C4-4F6D-40EE-B0B7-A76B9C528E79}"/>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3240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5CAA-3959-46F4-9945-E88DD9F1A21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9E5E55-AAD6-4365-BE50-AE21BAEBF5A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7BCA29-0093-47EB-93E0-1F5B2143BC1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73FCDCE-428C-4F15-A8D5-4722DF2C3F02}"/>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6" name="Footer Placeholder 5">
            <a:extLst>
              <a:ext uri="{FF2B5EF4-FFF2-40B4-BE49-F238E27FC236}">
                <a16:creationId xmlns:a16="http://schemas.microsoft.com/office/drawing/2014/main" id="{30D14C6F-A069-4211-9136-A86D6313282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994F406-B67F-4B15-9F22-D14FC74D02B5}"/>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81676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3497-F4D1-419C-B9AC-9629ADC185E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BC6712-A436-4885-9D65-8DF8517CDD8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AD345CC-F103-4F42-B24D-C3D2DA870CC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BD7319E-74C5-4FE1-877E-BB36C6CDCA6B}"/>
              </a:ext>
            </a:extLst>
          </p:cNvPr>
          <p:cNvSpPr>
            <a:spLocks noGrp="1"/>
          </p:cNvSpPr>
          <p:nvPr>
            <p:ph type="dt" sz="half" idx="10"/>
          </p:nvPr>
        </p:nvSpPr>
        <p:spPr/>
        <p:txBody>
          <a:bodyPr/>
          <a:lstStyle/>
          <a:p>
            <a:fld id="{73EF1797-4102-4306-ADFD-C50A468D70CB}" type="datetimeFigureOut">
              <a:rPr lang="en-GB" smtClean="0"/>
              <a:pPr/>
              <a:t>09/06/2022</a:t>
            </a:fld>
            <a:endParaRPr lang="en-GB" dirty="0"/>
          </a:p>
        </p:txBody>
      </p:sp>
      <p:sp>
        <p:nvSpPr>
          <p:cNvPr id="6" name="Footer Placeholder 5">
            <a:extLst>
              <a:ext uri="{FF2B5EF4-FFF2-40B4-BE49-F238E27FC236}">
                <a16:creationId xmlns:a16="http://schemas.microsoft.com/office/drawing/2014/main" id="{0AA36FE7-2728-48D2-8CC1-37F69A09F09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231B0FB-C482-4708-9A0C-1BCEC06A7672}"/>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73059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1BD41-44C8-4395-8CFF-49712A78FA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D86A7A-509E-400A-B712-BC637E0B9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C55EFB-5642-43CE-89E8-ED421157B8B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EF1797-4102-4306-ADFD-C50A468D70CB}" type="datetimeFigureOut">
              <a:rPr lang="en-GB" smtClean="0"/>
              <a:pPr/>
              <a:t>09/06/2022</a:t>
            </a:fld>
            <a:endParaRPr lang="en-GB" dirty="0"/>
          </a:p>
        </p:txBody>
      </p:sp>
      <p:sp>
        <p:nvSpPr>
          <p:cNvPr id="5" name="Footer Placeholder 4">
            <a:extLst>
              <a:ext uri="{FF2B5EF4-FFF2-40B4-BE49-F238E27FC236}">
                <a16:creationId xmlns:a16="http://schemas.microsoft.com/office/drawing/2014/main" id="{B474E8F0-05C4-4362-8E08-DDB55D81076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111B870-4FBE-49E6-80A0-AE238B463AE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619020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File:Outline-body-aura.sv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logs.glowscotland.org.uk/er/healthiermind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logs.glowscotland.org.uk/er/healthiermind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commons.wikimedia.org/wiki/Category:Smilies_-_sad" TargetMode="External"/><Relationship Id="rId5" Type="http://schemas.openxmlformats.org/officeDocument/2006/relationships/image" Target="../media/image7.png"/><Relationship Id="rId4" Type="http://schemas.openxmlformats.org/officeDocument/2006/relationships/hyperlink" Target="http://themashd.blogspot.com/2014/12/samsung-dethrones-apple-in-customer.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209EE6-922E-445F-BDA3-269C6608BF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6">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C1ED48-F8E2-9B46-BF74-FD161C0D0B09}"/>
              </a:ext>
            </a:extLst>
          </p:cNvPr>
          <p:cNvSpPr>
            <a:spLocks noGrp="1"/>
          </p:cNvSpPr>
          <p:nvPr>
            <p:ph type="title"/>
          </p:nvPr>
        </p:nvSpPr>
        <p:spPr>
          <a:xfrm>
            <a:off x="901690" y="4816862"/>
            <a:ext cx="6430414" cy="1371600"/>
          </a:xfrm>
        </p:spPr>
        <p:txBody>
          <a:bodyPr vert="horz" lIns="91440" tIns="45720" rIns="91440" bIns="45720" rtlCol="0" anchor="ctr">
            <a:normAutofit/>
          </a:bodyPr>
          <a:lstStyle/>
          <a:p>
            <a:pPr defTabSz="914400"/>
            <a:r>
              <a:rPr lang="en-US" sz="4000" kern="1200" dirty="0">
                <a:solidFill>
                  <a:schemeClr val="tx1"/>
                </a:solidFill>
                <a:latin typeface="+mj-lt"/>
                <a:ea typeface="+mj-ea"/>
                <a:cs typeface="+mj-cs"/>
              </a:rPr>
              <a:t>Supporting Children </a:t>
            </a:r>
            <a:r>
              <a:rPr lang="en-US" sz="4000" kern="1200" dirty="0" smtClean="0">
                <a:solidFill>
                  <a:schemeClr val="tx1"/>
                </a:solidFill>
                <a:latin typeface="+mj-lt"/>
                <a:ea typeface="+mj-ea"/>
                <a:cs typeface="+mj-cs"/>
              </a:rPr>
              <a:t>with </a:t>
            </a:r>
            <a:r>
              <a:rPr lang="en-US" sz="4000" kern="1200" dirty="0">
                <a:solidFill>
                  <a:schemeClr val="tx1"/>
                </a:solidFill>
                <a:latin typeface="+mj-lt"/>
                <a:ea typeface="+mj-ea"/>
                <a:cs typeface="+mj-cs"/>
              </a:rPr>
              <a:t>Anxiety</a:t>
            </a:r>
          </a:p>
        </p:txBody>
      </p:sp>
      <p:pic>
        <p:nvPicPr>
          <p:cNvPr id="3" name="Picture 2" descr="Calendar&#10;&#10;Description automatically generated">
            <a:extLst>
              <a:ext uri="{FF2B5EF4-FFF2-40B4-BE49-F238E27FC236}">
                <a16:creationId xmlns:a16="http://schemas.microsoft.com/office/drawing/2014/main" id="{AB8366C7-84C9-3E40-9D44-F98B0C161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25" y="587295"/>
            <a:ext cx="11097350" cy="3634382"/>
          </a:xfrm>
          <a:prstGeom prst="rect">
            <a:avLst/>
          </a:prstGeom>
        </p:spPr>
      </p:pic>
      <p:sp>
        <p:nvSpPr>
          <p:cNvPr id="19" name="Rectangle 18">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5478551"/>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C18F286-F23F-D642-A0AD-BBCE46D6339B}"/>
              </a:ext>
            </a:extLst>
          </p:cNvPr>
          <p:cNvSpPr txBox="1"/>
          <p:nvPr/>
        </p:nvSpPr>
        <p:spPr>
          <a:xfrm>
            <a:off x="8068463" y="4741724"/>
            <a:ext cx="3553695" cy="1908215"/>
          </a:xfrm>
          <a:prstGeom prst="rect">
            <a:avLst/>
          </a:prstGeom>
          <a:noFill/>
        </p:spPr>
        <p:txBody>
          <a:bodyPr wrap="square" rtlCol="0">
            <a:spAutoFit/>
          </a:bodyPr>
          <a:lstStyle/>
          <a:p>
            <a:endParaRPr lang="en-US" sz="2000" dirty="0">
              <a:latin typeface="+mj-lt"/>
            </a:endParaRPr>
          </a:p>
          <a:p>
            <a:r>
              <a:rPr lang="en-US" sz="2000" dirty="0">
                <a:latin typeface="+mj-lt"/>
              </a:rPr>
              <a:t>East Renfrewshire Educational Psychology Service/Healthier Minds Service</a:t>
            </a:r>
          </a:p>
          <a:p>
            <a:endParaRPr lang="en-US" sz="2000" dirty="0">
              <a:latin typeface="+mj-lt"/>
            </a:endParaRPr>
          </a:p>
          <a:p>
            <a:r>
              <a:rPr lang="en-US" i="1" dirty="0">
                <a:latin typeface="+mj-lt"/>
              </a:rPr>
              <a:t>                               May 12th, 2022</a:t>
            </a:r>
          </a:p>
        </p:txBody>
      </p:sp>
    </p:spTree>
    <p:extLst>
      <p:ext uri="{BB962C8B-B14F-4D97-AF65-F5344CB8AC3E}">
        <p14:creationId xmlns:p14="http://schemas.microsoft.com/office/powerpoint/2010/main" val="1275890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3592" y="1196753"/>
            <a:ext cx="2376264" cy="646331"/>
          </a:xfrm>
          <a:prstGeom prst="rect">
            <a:avLst/>
          </a:prstGeom>
          <a:noFill/>
        </p:spPr>
        <p:txBody>
          <a:bodyPr wrap="square" rtlCol="0">
            <a:spAutoFit/>
          </a:bodyPr>
          <a:lstStyle/>
          <a:p>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sp>
        <p:nvSpPr>
          <p:cNvPr id="10" name="TextBox 9"/>
          <p:cNvSpPr txBox="1"/>
          <p:nvPr/>
        </p:nvSpPr>
        <p:spPr>
          <a:xfrm>
            <a:off x="7953120" y="1211831"/>
            <a:ext cx="1872208" cy="1661993"/>
          </a:xfrm>
          <a:prstGeom prst="rect">
            <a:avLst/>
          </a:prstGeom>
          <a:noFill/>
        </p:spPr>
        <p:txBody>
          <a:bodyPr wrap="square" rtlCol="0">
            <a:spAutoFit/>
          </a:bodyPr>
          <a:lstStyle/>
          <a:p>
            <a:r>
              <a:rPr lang="en-GB" sz="2800" dirty="0">
                <a:solidFill>
                  <a:prstClr val="black"/>
                </a:solidFill>
                <a:latin typeface="Berlin Sans FB" pitchFamily="34" charset="0"/>
              </a:rPr>
              <a:t>Falling out with friends</a:t>
            </a:r>
          </a:p>
          <a:p>
            <a:endParaRPr lang="en-GB" dirty="0">
              <a:solidFill>
                <a:prstClr val="black"/>
              </a:solidFill>
              <a:latin typeface="Calibri" panose="020F0502020204030204"/>
            </a:endParaRPr>
          </a:p>
        </p:txBody>
      </p:sp>
      <p:sp>
        <p:nvSpPr>
          <p:cNvPr id="11" name="TextBox 10"/>
          <p:cNvSpPr txBox="1"/>
          <p:nvPr/>
        </p:nvSpPr>
        <p:spPr>
          <a:xfrm>
            <a:off x="2870728" y="2829384"/>
            <a:ext cx="1728192" cy="1815882"/>
          </a:xfrm>
          <a:prstGeom prst="rect">
            <a:avLst/>
          </a:prstGeom>
          <a:noFill/>
        </p:spPr>
        <p:txBody>
          <a:bodyPr wrap="square" rtlCol="0">
            <a:spAutoFit/>
          </a:bodyPr>
          <a:lstStyle/>
          <a:p>
            <a:r>
              <a:rPr lang="en-GB" sz="2800" dirty="0">
                <a:solidFill>
                  <a:prstClr val="black"/>
                </a:solidFill>
                <a:latin typeface="Bradley Hand ITC" pitchFamily="66" charset="0"/>
              </a:rPr>
              <a:t>Problems with family members</a:t>
            </a:r>
          </a:p>
        </p:txBody>
      </p:sp>
      <p:sp>
        <p:nvSpPr>
          <p:cNvPr id="12" name="TextBox 11"/>
          <p:cNvSpPr txBox="1"/>
          <p:nvPr/>
        </p:nvSpPr>
        <p:spPr>
          <a:xfrm>
            <a:off x="8968776" y="2873824"/>
            <a:ext cx="2016224" cy="1815882"/>
          </a:xfrm>
          <a:prstGeom prst="rect">
            <a:avLst/>
          </a:prstGeom>
          <a:noFill/>
        </p:spPr>
        <p:txBody>
          <a:bodyPr wrap="square" rtlCol="0">
            <a:spAutoFit/>
          </a:bodyPr>
          <a:lstStyle/>
          <a:p>
            <a:r>
              <a:rPr lang="en-GB" sz="2800" b="1" dirty="0">
                <a:solidFill>
                  <a:prstClr val="black"/>
                </a:solidFill>
                <a:latin typeface="Arial" pitchFamily="34" charset="0"/>
                <a:cs typeface="Arial" pitchFamily="34" charset="0"/>
              </a:rPr>
              <a:t>Losing someone close to them</a:t>
            </a:r>
          </a:p>
        </p:txBody>
      </p:sp>
      <p:sp>
        <p:nvSpPr>
          <p:cNvPr id="13" name="TextBox 12"/>
          <p:cNvSpPr txBox="1"/>
          <p:nvPr/>
        </p:nvSpPr>
        <p:spPr>
          <a:xfrm>
            <a:off x="6615493" y="5247063"/>
            <a:ext cx="2520280" cy="1077218"/>
          </a:xfrm>
          <a:prstGeom prst="rect">
            <a:avLst/>
          </a:prstGeom>
          <a:noFill/>
        </p:spPr>
        <p:txBody>
          <a:bodyPr wrap="square" rtlCol="0">
            <a:spAutoFit/>
          </a:bodyPr>
          <a:lstStyle/>
          <a:p>
            <a:r>
              <a:rPr lang="en-GB" sz="3200" b="1" dirty="0">
                <a:solidFill>
                  <a:prstClr val="black"/>
                </a:solidFill>
                <a:latin typeface="FrankRuehl" pitchFamily="34" charset="-79"/>
                <a:cs typeface="FrankRuehl" pitchFamily="34" charset="-79"/>
              </a:rPr>
              <a:t>Divorce in our family</a:t>
            </a:r>
          </a:p>
        </p:txBody>
      </p:sp>
      <p:sp>
        <p:nvSpPr>
          <p:cNvPr id="14" name="TextBox 13"/>
          <p:cNvSpPr txBox="1"/>
          <p:nvPr/>
        </p:nvSpPr>
        <p:spPr>
          <a:xfrm>
            <a:off x="2285313" y="5154512"/>
            <a:ext cx="2652821" cy="954107"/>
          </a:xfrm>
          <a:prstGeom prst="rect">
            <a:avLst/>
          </a:prstGeom>
          <a:noFill/>
        </p:spPr>
        <p:txBody>
          <a:bodyPr wrap="square" rtlCol="0">
            <a:spAutoFit/>
          </a:bodyPr>
          <a:lstStyle/>
          <a:p>
            <a:r>
              <a:rPr lang="en-GB" sz="2800" dirty="0">
                <a:solidFill>
                  <a:prstClr val="black"/>
                </a:solidFill>
                <a:latin typeface="Gisha" pitchFamily="34" charset="-79"/>
                <a:cs typeface="Gisha" pitchFamily="34" charset="-79"/>
              </a:rPr>
              <a:t>Transitions and Change</a:t>
            </a:r>
          </a:p>
        </p:txBody>
      </p:sp>
      <p:sp>
        <p:nvSpPr>
          <p:cNvPr id="15" name="TextBox 14"/>
          <p:cNvSpPr txBox="1"/>
          <p:nvPr/>
        </p:nvSpPr>
        <p:spPr>
          <a:xfrm>
            <a:off x="5159896" y="2552649"/>
            <a:ext cx="1968268" cy="1077218"/>
          </a:xfrm>
          <a:prstGeom prst="rect">
            <a:avLst/>
          </a:prstGeom>
          <a:noFill/>
        </p:spPr>
        <p:txBody>
          <a:bodyPr wrap="square" rtlCol="0">
            <a:spAutoFit/>
          </a:bodyPr>
          <a:lstStyle/>
          <a:p>
            <a:r>
              <a:rPr lang="en-GB" sz="3200" b="1" dirty="0">
                <a:solidFill>
                  <a:prstClr val="black"/>
                </a:solidFill>
                <a:latin typeface="Batang" pitchFamily="18" charset="-127"/>
                <a:ea typeface="Batang" pitchFamily="18" charset="-127"/>
              </a:rPr>
              <a:t>Social Media</a:t>
            </a:r>
          </a:p>
        </p:txBody>
      </p:sp>
      <p:sp>
        <p:nvSpPr>
          <p:cNvPr id="17" name="Title 1">
            <a:extLst>
              <a:ext uri="{FF2B5EF4-FFF2-40B4-BE49-F238E27FC236}">
                <a16:creationId xmlns:a16="http://schemas.microsoft.com/office/drawing/2014/main" id="{D803873B-2D41-4DD9-8BD0-1BFE1BFE5EEF}"/>
              </a:ext>
            </a:extLst>
          </p:cNvPr>
          <p:cNvSpPr txBox="1">
            <a:spLocks/>
          </p:cNvSpPr>
          <p:nvPr/>
        </p:nvSpPr>
        <p:spPr>
          <a:xfrm>
            <a:off x="1847528" y="365126"/>
            <a:ext cx="8191822" cy="846704"/>
          </a:xfrm>
          <a:prstGeom prst="rect">
            <a:avLst/>
          </a:prstGeom>
        </p:spPr>
        <p:txBody>
          <a:bodyPr vert="horz" lIns="91440" tIns="45720" rIns="91440" bIns="45720" rtlCol="0" anchor="b">
            <a:normAutofit fontScale="4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9800" dirty="0">
                <a:solidFill>
                  <a:prstClr val="black"/>
                </a:solidFill>
                <a:latin typeface="Calibri Light" panose="020F0302020204030204"/>
              </a:rPr>
              <a:t>What causes your child stress..?</a:t>
            </a:r>
          </a:p>
        </p:txBody>
      </p:sp>
      <p:sp>
        <p:nvSpPr>
          <p:cNvPr id="2" name="TextBox 1">
            <a:extLst>
              <a:ext uri="{FF2B5EF4-FFF2-40B4-BE49-F238E27FC236}">
                <a16:creationId xmlns:a16="http://schemas.microsoft.com/office/drawing/2014/main" id="{BE6CF35C-5BAF-449A-9281-2AC5BA68654C}"/>
              </a:ext>
            </a:extLst>
          </p:cNvPr>
          <p:cNvSpPr txBox="1"/>
          <p:nvPr/>
        </p:nvSpPr>
        <p:spPr>
          <a:xfrm>
            <a:off x="1207000" y="1474855"/>
            <a:ext cx="1872208" cy="769441"/>
          </a:xfrm>
          <a:prstGeom prst="rect">
            <a:avLst/>
          </a:prstGeom>
          <a:noFill/>
        </p:spPr>
        <p:txBody>
          <a:bodyPr wrap="square" rtlCol="0">
            <a:spAutoFit/>
          </a:bodyPr>
          <a:lstStyle/>
          <a:p>
            <a:r>
              <a:rPr lang="en-GB" sz="4400" dirty="0"/>
              <a:t>School   </a:t>
            </a:r>
          </a:p>
        </p:txBody>
      </p:sp>
    </p:spTree>
    <p:extLst>
      <p:ext uri="{BB962C8B-B14F-4D97-AF65-F5344CB8AC3E}">
        <p14:creationId xmlns:p14="http://schemas.microsoft.com/office/powerpoint/2010/main" val="35246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3A2E-64F4-4FDD-9078-9CFCEBAF8C55}"/>
              </a:ext>
            </a:extLst>
          </p:cNvPr>
          <p:cNvSpPr>
            <a:spLocks noGrp="1"/>
          </p:cNvSpPr>
          <p:nvPr>
            <p:ph type="title"/>
          </p:nvPr>
        </p:nvSpPr>
        <p:spPr>
          <a:xfrm>
            <a:off x="2152650" y="365126"/>
            <a:ext cx="7886700" cy="687610"/>
          </a:xfrm>
        </p:spPr>
        <p:txBody>
          <a:bodyPr/>
          <a:lstStyle/>
          <a:p>
            <a:r>
              <a:rPr lang="en-GB" dirty="0"/>
              <a:t>Where do they feel it..?</a:t>
            </a:r>
          </a:p>
        </p:txBody>
      </p:sp>
      <p:pic>
        <p:nvPicPr>
          <p:cNvPr id="4" name="Picture 3">
            <a:extLst>
              <a:ext uri="{FF2B5EF4-FFF2-40B4-BE49-F238E27FC236}">
                <a16:creationId xmlns:a16="http://schemas.microsoft.com/office/drawing/2014/main" id="{D132BAF2-CE51-4757-9BED-C18EB9FA13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417512" y="935948"/>
            <a:ext cx="3354437" cy="5588303"/>
          </a:xfrm>
          <a:prstGeom prst="rect">
            <a:avLst/>
          </a:prstGeom>
        </p:spPr>
      </p:pic>
      <p:sp>
        <p:nvSpPr>
          <p:cNvPr id="6" name="TextBox 5">
            <a:extLst>
              <a:ext uri="{FF2B5EF4-FFF2-40B4-BE49-F238E27FC236}">
                <a16:creationId xmlns:a16="http://schemas.microsoft.com/office/drawing/2014/main" id="{B61C2A35-4E49-4B3A-B524-BC332A36BBF0}"/>
              </a:ext>
            </a:extLst>
          </p:cNvPr>
          <p:cNvSpPr txBox="1"/>
          <p:nvPr/>
        </p:nvSpPr>
        <p:spPr>
          <a:xfrm>
            <a:off x="3359696" y="1628800"/>
            <a:ext cx="2016224" cy="369332"/>
          </a:xfrm>
          <a:prstGeom prst="rect">
            <a:avLst/>
          </a:prstGeom>
          <a:noFill/>
        </p:spPr>
        <p:txBody>
          <a:bodyPr wrap="square" rtlCol="0">
            <a:spAutoFit/>
          </a:bodyPr>
          <a:lstStyle/>
          <a:p>
            <a:r>
              <a:rPr lang="en-GB" dirty="0">
                <a:solidFill>
                  <a:prstClr val="black"/>
                </a:solidFill>
                <a:latin typeface="+mj-lt"/>
              </a:rPr>
              <a:t>Sore head…</a:t>
            </a:r>
          </a:p>
        </p:txBody>
      </p:sp>
      <p:sp>
        <p:nvSpPr>
          <p:cNvPr id="7" name="TextBox 6">
            <a:extLst>
              <a:ext uri="{FF2B5EF4-FFF2-40B4-BE49-F238E27FC236}">
                <a16:creationId xmlns:a16="http://schemas.microsoft.com/office/drawing/2014/main" id="{EBFBA507-194D-4695-9089-E3152C6EBC54}"/>
              </a:ext>
            </a:extLst>
          </p:cNvPr>
          <p:cNvSpPr txBox="1"/>
          <p:nvPr/>
        </p:nvSpPr>
        <p:spPr>
          <a:xfrm>
            <a:off x="7608168" y="1628800"/>
            <a:ext cx="2016224" cy="369332"/>
          </a:xfrm>
          <a:prstGeom prst="rect">
            <a:avLst/>
          </a:prstGeom>
          <a:noFill/>
        </p:spPr>
        <p:txBody>
          <a:bodyPr wrap="square" rtlCol="0">
            <a:spAutoFit/>
          </a:bodyPr>
          <a:lstStyle/>
          <a:p>
            <a:r>
              <a:rPr lang="en-GB" dirty="0">
                <a:solidFill>
                  <a:prstClr val="black"/>
                </a:solidFill>
                <a:latin typeface="+mj-lt"/>
              </a:rPr>
              <a:t>Tight shoulders..</a:t>
            </a:r>
          </a:p>
        </p:txBody>
      </p:sp>
      <p:sp>
        <p:nvSpPr>
          <p:cNvPr id="8" name="TextBox 7">
            <a:extLst>
              <a:ext uri="{FF2B5EF4-FFF2-40B4-BE49-F238E27FC236}">
                <a16:creationId xmlns:a16="http://schemas.microsoft.com/office/drawing/2014/main" id="{0E63A1BD-51A1-4CBA-A44B-DB3DF07ED06A}"/>
              </a:ext>
            </a:extLst>
          </p:cNvPr>
          <p:cNvSpPr txBox="1"/>
          <p:nvPr/>
        </p:nvSpPr>
        <p:spPr>
          <a:xfrm>
            <a:off x="3143673" y="3284985"/>
            <a:ext cx="1275109" cy="646331"/>
          </a:xfrm>
          <a:prstGeom prst="rect">
            <a:avLst/>
          </a:prstGeom>
          <a:noFill/>
        </p:spPr>
        <p:txBody>
          <a:bodyPr wrap="square" rtlCol="0">
            <a:spAutoFit/>
          </a:bodyPr>
          <a:lstStyle/>
          <a:p>
            <a:r>
              <a:rPr lang="en-GB" dirty="0">
                <a:solidFill>
                  <a:prstClr val="black"/>
                </a:solidFill>
                <a:latin typeface="+mj-lt"/>
              </a:rPr>
              <a:t>Knot in stomach </a:t>
            </a:r>
          </a:p>
        </p:txBody>
      </p:sp>
      <p:sp>
        <p:nvSpPr>
          <p:cNvPr id="9" name="TextBox 8">
            <a:extLst>
              <a:ext uri="{FF2B5EF4-FFF2-40B4-BE49-F238E27FC236}">
                <a16:creationId xmlns:a16="http://schemas.microsoft.com/office/drawing/2014/main" id="{2B331747-07DF-4F22-9E05-9804B37C0A64}"/>
              </a:ext>
            </a:extLst>
          </p:cNvPr>
          <p:cNvSpPr txBox="1"/>
          <p:nvPr/>
        </p:nvSpPr>
        <p:spPr>
          <a:xfrm>
            <a:off x="8256240" y="3501008"/>
            <a:ext cx="1783110" cy="369332"/>
          </a:xfrm>
          <a:prstGeom prst="rect">
            <a:avLst/>
          </a:prstGeom>
          <a:noFill/>
        </p:spPr>
        <p:txBody>
          <a:bodyPr wrap="square" rtlCol="0">
            <a:spAutoFit/>
          </a:bodyPr>
          <a:lstStyle/>
          <a:p>
            <a:r>
              <a:rPr lang="en-GB" dirty="0">
                <a:solidFill>
                  <a:prstClr val="black"/>
                </a:solidFill>
                <a:latin typeface="+mj-lt"/>
              </a:rPr>
              <a:t>Feel sick </a:t>
            </a:r>
          </a:p>
        </p:txBody>
      </p:sp>
      <p:sp>
        <p:nvSpPr>
          <p:cNvPr id="10" name="TextBox 9">
            <a:extLst>
              <a:ext uri="{FF2B5EF4-FFF2-40B4-BE49-F238E27FC236}">
                <a16:creationId xmlns:a16="http://schemas.microsoft.com/office/drawing/2014/main" id="{41DF38FD-F794-467E-8846-4EC579F9A320}"/>
              </a:ext>
            </a:extLst>
          </p:cNvPr>
          <p:cNvSpPr txBox="1"/>
          <p:nvPr/>
        </p:nvSpPr>
        <p:spPr>
          <a:xfrm>
            <a:off x="2999656" y="5013176"/>
            <a:ext cx="1584176" cy="369332"/>
          </a:xfrm>
          <a:prstGeom prst="rect">
            <a:avLst/>
          </a:prstGeom>
          <a:noFill/>
        </p:spPr>
        <p:txBody>
          <a:bodyPr wrap="square" rtlCol="0">
            <a:spAutoFit/>
          </a:bodyPr>
          <a:lstStyle/>
          <a:p>
            <a:r>
              <a:rPr lang="en-GB" dirty="0">
                <a:solidFill>
                  <a:prstClr val="black"/>
                </a:solidFill>
                <a:latin typeface="+mj-lt"/>
              </a:rPr>
              <a:t>Feel sick</a:t>
            </a:r>
          </a:p>
        </p:txBody>
      </p:sp>
      <p:sp>
        <p:nvSpPr>
          <p:cNvPr id="11" name="TextBox 10">
            <a:extLst>
              <a:ext uri="{FF2B5EF4-FFF2-40B4-BE49-F238E27FC236}">
                <a16:creationId xmlns:a16="http://schemas.microsoft.com/office/drawing/2014/main" id="{5797FB55-4FC3-48F7-9E29-69DED0285612}"/>
              </a:ext>
            </a:extLst>
          </p:cNvPr>
          <p:cNvSpPr txBox="1"/>
          <p:nvPr/>
        </p:nvSpPr>
        <p:spPr>
          <a:xfrm>
            <a:off x="8050543" y="4996638"/>
            <a:ext cx="1783110" cy="369332"/>
          </a:xfrm>
          <a:prstGeom prst="rect">
            <a:avLst/>
          </a:prstGeom>
          <a:noFill/>
        </p:spPr>
        <p:txBody>
          <a:bodyPr wrap="square" rtlCol="0">
            <a:spAutoFit/>
          </a:bodyPr>
          <a:lstStyle/>
          <a:p>
            <a:r>
              <a:rPr lang="en-GB" dirty="0">
                <a:solidFill>
                  <a:prstClr val="black"/>
                </a:solidFill>
                <a:latin typeface="+mj-lt"/>
              </a:rPr>
              <a:t>Clammy hands </a:t>
            </a:r>
          </a:p>
        </p:txBody>
      </p:sp>
      <p:sp>
        <p:nvSpPr>
          <p:cNvPr id="12" name="TextBox 11">
            <a:extLst>
              <a:ext uri="{FF2B5EF4-FFF2-40B4-BE49-F238E27FC236}">
                <a16:creationId xmlns:a16="http://schemas.microsoft.com/office/drawing/2014/main" id="{D731051B-9069-4E3E-87A1-3EE773565979}"/>
              </a:ext>
            </a:extLst>
          </p:cNvPr>
          <p:cNvSpPr txBox="1"/>
          <p:nvPr/>
        </p:nvSpPr>
        <p:spPr>
          <a:xfrm>
            <a:off x="7773218" y="2478958"/>
            <a:ext cx="2376264" cy="369332"/>
          </a:xfrm>
          <a:prstGeom prst="rect">
            <a:avLst/>
          </a:prstGeom>
          <a:noFill/>
        </p:spPr>
        <p:txBody>
          <a:bodyPr wrap="square" rtlCol="0">
            <a:spAutoFit/>
          </a:bodyPr>
          <a:lstStyle/>
          <a:p>
            <a:r>
              <a:rPr lang="en-GB" dirty="0">
                <a:solidFill>
                  <a:prstClr val="black"/>
                </a:solidFill>
                <a:latin typeface="+mj-lt"/>
              </a:rPr>
              <a:t>Increased heart rate</a:t>
            </a:r>
          </a:p>
        </p:txBody>
      </p:sp>
    </p:spTree>
    <p:extLst>
      <p:ext uri="{BB962C8B-B14F-4D97-AF65-F5344CB8AC3E}">
        <p14:creationId xmlns:p14="http://schemas.microsoft.com/office/powerpoint/2010/main" val="3085406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AE4B-233A-951D-6655-70F2759B227F}"/>
              </a:ext>
            </a:extLst>
          </p:cNvPr>
          <p:cNvSpPr>
            <a:spLocks noGrp="1"/>
          </p:cNvSpPr>
          <p:nvPr>
            <p:ph type="title"/>
          </p:nvPr>
        </p:nvSpPr>
        <p:spPr>
          <a:xfrm>
            <a:off x="4787240" y="1223606"/>
            <a:ext cx="6586491" cy="1676603"/>
          </a:xfrm>
        </p:spPr>
        <p:txBody>
          <a:bodyPr vert="horz" lIns="91440" tIns="45720" rIns="91440" bIns="45720" rtlCol="0" anchor="ctr">
            <a:normAutofit fontScale="90000"/>
          </a:bodyPr>
          <a:lstStyle/>
          <a:p>
            <a:pPr defTabSz="914400"/>
            <a:r>
              <a:rPr lang="en-US" sz="3800" i="1" dirty="0" smtClean="0"/>
              <a:t>So, how can you support your child?</a:t>
            </a:r>
            <a:br>
              <a:rPr lang="en-US" sz="3800" i="1" dirty="0" smtClean="0"/>
            </a:br>
            <a:r>
              <a:rPr lang="en-US" sz="3800" i="1" dirty="0"/>
              <a:t/>
            </a:r>
            <a:br>
              <a:rPr lang="en-US" sz="3800" i="1" dirty="0"/>
            </a:br>
            <a:r>
              <a:rPr lang="en-US" sz="3800" dirty="0" smtClean="0"/>
              <a:t/>
            </a:r>
            <a:br>
              <a:rPr lang="en-US" sz="3800" dirty="0" smtClean="0"/>
            </a:br>
            <a:r>
              <a:rPr lang="en-US" sz="3800" b="1" dirty="0" smtClean="0"/>
              <a:t>Balance </a:t>
            </a:r>
            <a:r>
              <a:rPr lang="en-US" sz="3800" b="1" dirty="0"/>
              <a:t>structure with nurture</a:t>
            </a:r>
            <a:r>
              <a:rPr lang="en-US" sz="3800" u="sng" dirty="0"/>
              <a:t/>
            </a:r>
            <a:br>
              <a:rPr lang="en-US" sz="3800" u="sng" dirty="0"/>
            </a:br>
            <a:r>
              <a:rPr lang="en-US" sz="3800" dirty="0"/>
              <a:t/>
            </a:r>
            <a:br>
              <a:rPr lang="en-US" sz="3800" dirty="0"/>
            </a:br>
            <a:r>
              <a:rPr lang="en-US" sz="3800" dirty="0"/>
              <a:t> </a:t>
            </a:r>
          </a:p>
        </p:txBody>
      </p:sp>
      <p:sp>
        <p:nvSpPr>
          <p:cNvPr id="5" name="TextBox 4">
            <a:extLst>
              <a:ext uri="{FF2B5EF4-FFF2-40B4-BE49-F238E27FC236}">
                <a16:creationId xmlns:a16="http://schemas.microsoft.com/office/drawing/2014/main" id="{0125C4E8-9171-1AB8-424E-C9232F54EE4B}"/>
              </a:ext>
            </a:extLst>
          </p:cNvPr>
          <p:cNvSpPr txBox="1"/>
          <p:nvPr/>
        </p:nvSpPr>
        <p:spPr>
          <a:xfrm>
            <a:off x="4965430" y="2900209"/>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smtClean="0"/>
              <a:t>Relationships </a:t>
            </a:r>
          </a:p>
          <a:p>
            <a:pPr indent="-228600">
              <a:lnSpc>
                <a:spcPct val="90000"/>
              </a:lnSpc>
              <a:spcAft>
                <a:spcPts val="600"/>
              </a:spcAft>
              <a:buFont typeface="Arial" panose="020B0604020202020204" pitchFamily="34" charset="0"/>
              <a:buChar char="•"/>
            </a:pPr>
            <a:r>
              <a:rPr lang="en-US" sz="2400" dirty="0" smtClean="0"/>
              <a:t>Routine (eating, sleeping, exercise)</a:t>
            </a:r>
          </a:p>
          <a:p>
            <a:pPr indent="-228600">
              <a:lnSpc>
                <a:spcPct val="90000"/>
              </a:lnSpc>
              <a:spcAft>
                <a:spcPts val="600"/>
              </a:spcAft>
              <a:buFont typeface="Arial" panose="020B0604020202020204" pitchFamily="34" charset="0"/>
              <a:buChar char="•"/>
            </a:pPr>
            <a:r>
              <a:rPr lang="en-US" sz="2400" dirty="0" smtClean="0"/>
              <a:t>Motivators</a:t>
            </a:r>
          </a:p>
          <a:p>
            <a:pPr indent="-228600">
              <a:lnSpc>
                <a:spcPct val="90000"/>
              </a:lnSpc>
              <a:spcAft>
                <a:spcPts val="600"/>
              </a:spcAft>
              <a:buFont typeface="Arial" panose="020B0604020202020204" pitchFamily="34" charset="0"/>
              <a:buChar char="•"/>
            </a:pPr>
            <a:r>
              <a:rPr lang="en-US" sz="2400" dirty="0" smtClean="0"/>
              <a:t>Plan for </a:t>
            </a:r>
            <a:r>
              <a:rPr lang="en-US" sz="2400" dirty="0"/>
              <a:t>Transitions </a:t>
            </a:r>
          </a:p>
        </p:txBody>
      </p:sp>
      <p:pic>
        <p:nvPicPr>
          <p:cNvPr id="4" name="Picture 3" descr="A vintage weighing scales">
            <a:extLst>
              <a:ext uri="{FF2B5EF4-FFF2-40B4-BE49-F238E27FC236}">
                <a16:creationId xmlns:a16="http://schemas.microsoft.com/office/drawing/2014/main" id="{34CF1B38-5E0A-194B-F460-4A0E3F6F977B}"/>
              </a:ext>
            </a:extLst>
          </p:cNvPr>
          <p:cNvPicPr>
            <a:picLocks noChangeAspect="1"/>
          </p:cNvPicPr>
          <p:nvPr/>
        </p:nvPicPr>
        <p:blipFill rotWithShape="1">
          <a:blip r:embed="rId2">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
        <p:nvSpPr>
          <p:cNvPr id="6" name="TextBox 5">
            <a:extLst>
              <a:ext uri="{FF2B5EF4-FFF2-40B4-BE49-F238E27FC236}">
                <a16:creationId xmlns:a16="http://schemas.microsoft.com/office/drawing/2014/main" id="{A887DC78-2A43-D2B6-3A1D-F7B76E3A705E}"/>
              </a:ext>
            </a:extLst>
          </p:cNvPr>
          <p:cNvSpPr txBox="1"/>
          <p:nvPr/>
        </p:nvSpPr>
        <p:spPr>
          <a:xfrm>
            <a:off x="4965430" y="5038621"/>
            <a:ext cx="6230112" cy="646331"/>
          </a:xfrm>
          <a:prstGeom prst="rect">
            <a:avLst/>
          </a:prstGeom>
          <a:noFill/>
        </p:spPr>
        <p:txBody>
          <a:bodyPr wrap="square" rtlCol="0">
            <a:spAutoFit/>
          </a:bodyPr>
          <a:lstStyle/>
          <a:p>
            <a:r>
              <a:rPr lang="en-US" i="1" dirty="0" smtClean="0">
                <a:latin typeface="+mj-lt"/>
              </a:rPr>
              <a:t>Children still </a:t>
            </a:r>
            <a:r>
              <a:rPr lang="en-US" i="1" dirty="0">
                <a:latin typeface="+mj-lt"/>
              </a:rPr>
              <a:t>need </a:t>
            </a:r>
            <a:r>
              <a:rPr lang="en-US" b="1" i="1" u="sng" dirty="0">
                <a:latin typeface="+mj-lt"/>
              </a:rPr>
              <a:t>containment</a:t>
            </a:r>
            <a:r>
              <a:rPr lang="en-US" i="1" dirty="0">
                <a:latin typeface="+mj-lt"/>
              </a:rPr>
              <a:t>, as well as to learn independence skills</a:t>
            </a:r>
          </a:p>
        </p:txBody>
      </p:sp>
    </p:spTree>
    <p:extLst>
      <p:ext uri="{BB962C8B-B14F-4D97-AF65-F5344CB8AC3E}">
        <p14:creationId xmlns:p14="http://schemas.microsoft.com/office/powerpoint/2010/main" val="1919007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ild hugging mother">
            <a:extLst>
              <a:ext uri="{FF2B5EF4-FFF2-40B4-BE49-F238E27FC236}">
                <a16:creationId xmlns:a16="http://schemas.microsoft.com/office/drawing/2014/main" id="{7BEAD6D2-B42B-66FE-5F76-EF1373083067}"/>
              </a:ext>
            </a:extLst>
          </p:cNvPr>
          <p:cNvPicPr>
            <a:picLocks noChangeAspect="1"/>
          </p:cNvPicPr>
          <p:nvPr/>
        </p:nvPicPr>
        <p:blipFill rotWithShape="1">
          <a:blip r:embed="rId2">
            <a:extLst>
              <a:ext uri="{28A0092B-C50C-407E-A947-70E740481C1C}">
                <a14:useLocalDpi xmlns:a14="http://schemas.microsoft.com/office/drawing/2010/main" val="0"/>
              </a:ext>
            </a:extLst>
          </a:blip>
          <a:srcRect t="5992" b="9738"/>
          <a:stretch/>
        </p:blipFill>
        <p:spPr>
          <a:xfrm>
            <a:off x="23" y="33858"/>
            <a:ext cx="12191977" cy="6858022"/>
          </a:xfrm>
          <a:prstGeom prst="rect">
            <a:avLst/>
          </a:prstGeom>
        </p:spPr>
      </p:pic>
      <p:sp>
        <p:nvSpPr>
          <p:cNvPr id="22"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96CD29-4FB8-D571-A658-4430AF66B04F}"/>
              </a:ext>
            </a:extLst>
          </p:cNvPr>
          <p:cNvSpPr txBox="1"/>
          <p:nvPr/>
        </p:nvSpPr>
        <p:spPr>
          <a:xfrm>
            <a:off x="909130" y="643458"/>
            <a:ext cx="3730752" cy="1077218"/>
          </a:xfrm>
          <a:prstGeom prst="rect">
            <a:avLst/>
          </a:prstGeom>
          <a:noFill/>
        </p:spPr>
        <p:txBody>
          <a:bodyPr wrap="square" rtlCol="0">
            <a:spAutoFit/>
          </a:bodyPr>
          <a:lstStyle/>
          <a:p>
            <a:r>
              <a:rPr lang="en-US" sz="3200" dirty="0">
                <a:solidFill>
                  <a:schemeClr val="bg1"/>
                </a:solidFill>
                <a:latin typeface="+mj-lt"/>
              </a:rPr>
              <a:t>Get alongside your child</a:t>
            </a:r>
          </a:p>
        </p:txBody>
      </p:sp>
    </p:spTree>
    <p:extLst>
      <p:ext uri="{BB962C8B-B14F-4D97-AF65-F5344CB8AC3E}">
        <p14:creationId xmlns:p14="http://schemas.microsoft.com/office/powerpoint/2010/main" val="3257141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2F2D-FE9C-C139-1F66-94C0ED846903}"/>
              </a:ext>
            </a:extLst>
          </p:cNvPr>
          <p:cNvSpPr>
            <a:spLocks noGrp="1"/>
          </p:cNvSpPr>
          <p:nvPr>
            <p:ph type="title"/>
          </p:nvPr>
        </p:nvSpPr>
        <p:spPr>
          <a:xfrm>
            <a:off x="346363" y="5960159"/>
            <a:ext cx="9885218" cy="897841"/>
          </a:xfrm>
        </p:spPr>
        <p:txBody>
          <a:bodyPr/>
          <a:lstStyle/>
          <a:p>
            <a:r>
              <a:rPr lang="en-US" dirty="0" smtClean="0"/>
              <a:t>Listen, Talk and Connect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530" y="0"/>
            <a:ext cx="6676885" cy="6159767"/>
          </a:xfrm>
          <a:prstGeom prst="rect">
            <a:avLst/>
          </a:prstGeom>
        </p:spPr>
      </p:pic>
    </p:spTree>
    <p:extLst>
      <p:ext uri="{BB962C8B-B14F-4D97-AF65-F5344CB8AC3E}">
        <p14:creationId xmlns:p14="http://schemas.microsoft.com/office/powerpoint/2010/main" val="3751931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673" y="526473"/>
            <a:ext cx="7675418" cy="5566823"/>
          </a:xfrm>
          <a:prstGeom prst="rect">
            <a:avLst/>
          </a:prstGeom>
        </p:spPr>
      </p:pic>
      <p:sp>
        <p:nvSpPr>
          <p:cNvPr id="4" name="Title 1">
            <a:extLst>
              <a:ext uri="{FF2B5EF4-FFF2-40B4-BE49-F238E27FC236}">
                <a16:creationId xmlns:a16="http://schemas.microsoft.com/office/drawing/2014/main" id="{7CDF2F2D-FE9C-C139-1F66-94C0ED846903}"/>
              </a:ext>
            </a:extLst>
          </p:cNvPr>
          <p:cNvSpPr txBox="1">
            <a:spLocks/>
          </p:cNvSpPr>
          <p:nvPr/>
        </p:nvSpPr>
        <p:spPr>
          <a:xfrm>
            <a:off x="346363" y="5960159"/>
            <a:ext cx="9885218" cy="89784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mtClean="0"/>
              <a:t>Listen, Talk and Connect </a:t>
            </a:r>
            <a:endParaRPr lang="en-US" dirty="0"/>
          </a:p>
        </p:txBody>
      </p:sp>
    </p:spTree>
    <p:extLst>
      <p:ext uri="{BB962C8B-B14F-4D97-AF65-F5344CB8AC3E}">
        <p14:creationId xmlns:p14="http://schemas.microsoft.com/office/powerpoint/2010/main" val="351449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155189-D96C-4527-B0EC-654B946BE6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99D42-9830-07A8-AB1F-CA2A6A7B964A}"/>
              </a:ext>
            </a:extLst>
          </p:cNvPr>
          <p:cNvSpPr>
            <a:spLocks noGrp="1"/>
          </p:cNvSpPr>
          <p:nvPr>
            <p:ph type="title"/>
          </p:nvPr>
        </p:nvSpPr>
        <p:spPr>
          <a:xfrm>
            <a:off x="838200" y="557189"/>
            <a:ext cx="10515600" cy="2057043"/>
          </a:xfrm>
        </p:spPr>
        <p:txBody>
          <a:bodyPr vert="horz" lIns="91440" tIns="45720" rIns="91440" bIns="45720" rtlCol="0" anchor="ctr">
            <a:normAutofit/>
          </a:bodyPr>
          <a:lstStyle/>
          <a:p>
            <a:pPr algn="ctr" defTabSz="914400"/>
            <a:r>
              <a:rPr lang="en-US" sz="4400" kern="1200" dirty="0" smtClean="0">
                <a:solidFill>
                  <a:schemeClr val="tx1"/>
                </a:solidFill>
                <a:latin typeface="+mj-lt"/>
                <a:ea typeface="+mj-ea"/>
                <a:cs typeface="+mj-cs"/>
              </a:rPr>
              <a:t>Physical Activities and Relaxation</a:t>
            </a:r>
            <a:endParaRPr lang="en-US" sz="4400" kern="1200" dirty="0">
              <a:solidFill>
                <a:schemeClr val="tx1"/>
              </a:solidFill>
              <a:latin typeface="+mj-lt"/>
              <a:ea typeface="+mj-ea"/>
              <a:cs typeface="+mj-cs"/>
            </a:endParaRPr>
          </a:p>
        </p:txBody>
      </p:sp>
      <p:pic>
        <p:nvPicPr>
          <p:cNvPr id="6" name="Picture 5" descr="Boys at the football field">
            <a:extLst>
              <a:ext uri="{FF2B5EF4-FFF2-40B4-BE49-F238E27FC236}">
                <a16:creationId xmlns:a16="http://schemas.microsoft.com/office/drawing/2014/main" id="{52C1AB9B-50F9-4F98-DA63-2F3F4C4272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94099" y="3275950"/>
            <a:ext cx="3797536" cy="2534855"/>
          </a:xfrm>
          <a:prstGeom prst="rect">
            <a:avLst/>
          </a:prstGeom>
        </p:spPr>
      </p:pic>
      <p:pic>
        <p:nvPicPr>
          <p:cNvPr id="4" name="Picture 3" descr="Children doing yoga">
            <a:extLst>
              <a:ext uri="{FF2B5EF4-FFF2-40B4-BE49-F238E27FC236}">
                <a16:creationId xmlns:a16="http://schemas.microsoft.com/office/drawing/2014/main" id="{1E7F577F-4318-7B68-94C0-B5B1D214A1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3386" y="3275950"/>
            <a:ext cx="3797536" cy="2534855"/>
          </a:xfrm>
          <a:prstGeom prst="rect">
            <a:avLst/>
          </a:prstGeom>
        </p:spPr>
      </p:pic>
      <p:pic>
        <p:nvPicPr>
          <p:cNvPr id="8" name="Picture 7" descr="Woman happily playing with children in the playground">
            <a:extLst>
              <a:ext uri="{FF2B5EF4-FFF2-40B4-BE49-F238E27FC236}">
                <a16:creationId xmlns:a16="http://schemas.microsoft.com/office/drawing/2014/main" id="{548F0670-F008-F0CA-F594-7495C13B12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92673" y="3275950"/>
            <a:ext cx="3797536" cy="2534855"/>
          </a:xfrm>
          <a:prstGeom prst="rect">
            <a:avLst/>
          </a:prstGeom>
        </p:spPr>
      </p:pic>
    </p:spTree>
    <p:extLst>
      <p:ext uri="{BB962C8B-B14F-4D97-AF65-F5344CB8AC3E}">
        <p14:creationId xmlns:p14="http://schemas.microsoft.com/office/powerpoint/2010/main" val="1875167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930249-8242-4E2B-AF17-C01826488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DD999-C5E1-4B3E-A710-7686738191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p:cNvPicPr>
            <a:picLocks noChangeAspect="1"/>
          </p:cNvPicPr>
          <p:nvPr/>
        </p:nvPicPr>
        <p:blipFill rotWithShape="1">
          <a:blip r:embed="rId2">
            <a:alphaModFix amt="80000"/>
            <a:extLst>
              <a:ext uri="{28A0092B-C50C-407E-A947-70E740481C1C}">
                <a14:useLocalDpi xmlns:a14="http://schemas.microsoft.com/office/drawing/2010/main" val="0"/>
              </a:ext>
            </a:extLst>
          </a:blip>
          <a:srcRect r="1" b="14246"/>
          <a:stretch/>
        </p:blipFill>
        <p:spPr>
          <a:xfrm>
            <a:off x="0" y="10"/>
            <a:ext cx="6099050" cy="6857990"/>
          </a:xfrm>
          <a:prstGeom prst="rect">
            <a:avLst/>
          </a:prstGeom>
        </p:spPr>
      </p:pic>
      <p:pic>
        <p:nvPicPr>
          <p:cNvPr id="5" name="Picture 4" descr="A child sitting on the floor&#10;&#10;Description automatically generated with low confidence"/>
          <p:cNvPicPr>
            <a:picLocks noChangeAspect="1"/>
          </p:cNvPicPr>
          <p:nvPr/>
        </p:nvPicPr>
        <p:blipFill rotWithShape="1">
          <a:blip r:embed="rId3">
            <a:alphaModFix amt="80000"/>
            <a:extLst>
              <a:ext uri="{28A0092B-C50C-407E-A947-70E740481C1C}">
                <a14:useLocalDpi xmlns:a14="http://schemas.microsoft.com/office/drawing/2010/main" val="0"/>
              </a:ext>
            </a:extLst>
          </a:blip>
          <a:srcRect l="3878" r="7245"/>
          <a:stretch/>
        </p:blipFill>
        <p:spPr>
          <a:xfrm>
            <a:off x="6096010" y="10"/>
            <a:ext cx="6095999" cy="6857990"/>
          </a:xfrm>
          <a:prstGeom prst="rect">
            <a:avLst/>
          </a:prstGeom>
        </p:spPr>
      </p:pic>
      <p:sp>
        <p:nvSpPr>
          <p:cNvPr id="2" name="Title 1"/>
          <p:cNvSpPr>
            <a:spLocks noGrp="1"/>
          </p:cNvSpPr>
          <p:nvPr>
            <p:ph type="title"/>
          </p:nvPr>
        </p:nvSpPr>
        <p:spPr>
          <a:xfrm>
            <a:off x="790218" y="2655742"/>
            <a:ext cx="9795637" cy="2215884"/>
          </a:xfrm>
        </p:spPr>
        <p:txBody>
          <a:bodyPr vert="horz" lIns="91440" tIns="45720" rIns="91440" bIns="45720" rtlCol="0" anchor="b">
            <a:normAutofit fontScale="90000"/>
          </a:bodyPr>
          <a:lstStyle/>
          <a:p>
            <a:pPr algn="ctr" defTabSz="914400"/>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r>
            <a:br>
              <a:rPr lang="en-US" sz="1700" kern="1200" dirty="0">
                <a:solidFill>
                  <a:srgbClr val="000000"/>
                </a:solidFill>
                <a:latin typeface="+mj-lt"/>
                <a:ea typeface="+mj-ea"/>
                <a:cs typeface="+mj-cs"/>
              </a:rPr>
            </a:br>
            <a:r>
              <a:rPr lang="en-US" sz="1700" kern="1200" dirty="0">
                <a:solidFill>
                  <a:srgbClr val="000000"/>
                </a:solidFill>
                <a:latin typeface="+mj-lt"/>
                <a:ea typeface="+mj-ea"/>
                <a:cs typeface="+mj-cs"/>
              </a:rPr>
              <a:t>            </a:t>
            </a:r>
            <a:r>
              <a:rPr lang="en-US" sz="3100" kern="1200" dirty="0">
                <a:solidFill>
                  <a:srgbClr val="000000"/>
                </a:solidFill>
                <a:latin typeface="+mj-lt"/>
                <a:ea typeface="+mj-ea"/>
                <a:cs typeface="+mj-cs"/>
              </a:rPr>
              <a:t>grounding </a:t>
            </a:r>
            <a:r>
              <a:rPr lang="en-US" sz="1700" kern="1200" dirty="0">
                <a:solidFill>
                  <a:srgbClr val="000000"/>
                </a:solidFill>
                <a:latin typeface="+mj-lt"/>
                <a:ea typeface="+mj-ea"/>
                <a:cs typeface="+mj-cs"/>
              </a:rPr>
              <a:t>                                          </a:t>
            </a:r>
            <a:r>
              <a:rPr lang="en-US" sz="3100" kern="1200" dirty="0">
                <a:solidFill>
                  <a:srgbClr val="000000"/>
                </a:solidFill>
                <a:latin typeface="+mj-lt"/>
                <a:ea typeface="+mj-ea"/>
                <a:cs typeface="+mj-cs"/>
              </a:rPr>
              <a:t>breathing </a:t>
            </a:r>
            <a:endParaRPr lang="en-US" sz="1700" kern="1200" dirty="0">
              <a:solidFill>
                <a:srgbClr val="000000"/>
              </a:solidFill>
              <a:latin typeface="+mj-lt"/>
              <a:ea typeface="+mj-ea"/>
              <a:cs typeface="+mj-cs"/>
            </a:endParaRPr>
          </a:p>
        </p:txBody>
      </p:sp>
    </p:spTree>
    <p:extLst>
      <p:ext uri="{BB962C8B-B14F-4D97-AF65-F5344CB8AC3E}">
        <p14:creationId xmlns:p14="http://schemas.microsoft.com/office/powerpoint/2010/main" val="243902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r="639" b="4027"/>
          <a:stretch/>
        </p:blipFill>
        <p:spPr>
          <a:xfrm>
            <a:off x="3408218" y="678874"/>
            <a:ext cx="5721927" cy="3962399"/>
          </a:xfrm>
          <a:prstGeom prst="rect">
            <a:avLst/>
          </a:prstGeom>
        </p:spPr>
      </p:pic>
      <p:sp>
        <p:nvSpPr>
          <p:cNvPr id="2" name="Title 1"/>
          <p:cNvSpPr>
            <a:spLocks noGrp="1"/>
          </p:cNvSpPr>
          <p:nvPr>
            <p:ph type="title"/>
          </p:nvPr>
        </p:nvSpPr>
        <p:spPr>
          <a:xfrm>
            <a:off x="838200" y="4835236"/>
            <a:ext cx="10515600" cy="1258060"/>
          </a:xfrm>
        </p:spPr>
        <p:txBody>
          <a:bodyPr>
            <a:normAutofit/>
          </a:bodyPr>
          <a:lstStyle/>
          <a:p>
            <a:r>
              <a:rPr lang="en-GB" dirty="0" smtClean="0"/>
              <a:t>Understanding the Link between:</a:t>
            </a:r>
            <a:br>
              <a:rPr lang="en-GB" dirty="0" smtClean="0"/>
            </a:br>
            <a:r>
              <a:rPr lang="en-GB" dirty="0" smtClean="0"/>
              <a:t>Thoughts, Feelings and Behaviours</a:t>
            </a:r>
            <a:endParaRPr lang="en-GB" dirty="0"/>
          </a:p>
        </p:txBody>
      </p:sp>
    </p:spTree>
    <p:extLst>
      <p:ext uri="{BB962C8B-B14F-4D97-AF65-F5344CB8AC3E}">
        <p14:creationId xmlns:p14="http://schemas.microsoft.com/office/powerpoint/2010/main" val="3420925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91E1-BE4B-0C3D-0576-4EF089F9A4C1}"/>
              </a:ext>
            </a:extLst>
          </p:cNvPr>
          <p:cNvSpPr>
            <a:spLocks noGrp="1"/>
          </p:cNvSpPr>
          <p:nvPr>
            <p:ph type="title"/>
          </p:nvPr>
        </p:nvSpPr>
        <p:spPr/>
        <p:txBody>
          <a:bodyPr/>
          <a:lstStyle/>
          <a:p>
            <a:r>
              <a:rPr lang="en-US" dirty="0" smtClean="0"/>
              <a:t>Changing negative </a:t>
            </a:r>
            <a:br>
              <a:rPr lang="en-US" dirty="0" smtClean="0"/>
            </a:br>
            <a:r>
              <a:rPr lang="en-US" dirty="0" smtClean="0"/>
              <a:t>thoughts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164" y="-4601"/>
            <a:ext cx="7204362" cy="6862601"/>
          </a:xfrm>
          <a:prstGeom prst="rect">
            <a:avLst/>
          </a:prstGeom>
        </p:spPr>
      </p:pic>
    </p:spTree>
    <p:extLst>
      <p:ext uri="{BB962C8B-B14F-4D97-AF65-F5344CB8AC3E}">
        <p14:creationId xmlns:p14="http://schemas.microsoft.com/office/powerpoint/2010/main" val="1449580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284589-B2CC-4CD5-A145-5E07E5355957}"/>
              </a:ext>
            </a:extLst>
          </p:cNvPr>
          <p:cNvSpPr txBox="1"/>
          <p:nvPr/>
        </p:nvSpPr>
        <p:spPr>
          <a:xfrm>
            <a:off x="7380407" y="743447"/>
            <a:ext cx="3973385" cy="91654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Introductions</a:t>
            </a:r>
          </a:p>
        </p:txBody>
      </p:sp>
      <p:sp>
        <p:nvSpPr>
          <p:cNvPr id="6" name="TextBox 5">
            <a:extLst>
              <a:ext uri="{FF2B5EF4-FFF2-40B4-BE49-F238E27FC236}">
                <a16:creationId xmlns:a16="http://schemas.microsoft.com/office/drawing/2014/main" id="{466193E5-CADE-ED44-8F79-FCA2C5C6A7E1}"/>
              </a:ext>
            </a:extLst>
          </p:cNvPr>
          <p:cNvSpPr txBox="1"/>
          <p:nvPr/>
        </p:nvSpPr>
        <p:spPr>
          <a:xfrm>
            <a:off x="7092487" y="2348920"/>
            <a:ext cx="4549223"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latin typeface="+mj-lt"/>
            </a:endParaRPr>
          </a:p>
          <a:p>
            <a:endParaRPr lang="en-US" dirty="0"/>
          </a:p>
        </p:txBody>
      </p:sp>
      <p:graphicFrame>
        <p:nvGraphicFramePr>
          <p:cNvPr id="2" name="Table 2">
            <a:extLst>
              <a:ext uri="{FF2B5EF4-FFF2-40B4-BE49-F238E27FC236}">
                <a16:creationId xmlns:a16="http://schemas.microsoft.com/office/drawing/2014/main" id="{A27BC4A5-B1CB-D14A-B6B5-10744D153E77}"/>
              </a:ext>
            </a:extLst>
          </p:cNvPr>
          <p:cNvGraphicFramePr>
            <a:graphicFrameLocks noGrp="1"/>
          </p:cNvGraphicFramePr>
          <p:nvPr>
            <p:extLst>
              <p:ext uri="{D42A27DB-BD31-4B8C-83A1-F6EECF244321}">
                <p14:modId xmlns:p14="http://schemas.microsoft.com/office/powerpoint/2010/main" val="2180412427"/>
              </p:ext>
            </p:extLst>
          </p:nvPr>
        </p:nvGraphicFramePr>
        <p:xfrm>
          <a:off x="7163089" y="2375180"/>
          <a:ext cx="4855673" cy="3139440"/>
        </p:xfrm>
        <a:graphic>
          <a:graphicData uri="http://schemas.openxmlformats.org/drawingml/2006/table">
            <a:tbl>
              <a:tblPr firstRow="1" bandRow="1">
                <a:tableStyleId>{5940675A-B579-460E-94D1-54222C63F5DA}</a:tableStyleId>
              </a:tblPr>
              <a:tblGrid>
                <a:gridCol w="1600409">
                  <a:extLst>
                    <a:ext uri="{9D8B030D-6E8A-4147-A177-3AD203B41FA5}">
                      <a16:colId xmlns:a16="http://schemas.microsoft.com/office/drawing/2014/main" val="169314773"/>
                    </a:ext>
                  </a:extLst>
                </a:gridCol>
                <a:gridCol w="3255264">
                  <a:extLst>
                    <a:ext uri="{9D8B030D-6E8A-4147-A177-3AD203B41FA5}">
                      <a16:colId xmlns:a16="http://schemas.microsoft.com/office/drawing/2014/main" val="2727439044"/>
                    </a:ext>
                  </a:extLst>
                </a:gridCol>
              </a:tblGrid>
              <a:tr h="4772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Kirstie Rees           </a:t>
                      </a: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mj-lt"/>
                        </a:rPr>
                        <a:t>Depute Principal Educational Psychologist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4021742"/>
                  </a:ext>
                </a:extLst>
              </a:tr>
              <a:tr h="4772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Jennifer Wilson</a:t>
                      </a: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mj-lt"/>
                        </a:rPr>
                        <a:t>Depute Headteacher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9729553"/>
                  </a:ext>
                </a:extLst>
              </a:tr>
              <a:tr h="4772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Angela Merrylees</a:t>
                      </a: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mj-lt"/>
                        </a:rPr>
                        <a:t>Principal Teacher, Healthier Minds Service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7067817"/>
                  </a:ext>
                </a:extLst>
              </a:tr>
              <a:tr h="4772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Paula Queen </a:t>
                      </a: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latin typeface="+mj-lt"/>
                        </a:rPr>
                        <a:t>Assistant Educational Psychologist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9528423"/>
                  </a:ext>
                </a:extLst>
              </a:tr>
              <a:tr h="4772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Hannah </a:t>
                      </a:r>
                      <a:r>
                        <a:rPr lang="en-US" sz="1600" dirty="0" err="1">
                          <a:latin typeface="+mj-lt"/>
                        </a:rPr>
                        <a:t>Sissons</a:t>
                      </a:r>
                      <a:endParaRPr lang="en-US" sz="1600" dirty="0">
                        <a:latin typeface="+mj-lt"/>
                      </a:endParaRP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mj-lt"/>
                        </a:rPr>
                        <a:t>Assistant Educational Psychologist </a:t>
                      </a:r>
                    </a:p>
                    <a:p>
                      <a:endParaRPr lang="en-US" sz="16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0230416"/>
                  </a:ext>
                </a:extLst>
              </a:tr>
            </a:tbl>
          </a:graphicData>
        </a:graphic>
      </p:graphicFrame>
      <p:pic>
        <p:nvPicPr>
          <p:cNvPr id="5" name="Picture 4" descr="Woman thinking in bed">
            <a:extLst>
              <a:ext uri="{FF2B5EF4-FFF2-40B4-BE49-F238E27FC236}">
                <a16:creationId xmlns:a16="http://schemas.microsoft.com/office/drawing/2014/main" id="{D30328EA-4981-EC8B-7151-64939D8F4D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910" y="0"/>
            <a:ext cx="7238346" cy="6858000"/>
          </a:xfrm>
          <a:prstGeom prst="rect">
            <a:avLst/>
          </a:prstGeom>
        </p:spPr>
      </p:pic>
    </p:spTree>
    <p:extLst>
      <p:ext uri="{BB962C8B-B14F-4D97-AF65-F5344CB8AC3E}">
        <p14:creationId xmlns:p14="http://schemas.microsoft.com/office/powerpoint/2010/main" val="3392017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ladder in the desert">
            <a:extLst>
              <a:ext uri="{FF2B5EF4-FFF2-40B4-BE49-F238E27FC236}">
                <a16:creationId xmlns:a16="http://schemas.microsoft.com/office/drawing/2014/main" id="{232C689E-310B-6A69-DCB8-47F51C0F8EF0}"/>
              </a:ext>
            </a:extLst>
          </p:cNvPr>
          <p:cNvPicPr>
            <a:picLocks noChangeAspect="1"/>
          </p:cNvPicPr>
          <p:nvPr/>
        </p:nvPicPr>
        <p:blipFill rotWithShape="1">
          <a:blip r:embed="rId2">
            <a:extLst>
              <a:ext uri="{28A0092B-C50C-407E-A947-70E740481C1C}">
                <a14:useLocalDpi xmlns:a14="http://schemas.microsoft.com/office/drawing/2010/main" val="0"/>
              </a:ext>
            </a:extLst>
          </a:blip>
          <a:srcRect r="1" b="17303"/>
          <a:stretch/>
        </p:blipFill>
        <p:spPr>
          <a:xfrm>
            <a:off x="196850" y="173518"/>
            <a:ext cx="11798300" cy="6512763"/>
          </a:xfrm>
          <a:prstGeom prst="rect">
            <a:avLst/>
          </a:prstGeom>
        </p:spPr>
      </p:pic>
      <p:sp>
        <p:nvSpPr>
          <p:cNvPr id="15" name="TextBox 14">
            <a:extLst>
              <a:ext uri="{FF2B5EF4-FFF2-40B4-BE49-F238E27FC236}">
                <a16:creationId xmlns:a16="http://schemas.microsoft.com/office/drawing/2014/main" id="{745D2324-6C67-89CA-1E2D-AA4B52E7D4C8}"/>
              </a:ext>
            </a:extLst>
          </p:cNvPr>
          <p:cNvSpPr txBox="1"/>
          <p:nvPr/>
        </p:nvSpPr>
        <p:spPr>
          <a:xfrm>
            <a:off x="5250873" y="3429000"/>
            <a:ext cx="4294909" cy="523220"/>
          </a:xfrm>
          <a:prstGeom prst="rect">
            <a:avLst/>
          </a:prstGeom>
          <a:noFill/>
        </p:spPr>
        <p:txBody>
          <a:bodyPr wrap="square" rtlCol="0">
            <a:spAutoFit/>
          </a:bodyPr>
          <a:lstStyle/>
          <a:p>
            <a:r>
              <a:rPr lang="en-US" sz="2800" dirty="0">
                <a:latin typeface="+mj-lt"/>
              </a:rPr>
              <a:t>A Staged Approach </a:t>
            </a:r>
          </a:p>
        </p:txBody>
      </p:sp>
      <p:sp>
        <p:nvSpPr>
          <p:cNvPr id="16" name="TextBox 15">
            <a:extLst>
              <a:ext uri="{FF2B5EF4-FFF2-40B4-BE49-F238E27FC236}">
                <a16:creationId xmlns:a16="http://schemas.microsoft.com/office/drawing/2014/main" id="{38D43203-8233-3EE2-8C66-D4CED1E2F6C4}"/>
              </a:ext>
            </a:extLst>
          </p:cNvPr>
          <p:cNvSpPr txBox="1"/>
          <p:nvPr/>
        </p:nvSpPr>
        <p:spPr>
          <a:xfrm>
            <a:off x="7162800" y="5430982"/>
            <a:ext cx="3629891" cy="461665"/>
          </a:xfrm>
          <a:prstGeom prst="rect">
            <a:avLst/>
          </a:prstGeom>
          <a:noFill/>
        </p:spPr>
        <p:txBody>
          <a:bodyPr wrap="square" rtlCol="0">
            <a:spAutoFit/>
          </a:bodyPr>
          <a:lstStyle/>
          <a:p>
            <a:r>
              <a:rPr lang="en-US" sz="2400" i="1" dirty="0">
                <a:latin typeface="+mj-lt"/>
              </a:rPr>
              <a:t>Avoid avoidance….</a:t>
            </a:r>
          </a:p>
        </p:txBody>
      </p:sp>
    </p:spTree>
    <p:extLst>
      <p:ext uri="{BB962C8B-B14F-4D97-AF65-F5344CB8AC3E}">
        <p14:creationId xmlns:p14="http://schemas.microsoft.com/office/powerpoint/2010/main" val="4160602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4620584" cy="4567137"/>
          </a:xfrm>
        </p:spPr>
        <p:txBody>
          <a:bodyPr vert="horz" lIns="91440" tIns="45720" rIns="91440" bIns="45720" rtlCol="0" anchor="b">
            <a:normAutofit/>
          </a:bodyPr>
          <a:lstStyle/>
          <a:p>
            <a:pPr defTabSz="914400"/>
            <a:r>
              <a:rPr lang="en-US" sz="3700" b="1" dirty="0"/>
              <a:t>Resilience….</a:t>
            </a:r>
            <a:r>
              <a:rPr lang="en-US" sz="3700" dirty="0"/>
              <a:t/>
            </a:r>
            <a:br>
              <a:rPr lang="en-US" sz="3700" dirty="0"/>
            </a:br>
            <a:r>
              <a:rPr lang="en-US" sz="3700" dirty="0"/>
              <a:t/>
            </a:r>
            <a:br>
              <a:rPr lang="en-US" sz="3700" dirty="0"/>
            </a:br>
            <a:r>
              <a:rPr lang="en-US" sz="3700" dirty="0"/>
              <a:t/>
            </a:r>
            <a:br>
              <a:rPr lang="en-US" sz="3700" dirty="0"/>
            </a:br>
            <a:r>
              <a:rPr lang="en-US" sz="3700" dirty="0"/>
              <a:t/>
            </a:r>
            <a:br>
              <a:rPr lang="en-US" sz="3700" dirty="0"/>
            </a:br>
            <a:r>
              <a:rPr lang="en-US" sz="3700" i="1" dirty="0" smtClean="0"/>
              <a:t>Remember, we </a:t>
            </a:r>
            <a:r>
              <a:rPr lang="en-GB" sz="3700" i="1" dirty="0"/>
              <a:t>we learn from the hard stuff….</a:t>
            </a:r>
            <a:endParaRPr lang="en-US" sz="3700"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19216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64C0C-912C-6D45-9DC6-2D23456EB911}"/>
              </a:ext>
            </a:extLst>
          </p:cNvPr>
          <p:cNvSpPr>
            <a:spLocks noGrp="1"/>
          </p:cNvSpPr>
          <p:nvPr>
            <p:ph type="title"/>
          </p:nvPr>
        </p:nvSpPr>
        <p:spPr>
          <a:xfrm>
            <a:off x="679935" y="1006296"/>
            <a:ext cx="10909640" cy="1249394"/>
          </a:xfrm>
        </p:spPr>
        <p:txBody>
          <a:bodyPr vert="horz" lIns="91440" tIns="45720" rIns="91440" bIns="45720" rtlCol="0" anchor="ctr">
            <a:noAutofit/>
          </a:bodyPr>
          <a:lstStyle/>
          <a:p>
            <a:pPr algn="ctr" defTabSz="914400"/>
            <a:r>
              <a:rPr lang="en-US" sz="3200" dirty="0"/>
              <a:t>https://blogs.glowscotland.org.uk/er/healthierminds</a:t>
            </a:r>
            <a:r>
              <a:rPr lang="en-US" sz="3200" dirty="0" smtClean="0"/>
              <a:t>/</a:t>
            </a:r>
            <a:br>
              <a:rPr lang="en-US" sz="3200" dirty="0" smtClean="0"/>
            </a:br>
            <a:r>
              <a:rPr lang="en-US" sz="3200" dirty="0"/>
              <a:t/>
            </a:r>
            <a:br>
              <a:rPr lang="en-US" sz="3200" dirty="0"/>
            </a:br>
            <a:r>
              <a:rPr lang="en-US" sz="3200" dirty="0"/>
              <a:t/>
            </a:r>
            <a:br>
              <a:rPr lang="en-US" sz="3200" dirty="0"/>
            </a:br>
            <a:endParaRPr lang="en-US" sz="3200" kern="1200" dirty="0">
              <a:solidFill>
                <a:schemeClr val="tx1"/>
              </a:solidFill>
            </a:endParaRPr>
          </a:p>
        </p:txBody>
      </p:sp>
      <p:pic>
        <p:nvPicPr>
          <p:cNvPr id="3" name="Picture 2" descr="Calendar&#10;&#10;Description automatically generated">
            <a:extLst>
              <a:ext uri="{FF2B5EF4-FFF2-40B4-BE49-F238E27FC236}">
                <a16:creationId xmlns:a16="http://schemas.microsoft.com/office/drawing/2014/main" id="{9823E585-C6D8-7F45-940E-FF0818516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81" y="2042429"/>
            <a:ext cx="10950694" cy="3586353"/>
          </a:xfrm>
          <a:prstGeom prst="rect">
            <a:avLst/>
          </a:prstGeom>
        </p:spPr>
      </p:pic>
      <p:sp>
        <p:nvSpPr>
          <p:cNvPr id="7" name="TextBox 6">
            <a:extLst>
              <a:ext uri="{FF2B5EF4-FFF2-40B4-BE49-F238E27FC236}">
                <a16:creationId xmlns:a16="http://schemas.microsoft.com/office/drawing/2014/main" id="{AF889826-C009-164D-807D-27B884337488}"/>
              </a:ext>
            </a:extLst>
          </p:cNvPr>
          <p:cNvSpPr txBox="1"/>
          <p:nvPr/>
        </p:nvSpPr>
        <p:spPr>
          <a:xfrm>
            <a:off x="858129" y="5781726"/>
            <a:ext cx="7174523" cy="923330"/>
          </a:xfrm>
          <a:prstGeom prst="rect">
            <a:avLst/>
          </a:prstGeom>
          <a:noFill/>
        </p:spPr>
        <p:txBody>
          <a:bodyPr wrap="square">
            <a:spAutoFit/>
          </a:bodyPr>
          <a:lstStyle/>
          <a:p>
            <a:r>
              <a:rPr lang="en-US" dirty="0">
                <a:hlinkClick r:id="rId3"/>
              </a:rPr>
              <a:t>https://blogs.glowscotland.org.uk/er/healthierminds/</a:t>
            </a:r>
            <a:endParaRPr lang="en-US" dirty="0"/>
          </a:p>
          <a:p>
            <a:endParaRPr lang="en-US" dirty="0"/>
          </a:p>
          <a:p>
            <a:endParaRPr lang="en-US" dirty="0"/>
          </a:p>
        </p:txBody>
      </p:sp>
    </p:spTree>
    <p:extLst>
      <p:ext uri="{BB962C8B-B14F-4D97-AF65-F5344CB8AC3E}">
        <p14:creationId xmlns:p14="http://schemas.microsoft.com/office/powerpoint/2010/main" val="815816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64C0C-912C-6D45-9DC6-2D23456EB911}"/>
              </a:ext>
            </a:extLst>
          </p:cNvPr>
          <p:cNvSpPr>
            <a:spLocks noGrp="1"/>
          </p:cNvSpPr>
          <p:nvPr>
            <p:ph type="title"/>
          </p:nvPr>
        </p:nvSpPr>
        <p:spPr>
          <a:xfrm>
            <a:off x="679935" y="1006296"/>
            <a:ext cx="10909640" cy="1249394"/>
          </a:xfrm>
        </p:spPr>
        <p:txBody>
          <a:bodyPr vert="horz" lIns="91440" tIns="45720" rIns="91440" bIns="45720" rtlCol="0" anchor="ctr">
            <a:noAutofit/>
          </a:bodyPr>
          <a:lstStyle/>
          <a:p>
            <a:pPr algn="ctr" defTabSz="914400"/>
            <a:r>
              <a:rPr lang="en-US" sz="3200" dirty="0"/>
              <a:t>https://blogs.glowscotland.org.uk/er/healthierminds</a:t>
            </a:r>
            <a:r>
              <a:rPr lang="en-US" sz="3200" dirty="0" smtClean="0"/>
              <a:t>/</a:t>
            </a:r>
            <a:br>
              <a:rPr lang="en-US" sz="3200" dirty="0" smtClean="0"/>
            </a:br>
            <a:r>
              <a:rPr lang="en-US" sz="3200" dirty="0"/>
              <a:t/>
            </a:r>
            <a:br>
              <a:rPr lang="en-US" sz="3200" dirty="0"/>
            </a:br>
            <a:r>
              <a:rPr lang="en-US" sz="3200" dirty="0"/>
              <a:t/>
            </a:r>
            <a:br>
              <a:rPr lang="en-US" sz="3200" dirty="0"/>
            </a:br>
            <a:endParaRPr lang="en-US" sz="3200" kern="1200" dirty="0">
              <a:solidFill>
                <a:schemeClr val="tx1"/>
              </a:solidFill>
            </a:endParaRP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lendar&#10;&#10;Description automatically generated">
            <a:extLst>
              <a:ext uri="{FF2B5EF4-FFF2-40B4-BE49-F238E27FC236}">
                <a16:creationId xmlns:a16="http://schemas.microsoft.com/office/drawing/2014/main" id="{9823E585-C6D8-7F45-940E-FF0818516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81" y="2042429"/>
            <a:ext cx="10950694" cy="3586353"/>
          </a:xfrm>
          <a:prstGeom prst="rect">
            <a:avLst/>
          </a:prstGeom>
        </p:spPr>
      </p:pic>
      <p:sp>
        <p:nvSpPr>
          <p:cNvPr id="7" name="TextBox 6">
            <a:extLst>
              <a:ext uri="{FF2B5EF4-FFF2-40B4-BE49-F238E27FC236}">
                <a16:creationId xmlns:a16="http://schemas.microsoft.com/office/drawing/2014/main" id="{AF889826-C009-164D-807D-27B884337488}"/>
              </a:ext>
            </a:extLst>
          </p:cNvPr>
          <p:cNvSpPr txBox="1"/>
          <p:nvPr/>
        </p:nvSpPr>
        <p:spPr>
          <a:xfrm>
            <a:off x="858129" y="5781726"/>
            <a:ext cx="7174523" cy="923330"/>
          </a:xfrm>
          <a:prstGeom prst="rect">
            <a:avLst/>
          </a:prstGeom>
          <a:noFill/>
        </p:spPr>
        <p:txBody>
          <a:bodyPr wrap="square">
            <a:spAutoFit/>
          </a:bodyPr>
          <a:lstStyle/>
          <a:p>
            <a:r>
              <a:rPr lang="en-US" dirty="0">
                <a:hlinkClick r:id="rId3"/>
              </a:rPr>
              <a:t>https://blogs.glowscotland.org.uk/er/healthierminds/</a:t>
            </a:r>
            <a:endParaRPr lang="en-US" dirty="0"/>
          </a:p>
          <a:p>
            <a:endParaRPr lang="en-US" dirty="0"/>
          </a:p>
          <a:p>
            <a:endParaRPr lang="en-US" dirty="0"/>
          </a:p>
        </p:txBody>
      </p:sp>
      <p:sp>
        <p:nvSpPr>
          <p:cNvPr id="4" name="TextBox 3"/>
          <p:cNvSpPr txBox="1"/>
          <p:nvPr/>
        </p:nvSpPr>
        <p:spPr>
          <a:xfrm>
            <a:off x="7370619" y="5781726"/>
            <a:ext cx="3823855" cy="369332"/>
          </a:xfrm>
          <a:prstGeom prst="rect">
            <a:avLst/>
          </a:prstGeom>
          <a:noFill/>
        </p:spPr>
        <p:txBody>
          <a:bodyPr wrap="square" rtlCol="0">
            <a:spAutoFit/>
          </a:bodyPr>
          <a:lstStyle/>
          <a:p>
            <a:r>
              <a:rPr lang="en-GB" dirty="0" smtClean="0"/>
              <a:t>Parents’ Guide </a:t>
            </a:r>
            <a:endParaRPr lang="en-GB" dirty="0"/>
          </a:p>
        </p:txBody>
      </p:sp>
    </p:spTree>
    <p:extLst>
      <p:ext uri="{BB962C8B-B14F-4D97-AF65-F5344CB8AC3E}">
        <p14:creationId xmlns:p14="http://schemas.microsoft.com/office/powerpoint/2010/main" val="2390210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CCA5F87-1D1E-45CB-8D83-FC7EEFAD99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holding heart">
            <a:extLst>
              <a:ext uri="{FF2B5EF4-FFF2-40B4-BE49-F238E27FC236}">
                <a16:creationId xmlns:a16="http://schemas.microsoft.com/office/drawing/2014/main" id="{501DC669-9509-FFC3-6176-48336C49500B}"/>
              </a:ext>
            </a:extLst>
          </p:cNvPr>
          <p:cNvPicPr>
            <a:picLocks noChangeAspect="1"/>
          </p:cNvPicPr>
          <p:nvPr/>
        </p:nvPicPr>
        <p:blipFill rotWithShape="1">
          <a:blip r:embed="rId2">
            <a:extLst>
              <a:ext uri="{28A0092B-C50C-407E-A947-70E740481C1C}">
                <a14:useLocalDpi xmlns:a14="http://schemas.microsoft.com/office/drawing/2010/main" val="0"/>
              </a:ext>
            </a:extLst>
          </a:blip>
          <a:srcRect l="4529" t="7269" r="18770" b="1822"/>
          <a:stretch/>
        </p:blipFill>
        <p:spPr>
          <a:xfrm>
            <a:off x="0" y="10"/>
            <a:ext cx="8668492" cy="6857990"/>
          </a:xfrm>
          <a:prstGeom prst="rect">
            <a:avLst/>
          </a:prstGeom>
        </p:spPr>
      </p:pic>
      <p:sp>
        <p:nvSpPr>
          <p:cNvPr id="46" name="Rectangle 45">
            <a:extLst>
              <a:ext uri="{FF2B5EF4-FFF2-40B4-BE49-F238E27FC236}">
                <a16:creationId xmlns:a16="http://schemas.microsoft.com/office/drawing/2014/main" id="{7CCFC2C6-6238-4A2F-93DE-2ADF74AF6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B95915-4E57-49DF-92F9-56D84124F0D2}"/>
              </a:ext>
            </a:extLst>
          </p:cNvPr>
          <p:cNvSpPr>
            <a:spLocks noGrp="1"/>
          </p:cNvSpPr>
          <p:nvPr>
            <p:ph type="title"/>
          </p:nvPr>
        </p:nvSpPr>
        <p:spPr>
          <a:xfrm>
            <a:off x="7851648" y="2944853"/>
            <a:ext cx="4023360" cy="3204134"/>
          </a:xfrm>
        </p:spPr>
        <p:txBody>
          <a:bodyPr vert="horz" lIns="91440" tIns="45720" rIns="91440" bIns="45720" rtlCol="0" anchor="b">
            <a:normAutofit fontScale="90000"/>
          </a:bodyPr>
          <a:lstStyle/>
          <a:p>
            <a:pPr defTabSz="914400"/>
            <a:r>
              <a:rPr lang="en-US" sz="2000" b="1" dirty="0" smtClean="0"/>
              <a:t>Aims </a:t>
            </a:r>
            <a:r>
              <a:rPr lang="en-US" sz="2000" b="1" dirty="0"/>
              <a:t>of </a:t>
            </a:r>
            <a:r>
              <a:rPr lang="en-US" sz="2000" b="1" dirty="0" smtClean="0"/>
              <a:t> the Session</a:t>
            </a:r>
            <a:r>
              <a:rPr lang="en-US" sz="2000" b="1" dirty="0"/>
              <a:t/>
            </a:r>
            <a:br>
              <a:rPr lang="en-US" sz="2000" b="1" dirty="0"/>
            </a:br>
            <a:r>
              <a:rPr lang="en-US" sz="2000" dirty="0"/>
              <a:t/>
            </a:r>
            <a:br>
              <a:rPr lang="en-US" sz="2000" dirty="0"/>
            </a:br>
            <a:r>
              <a:rPr lang="en-US" sz="2200" dirty="0"/>
              <a:t>To understand mental health and wellbeing </a:t>
            </a:r>
            <a:br>
              <a:rPr lang="en-US" sz="2200" dirty="0"/>
            </a:br>
            <a:r>
              <a:rPr lang="en-US" sz="2200" dirty="0"/>
              <a:t>To understand why children feel anxiety and stress </a:t>
            </a:r>
            <a:br>
              <a:rPr lang="en-US" sz="2200" dirty="0"/>
            </a:br>
            <a:r>
              <a:rPr lang="en-US" sz="2200" dirty="0"/>
              <a:t>To recognise what makes your child stressed  </a:t>
            </a:r>
            <a:r>
              <a:rPr lang="en-US" sz="2200" dirty="0" smtClean="0"/>
              <a:t/>
            </a:r>
            <a:br>
              <a:rPr lang="en-US" sz="2200" dirty="0" smtClean="0"/>
            </a:br>
            <a:r>
              <a:rPr lang="en-US" sz="2200" dirty="0" smtClean="0"/>
              <a:t>To </a:t>
            </a:r>
            <a:r>
              <a:rPr lang="en-US" sz="2200" dirty="0"/>
              <a:t>identify how your own child responds to stress </a:t>
            </a:r>
            <a:r>
              <a:rPr lang="en-US" sz="2200" dirty="0" smtClean="0"/>
              <a:t/>
            </a:r>
            <a:br>
              <a:rPr lang="en-US" sz="2200" dirty="0" smtClean="0"/>
            </a:br>
            <a:r>
              <a:rPr lang="en-US" sz="2200" dirty="0" smtClean="0"/>
              <a:t>To </a:t>
            </a:r>
            <a:r>
              <a:rPr lang="en-US" sz="2200" dirty="0"/>
              <a:t>work out  how you can help them to develop coping strategies  and RESILENCE </a:t>
            </a:r>
            <a:br>
              <a:rPr lang="en-US" sz="2200" dirty="0"/>
            </a:br>
            <a:r>
              <a:rPr lang="en-US" sz="2200" dirty="0"/>
              <a:t/>
            </a:r>
            <a:br>
              <a:rPr lang="en-US" sz="2200" dirty="0"/>
            </a:br>
            <a:r>
              <a:rPr lang="en-US" sz="2200" dirty="0"/>
              <a:t/>
            </a:r>
            <a:br>
              <a:rPr lang="en-US" sz="2200" dirty="0"/>
            </a:br>
            <a:r>
              <a:rPr lang="en-US" sz="2200" i="1" dirty="0"/>
              <a:t/>
            </a:r>
            <a:br>
              <a:rPr lang="en-US" sz="2200" i="1" dirty="0"/>
            </a:br>
            <a:endParaRPr lang="en-US" sz="1600" i="1" dirty="0"/>
          </a:p>
        </p:txBody>
      </p:sp>
      <p:sp>
        <p:nvSpPr>
          <p:cNvPr id="48" name="Rectangle 47">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443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4620584" cy="4567137"/>
          </a:xfrm>
        </p:spPr>
        <p:txBody>
          <a:bodyPr vert="horz" lIns="91440" tIns="45720" rIns="91440" bIns="45720" rtlCol="0" anchor="b">
            <a:normAutofit fontScale="90000"/>
          </a:bodyPr>
          <a:lstStyle/>
          <a:p>
            <a:pPr defTabSz="914400"/>
            <a:r>
              <a:rPr lang="en-US" sz="2800" dirty="0"/>
              <a:t>Being a child today can be </a:t>
            </a:r>
            <a:r>
              <a:rPr lang="en-US" sz="2800" b="1" dirty="0"/>
              <a:t>tough</a:t>
            </a:r>
            <a:r>
              <a:rPr lang="en-US" sz="2800" dirty="0"/>
              <a:t/>
            </a:r>
            <a:br>
              <a:rPr lang="en-US" sz="2800" dirty="0"/>
            </a:br>
            <a:r>
              <a:rPr lang="en-US" sz="2800" dirty="0"/>
              <a:t/>
            </a:r>
            <a:br>
              <a:rPr lang="en-US" sz="2800" dirty="0"/>
            </a:br>
            <a:r>
              <a:rPr lang="en-US" sz="2800" dirty="0"/>
              <a:t/>
            </a:r>
            <a:br>
              <a:rPr lang="en-US" sz="2800" dirty="0"/>
            </a:br>
            <a:r>
              <a:rPr lang="en-US" sz="2800" dirty="0"/>
              <a:t>Covid</a:t>
            </a:r>
            <a:br>
              <a:rPr lang="en-US" sz="2800" dirty="0"/>
            </a:br>
            <a:r>
              <a:rPr lang="en-US" sz="2800" dirty="0"/>
              <a:t/>
            </a:r>
            <a:br>
              <a:rPr lang="en-US" sz="2800" dirty="0"/>
            </a:br>
            <a:r>
              <a:rPr lang="en-US" sz="2800" dirty="0"/>
              <a:t>Social Media</a:t>
            </a:r>
            <a:br>
              <a:rPr lang="en-US" sz="2800" dirty="0"/>
            </a:br>
            <a:r>
              <a:rPr lang="en-US" sz="2800" dirty="0"/>
              <a:t/>
            </a:r>
            <a:br>
              <a:rPr lang="en-US" sz="2800" dirty="0"/>
            </a:br>
            <a:r>
              <a:rPr lang="en-US" sz="2800" i="1" dirty="0"/>
              <a:t>But we learn from the hard stuff….</a:t>
            </a:r>
            <a:r>
              <a:rPr lang="en-US" sz="2800" dirty="0"/>
              <a:t/>
            </a:r>
            <a:br>
              <a:rPr lang="en-US" sz="2800" dirty="0"/>
            </a:br>
            <a:r>
              <a:rPr lang="en-US" sz="2800" dirty="0"/>
              <a:t/>
            </a:r>
            <a:br>
              <a:rPr lang="en-US" sz="2800" dirty="0"/>
            </a:br>
            <a:endParaRPr lang="en-US" sz="2800" dirty="0"/>
          </a:p>
        </p:txBody>
      </p:sp>
      <p:pic>
        <p:nvPicPr>
          <p:cNvPr id="5" name="Picture 4" descr="Low angle view of a rollercoaster against a blue sky">
            <a:extLst>
              <a:ext uri="{FF2B5EF4-FFF2-40B4-BE49-F238E27FC236}">
                <a16:creationId xmlns:a16="http://schemas.microsoft.com/office/drawing/2014/main" id="{1A4A74B2-7A6C-7C4E-A56B-8D44175C8DB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693" r="2627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68969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A4879-0C83-49D2-A0CF-A892A2D40176}"/>
              </a:ext>
            </a:extLst>
          </p:cNvPr>
          <p:cNvPicPr>
            <a:picLocks noChangeAspect="1"/>
          </p:cNvPicPr>
          <p:nvPr/>
        </p:nvPicPr>
        <p:blipFill rotWithShape="1">
          <a:blip r:embed="rId2"/>
          <a:srcRect t="1621" b="126"/>
          <a:stretch/>
        </p:blipFill>
        <p:spPr>
          <a:xfrm>
            <a:off x="20" y="287383"/>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6D918-5D70-4F22-A06C-F61A60923539}"/>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defTabSz="914400"/>
            <a:r>
              <a:rPr lang="en-US" sz="3600" dirty="0">
                <a:solidFill>
                  <a:schemeClr val="tx1">
                    <a:lumMod val="85000"/>
                    <a:lumOff val="15000"/>
                  </a:schemeClr>
                </a:solidFill>
              </a:rPr>
              <a:t>We all feel a range of feelings all the time </a:t>
            </a:r>
            <a:br>
              <a:rPr lang="en-US" sz="3600" dirty="0">
                <a:solidFill>
                  <a:schemeClr val="tx1">
                    <a:lumMod val="85000"/>
                    <a:lumOff val="15000"/>
                  </a:schemeClr>
                </a:solidFill>
              </a:rPr>
            </a:br>
            <a:r>
              <a:rPr lang="en-US" sz="3600" dirty="0">
                <a:solidFill>
                  <a:schemeClr val="tx1">
                    <a:lumMod val="85000"/>
                    <a:lumOff val="15000"/>
                  </a:schemeClr>
                </a:solidFill>
              </a:rPr>
              <a:t>This is </a:t>
            </a:r>
            <a:r>
              <a:rPr lang="en-US" sz="3600" b="1" u="sng" dirty="0">
                <a:solidFill>
                  <a:schemeClr val="tx1">
                    <a:lumMod val="85000"/>
                    <a:lumOff val="15000"/>
                  </a:schemeClr>
                </a:solidFill>
              </a:rPr>
              <a:t>NORMAL</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clipart&#10;&#10;Description automatically generated">
            <a:extLst>
              <a:ext uri="{FF2B5EF4-FFF2-40B4-BE49-F238E27FC236}">
                <a16:creationId xmlns:a16="http://schemas.microsoft.com/office/drawing/2014/main" id="{F84C5D8D-2809-456E-A96D-B7FCA16F64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23875" y="966987"/>
            <a:ext cx="2534285" cy="1695081"/>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B6E59EB2-32C3-4EDE-B6FF-66FEB8E846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9771380" y="795924"/>
            <a:ext cx="2039292" cy="2039292"/>
          </a:xfrm>
          <a:prstGeom prst="rect">
            <a:avLst/>
          </a:prstGeom>
        </p:spPr>
      </p:pic>
      <p:sp>
        <p:nvSpPr>
          <p:cNvPr id="7" name="TextBox 6"/>
          <p:cNvSpPr txBox="1"/>
          <p:nvPr/>
        </p:nvSpPr>
        <p:spPr>
          <a:xfrm>
            <a:off x="2460171" y="4231463"/>
            <a:ext cx="9274629" cy="584775"/>
          </a:xfrm>
          <a:prstGeom prst="rect">
            <a:avLst/>
          </a:prstGeom>
          <a:noFill/>
        </p:spPr>
        <p:txBody>
          <a:bodyPr wrap="square" rtlCol="0">
            <a:spAutoFit/>
          </a:bodyPr>
          <a:lstStyle/>
          <a:p>
            <a:r>
              <a:rPr lang="en-GB" sz="3200" dirty="0">
                <a:latin typeface="+mj-lt"/>
              </a:rPr>
              <a:t>The Mental Health and Wellbeing Continuum </a:t>
            </a:r>
          </a:p>
        </p:txBody>
      </p:sp>
      <p:sp>
        <p:nvSpPr>
          <p:cNvPr id="8" name="TextBox 7"/>
          <p:cNvSpPr txBox="1"/>
          <p:nvPr/>
        </p:nvSpPr>
        <p:spPr>
          <a:xfrm>
            <a:off x="3058160" y="519496"/>
            <a:ext cx="2534194" cy="369332"/>
          </a:xfrm>
          <a:prstGeom prst="rect">
            <a:avLst/>
          </a:prstGeom>
          <a:noFill/>
        </p:spPr>
        <p:txBody>
          <a:bodyPr wrap="square" rtlCol="0">
            <a:spAutoFit/>
          </a:bodyPr>
          <a:lstStyle/>
          <a:p>
            <a:r>
              <a:rPr lang="en-GB" dirty="0"/>
              <a:t>What’s wrong with you? </a:t>
            </a:r>
          </a:p>
        </p:txBody>
      </p:sp>
      <p:sp>
        <p:nvSpPr>
          <p:cNvPr id="16" name="TextBox 15">
            <a:extLst>
              <a:ext uri="{FF2B5EF4-FFF2-40B4-BE49-F238E27FC236}">
                <a16:creationId xmlns:a16="http://schemas.microsoft.com/office/drawing/2014/main" id="{148B4742-3406-CFAB-A8E2-08ABC26210C0}"/>
              </a:ext>
            </a:extLst>
          </p:cNvPr>
          <p:cNvSpPr txBox="1"/>
          <p:nvPr/>
        </p:nvSpPr>
        <p:spPr>
          <a:xfrm>
            <a:off x="6357982" y="519496"/>
            <a:ext cx="2907937" cy="369332"/>
          </a:xfrm>
          <a:prstGeom prst="rect">
            <a:avLst/>
          </a:prstGeom>
          <a:noFill/>
        </p:spPr>
        <p:txBody>
          <a:bodyPr wrap="square" rtlCol="0">
            <a:spAutoFit/>
          </a:bodyPr>
          <a:lstStyle/>
          <a:p>
            <a:r>
              <a:rPr lang="en-GB" dirty="0"/>
              <a:t>What’s happened to you? </a:t>
            </a:r>
          </a:p>
        </p:txBody>
      </p:sp>
    </p:spTree>
    <p:extLst>
      <p:ext uri="{BB962C8B-B14F-4D97-AF65-F5344CB8AC3E}">
        <p14:creationId xmlns:p14="http://schemas.microsoft.com/office/powerpoint/2010/main" val="69185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stress?</a:t>
            </a:r>
            <a:endParaRPr lang="en-GB" dirty="0"/>
          </a:p>
        </p:txBody>
      </p:sp>
      <p:sp>
        <p:nvSpPr>
          <p:cNvPr id="3" name="Content Placeholder 2"/>
          <p:cNvSpPr>
            <a:spLocks noGrp="1"/>
          </p:cNvSpPr>
          <p:nvPr>
            <p:ph idx="1"/>
          </p:nvPr>
        </p:nvSpPr>
        <p:spPr/>
        <p:txBody>
          <a:bodyPr>
            <a:normAutofit/>
          </a:bodyPr>
          <a:lstStyle/>
          <a:p>
            <a:r>
              <a:rPr lang="en-GB" sz="2800" dirty="0" smtClean="0">
                <a:latin typeface="+mj-lt"/>
              </a:rPr>
              <a:t>A small amount of stress is a good thing</a:t>
            </a:r>
          </a:p>
          <a:p>
            <a:pPr marL="0" indent="0">
              <a:buNone/>
            </a:pPr>
            <a:endParaRPr lang="en-GB" sz="2800" dirty="0" smtClean="0">
              <a:latin typeface="+mj-lt"/>
            </a:endParaRPr>
          </a:p>
          <a:p>
            <a:r>
              <a:rPr lang="en-GB" sz="2800" dirty="0" smtClean="0">
                <a:latin typeface="+mj-lt"/>
              </a:rPr>
              <a:t>Amygdala – detects stress</a:t>
            </a:r>
          </a:p>
          <a:p>
            <a:pPr marL="0" indent="0">
              <a:buNone/>
            </a:pPr>
            <a:endParaRPr lang="en-GB" sz="2800" dirty="0" smtClean="0">
              <a:latin typeface="+mj-lt"/>
            </a:endParaRPr>
          </a:p>
          <a:p>
            <a:r>
              <a:rPr lang="en-GB" sz="2800" dirty="0" smtClean="0">
                <a:latin typeface="+mj-lt"/>
              </a:rPr>
              <a:t>Fight/flight/freeze stress response</a:t>
            </a:r>
          </a:p>
        </p:txBody>
      </p:sp>
      <p:pic>
        <p:nvPicPr>
          <p:cNvPr id="5" name="Picture 4">
            <a:extLst>
              <a:ext uri="{FF2B5EF4-FFF2-40B4-BE49-F238E27FC236}">
                <a16:creationId xmlns:a16="http://schemas.microsoft.com/office/drawing/2014/main" id="{3F80304F-D0DA-6B48-90B2-E5A0D41B669B}"/>
              </a:ext>
            </a:extLst>
          </p:cNvPr>
          <p:cNvPicPr/>
          <p:nvPr/>
        </p:nvPicPr>
        <p:blipFill rotWithShape="1">
          <a:blip r:embed="rId3">
            <a:alphaModFix/>
            <a:extLst>
              <a:ext uri="{28A0092B-C50C-407E-A947-70E740481C1C}">
                <a14:useLocalDpi xmlns:a14="http://schemas.microsoft.com/office/drawing/2010/main" val="0"/>
              </a:ext>
            </a:extLst>
          </a:blip>
          <a:srcRect t="35927" b="24263"/>
          <a:stretch/>
        </p:blipFill>
        <p:spPr bwMode="auto">
          <a:xfrm>
            <a:off x="8203096" y="1905000"/>
            <a:ext cx="2867537" cy="264087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415339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Stress Response</a:t>
            </a:r>
            <a:endParaRPr lang="en-GB" dirty="0"/>
          </a:p>
        </p:txBody>
      </p:sp>
      <p:sp>
        <p:nvSpPr>
          <p:cNvPr id="3" name="Content Placeholder 2"/>
          <p:cNvSpPr>
            <a:spLocks noGrp="1"/>
          </p:cNvSpPr>
          <p:nvPr>
            <p:ph idx="1"/>
          </p:nvPr>
        </p:nvSpPr>
        <p:spPr>
          <a:xfrm>
            <a:off x="1302063" y="2010276"/>
            <a:ext cx="8230840" cy="3689684"/>
          </a:xfrm>
        </p:spPr>
        <p:txBody>
          <a:bodyPr>
            <a:noAutofit/>
          </a:bodyPr>
          <a:lstStyle/>
          <a:p>
            <a:pPr marL="0" indent="0">
              <a:buNone/>
            </a:pPr>
            <a:r>
              <a:rPr lang="en-GB" sz="2800" u="sng" dirty="0" smtClean="0">
                <a:latin typeface="+mj-lt"/>
              </a:rPr>
              <a:t>Fight:</a:t>
            </a:r>
          </a:p>
          <a:p>
            <a:pPr marL="0" indent="0">
              <a:buNone/>
            </a:pPr>
            <a:r>
              <a:rPr lang="en-GB" sz="2800" dirty="0" smtClean="0">
                <a:latin typeface="+mj-lt"/>
              </a:rPr>
              <a:t>- Hitting, kicking, arguing, shouting</a:t>
            </a:r>
            <a:endParaRPr lang="en-GB" sz="2800" u="sng" dirty="0" smtClean="0">
              <a:latin typeface="+mj-lt"/>
            </a:endParaRPr>
          </a:p>
          <a:p>
            <a:pPr marL="0" indent="0">
              <a:buNone/>
            </a:pPr>
            <a:r>
              <a:rPr lang="en-GB" sz="2800" u="sng" dirty="0" smtClean="0">
                <a:latin typeface="+mj-lt"/>
              </a:rPr>
              <a:t>Flight</a:t>
            </a:r>
          </a:p>
          <a:p>
            <a:pPr marL="0" indent="0">
              <a:buNone/>
            </a:pPr>
            <a:r>
              <a:rPr lang="en-GB" sz="2800" dirty="0" smtClean="0">
                <a:latin typeface="+mj-lt"/>
              </a:rPr>
              <a:t>- Running away, hiding, being quiet</a:t>
            </a:r>
          </a:p>
          <a:p>
            <a:pPr marL="0" indent="0">
              <a:buNone/>
            </a:pPr>
            <a:r>
              <a:rPr lang="en-GB" sz="2800" u="sng" dirty="0" smtClean="0">
                <a:latin typeface="+mj-lt"/>
              </a:rPr>
              <a:t>Freeze</a:t>
            </a:r>
          </a:p>
          <a:p>
            <a:pPr marL="0" indent="0">
              <a:buNone/>
            </a:pPr>
            <a:r>
              <a:rPr lang="en-GB" sz="2800" dirty="0" smtClean="0">
                <a:latin typeface="+mj-lt"/>
              </a:rPr>
              <a:t>- Restless, trying to make others happy, being stuck on danger</a:t>
            </a:r>
          </a:p>
          <a:p>
            <a:pPr marL="0" indent="0">
              <a:buNone/>
            </a:pPr>
            <a:r>
              <a:rPr lang="en-GB" sz="2800" u="sng" dirty="0" smtClean="0">
                <a:latin typeface="+mj-lt"/>
              </a:rPr>
              <a:t>Collapse </a:t>
            </a:r>
          </a:p>
          <a:p>
            <a:pPr marL="0" indent="0">
              <a:buNone/>
            </a:pPr>
            <a:r>
              <a:rPr lang="en-GB" sz="2800" dirty="0" smtClean="0">
                <a:latin typeface="+mj-lt"/>
              </a:rPr>
              <a:t>- Sleepy, shallow breathing, feeling cold/shivery</a:t>
            </a:r>
            <a:endParaRPr lang="en-GB" sz="2800" dirty="0">
              <a:latin typeface="+mj-lt"/>
            </a:endParaRPr>
          </a:p>
        </p:txBody>
      </p:sp>
      <p:pic>
        <p:nvPicPr>
          <p:cNvPr id="4" name="Picture 3" descr="A picture containing text&#10;&#10;Description automatically generated">
            <a:extLst>
              <a:ext uri="{FF2B5EF4-FFF2-40B4-BE49-F238E27FC236}">
                <a16:creationId xmlns:a16="http://schemas.microsoft.com/office/drawing/2014/main" id="{DB2E50B1-46A6-A940-B4D7-A778703EA619}"/>
              </a:ext>
            </a:extLst>
          </p:cNvPr>
          <p:cNvPicPr/>
          <p:nvPr/>
        </p:nvPicPr>
        <p:blipFill>
          <a:blip r:embed="rId3">
            <a:extLst>
              <a:ext uri="{28A0092B-C50C-407E-A947-70E740481C1C}">
                <a14:useLocalDpi xmlns:a14="http://schemas.microsoft.com/office/drawing/2010/main" val="0"/>
              </a:ext>
            </a:extLst>
          </a:blip>
          <a:stretch>
            <a:fillRect/>
          </a:stretch>
        </p:blipFill>
        <p:spPr>
          <a:xfrm>
            <a:off x="6913418" y="1047750"/>
            <a:ext cx="4954732" cy="2873086"/>
          </a:xfrm>
          <a:prstGeom prst="rect">
            <a:avLst/>
          </a:prstGeom>
        </p:spPr>
      </p:pic>
    </p:spTree>
    <p:extLst>
      <p:ext uri="{BB962C8B-B14F-4D97-AF65-F5344CB8AC3E}">
        <p14:creationId xmlns:p14="http://schemas.microsoft.com/office/powerpoint/2010/main" val="1057155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Anxiety in children and young people</a:t>
            </a:r>
            <a:endParaRPr lang="en-GB" dirty="0"/>
          </a:p>
        </p:txBody>
      </p:sp>
      <p:sp>
        <p:nvSpPr>
          <p:cNvPr id="3" name="Content Placeholder 2"/>
          <p:cNvSpPr>
            <a:spLocks noGrp="1"/>
          </p:cNvSpPr>
          <p:nvPr>
            <p:ph idx="1"/>
          </p:nvPr>
        </p:nvSpPr>
        <p:spPr>
          <a:xfrm>
            <a:off x="2589212" y="2133600"/>
            <a:ext cx="5282579" cy="3777622"/>
          </a:xfrm>
        </p:spPr>
        <p:txBody>
          <a:bodyPr>
            <a:noAutofit/>
          </a:bodyPr>
          <a:lstStyle/>
          <a:p>
            <a:pPr marL="0" lvl="0" indent="0">
              <a:buNone/>
            </a:pPr>
            <a:r>
              <a:rPr lang="en-GB" sz="2000" dirty="0" smtClean="0">
                <a:latin typeface="+mj-lt"/>
              </a:rPr>
              <a:t>Stress can lead to anxiety</a:t>
            </a:r>
          </a:p>
          <a:p>
            <a:pPr marL="0" lvl="0" indent="0">
              <a:buNone/>
            </a:pPr>
            <a:endParaRPr lang="en-GB" sz="2000" dirty="0">
              <a:latin typeface="+mj-lt"/>
            </a:endParaRPr>
          </a:p>
          <a:p>
            <a:pPr marL="0" lvl="0" indent="0">
              <a:buNone/>
            </a:pPr>
            <a:r>
              <a:rPr lang="en-GB" sz="2000" dirty="0" smtClean="0">
                <a:latin typeface="+mj-lt"/>
              </a:rPr>
              <a:t>Anxiety can look similar to stress:</a:t>
            </a:r>
          </a:p>
          <a:p>
            <a:pPr lvl="0"/>
            <a:r>
              <a:rPr lang="en-GB" sz="2000" dirty="0" smtClean="0">
                <a:latin typeface="+mj-lt"/>
              </a:rPr>
              <a:t>Asking </a:t>
            </a:r>
            <a:r>
              <a:rPr lang="en-GB" sz="2000" dirty="0">
                <a:latin typeface="+mj-lt"/>
              </a:rPr>
              <a:t>for reassurance repeatedly </a:t>
            </a:r>
          </a:p>
          <a:p>
            <a:pPr lvl="0"/>
            <a:r>
              <a:rPr lang="en-GB" sz="2000" dirty="0">
                <a:latin typeface="+mj-lt"/>
              </a:rPr>
              <a:t>Complaining of headaches and tummy aches</a:t>
            </a:r>
          </a:p>
          <a:p>
            <a:pPr lvl="0"/>
            <a:r>
              <a:rPr lang="en-GB" sz="2000" dirty="0">
                <a:latin typeface="+mj-lt"/>
              </a:rPr>
              <a:t>Not wanting to be away from their parents/carers </a:t>
            </a:r>
          </a:p>
          <a:p>
            <a:pPr lvl="0"/>
            <a:r>
              <a:rPr lang="en-GB" sz="2000" dirty="0">
                <a:latin typeface="+mj-lt"/>
              </a:rPr>
              <a:t>Crying a lot or changes in mood</a:t>
            </a:r>
          </a:p>
          <a:p>
            <a:endParaRPr lang="en-GB" dirty="0">
              <a:latin typeface="+mj-lt"/>
            </a:endParaRPr>
          </a:p>
        </p:txBody>
      </p:sp>
      <p:pic>
        <p:nvPicPr>
          <p:cNvPr id="5" name="Picture 4"/>
          <p:cNvPicPr>
            <a:picLocks noChangeAspect="1"/>
          </p:cNvPicPr>
          <p:nvPr/>
        </p:nvPicPr>
        <p:blipFill>
          <a:blip r:embed="rId3"/>
          <a:stretch>
            <a:fillRect/>
          </a:stretch>
        </p:blipFill>
        <p:spPr>
          <a:xfrm>
            <a:off x="7871791" y="2497641"/>
            <a:ext cx="3557796" cy="3049539"/>
          </a:xfrm>
          <a:prstGeom prst="rect">
            <a:avLst/>
          </a:prstGeom>
        </p:spPr>
      </p:pic>
    </p:spTree>
    <p:extLst>
      <p:ext uri="{BB962C8B-B14F-4D97-AF65-F5344CB8AC3E}">
        <p14:creationId xmlns:p14="http://schemas.microsoft.com/office/powerpoint/2010/main" val="2461579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461</Words>
  <Application>Microsoft Office PowerPoint</Application>
  <PresentationFormat>Widescreen</PresentationFormat>
  <Paragraphs>93</Paragraphs>
  <Slides>22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Batang</vt:lpstr>
      <vt:lpstr>Berlin Sans FB</vt:lpstr>
      <vt:lpstr>Bradley Hand ITC</vt:lpstr>
      <vt:lpstr>Calibri</vt:lpstr>
      <vt:lpstr>Calibri Light</vt:lpstr>
      <vt:lpstr>FrankRuehl</vt:lpstr>
      <vt:lpstr>Gisha</vt:lpstr>
      <vt:lpstr>1_Office Theme</vt:lpstr>
      <vt:lpstr>Supporting Children with Anxiety</vt:lpstr>
      <vt:lpstr>PowerPoint Presentation</vt:lpstr>
      <vt:lpstr>https://blogs.glowscotland.org.uk/er/healthierminds/   </vt:lpstr>
      <vt:lpstr>Aims of  the Session  To understand mental health and wellbeing  To understand why children feel anxiety and stress  To recognise what makes your child stressed   To identify how your own child responds to stress  To work out  how you can help them to develop coping strategies  and RESILENCE     </vt:lpstr>
      <vt:lpstr>Being a child today can be tough   Covid  Social Media  But we learn from the hard stuff….  </vt:lpstr>
      <vt:lpstr>We all feel a range of feelings all the time  This is NORMAL</vt:lpstr>
      <vt:lpstr>What is stress?</vt:lpstr>
      <vt:lpstr>Our Stress Response</vt:lpstr>
      <vt:lpstr>Anxiety in children and young people</vt:lpstr>
      <vt:lpstr>PowerPoint Presentation</vt:lpstr>
      <vt:lpstr>Where do they feel it..?</vt:lpstr>
      <vt:lpstr>So, how can you support your child?   Balance structure with nurture   </vt:lpstr>
      <vt:lpstr>PowerPoint Presentation</vt:lpstr>
      <vt:lpstr>Listen, Talk and Connect </vt:lpstr>
      <vt:lpstr>PowerPoint Presentation</vt:lpstr>
      <vt:lpstr>Physical Activities and Relaxation</vt:lpstr>
      <vt:lpstr>                    grounding                                           breathing </vt:lpstr>
      <vt:lpstr>Understanding the Link between: Thoughts, Feelings and Behaviours</vt:lpstr>
      <vt:lpstr>Changing negative  thoughts </vt:lpstr>
      <vt:lpstr>PowerPoint Presentation</vt:lpstr>
      <vt:lpstr>Resilience….    Remember, we we learn from the hard stuff….</vt:lpstr>
      <vt:lpstr>https://blogs.glowscotland.org.uk/er/healthierminds/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Kirstie Rees</dc:creator>
  <cp:lastModifiedBy>Sissons, Hannah</cp:lastModifiedBy>
  <cp:revision>26</cp:revision>
  <dcterms:created xsi:type="dcterms:W3CDTF">2019-09-26T05:12:04Z</dcterms:created>
  <dcterms:modified xsi:type="dcterms:W3CDTF">2022-06-09T10:32:56Z</dcterms:modified>
</cp:coreProperties>
</file>